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57"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76"/>
    <p:restoredTop sz="96324"/>
  </p:normalViewPr>
  <p:slideViewPr>
    <p:cSldViewPr snapToGrid="0">
      <p:cViewPr varScale="1">
        <p:scale>
          <a:sx n="161" d="100"/>
          <a:sy n="161" d="100"/>
        </p:scale>
        <p:origin x="224" y="21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mws.fraunhofer.de/content/dam/imws/en/documents/Kontakt/Infomaterial/Infomaterial_EN/200219_Flyer%20SkinNext.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AFA593"/>
              </a:buClr>
              <a:buSzPts val="2400"/>
              <a:buFont typeface="Arial"/>
              <a:buNone/>
            </a:pPr>
            <a:r>
              <a:rPr lang="en-US" sz="1300" i="1" dirty="0">
                <a:solidFill>
                  <a:srgbClr val="AFA593"/>
                </a:solidFill>
              </a:rPr>
              <a:t>Hello, my name is Adam Vanluvanee and I'm a fourth-year undergrad at Havey Mudd College. Today, I’ll be presenting on my research project titled…</a:t>
            </a:r>
            <a:endParaRPr sz="1300" i="1"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2"/>
        <p:cNvGrpSpPr/>
        <p:nvPr/>
      </p:nvGrpSpPr>
      <p:grpSpPr>
        <a:xfrm>
          <a:off x="0" y="0"/>
          <a:ext cx="0" cy="0"/>
          <a:chOff x="0" y="0"/>
          <a:chExt cx="0" cy="0"/>
        </a:xfrm>
      </p:grpSpPr>
      <p:sp>
        <p:nvSpPr>
          <p:cNvPr id="2033" name="Google Shape;2033;g3f570040cdd_0_12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034" name="Google Shape;2034;g3f570040cdd_0_12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300" i="1" dirty="0">
                <a:solidFill>
                  <a:srgbClr val="AFA593"/>
                </a:solidFill>
              </a:rPr>
              <a:t>Here I’m showing what the 20:10 GEP looks like in terms of size over varying temperature, measured via dynamic light scattering, where size in nm is on the y-axis as a function of temperature. The proteins amphiphilic nature allows it to self assemble into nano size particles, and we wanted to see what the assembly would look like if we ran multiple temperature cycles from 5˚ C to 60˚ C in 5˚ C increments. </a:t>
            </a:r>
          </a:p>
          <a:p>
            <a:pPr marL="0" lvl="0" indent="0" algn="l" rtl="0">
              <a:lnSpc>
                <a:spcPct val="100000"/>
              </a:lnSpc>
              <a:spcBef>
                <a:spcPts val="0"/>
              </a:spcBef>
              <a:spcAft>
                <a:spcPts val="0"/>
              </a:spcAft>
              <a:buSzPts val="1400"/>
              <a:buNone/>
            </a:pPr>
            <a:endParaRPr lang="en-US" sz="1300" i="1" dirty="0">
              <a:solidFill>
                <a:srgbClr val="AFA593"/>
              </a:solidFill>
            </a:endParaRPr>
          </a:p>
          <a:p>
            <a:pPr marL="0" lvl="0" indent="0" algn="l" rtl="0">
              <a:lnSpc>
                <a:spcPct val="100000"/>
              </a:lnSpc>
              <a:spcBef>
                <a:spcPts val="0"/>
              </a:spcBef>
              <a:spcAft>
                <a:spcPts val="0"/>
              </a:spcAft>
              <a:buSzPts val="1400"/>
              <a:buNone/>
            </a:pPr>
            <a:r>
              <a:rPr lang="en-US" sz="1300" i="1" dirty="0">
                <a:solidFill>
                  <a:srgbClr val="AFA593"/>
                </a:solidFill>
              </a:rPr>
              <a:t>*Click* </a:t>
            </a:r>
          </a:p>
          <a:p>
            <a:pPr marL="0" lvl="0" indent="0" algn="l" rtl="0">
              <a:lnSpc>
                <a:spcPct val="100000"/>
              </a:lnSpc>
              <a:spcBef>
                <a:spcPts val="0"/>
              </a:spcBef>
              <a:spcAft>
                <a:spcPts val="0"/>
              </a:spcAft>
              <a:buSzPts val="1400"/>
              <a:buNone/>
            </a:pPr>
            <a:endParaRPr lang="en-US" sz="1300" i="1" dirty="0">
              <a:solidFill>
                <a:srgbClr val="AFA593"/>
              </a:solidFill>
            </a:endParaRPr>
          </a:p>
          <a:p>
            <a:pPr marL="0" lvl="0" indent="0" algn="l" rtl="0">
              <a:lnSpc>
                <a:spcPct val="100000"/>
              </a:lnSpc>
              <a:spcBef>
                <a:spcPts val="0"/>
              </a:spcBef>
              <a:spcAft>
                <a:spcPts val="0"/>
              </a:spcAft>
              <a:buSzPts val="1400"/>
              <a:buNone/>
            </a:pPr>
            <a:r>
              <a:rPr lang="en-US" sz="1300" i="1" dirty="0">
                <a:solidFill>
                  <a:srgbClr val="AFA593"/>
                </a:solidFill>
              </a:rPr>
              <a:t>This plot demonstrate the ability of the polymer to achieve a reversible phase transition in particle size across multiple cycles.</a:t>
            </a:r>
          </a:p>
          <a:p>
            <a:pPr marL="0" lvl="0" indent="0" algn="l" rtl="0">
              <a:lnSpc>
                <a:spcPct val="100000"/>
              </a:lnSpc>
              <a:spcBef>
                <a:spcPts val="0"/>
              </a:spcBef>
              <a:spcAft>
                <a:spcPts val="0"/>
              </a:spcAft>
              <a:buSzPts val="1400"/>
              <a:buNone/>
            </a:pPr>
            <a:endParaRPr lang="en-US" sz="1300" i="1" dirty="0">
              <a:solidFill>
                <a:srgbClr val="AFA593"/>
              </a:solidFill>
            </a:endParaRPr>
          </a:p>
          <a:p>
            <a:pPr marL="0" lvl="0" indent="0" algn="l" rtl="0">
              <a:lnSpc>
                <a:spcPct val="100000"/>
              </a:lnSpc>
              <a:spcBef>
                <a:spcPts val="0"/>
              </a:spcBef>
              <a:spcAft>
                <a:spcPts val="0"/>
              </a:spcAft>
              <a:buSzPts val="1400"/>
              <a:buNone/>
            </a:pPr>
            <a:r>
              <a:rPr lang="en-US" sz="1300" i="1" dirty="0">
                <a:solidFill>
                  <a:srgbClr val="AFA593"/>
                </a:solidFill>
              </a:rPr>
              <a:t>Dashed lines show that there was incomplete data but there were enough data points</a:t>
            </a:r>
          </a:p>
          <a:p>
            <a:pPr marL="0" lvl="0" indent="0" algn="l" rtl="0">
              <a:lnSpc>
                <a:spcPct val="100000"/>
              </a:lnSpc>
              <a:spcBef>
                <a:spcPts val="0"/>
              </a:spcBef>
              <a:spcAft>
                <a:spcPts val="0"/>
              </a:spcAft>
              <a:buSzPts val="1400"/>
              <a:buNone/>
            </a:pPr>
            <a:r>
              <a:rPr lang="en-US" sz="1300" i="1" dirty="0">
                <a:solidFill>
                  <a:srgbClr val="AFA593"/>
                </a:solidFill>
              </a:rPr>
              <a:t>Can only read things if they're a sphere or of appropriate size so more than likely they formed these large aggregates it couldn't read</a:t>
            </a:r>
          </a:p>
        </p:txBody>
      </p:sp>
      <p:sp>
        <p:nvSpPr>
          <p:cNvPr id="2035" name="Google Shape;2035;g3f570040cdd_0_12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1"/>
        <p:cNvGrpSpPr/>
        <p:nvPr/>
      </p:nvGrpSpPr>
      <p:grpSpPr>
        <a:xfrm>
          <a:off x="0" y="0"/>
          <a:ext cx="0" cy="0"/>
          <a:chOff x="0" y="0"/>
          <a:chExt cx="0" cy="0"/>
        </a:xfrm>
      </p:grpSpPr>
      <p:sp>
        <p:nvSpPr>
          <p:cNvPr id="2212" name="Google Shape;2212;g3f5bfdaf8fe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213" name="Google Shape;2213;g3f5bfdaf8fe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300" i="1" dirty="0">
                <a:solidFill>
                  <a:srgbClr val="AFA593"/>
                </a:solidFill>
              </a:rPr>
              <a:t>Here I’m showing what the 20:10 GEP looks like in terms of size over varying temperature, measured via dynamic light scattering, where size in nm is on the y-axis as a function of temperature. The proteins amphiphilic nature allows it to self assemble into nano size particles, and we wanted to see what the assembly would look like if we ran multiple temperature cycles from 5˚ C to 60˚ C in 5˚ C increments. </a:t>
            </a:r>
          </a:p>
          <a:p>
            <a:pPr marL="0" lvl="0" indent="0" algn="l" rtl="0">
              <a:lnSpc>
                <a:spcPct val="100000"/>
              </a:lnSpc>
              <a:spcBef>
                <a:spcPts val="0"/>
              </a:spcBef>
              <a:spcAft>
                <a:spcPts val="0"/>
              </a:spcAft>
              <a:buSzPts val="1400"/>
              <a:buNone/>
            </a:pPr>
            <a:endParaRPr lang="en-US" sz="1300" i="1" dirty="0">
              <a:solidFill>
                <a:srgbClr val="AFA593"/>
              </a:solidFill>
            </a:endParaRPr>
          </a:p>
          <a:p>
            <a:pPr marL="0" lvl="0" indent="0" algn="l" rtl="0">
              <a:lnSpc>
                <a:spcPct val="100000"/>
              </a:lnSpc>
              <a:spcBef>
                <a:spcPts val="0"/>
              </a:spcBef>
              <a:spcAft>
                <a:spcPts val="0"/>
              </a:spcAft>
              <a:buSzPts val="1400"/>
              <a:buNone/>
            </a:pPr>
            <a:r>
              <a:rPr lang="en-US" sz="1300" i="1" dirty="0">
                <a:solidFill>
                  <a:srgbClr val="AFA593"/>
                </a:solidFill>
              </a:rPr>
              <a:t>*Click* </a:t>
            </a:r>
          </a:p>
          <a:p>
            <a:pPr marL="0" lvl="0" indent="0" algn="l" rtl="0">
              <a:lnSpc>
                <a:spcPct val="100000"/>
              </a:lnSpc>
              <a:spcBef>
                <a:spcPts val="0"/>
              </a:spcBef>
              <a:spcAft>
                <a:spcPts val="0"/>
              </a:spcAft>
              <a:buSzPts val="1400"/>
              <a:buNone/>
            </a:pPr>
            <a:endParaRPr lang="en-US" sz="1300" i="1" dirty="0">
              <a:solidFill>
                <a:srgbClr val="AFA593"/>
              </a:solidFill>
            </a:endParaRPr>
          </a:p>
          <a:p>
            <a:pPr marL="0" lvl="0" indent="0" algn="l" rtl="0">
              <a:lnSpc>
                <a:spcPct val="100000"/>
              </a:lnSpc>
              <a:spcBef>
                <a:spcPts val="0"/>
              </a:spcBef>
              <a:spcAft>
                <a:spcPts val="0"/>
              </a:spcAft>
              <a:buSzPts val="1400"/>
              <a:buNone/>
            </a:pPr>
            <a:r>
              <a:rPr lang="en-US" sz="1300" i="1" dirty="0">
                <a:solidFill>
                  <a:srgbClr val="AFA593"/>
                </a:solidFill>
              </a:rPr>
              <a:t>This plot demonstrate the ability of the polymer to achieve a reversible phase transition in particle size across multiple cycles.</a:t>
            </a:r>
          </a:p>
        </p:txBody>
      </p:sp>
      <p:sp>
        <p:nvSpPr>
          <p:cNvPr id="2214" name="Google Shape;2214;g3f5bfdaf8fe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1"/>
        <p:cNvGrpSpPr/>
        <p:nvPr/>
      </p:nvGrpSpPr>
      <p:grpSpPr>
        <a:xfrm>
          <a:off x="0" y="0"/>
          <a:ext cx="0" cy="0"/>
          <a:chOff x="0" y="0"/>
          <a:chExt cx="0" cy="0"/>
        </a:xfrm>
      </p:grpSpPr>
      <p:sp>
        <p:nvSpPr>
          <p:cNvPr id="2392" name="Google Shape;2392;g3f581a49861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393" name="Google Shape;2393;g3f581a49861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400" b="0" i="1" dirty="0"/>
              <a:t>Next, we have a UV-Vis spectra of our 20:10 GEP with a hydrophobic dye called Zinc TPP. The y-axis is measured in arbitrary units and serves as a relative measurement between peaks as a function of wavelength. Each line displays a similar temperature cycling process to that of the DLS measurements. The large black peak displays the characteristic Soret band associated with Zinc TPP, which red-shifts after the initial room-temperature scan.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sz="1400" b="0" i="1"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400" b="0" i="1" dirty="0"/>
              <a:t>*Click*</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sz="1400" b="0" i="1"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400" b="0" i="1" dirty="0"/>
              <a:t>This shift suggests the dye is stacking with itself, forming what is called a J-aggregate. Since the shift doesn't reverse through subsequent cycling, this aggregation appears to get locked into place by the GEP.</a:t>
            </a:r>
          </a:p>
        </p:txBody>
      </p:sp>
      <p:sp>
        <p:nvSpPr>
          <p:cNvPr id="2394" name="Google Shape;2394;g3f581a49861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0"/>
        <p:cNvGrpSpPr/>
        <p:nvPr/>
      </p:nvGrpSpPr>
      <p:grpSpPr>
        <a:xfrm>
          <a:off x="0" y="0"/>
          <a:ext cx="0" cy="0"/>
          <a:chOff x="0" y="0"/>
          <a:chExt cx="0" cy="0"/>
        </a:xfrm>
      </p:grpSpPr>
      <p:sp>
        <p:nvSpPr>
          <p:cNvPr id="2571" name="Google Shape;2571;g3f5bfdaf8fe_0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572" name="Google Shape;2572;g3f5bfdaf8fe_0_1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0" i="1" dirty="0"/>
              <a:t>Next, we have a UV-Vis spectra of our 20:10 GEP with a hydrophobic dye called Zinc TPP. The y-axis is measured in arbitrary units and serves as a relative measurement between peaks as a function of wavelength. Each line displays a similar temperature cycling process to that of the DLS measurements. The large black peak displays the characteristic Soret band associated with Zinc TPP, which red-shifts after the initial room-temperature scan.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sz="1200" b="0" i="1"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0" i="1" dirty="0"/>
              <a:t>*Click*</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sz="1200" b="0" i="1"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0" i="1" dirty="0"/>
              <a:t>This shift suggests the dye is stacking with itself, forming what is called a J-aggregate. Since the shift doesn't reverse through subsequent cycling, this aggregation appears to get locked into place by the GEP.</a:t>
            </a:r>
          </a:p>
        </p:txBody>
      </p:sp>
      <p:sp>
        <p:nvSpPr>
          <p:cNvPr id="2573" name="Google Shape;2573;g3f5bfdaf8fe_0_1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0"/>
        <p:cNvGrpSpPr/>
        <p:nvPr/>
      </p:nvGrpSpPr>
      <p:grpSpPr>
        <a:xfrm>
          <a:off x="0" y="0"/>
          <a:ext cx="0" cy="0"/>
          <a:chOff x="0" y="0"/>
          <a:chExt cx="0" cy="0"/>
        </a:xfrm>
      </p:grpSpPr>
      <p:sp>
        <p:nvSpPr>
          <p:cNvPr id="2751" name="Google Shape;2751;g3f581a49861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752" name="Google Shape;2752;g3f581a49861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800" i="1" dirty="0"/>
              <a:t>Finally, we have a fluorescence emission spectra of the 20:10 GEP with Zinc TPP, where the axes are the same as the previous figure. We see characteristic emission peaks near 605 and 650 nanometers...</a:t>
            </a:r>
          </a:p>
          <a:p>
            <a:pPr marL="0" lvl="0" indent="0" algn="l" rtl="0">
              <a:spcBef>
                <a:spcPts val="0"/>
              </a:spcBef>
              <a:spcAft>
                <a:spcPts val="0"/>
              </a:spcAft>
              <a:buClr>
                <a:schemeClr val="dk1"/>
              </a:buClr>
              <a:buSzPts val="1100"/>
              <a:buFont typeface="Arial"/>
              <a:buNone/>
            </a:pPr>
            <a:endParaRPr lang="en-US" sz="1800" i="1" dirty="0"/>
          </a:p>
          <a:p>
            <a:pPr marL="0" lvl="0" indent="0" algn="l" rtl="0">
              <a:spcBef>
                <a:spcPts val="0"/>
              </a:spcBef>
              <a:spcAft>
                <a:spcPts val="0"/>
              </a:spcAft>
              <a:buClr>
                <a:schemeClr val="dk1"/>
              </a:buClr>
              <a:buSzPts val="1100"/>
              <a:buFont typeface="Arial"/>
              <a:buNone/>
            </a:pPr>
            <a:r>
              <a:rPr lang="en-US" sz="1800" i="1" dirty="0"/>
              <a:t>*Click*</a:t>
            </a:r>
          </a:p>
          <a:p>
            <a:pPr marL="0" lvl="0" indent="0" algn="l" rtl="0">
              <a:spcBef>
                <a:spcPts val="0"/>
              </a:spcBef>
              <a:spcAft>
                <a:spcPts val="0"/>
              </a:spcAft>
              <a:buClr>
                <a:schemeClr val="dk1"/>
              </a:buClr>
              <a:buSzPts val="1100"/>
              <a:buFont typeface="Arial"/>
              <a:buNone/>
            </a:pPr>
            <a:endParaRPr lang="en-US" sz="1800" i="1" dirty="0"/>
          </a:p>
          <a:p>
            <a:pPr marL="0" lvl="0" indent="0" algn="l" rtl="0">
              <a:spcBef>
                <a:spcPts val="0"/>
              </a:spcBef>
              <a:spcAft>
                <a:spcPts val="0"/>
              </a:spcAft>
              <a:buClr>
                <a:schemeClr val="dk1"/>
              </a:buClr>
              <a:buSzPts val="1100"/>
              <a:buFont typeface="Arial"/>
              <a:buNone/>
            </a:pPr>
            <a:r>
              <a:rPr lang="en-US" sz="1800" i="1" dirty="0"/>
              <a:t>...and the relative intensity and ratios between peaks across thermal cycling supports irreversible J-aggregate formation, consistent with what we saw in the absorbance data. What's still unknown is whether ZnTPP incorporation and this aggregation also affect the GEP's own thermal cycling behavior, something we're still working to determine.</a:t>
            </a:r>
          </a:p>
          <a:p>
            <a:pPr marL="0" lvl="0" indent="0" algn="l" rtl="0">
              <a:spcBef>
                <a:spcPts val="0"/>
              </a:spcBef>
              <a:spcAft>
                <a:spcPts val="0"/>
              </a:spcAft>
              <a:buClr>
                <a:schemeClr val="dk1"/>
              </a:buClr>
              <a:buSzPts val="1100"/>
              <a:buFont typeface="Arial"/>
              <a:buNone/>
            </a:pPr>
            <a:endParaRPr lang="en-US" sz="1800" b="0" i="1" dirty="0">
              <a:solidFill>
                <a:schemeClr val="accent1"/>
              </a:solidFill>
            </a:endParaRPr>
          </a:p>
          <a:p>
            <a:pPr marL="0" lvl="0" indent="0" algn="l" rtl="0">
              <a:spcBef>
                <a:spcPts val="0"/>
              </a:spcBef>
              <a:spcAft>
                <a:spcPts val="0"/>
              </a:spcAft>
              <a:buClr>
                <a:schemeClr val="dk1"/>
              </a:buClr>
              <a:buSzPts val="1100"/>
              <a:buFont typeface="Arial"/>
              <a:buNone/>
            </a:pPr>
            <a:r>
              <a:rPr lang="en-US" sz="1800" b="0" i="1" dirty="0">
                <a:solidFill>
                  <a:schemeClr val="accent1"/>
                </a:solidFill>
              </a:rPr>
              <a:t>get rid of µM</a:t>
            </a:r>
            <a:endParaRPr sz="1600" b="0" i="1" dirty="0">
              <a:solidFill>
                <a:schemeClr val="accent1"/>
              </a:solidFill>
            </a:endParaRPr>
          </a:p>
        </p:txBody>
      </p:sp>
      <p:sp>
        <p:nvSpPr>
          <p:cNvPr id="2753" name="Google Shape;2753;g3f581a49861_0_1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0"/>
        <p:cNvGrpSpPr/>
        <p:nvPr/>
      </p:nvGrpSpPr>
      <p:grpSpPr>
        <a:xfrm>
          <a:off x="0" y="0"/>
          <a:ext cx="0" cy="0"/>
          <a:chOff x="0" y="0"/>
          <a:chExt cx="0" cy="0"/>
        </a:xfrm>
      </p:grpSpPr>
      <p:sp>
        <p:nvSpPr>
          <p:cNvPr id="2931" name="Google Shape;2931;g3f5bfdaf8fe_0_3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932" name="Google Shape;2932;g3f5bfdaf8fe_0_3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400" i="1" dirty="0"/>
              <a:t>Finally, we have a fluorescence emission spectra of the 20:10 GEP with Zinc TPP, where the axes are the same as the previous figure. We see characteristic emission peaks near 605 and 650 nanometers...</a:t>
            </a:r>
          </a:p>
          <a:p>
            <a:pPr marL="0" lvl="0" indent="0" algn="l" rtl="0">
              <a:spcBef>
                <a:spcPts val="0"/>
              </a:spcBef>
              <a:spcAft>
                <a:spcPts val="0"/>
              </a:spcAft>
              <a:buClr>
                <a:schemeClr val="dk1"/>
              </a:buClr>
              <a:buSzPts val="1100"/>
              <a:buFont typeface="Arial"/>
              <a:buNone/>
            </a:pPr>
            <a:endParaRPr lang="en-US" sz="1400" i="1" dirty="0"/>
          </a:p>
          <a:p>
            <a:pPr marL="0" lvl="0" indent="0" algn="l" rtl="0">
              <a:spcBef>
                <a:spcPts val="0"/>
              </a:spcBef>
              <a:spcAft>
                <a:spcPts val="0"/>
              </a:spcAft>
              <a:buClr>
                <a:schemeClr val="dk1"/>
              </a:buClr>
              <a:buSzPts val="1100"/>
              <a:buFont typeface="Arial"/>
              <a:buNone/>
            </a:pPr>
            <a:r>
              <a:rPr lang="en-US" sz="1400" i="1" dirty="0"/>
              <a:t>*Click*</a:t>
            </a:r>
          </a:p>
          <a:p>
            <a:pPr marL="0" lvl="0" indent="0" algn="l" rtl="0">
              <a:spcBef>
                <a:spcPts val="0"/>
              </a:spcBef>
              <a:spcAft>
                <a:spcPts val="0"/>
              </a:spcAft>
              <a:buClr>
                <a:schemeClr val="dk1"/>
              </a:buClr>
              <a:buSzPts val="1100"/>
              <a:buFont typeface="Arial"/>
              <a:buNone/>
            </a:pPr>
            <a:endParaRPr lang="en-US" sz="1400" i="1" dirty="0"/>
          </a:p>
          <a:p>
            <a:pPr marL="0" lvl="0" indent="0" algn="l" rtl="0">
              <a:spcBef>
                <a:spcPts val="0"/>
              </a:spcBef>
              <a:spcAft>
                <a:spcPts val="0"/>
              </a:spcAft>
              <a:buClr>
                <a:schemeClr val="dk1"/>
              </a:buClr>
              <a:buSzPts val="1100"/>
              <a:buFont typeface="Arial"/>
              <a:buNone/>
            </a:pPr>
            <a:r>
              <a:rPr lang="en-US" sz="1400" i="1" dirty="0"/>
              <a:t>...and the relative intensity and ratios between peaks across thermal cycling supports irreversible J-aggregate formation, consistent with what we saw in the absorbance data. What's still unknown is whether ZnTPP incorporation and this aggregation also affect the GEP's own thermal cycling behavior, something we're still working to determine.</a:t>
            </a:r>
            <a:endParaRPr lang="en-US" sz="1200" b="0" i="1" dirty="0">
              <a:solidFill>
                <a:schemeClr val="accent1"/>
              </a:solidFill>
            </a:endParaRPr>
          </a:p>
        </p:txBody>
      </p:sp>
      <p:sp>
        <p:nvSpPr>
          <p:cNvPr id="2933" name="Google Shape;2933;g3f5bfdaf8fe_0_3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1"/>
        <p:cNvGrpSpPr/>
        <p:nvPr/>
      </p:nvGrpSpPr>
      <p:grpSpPr>
        <a:xfrm>
          <a:off x="0" y="0"/>
          <a:ext cx="0" cy="0"/>
          <a:chOff x="0" y="0"/>
          <a:chExt cx="0" cy="0"/>
        </a:xfrm>
      </p:grpSpPr>
      <p:sp>
        <p:nvSpPr>
          <p:cNvPr id="3112" name="Google Shape;3112;g3f22b7812a0_0_27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113" name="Google Shape;3113;g3f22b7812a0_0_27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300" i="1" dirty="0">
                <a:solidFill>
                  <a:srgbClr val="AFA593"/>
                </a:solidFill>
              </a:rPr>
              <a:t>To summarize, we </a:t>
            </a:r>
            <a:r>
              <a:rPr lang="en-US" sz="1400" i="1" dirty="0"/>
              <a:t>successfully designed and produced short-chain membrane nanocomposites from amphiphilic GEPs. Our 20:10 GEP shows a reversible phase transition under DLS thermal cycling, likely switching between coacervates and micelles, although this is still to be confirmed. Adding ZnTPP causes aggregates to form during the first cycle and persist through later ones. Going forward, we'll investigate how these GEP:ZnTPP nanocomposites are organized and explore applications such as photodynamic therapy and sensing.</a:t>
            </a:r>
          </a:p>
          <a:p>
            <a:pPr marL="0" lvl="0" indent="0" algn="l" rtl="0">
              <a:lnSpc>
                <a:spcPct val="100000"/>
              </a:lnSpc>
              <a:spcBef>
                <a:spcPts val="0"/>
              </a:spcBef>
              <a:spcAft>
                <a:spcPts val="0"/>
              </a:spcAft>
              <a:buSzPts val="1400"/>
              <a:buNone/>
            </a:pPr>
            <a:endParaRPr lang="en-US" sz="1300" i="1" dirty="0">
              <a:solidFill>
                <a:srgbClr val="AFA593"/>
              </a:solidFill>
            </a:endParaRPr>
          </a:p>
          <a:p>
            <a:pPr marL="0" lvl="0" indent="0" algn="l" rtl="0">
              <a:lnSpc>
                <a:spcPct val="100000"/>
              </a:lnSpc>
              <a:spcBef>
                <a:spcPts val="0"/>
              </a:spcBef>
              <a:spcAft>
                <a:spcPts val="0"/>
              </a:spcAft>
              <a:buSzPts val="1400"/>
              <a:buNone/>
            </a:pPr>
            <a:endParaRPr lang="en-US" sz="1300" i="1" dirty="0">
              <a:solidFill>
                <a:srgbClr val="AFA593"/>
              </a:solidFill>
            </a:endParaRPr>
          </a:p>
          <a:p>
            <a:pPr marL="0" lvl="0" indent="0" algn="l" rtl="0">
              <a:lnSpc>
                <a:spcPct val="100000"/>
              </a:lnSpc>
              <a:spcBef>
                <a:spcPts val="0"/>
              </a:spcBef>
              <a:spcAft>
                <a:spcPts val="0"/>
              </a:spcAft>
              <a:buSzPts val="1400"/>
              <a:buNone/>
            </a:pPr>
            <a:r>
              <a:rPr lang="en-US" sz="1300" i="1" dirty="0">
                <a:solidFill>
                  <a:srgbClr val="AFA593"/>
                </a:solidFill>
              </a:rPr>
              <a:t>varying microscopy techniques, AFM, SEM</a:t>
            </a:r>
            <a:endParaRPr sz="1300" i="1" dirty="0">
              <a:solidFill>
                <a:srgbClr val="AFA593"/>
              </a:solidFill>
            </a:endParaRPr>
          </a:p>
        </p:txBody>
      </p:sp>
      <p:sp>
        <p:nvSpPr>
          <p:cNvPr id="3114" name="Google Shape;3114;g3f22b7812a0_0_27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6"/>
        <p:cNvGrpSpPr/>
        <p:nvPr/>
      </p:nvGrpSpPr>
      <p:grpSpPr>
        <a:xfrm>
          <a:off x="0" y="0"/>
          <a:ext cx="0" cy="0"/>
          <a:chOff x="0" y="0"/>
          <a:chExt cx="0" cy="0"/>
        </a:xfrm>
      </p:grpSpPr>
      <p:sp>
        <p:nvSpPr>
          <p:cNvPr id="3287" name="Google Shape;3287;g3f22b7812a0_0_25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288" name="Google Shape;3288;g3f22b7812a0_0_25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300" i="1" dirty="0">
                <a:solidFill>
                  <a:schemeClr val="accent3"/>
                </a:solidFill>
              </a:rPr>
              <a:t>I’d like to thank my PI Dr. Gabe Montano, my mentor Ashely Martinez, and Cele Rodriguez, all from Northern Arizona University, as well as Jessica Haur of Arizona State University and the organizations shown. Now I’d like to open the floor for any questions, thank you!</a:t>
            </a:r>
            <a:endParaRPr sz="1300" i="1" dirty="0">
              <a:solidFill>
                <a:schemeClr val="accent3"/>
              </a:solidFill>
            </a:endParaRPr>
          </a:p>
        </p:txBody>
      </p:sp>
      <p:sp>
        <p:nvSpPr>
          <p:cNvPr id="3289" name="Google Shape;3289;g3f22b7812a0_0_25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2"/>
        <p:cNvGrpSpPr/>
        <p:nvPr/>
      </p:nvGrpSpPr>
      <p:grpSpPr>
        <a:xfrm>
          <a:off x="0" y="0"/>
          <a:ext cx="0" cy="0"/>
          <a:chOff x="0" y="0"/>
          <a:chExt cx="0" cy="0"/>
        </a:xfrm>
      </p:grpSpPr>
      <p:sp>
        <p:nvSpPr>
          <p:cNvPr id="3463" name="Google Shape;3463;g3f96db1e98a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464" name="Google Shape;3464;g3f96db1e98a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AFA593"/>
              </a:buClr>
              <a:buSzPts val="2400"/>
              <a:buFont typeface="Arial"/>
              <a:buNone/>
            </a:pPr>
            <a:endParaRPr sz="1300" i="1" dirty="0"/>
          </a:p>
        </p:txBody>
      </p:sp>
      <p:sp>
        <p:nvSpPr>
          <p:cNvPr id="3465" name="Google Shape;3465;g3f96db1e98a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1"/>
        <p:cNvGrpSpPr/>
        <p:nvPr/>
      </p:nvGrpSpPr>
      <p:grpSpPr>
        <a:xfrm>
          <a:off x="0" y="0"/>
          <a:ext cx="0" cy="0"/>
          <a:chOff x="0" y="0"/>
          <a:chExt cx="0" cy="0"/>
        </a:xfrm>
      </p:grpSpPr>
      <p:sp>
        <p:nvSpPr>
          <p:cNvPr id="3642" name="Google Shape;3642;g3f95ec09fad_0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43" name="Google Shape;3643;g3f95ec09fad_0_18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4" name="Google Shape;3644;g3f95ec09fad_0_18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ec66fc29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47" name="Google Shape;447;g3ec66fc29e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200000"/>
              </a:lnSpc>
              <a:spcBef>
                <a:spcPts val="0"/>
              </a:spcBef>
              <a:spcAft>
                <a:spcPts val="0"/>
              </a:spcAft>
              <a:buNone/>
            </a:pPr>
            <a:r>
              <a:rPr lang="en-US" sz="1300" i="1" dirty="0">
                <a:solidFill>
                  <a:srgbClr val="AFA593"/>
                </a:solidFill>
              </a:rPr>
              <a:t>Nanofiltration membranes effectively remove heavy metals for water quality restoration</a:t>
            </a:r>
            <a:r>
              <a:rPr lang="en-US" sz="1300" i="1" baseline="30000" dirty="0">
                <a:solidFill>
                  <a:srgbClr val="AFA593"/>
                </a:solidFill>
              </a:rPr>
              <a:t>1</a:t>
            </a:r>
            <a:endParaRPr sz="1300" i="1" baseline="30000" dirty="0">
              <a:solidFill>
                <a:srgbClr val="AFA593"/>
              </a:solidFill>
            </a:endParaRPr>
          </a:p>
          <a:p>
            <a:pPr marL="0" lvl="0" indent="0" algn="l" rtl="0">
              <a:lnSpc>
                <a:spcPct val="200000"/>
              </a:lnSpc>
              <a:spcBef>
                <a:spcPts val="0"/>
              </a:spcBef>
              <a:spcAft>
                <a:spcPts val="0"/>
              </a:spcAft>
              <a:buNone/>
            </a:pPr>
            <a:r>
              <a:rPr lang="en-US" sz="1300" i="1" dirty="0">
                <a:solidFill>
                  <a:srgbClr val="AFA593"/>
                </a:solidFill>
              </a:rPr>
              <a:t>Specialized polymers deliver therapeutics and small molecule drugs to target sites for disease treatment </a:t>
            </a:r>
            <a:r>
              <a:rPr lang="en-US" sz="1300" i="1" baseline="30000" dirty="0">
                <a:solidFill>
                  <a:srgbClr val="AFA593"/>
                </a:solidFill>
              </a:rPr>
              <a:t>2 </a:t>
            </a:r>
            <a:endParaRPr sz="1300" i="1" dirty="0">
              <a:solidFill>
                <a:srgbClr val="AFA593"/>
              </a:solidFill>
            </a:endParaRPr>
          </a:p>
        </p:txBody>
      </p:sp>
      <p:sp>
        <p:nvSpPr>
          <p:cNvPr id="448" name="Google Shape;448;g3ec66fc29e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7"/>
        <p:cNvGrpSpPr/>
        <p:nvPr/>
      </p:nvGrpSpPr>
      <p:grpSpPr>
        <a:xfrm>
          <a:off x="0" y="0"/>
          <a:ext cx="0" cy="0"/>
          <a:chOff x="0" y="0"/>
          <a:chExt cx="0" cy="0"/>
        </a:xfrm>
      </p:grpSpPr>
      <p:sp>
        <p:nvSpPr>
          <p:cNvPr id="3648" name="Google Shape;3648;g3f95ec09fad_0_1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49" name="Google Shape;3649;g3f95ec09fad_0_1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0" name="Google Shape;3650;g3f95ec09fad_0_1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2"/>
        <p:cNvGrpSpPr/>
        <p:nvPr/>
      </p:nvGrpSpPr>
      <p:grpSpPr>
        <a:xfrm>
          <a:off x="0" y="0"/>
          <a:ext cx="0" cy="0"/>
          <a:chOff x="0" y="0"/>
          <a:chExt cx="0" cy="0"/>
        </a:xfrm>
      </p:grpSpPr>
      <p:sp>
        <p:nvSpPr>
          <p:cNvPr id="3653" name="Google Shape;3653;g3f95ec09fad_0_1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54" name="Google Shape;3654;g3f95ec09fad_0_1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5" name="Google Shape;3655;g3f95ec09fad_0_19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7"/>
        <p:cNvGrpSpPr/>
        <p:nvPr/>
      </p:nvGrpSpPr>
      <p:grpSpPr>
        <a:xfrm>
          <a:off x="0" y="0"/>
          <a:ext cx="0" cy="0"/>
          <a:chOff x="0" y="0"/>
          <a:chExt cx="0" cy="0"/>
        </a:xfrm>
      </p:grpSpPr>
      <p:sp>
        <p:nvSpPr>
          <p:cNvPr id="3658" name="Google Shape;3658;g3f96db1e98a_0_1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59" name="Google Shape;3659;g3f96db1e98a_0_1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0" name="Google Shape;3660;g3f96db1e98a_0_1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3"/>
        <p:cNvGrpSpPr/>
        <p:nvPr/>
      </p:nvGrpSpPr>
      <p:grpSpPr>
        <a:xfrm>
          <a:off x="0" y="0"/>
          <a:ext cx="0" cy="0"/>
          <a:chOff x="0" y="0"/>
          <a:chExt cx="0" cy="0"/>
        </a:xfrm>
      </p:grpSpPr>
      <p:sp>
        <p:nvSpPr>
          <p:cNvPr id="3664" name="Google Shape;3664;g3f96db1e98a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65" name="Google Shape;3665;g3f96db1e98a_0_1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66" name="Google Shape;3666;g3f96db1e98a_0_19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8"/>
        <p:cNvGrpSpPr/>
        <p:nvPr/>
      </p:nvGrpSpPr>
      <p:grpSpPr>
        <a:xfrm>
          <a:off x="0" y="0"/>
          <a:ext cx="0" cy="0"/>
          <a:chOff x="0" y="0"/>
          <a:chExt cx="0" cy="0"/>
        </a:xfrm>
      </p:grpSpPr>
      <p:sp>
        <p:nvSpPr>
          <p:cNvPr id="3669" name="Google Shape;3669;g3f96db1e98a_0_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70" name="Google Shape;3670;g3f96db1e98a_0_2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1" name="Google Shape;3671;g3f96db1e98a_0_20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4"/>
        <p:cNvGrpSpPr/>
        <p:nvPr/>
      </p:nvGrpSpPr>
      <p:grpSpPr>
        <a:xfrm>
          <a:off x="0" y="0"/>
          <a:ext cx="0" cy="0"/>
          <a:chOff x="0" y="0"/>
          <a:chExt cx="0" cy="0"/>
        </a:xfrm>
      </p:grpSpPr>
      <p:sp>
        <p:nvSpPr>
          <p:cNvPr id="3675" name="Google Shape;3675;g3f96db1e98a_0_2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76" name="Google Shape;3676;g3f96db1e98a_0_20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7" name="Google Shape;3677;g3f96db1e98a_0_20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9"/>
        <p:cNvGrpSpPr/>
        <p:nvPr/>
      </p:nvGrpSpPr>
      <p:grpSpPr>
        <a:xfrm>
          <a:off x="0" y="0"/>
          <a:ext cx="0" cy="0"/>
          <a:chOff x="0" y="0"/>
          <a:chExt cx="0" cy="0"/>
        </a:xfrm>
      </p:grpSpPr>
      <p:sp>
        <p:nvSpPr>
          <p:cNvPr id="3680" name="Google Shape;3680;g3f96db1e98a_0_2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81" name="Google Shape;3681;g3f96db1e98a_0_20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2" name="Google Shape;3682;g3f96db1e98a_0_20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4"/>
        <p:cNvGrpSpPr/>
        <p:nvPr/>
      </p:nvGrpSpPr>
      <p:grpSpPr>
        <a:xfrm>
          <a:off x="0" y="0"/>
          <a:ext cx="0" cy="0"/>
          <a:chOff x="0" y="0"/>
          <a:chExt cx="0" cy="0"/>
        </a:xfrm>
      </p:grpSpPr>
      <p:sp>
        <p:nvSpPr>
          <p:cNvPr id="3685" name="Google Shape;3685;g3f96db1e98a_0_2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86" name="Google Shape;3686;g3f96db1e98a_0_2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7" name="Google Shape;3687;g3f96db1e98a_0_2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0"/>
        <p:cNvGrpSpPr/>
        <p:nvPr/>
      </p:nvGrpSpPr>
      <p:grpSpPr>
        <a:xfrm>
          <a:off x="0" y="0"/>
          <a:ext cx="0" cy="0"/>
          <a:chOff x="0" y="0"/>
          <a:chExt cx="0" cy="0"/>
        </a:xfrm>
      </p:grpSpPr>
      <p:sp>
        <p:nvSpPr>
          <p:cNvPr id="3691" name="Google Shape;3691;g3f96db1e98a_0_2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92" name="Google Shape;3692;g3f96db1e98a_0_2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3" name="Google Shape;3693;g3f96db1e98a_0_2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5"/>
        <p:cNvGrpSpPr/>
        <p:nvPr/>
      </p:nvGrpSpPr>
      <p:grpSpPr>
        <a:xfrm>
          <a:off x="0" y="0"/>
          <a:ext cx="0" cy="0"/>
          <a:chOff x="0" y="0"/>
          <a:chExt cx="0" cy="0"/>
        </a:xfrm>
      </p:grpSpPr>
      <p:sp>
        <p:nvSpPr>
          <p:cNvPr id="3696" name="Google Shape;3696;g3f96db1e98a_0_1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697" name="Google Shape;3697;g3f96db1e98a_0_1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8" name="Google Shape;3698;g3f96db1e98a_0_19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3f22b7812a0_0_10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26" name="Google Shape;626;g3f22b7812a0_0_10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300" i="1" dirty="0">
                <a:solidFill>
                  <a:srgbClr val="AFA593"/>
                </a:solidFill>
              </a:rPr>
              <a:t>Potential time saver: current materials used in the field are lipid and ABC based, having their own disadvantages such as being costly, caustic, labile, complex, among other reasons shown here</a:t>
            </a:r>
          </a:p>
          <a:p>
            <a:pPr marL="0" lvl="0" indent="0" algn="l" rtl="0">
              <a:lnSpc>
                <a:spcPct val="100000"/>
              </a:lnSpc>
              <a:spcBef>
                <a:spcPts val="0"/>
              </a:spcBef>
              <a:spcAft>
                <a:spcPts val="0"/>
              </a:spcAft>
              <a:buSzPts val="1400"/>
              <a:buNone/>
            </a:pPr>
            <a:endParaRPr lang="en-US" sz="1300" i="1" dirty="0">
              <a:solidFill>
                <a:srgbClr val="AFA593"/>
              </a:solidFill>
            </a:endParaRPr>
          </a:p>
          <a:p>
            <a:pPr marL="0" lvl="0" indent="0" algn="l" rtl="0">
              <a:lnSpc>
                <a:spcPct val="100000"/>
              </a:lnSpc>
              <a:spcBef>
                <a:spcPts val="0"/>
              </a:spcBef>
              <a:spcAft>
                <a:spcPts val="0"/>
              </a:spcAft>
              <a:buSzPts val="1400"/>
              <a:buNone/>
            </a:pPr>
            <a:endParaRPr lang="en-US" sz="1300" i="1" dirty="0">
              <a:solidFill>
                <a:srgbClr val="AFA593"/>
              </a:solidFill>
            </a:endParaRPr>
          </a:p>
          <a:p>
            <a:pPr marL="0" lvl="0" indent="0" algn="l" rtl="0">
              <a:lnSpc>
                <a:spcPct val="100000"/>
              </a:lnSpc>
              <a:spcBef>
                <a:spcPts val="0"/>
              </a:spcBef>
              <a:spcAft>
                <a:spcPts val="0"/>
              </a:spcAft>
              <a:buSzPts val="1400"/>
              <a:buNone/>
            </a:pPr>
            <a:r>
              <a:rPr lang="en-US" sz="1300" i="1" dirty="0">
                <a:solidFill>
                  <a:srgbClr val="AFA593"/>
                </a:solidFill>
              </a:rPr>
              <a:t>PEO ABC 2.5 kD, GEP 13 kD, </a:t>
            </a:r>
            <a:endParaRPr sz="1300" i="1" dirty="0">
              <a:solidFill>
                <a:srgbClr val="AFA593"/>
              </a:solidFill>
            </a:endParaRPr>
          </a:p>
        </p:txBody>
      </p:sp>
      <p:sp>
        <p:nvSpPr>
          <p:cNvPr id="627" name="Google Shape;627;g3f22b7812a0_0_10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f16544f649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65" name="Google Shape;265;g3f16544f649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300" i="1">
              <a:solidFill>
                <a:srgbClr val="AFA593"/>
              </a:solidFill>
            </a:endParaRPr>
          </a:p>
        </p:txBody>
      </p:sp>
      <p:sp>
        <p:nvSpPr>
          <p:cNvPr id="266" name="Google Shape;266;g3f16544f649_0_1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0"/>
        <p:cNvGrpSpPr/>
        <p:nvPr/>
      </p:nvGrpSpPr>
      <p:grpSpPr>
        <a:xfrm>
          <a:off x="0" y="0"/>
          <a:ext cx="0" cy="0"/>
          <a:chOff x="0" y="0"/>
          <a:chExt cx="0" cy="0"/>
        </a:xfrm>
      </p:grpSpPr>
      <p:sp>
        <p:nvSpPr>
          <p:cNvPr id="3701" name="Google Shape;3701;g3f570040cd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702" name="Google Shape;3702;g3f570040cd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400" i="1"/>
              <a:t>Here I’m showing what the 20:10 GEP looks like in terms of size over varying temperature. I have size in nm on the y-axis as a function of temp. The red line is me heating from 7 up to 75 whereas the blue is tracking the cooling from 75 back down to 7. We can see it is pretty steady from 7 to 42 when heating before having a major fluctuation in size. </a:t>
            </a:r>
            <a:endParaRPr sz="2400" i="1"/>
          </a:p>
          <a:p>
            <a:pPr marL="0" lvl="0" indent="0" algn="l" rtl="0">
              <a:lnSpc>
                <a:spcPct val="100000"/>
              </a:lnSpc>
              <a:spcBef>
                <a:spcPts val="0"/>
              </a:spcBef>
              <a:spcAft>
                <a:spcPts val="0"/>
              </a:spcAft>
              <a:buSzPts val="1400"/>
              <a:buNone/>
            </a:pPr>
            <a:endParaRPr sz="2400" i="1"/>
          </a:p>
          <a:p>
            <a:pPr marL="0" lvl="0" indent="0" algn="l" rtl="0">
              <a:lnSpc>
                <a:spcPct val="100000"/>
              </a:lnSpc>
              <a:spcBef>
                <a:spcPts val="0"/>
              </a:spcBef>
              <a:spcAft>
                <a:spcPts val="0"/>
              </a:spcAft>
              <a:buSzPts val="1400"/>
              <a:buNone/>
            </a:pPr>
            <a:endParaRPr sz="2400" i="1"/>
          </a:p>
          <a:p>
            <a:pPr marL="0" lvl="0" indent="0" algn="l" rtl="0">
              <a:lnSpc>
                <a:spcPct val="100000"/>
              </a:lnSpc>
              <a:spcBef>
                <a:spcPts val="0"/>
              </a:spcBef>
              <a:spcAft>
                <a:spcPts val="0"/>
              </a:spcAft>
              <a:buSzPts val="1400"/>
              <a:buNone/>
            </a:pPr>
            <a:endParaRPr sz="2400" i="1"/>
          </a:p>
          <a:p>
            <a:pPr marL="0" lvl="0" indent="0" algn="l" rtl="0">
              <a:lnSpc>
                <a:spcPct val="100000"/>
              </a:lnSpc>
              <a:spcBef>
                <a:spcPts val="0"/>
              </a:spcBef>
              <a:spcAft>
                <a:spcPts val="0"/>
              </a:spcAft>
              <a:buSzPts val="1400"/>
              <a:buNone/>
            </a:pPr>
            <a:endParaRPr sz="2400" i="1"/>
          </a:p>
          <a:p>
            <a:pPr marL="0" lvl="0" indent="0" algn="l" rtl="0">
              <a:lnSpc>
                <a:spcPct val="100000"/>
              </a:lnSpc>
              <a:spcBef>
                <a:spcPts val="0"/>
              </a:spcBef>
              <a:spcAft>
                <a:spcPts val="0"/>
              </a:spcAft>
              <a:buSzPts val="1400"/>
              <a:buNone/>
            </a:pPr>
            <a:endParaRPr sz="2400" i="1"/>
          </a:p>
          <a:p>
            <a:pPr marL="0" lvl="0" indent="0" algn="l" rtl="0">
              <a:lnSpc>
                <a:spcPct val="100000"/>
              </a:lnSpc>
              <a:spcBef>
                <a:spcPts val="0"/>
              </a:spcBef>
              <a:spcAft>
                <a:spcPts val="0"/>
              </a:spcAft>
              <a:buSzPts val="1400"/>
              <a:buNone/>
            </a:pPr>
            <a:r>
              <a:rPr lang="en-US" sz="2400" i="1"/>
              <a:t>The same phenomenon is happening on the cooling side before a fluctuation at 43 (size is this at 56 a</a:t>
            </a:r>
            <a:endParaRPr sz="2400" i="1"/>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30˚C instead of 35˚C, only one peak because entire sample set at the same temperature</a:t>
            </a: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22000</a:t>
            </a:r>
            <a:endParaRPr sz="1800" i="1">
              <a:solidFill>
                <a:srgbClr val="FF0000"/>
              </a:solidFill>
            </a:endParaRPr>
          </a:p>
        </p:txBody>
      </p:sp>
      <p:sp>
        <p:nvSpPr>
          <p:cNvPr id="3703" name="Google Shape;3703;g3f570040cd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9"/>
        <p:cNvGrpSpPr/>
        <p:nvPr/>
      </p:nvGrpSpPr>
      <p:grpSpPr>
        <a:xfrm>
          <a:off x="0" y="0"/>
          <a:ext cx="0" cy="0"/>
          <a:chOff x="0" y="0"/>
          <a:chExt cx="0" cy="0"/>
        </a:xfrm>
      </p:grpSpPr>
      <p:sp>
        <p:nvSpPr>
          <p:cNvPr id="3880" name="Google Shape;3880;g3f570040cdd_0_9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3881" name="Google Shape;3881;g3f570040cdd_0_9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400" i="1"/>
              <a:t>We can see it is pretty steady from 7 to 42 when heating before having a major fluctuation in size as highlighted with the red box where it goes from 300 nm to 2200 nm. The same phenomenon is happening on the cooling side before a fluctuation at 56 where it goes from 4200 nm to 10 nm as shown in the blue box.</a:t>
            </a:r>
            <a:endParaRPr sz="2400" i="1"/>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30˚C instead of 35˚C, only one peak because entire sample set at the same temperature</a:t>
            </a: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22000</a:t>
            </a:r>
            <a:endParaRPr sz="1800" i="1">
              <a:solidFill>
                <a:srgbClr val="FF0000"/>
              </a:solidFill>
            </a:endParaRPr>
          </a:p>
        </p:txBody>
      </p:sp>
      <p:sp>
        <p:nvSpPr>
          <p:cNvPr id="3882" name="Google Shape;3882;g3f570040cdd_0_9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7"/>
        <p:cNvGrpSpPr/>
        <p:nvPr/>
      </p:nvGrpSpPr>
      <p:grpSpPr>
        <a:xfrm>
          <a:off x="0" y="0"/>
          <a:ext cx="0" cy="0"/>
          <a:chOff x="0" y="0"/>
          <a:chExt cx="0" cy="0"/>
        </a:xfrm>
      </p:grpSpPr>
      <p:sp>
        <p:nvSpPr>
          <p:cNvPr id="4058" name="Google Shape;4058;g3f570040cdd_0_7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059" name="Google Shape;4059;g3f570040cdd_0_7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400" i="1"/>
              <a:t>The orange box highlights a stable size of assembly from 7 to around 40˚C. We gonna zoom in…</a:t>
            </a:r>
            <a:endParaRPr sz="2400" i="1"/>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30˚C instead of 35˚C, only one peak because entire sample set at the same temperature</a:t>
            </a: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22000</a:t>
            </a:r>
            <a:endParaRPr sz="1800" i="1">
              <a:solidFill>
                <a:srgbClr val="FF0000"/>
              </a:solidFill>
            </a:endParaRPr>
          </a:p>
        </p:txBody>
      </p:sp>
      <p:sp>
        <p:nvSpPr>
          <p:cNvPr id="4060" name="Google Shape;4060;g3f570040cdd_0_7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4"/>
        <p:cNvGrpSpPr/>
        <p:nvPr/>
      </p:nvGrpSpPr>
      <p:grpSpPr>
        <a:xfrm>
          <a:off x="0" y="0"/>
          <a:ext cx="0" cy="0"/>
          <a:chOff x="0" y="0"/>
          <a:chExt cx="0" cy="0"/>
        </a:xfrm>
      </p:grpSpPr>
      <p:sp>
        <p:nvSpPr>
          <p:cNvPr id="4235" name="Google Shape;4235;g3f570040cdd_0_5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236" name="Google Shape;4236;g3f570040cdd_0_5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400" i="1"/>
              <a:t>Mention new y-axes and temp range. Emphasize between 3 and 12 nm, yes 8 nm fluctuation but relatively the same size but a lot smaller than these major fluctuations after that. Overall this region looks similar to our positive control which forms notable assemblies in this nm range.</a:t>
            </a:r>
            <a:endParaRPr sz="2400" i="1"/>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30˚C instead of 35˚C, only one peak because entire sample set at the same temperature</a:t>
            </a: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22000</a:t>
            </a:r>
            <a:endParaRPr sz="1800" i="1">
              <a:solidFill>
                <a:srgbClr val="FF0000"/>
              </a:solidFill>
            </a:endParaRPr>
          </a:p>
        </p:txBody>
      </p:sp>
      <p:sp>
        <p:nvSpPr>
          <p:cNvPr id="4237" name="Google Shape;4237;g3f570040cdd_0_5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1"/>
        <p:cNvGrpSpPr/>
        <p:nvPr/>
      </p:nvGrpSpPr>
      <p:grpSpPr>
        <a:xfrm>
          <a:off x="0" y="0"/>
          <a:ext cx="0" cy="0"/>
          <a:chOff x="0" y="0"/>
          <a:chExt cx="0" cy="0"/>
        </a:xfrm>
      </p:grpSpPr>
      <p:sp>
        <p:nvSpPr>
          <p:cNvPr id="4412" name="Google Shape;4412;g3f570040cdd_0_10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413" name="Google Shape;4413;g3f570040cdd_0_10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4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414" name="Google Shape;4414;g3f570040cdd_0_10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6"/>
        <p:cNvGrpSpPr/>
        <p:nvPr/>
      </p:nvGrpSpPr>
      <p:grpSpPr>
        <a:xfrm>
          <a:off x="0" y="0"/>
          <a:ext cx="0" cy="0"/>
          <a:chOff x="0" y="0"/>
          <a:chExt cx="0" cy="0"/>
        </a:xfrm>
      </p:grpSpPr>
      <p:sp>
        <p:nvSpPr>
          <p:cNvPr id="4587" name="Google Shape;4587;g3f0a3455947_1_3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588" name="Google Shape;4588;g3f0a3455947_1_3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27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30˚C instead of 35˚C, only one peak because entire sample set at the same temperature</a:t>
            </a: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22000</a:t>
            </a:r>
            <a:endParaRPr sz="1800" i="1">
              <a:solidFill>
                <a:srgbClr val="FF0000"/>
              </a:solidFill>
            </a:endParaRPr>
          </a:p>
        </p:txBody>
      </p:sp>
      <p:sp>
        <p:nvSpPr>
          <p:cNvPr id="4589" name="Google Shape;4589;g3f0a3455947_1_3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6"/>
        <p:cNvGrpSpPr/>
        <p:nvPr/>
      </p:nvGrpSpPr>
      <p:grpSpPr>
        <a:xfrm>
          <a:off x="0" y="0"/>
          <a:ext cx="0" cy="0"/>
          <a:chOff x="0" y="0"/>
          <a:chExt cx="0" cy="0"/>
        </a:xfrm>
      </p:grpSpPr>
      <p:sp>
        <p:nvSpPr>
          <p:cNvPr id="4767" name="Google Shape;4767;g3f7e6c1e7a5_0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768" name="Google Shape;4768;g3f7e6c1e7a5_0_1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3500"/>
              <a:t>Fig 4: DLS measures particle and size distribution of a sample by analyzing fluctuations in scattered light due to Brownian motion </a:t>
            </a:r>
            <a:r>
              <a:rPr lang="en-US" sz="3500" baseline="30000"/>
              <a:t>4</a:t>
            </a:r>
            <a:endParaRPr sz="3500" baseline="30000"/>
          </a:p>
          <a:p>
            <a:pPr marL="0" lvl="0" indent="0" algn="l" rtl="0">
              <a:lnSpc>
                <a:spcPct val="100000"/>
              </a:lnSpc>
              <a:spcBef>
                <a:spcPts val="0"/>
              </a:spcBef>
              <a:spcAft>
                <a:spcPts val="0"/>
              </a:spcAft>
              <a:buSzPts val="1400"/>
              <a:buNone/>
            </a:pPr>
            <a:endParaRPr sz="2500" i="1"/>
          </a:p>
          <a:p>
            <a:pPr marL="0" lvl="0" indent="0" algn="l" rtl="0">
              <a:lnSpc>
                <a:spcPct val="100000"/>
              </a:lnSpc>
              <a:spcBef>
                <a:spcPts val="0"/>
              </a:spcBef>
              <a:spcAft>
                <a:spcPts val="0"/>
              </a:spcAft>
              <a:buSzPts val="1400"/>
              <a:buNone/>
            </a:pPr>
            <a:endParaRPr sz="2500" i="1"/>
          </a:p>
          <a:p>
            <a:pPr marL="0" lvl="0" indent="0" algn="l" rtl="0">
              <a:lnSpc>
                <a:spcPct val="100000"/>
              </a:lnSpc>
              <a:spcBef>
                <a:spcPts val="0"/>
              </a:spcBef>
              <a:spcAft>
                <a:spcPts val="0"/>
              </a:spcAft>
              <a:buSzPts val="1400"/>
              <a:buNone/>
            </a:pPr>
            <a:endParaRPr sz="2500" i="1"/>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30˚C instead of 35˚C, only one peak because entire sample set at the same temperature</a:t>
            </a: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22000</a:t>
            </a:r>
            <a:endParaRPr sz="1800" i="1">
              <a:solidFill>
                <a:srgbClr val="FF0000"/>
              </a:solidFill>
            </a:endParaRPr>
          </a:p>
        </p:txBody>
      </p:sp>
      <p:sp>
        <p:nvSpPr>
          <p:cNvPr id="4769" name="Google Shape;4769;g3f7e6c1e7a5_0_1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2"/>
        <p:cNvGrpSpPr/>
        <p:nvPr/>
      </p:nvGrpSpPr>
      <p:grpSpPr>
        <a:xfrm>
          <a:off x="0" y="0"/>
          <a:ext cx="0" cy="0"/>
          <a:chOff x="0" y="0"/>
          <a:chExt cx="0" cy="0"/>
        </a:xfrm>
      </p:grpSpPr>
      <p:sp>
        <p:nvSpPr>
          <p:cNvPr id="4943" name="Google Shape;4943;g3f570040cdd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944" name="Google Shape;4944;g3f570040cdd_0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i="1">
                <a:solidFill>
                  <a:srgbClr val="FF0000"/>
                </a:solidFill>
              </a:rPr>
              <a:t>30˚C instead of 35˚C, only one peak because entire sample set at the same temperature</a:t>
            </a:r>
            <a:endParaRPr sz="1800" i="1">
              <a:solidFill>
                <a:srgbClr val="FF0000"/>
              </a:solidFill>
            </a:endParaRPr>
          </a:p>
          <a:p>
            <a:pPr marL="0" lvl="0" indent="0" algn="l" rtl="0">
              <a:lnSpc>
                <a:spcPct val="100000"/>
              </a:lnSpc>
              <a:spcBef>
                <a:spcPts val="0"/>
              </a:spcBef>
              <a:spcAft>
                <a:spcPts val="0"/>
              </a:spcAft>
              <a:buSzPts val="1400"/>
              <a:buNone/>
            </a:pPr>
            <a:endParaRPr sz="1800" i="1">
              <a:solidFill>
                <a:srgbClr val="FF0000"/>
              </a:solidFill>
            </a:endParaRPr>
          </a:p>
          <a:p>
            <a:pPr marL="0" lvl="0" indent="0" algn="l" rtl="0">
              <a:lnSpc>
                <a:spcPct val="100000"/>
              </a:lnSpc>
              <a:spcBef>
                <a:spcPts val="0"/>
              </a:spcBef>
              <a:spcAft>
                <a:spcPts val="0"/>
              </a:spcAft>
              <a:buSzPts val="1400"/>
              <a:buNone/>
            </a:pPr>
            <a:r>
              <a:rPr lang="en-US" sz="1800" i="1">
                <a:solidFill>
                  <a:srgbClr val="FF0000"/>
                </a:solidFill>
              </a:rPr>
              <a:t>22000</a:t>
            </a:r>
            <a:endParaRPr sz="1800" i="1">
              <a:solidFill>
                <a:srgbClr val="FF0000"/>
              </a:solidFill>
            </a:endParaRPr>
          </a:p>
        </p:txBody>
      </p:sp>
      <p:sp>
        <p:nvSpPr>
          <p:cNvPr id="4945" name="Google Shape;4945;g3f570040cdd_0_1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8"/>
        <p:cNvGrpSpPr/>
        <p:nvPr/>
      </p:nvGrpSpPr>
      <p:grpSpPr>
        <a:xfrm>
          <a:off x="0" y="0"/>
          <a:ext cx="0" cy="0"/>
          <a:chOff x="0" y="0"/>
          <a:chExt cx="0" cy="0"/>
        </a:xfrm>
      </p:grpSpPr>
      <p:sp>
        <p:nvSpPr>
          <p:cNvPr id="5119" name="Google Shape;5119;g3f22b7812a0_0_23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120" name="Google Shape;5120;g3f22b7812a0_0_23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4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5121" name="Google Shape;5121;g3f22b7812a0_0_23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3f7e6c1e7a5_0_16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07" name="Google Shape;807;g3f7e6c1e7a5_0_16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300" i="1">
              <a:solidFill>
                <a:srgbClr val="AFA593"/>
              </a:solidFill>
            </a:endParaRPr>
          </a:p>
        </p:txBody>
      </p:sp>
      <p:sp>
        <p:nvSpPr>
          <p:cNvPr id="808" name="Google Shape;808;g3f7e6c1e7a5_0_16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4"/>
        <p:cNvGrpSpPr/>
        <p:nvPr/>
      </p:nvGrpSpPr>
      <p:grpSpPr>
        <a:xfrm>
          <a:off x="0" y="0"/>
          <a:ext cx="0" cy="0"/>
          <a:chOff x="0" y="0"/>
          <a:chExt cx="0" cy="0"/>
        </a:xfrm>
      </p:grpSpPr>
      <p:sp>
        <p:nvSpPr>
          <p:cNvPr id="5295" name="Google Shape;5295;g3f570040cdd_0_5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296" name="Google Shape;5296;g3f570040cdd_0_5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97" name="Google Shape;5297;g3f570040cdd_0_5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9"/>
        <p:cNvGrpSpPr/>
        <p:nvPr/>
      </p:nvGrpSpPr>
      <p:grpSpPr>
        <a:xfrm>
          <a:off x="0" y="0"/>
          <a:ext cx="0" cy="0"/>
          <a:chOff x="0" y="0"/>
          <a:chExt cx="0" cy="0"/>
        </a:xfrm>
      </p:grpSpPr>
      <p:sp>
        <p:nvSpPr>
          <p:cNvPr id="5300" name="Google Shape;5300;g3f570040cdd_0_5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301" name="Google Shape;5301;g3f570040cdd_0_5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2" name="Google Shape;5302;g3f570040cdd_0_5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4"/>
        <p:cNvGrpSpPr/>
        <p:nvPr/>
      </p:nvGrpSpPr>
      <p:grpSpPr>
        <a:xfrm>
          <a:off x="0" y="0"/>
          <a:ext cx="0" cy="0"/>
          <a:chOff x="0" y="0"/>
          <a:chExt cx="0" cy="0"/>
        </a:xfrm>
      </p:grpSpPr>
      <p:sp>
        <p:nvSpPr>
          <p:cNvPr id="5305" name="Google Shape;5305;g3f570040cdd_0_5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306" name="Google Shape;5306;g3f570040cdd_0_5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7" name="Google Shape;5307;g3f570040cdd_0_5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9"/>
        <p:cNvGrpSpPr/>
        <p:nvPr/>
      </p:nvGrpSpPr>
      <p:grpSpPr>
        <a:xfrm>
          <a:off x="0" y="0"/>
          <a:ext cx="0" cy="0"/>
          <a:chOff x="0" y="0"/>
          <a:chExt cx="0" cy="0"/>
        </a:xfrm>
      </p:grpSpPr>
      <p:sp>
        <p:nvSpPr>
          <p:cNvPr id="5310" name="Google Shape;5310;g3f7e6c1e7a5_0_7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311" name="Google Shape;5311;g3f7e6c1e7a5_0_7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800" i="1">
                <a:solidFill>
                  <a:srgbClr val="FF0000"/>
                </a:solidFill>
              </a:rPr>
              <a:t>plates have antibiotic resistance in them to ensure we only grow the bacteria we want</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pos cntrl has e coli bacteria and a vector called puc19 inserted into it - commonly used vector across bioengineering labs and it allows bacteria to grow in lots of environments</a:t>
            </a: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neg cntrl - e. coli bacteria as is meaning no antibiotic resistant gene so it shouldn’t grow on the plate</a:t>
            </a: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sample - e. coli with our 20:10 vector - grew well :)</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Then started step two which is the protein production followed by purification steps to finally analyze the protein</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4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5312" name="Google Shape;5312;g3f7e6c1e7a5_0_7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8"/>
        <p:cNvGrpSpPr/>
        <p:nvPr/>
      </p:nvGrpSpPr>
      <p:grpSpPr>
        <a:xfrm>
          <a:off x="0" y="0"/>
          <a:ext cx="0" cy="0"/>
          <a:chOff x="0" y="0"/>
          <a:chExt cx="0" cy="0"/>
        </a:xfrm>
      </p:grpSpPr>
      <p:sp>
        <p:nvSpPr>
          <p:cNvPr id="5489" name="Google Shape;5489;g3f7e6c1e7a5_0_10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490" name="Google Shape;5490;g3f7e6c1e7a5_0_10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800" i="1">
                <a:solidFill>
                  <a:srgbClr val="FF0000"/>
                </a:solidFill>
              </a:rPr>
              <a:t>With characterization we are finding the protein concentration of our dialysis sample using UV-Vis (absorbance on y-axis vs. wavelength). In our sequence, we have an amino acid called tryptophan (W), which notably absorbs light at 280 nm, allowing us to see a peak and obtain an absorbance value that can be plugged into Beer’s law equation to determine protein concentration. Here we are showing two peaks, the 73.67 µM peak had slightly different purification steps than the 34.97 µM. We are looking for a concentration of at least 100 µM, so we redid the process using… next slide, glycerol stock to see if we could get the 100 µM.</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(temperature 35˚C during warm cycle, room temp, respectively - transition temp with protein (why we do CC and WC, 4˚C vs RT), didn’t feel like RT was pulling down as much protein as it should, so we upped it to try and improve yield) with 35˚C we saw some protein come out in dialysis as white flakes)</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We wanted to try a temperature difference during the warm cycle to see if there would be less loss of protein</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Looking at the peak at 280 bc the amino acid tryptophan absorbs light strongly at 280 nm</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Use Beer’s law to calculate the protein concentration in solution after dialysis - (we got 73.67 µM &amp; 34.97 µM)</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Put box around well 11 (it’s in the weight range we want and juicy)</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400">
              <a:latin typeface="Arial"/>
              <a:ea typeface="Arial"/>
              <a:cs typeface="Arial"/>
              <a:sym typeface="Aria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5491" name="Google Shape;5491;g3f7e6c1e7a5_0_10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7"/>
        <p:cNvGrpSpPr/>
        <p:nvPr/>
      </p:nvGrpSpPr>
      <p:grpSpPr>
        <a:xfrm>
          <a:off x="0" y="0"/>
          <a:ext cx="0" cy="0"/>
          <a:chOff x="0" y="0"/>
          <a:chExt cx="0" cy="0"/>
        </a:xfrm>
      </p:grpSpPr>
      <p:sp>
        <p:nvSpPr>
          <p:cNvPr id="5668" name="Google Shape;5668;g3f7e6c1e7a5_0_12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669" name="Google Shape;5669;g3f7e6c1e7a5_0_12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i="1">
                <a:solidFill>
                  <a:srgbClr val="FF0000"/>
                </a:solidFill>
              </a:rPr>
              <a:t>Once the bacteria is produced, we can mix it with some glycerol and store it in a -80˚C freezer so that when we need to make another batch of bacteria, we don’t need to do the entire transformation process again, we just put it on a plate and start the process from there.</a:t>
            </a:r>
            <a:endParaRPr/>
          </a:p>
        </p:txBody>
      </p:sp>
      <p:sp>
        <p:nvSpPr>
          <p:cNvPr id="5670" name="Google Shape;5670;g3f7e6c1e7a5_0_12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5"/>
        <p:cNvGrpSpPr/>
        <p:nvPr/>
      </p:nvGrpSpPr>
      <p:grpSpPr>
        <a:xfrm>
          <a:off x="0" y="0"/>
          <a:ext cx="0" cy="0"/>
          <a:chOff x="0" y="0"/>
          <a:chExt cx="0" cy="0"/>
        </a:xfrm>
      </p:grpSpPr>
      <p:sp>
        <p:nvSpPr>
          <p:cNvPr id="5846" name="Google Shape;5846;g3f7e6c1e7a5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847" name="Google Shape;5847;g3f7e6c1e7a5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48" name="Google Shape;5848;g3f7e6c1e7a5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2"/>
        <p:cNvGrpSpPr/>
        <p:nvPr/>
      </p:nvGrpSpPr>
      <p:grpSpPr>
        <a:xfrm>
          <a:off x="0" y="0"/>
          <a:ext cx="0" cy="0"/>
          <a:chOff x="0" y="0"/>
          <a:chExt cx="0" cy="0"/>
        </a:xfrm>
      </p:grpSpPr>
      <p:sp>
        <p:nvSpPr>
          <p:cNvPr id="6023" name="Google Shape;6023;g35a1c6f924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024" name="Google Shape;6024;g35a1c6f924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900"/>
              <a:t>Condense, maybe split into two slides</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membrane tech nothing new…traditionally based on lipids bc foundation of cell…inherent issues (as a material): static in nature (induces flexibility by composition as opposed to a dynamic material), very labile, fall apart easily (not very robust), not very dynamic (can’t do a lot of different things with them) good ex: take popc (18:1 (1 saturated carbon), 18:0 (no sat carbon), self assembly process will always create the same thing, a 3D liposome or 2D membrane). Polymers like peopbd can form a mycell, but if u put it on a substrate it turns into a bilayer - can’t be done with lipids - these chains are much less static and respond to environmental stimuli. Limitation to a polymer - synthetically make - costic (harmful - bad chemicals), costly, low yields, low throughput (to change anything about them is really hard - PhD project two make a couple and analyze them) - elp’s give us the advantage of polymers, definitely not as costly, caustic, and high throughput. Go back to our own published research on polymers. Cite our research polymers, membranes, mix in ELPs - that’s where the novelty comes in.</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Saturated makes tighter packing, double bonds add in kinks that make them more fluid and chaotic</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Amino acids - add a histodine - can bind metals, or other things you want</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popc:1 pomotil, octodecil or smtg phosphocital coline &amp; dopc: di octoneal phophotital coline</a:t>
            </a:r>
            <a:endParaRPr sz="19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blah blah…alt is abc…blah blah…so goal is blah blah</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Clr>
                <a:schemeClr val="dk1"/>
              </a:buClr>
              <a:buSzPts val="1400"/>
              <a:buFont typeface="Arial"/>
              <a:buNone/>
            </a:pPr>
            <a:r>
              <a:rPr lang="en-US"/>
              <a:t>Talk about biomimicry and why membranes are important</a:t>
            </a:r>
            <a:endParaRPr/>
          </a:p>
          <a:p>
            <a:pPr marL="0" lvl="0" indent="0" algn="l" rtl="0">
              <a:spcBef>
                <a:spcPts val="0"/>
              </a:spcBef>
              <a:spcAft>
                <a:spcPts val="0"/>
              </a:spcAft>
              <a:buClr>
                <a:schemeClr val="dk1"/>
              </a:buClr>
              <a:buSzPts val="1400"/>
              <a:buFont typeface="Arial"/>
              <a:buNone/>
            </a:pPr>
            <a:r>
              <a:rPr lang="en-US"/>
              <a:t>Membranes are made of lipids and do all this cool stuff</a:t>
            </a:r>
            <a:endParaRPr/>
          </a:p>
          <a:p>
            <a:pPr marL="0" lvl="0" indent="0" algn="l" rtl="0">
              <a:spcBef>
                <a:spcPts val="0"/>
              </a:spcBef>
              <a:spcAft>
                <a:spcPts val="0"/>
              </a:spcAft>
              <a:buClr>
                <a:schemeClr val="dk1"/>
              </a:buClr>
              <a:buSzPts val="1400"/>
              <a:buFont typeface="Arial"/>
              <a:buNone/>
            </a:pPr>
            <a:r>
              <a:rPr lang="en-US"/>
              <a:t>When talking about membranes can talk about applications</a:t>
            </a:r>
            <a:endParaRPr/>
          </a:p>
          <a:p>
            <a:pPr marL="0" lvl="0" indent="0" algn="l" rtl="0">
              <a:spcBef>
                <a:spcPts val="0"/>
              </a:spcBef>
              <a:spcAft>
                <a:spcPts val="0"/>
              </a:spcAft>
              <a:buClr>
                <a:schemeClr val="dk1"/>
              </a:buClr>
              <a:buSzPts val="1400"/>
              <a:buFont typeface="Arial"/>
              <a:buNone/>
            </a:pPr>
            <a:r>
              <a:rPr lang="en-US"/>
              <a:t>Next: but lipids not so good when synthetically making them</a:t>
            </a:r>
            <a:endParaRPr/>
          </a:p>
          <a:p>
            <a:pPr marL="0" lvl="0" indent="0" algn="l" rtl="0">
              <a:spcBef>
                <a:spcPts val="0"/>
              </a:spcBef>
              <a:spcAft>
                <a:spcPts val="0"/>
              </a:spcAft>
              <a:buClr>
                <a:schemeClr val="dk1"/>
              </a:buClr>
              <a:buSzPts val="1400"/>
              <a:buFont typeface="Arial"/>
              <a:buNone/>
            </a:pPr>
            <a:r>
              <a:rPr lang="en-US"/>
              <a:t>Alt to lipids are so expensive and there are limits to what you can by and limits to what you can choose from</a:t>
            </a:r>
            <a:endParaRPr/>
          </a:p>
          <a:p>
            <a:pPr marL="0" lvl="0" indent="0" algn="l" rtl="0">
              <a:spcBef>
                <a:spcPts val="0"/>
              </a:spcBef>
              <a:spcAft>
                <a:spcPts val="0"/>
              </a:spcAft>
              <a:buClr>
                <a:schemeClr val="dk1"/>
              </a:buClr>
              <a:buSzPts val="1400"/>
              <a:buFont typeface="Arial"/>
              <a:buNone/>
            </a:pPr>
            <a:r>
              <a:rPr lang="en-US"/>
              <a:t>Next: Goal slide - what I’m doing using GEAP</a:t>
            </a:r>
            <a:endParaRPr/>
          </a:p>
          <a:p>
            <a:pPr marL="0" lvl="0" indent="0" algn="l" rtl="0">
              <a:spcBef>
                <a:spcPts val="0"/>
              </a:spcBef>
              <a:spcAft>
                <a:spcPts val="0"/>
              </a:spcAft>
              <a:buClr>
                <a:schemeClr val="dk1"/>
              </a:buClr>
              <a:buSzPts val="1400"/>
              <a:buFont typeface="Arial"/>
              <a:buNone/>
            </a:pPr>
            <a:r>
              <a:rPr lang="en-US"/>
              <a:t>Next: so what are GEAP’s? pictures shown vs what I pulled from lecture slide</a:t>
            </a:r>
            <a:endParaRPr/>
          </a:p>
          <a:p>
            <a:pPr marL="0" lvl="0" indent="0" algn="l" rtl="0">
              <a:spcBef>
                <a:spcPts val="0"/>
              </a:spcBef>
              <a:spcAft>
                <a:spcPts val="0"/>
              </a:spcAft>
              <a:buClr>
                <a:schemeClr val="dk1"/>
              </a:buClr>
              <a:buSzPts val="1400"/>
              <a:buFont typeface="Arial"/>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Clr>
                <a:schemeClr val="dk1"/>
              </a:buClr>
              <a:buSzPts val="1400"/>
              <a:buFont typeface="Arial"/>
              <a:buNone/>
            </a:pPr>
            <a:r>
              <a:rPr lang="en-US"/>
              <a:t>Next: How to make them - bacteria transformation, expression, purification</a:t>
            </a:r>
            <a:endParaRPr/>
          </a:p>
          <a:p>
            <a:pPr marL="0" lvl="0" indent="0" algn="l" rtl="0">
              <a:spcBef>
                <a:spcPts val="0"/>
              </a:spcBef>
              <a:spcAft>
                <a:spcPts val="0"/>
              </a:spcAft>
              <a:buClr>
                <a:schemeClr val="dk1"/>
              </a:buClr>
              <a:buSzPts val="1400"/>
              <a:buFont typeface="Arial"/>
              <a:buNone/>
            </a:pPr>
            <a:r>
              <a:rPr lang="en-US"/>
              <a:t>Show final product of protein</a:t>
            </a:r>
            <a:endParaRPr/>
          </a:p>
          <a:p>
            <a:pPr marL="0" lvl="0" indent="0" algn="l" rtl="0">
              <a:spcBef>
                <a:spcPts val="0"/>
              </a:spcBef>
              <a:spcAft>
                <a:spcPts val="0"/>
              </a:spcAft>
              <a:buClr>
                <a:schemeClr val="dk1"/>
              </a:buClr>
              <a:buSzPts val="1400"/>
              <a:buFont typeface="Arial"/>
              <a:buNone/>
            </a:pPr>
            <a:r>
              <a:rPr lang="en-US"/>
              <a:t>Move into results: When introducing GEAP’s can talk about weight and why that matters too</a:t>
            </a:r>
            <a:endParaRPr/>
          </a:p>
          <a:p>
            <a:pPr marL="0" lvl="0" indent="0" algn="l" rtl="0">
              <a:spcBef>
                <a:spcPts val="0"/>
              </a:spcBef>
              <a:spcAft>
                <a:spcPts val="0"/>
              </a:spcAft>
              <a:buClr>
                <a:schemeClr val="dk1"/>
              </a:buClr>
              <a:buSzPts val="1400"/>
              <a:buFont typeface="Arial"/>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Clr>
                <a:schemeClr val="dk1"/>
              </a:buClr>
              <a:buSzPts val="1400"/>
              <a:buFont typeface="Arial"/>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Clr>
                <a:schemeClr val="dk1"/>
              </a:buClr>
              <a:buSzPts val="1400"/>
              <a:buFont typeface="Arial"/>
              <a:buNone/>
            </a:pPr>
            <a:r>
              <a:rPr lang="en-US"/>
              <a:t>DLS results and what they mean - show graph</a:t>
            </a:r>
            <a:endParaRPr/>
          </a:p>
          <a:p>
            <a:pPr marL="0" lvl="0" indent="0" algn="l" rtl="0">
              <a:spcBef>
                <a:spcPts val="0"/>
              </a:spcBef>
              <a:spcAft>
                <a:spcPts val="0"/>
              </a:spcAft>
              <a:buClr>
                <a:schemeClr val="dk1"/>
              </a:buClr>
              <a:buSzPts val="1400"/>
              <a:buFont typeface="Arial"/>
              <a:buNone/>
            </a:pPr>
            <a:r>
              <a:rPr lang="en-US"/>
              <a:t>Next: next steps or future directions</a:t>
            </a:r>
            <a:endParaRPr/>
          </a:p>
          <a:p>
            <a:pPr marL="0" lvl="0" indent="0" algn="l" rtl="0">
              <a:spcBef>
                <a:spcPts val="0"/>
              </a:spcBef>
              <a:spcAft>
                <a:spcPts val="0"/>
              </a:spcAft>
              <a:buClr>
                <a:schemeClr val="dk1"/>
              </a:buClr>
              <a:buSzPts val="1400"/>
              <a:buFont typeface="Arial"/>
              <a:buNone/>
            </a:pPr>
            <a:r>
              <a:rPr lang="en-US"/>
              <a:t>Next: overview of what I talked about</a:t>
            </a:r>
            <a:endParaRPr/>
          </a:p>
          <a:p>
            <a:pPr marL="0" lvl="0" indent="0" algn="l" rtl="0">
              <a:spcBef>
                <a:spcPts val="0"/>
              </a:spcBef>
              <a:spcAft>
                <a:spcPts val="0"/>
              </a:spcAft>
              <a:buClr>
                <a:schemeClr val="dk1"/>
              </a:buClr>
              <a:buSzPts val="1400"/>
              <a:buFont typeface="Arial"/>
              <a:buNone/>
            </a:pPr>
            <a:r>
              <a:rPr lang="en-US"/>
              <a:t>Next: Acknowledgments</a:t>
            </a:r>
            <a:endParaRPr/>
          </a:p>
          <a:p>
            <a:pPr marL="0" lvl="0" indent="0" algn="l" rtl="0">
              <a:spcBef>
                <a:spcPts val="0"/>
              </a:spcBef>
              <a:spcAft>
                <a:spcPts val="0"/>
              </a:spcAft>
              <a:buClr>
                <a:schemeClr val="dk1"/>
              </a:buClr>
              <a:buSzPts val="1400"/>
              <a:buFont typeface="Arial"/>
              <a:buNone/>
            </a:pPr>
            <a:r>
              <a:rPr lang="en-US"/>
              <a:t>Summary slide good at very end - might move acknowledgments after title slide</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6025" name="Google Shape;6025;g35a1c6f924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9"/>
        <p:cNvGrpSpPr/>
        <p:nvPr/>
      </p:nvGrpSpPr>
      <p:grpSpPr>
        <a:xfrm>
          <a:off x="0" y="0"/>
          <a:ext cx="0" cy="0"/>
          <a:chOff x="0" y="0"/>
          <a:chExt cx="0" cy="0"/>
        </a:xfrm>
      </p:grpSpPr>
      <p:sp>
        <p:nvSpPr>
          <p:cNvPr id="6200" name="Google Shape;6200;g3ec66fc29e5_0_12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201" name="Google Shape;6201;g3ec66fc29e5_0_12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600"/>
              <a:t>Too text heavy…condense…what and why are we creating…be more direct about advantages</a:t>
            </a:r>
            <a:endParaRPr sz="26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SzPts val="1400"/>
              <a:buNone/>
            </a:pPr>
            <a:r>
              <a:rPr lang="en-US"/>
              <a:t>Talk about biomimicry and why membranes are important</a:t>
            </a:r>
            <a:endParaRPr/>
          </a:p>
          <a:p>
            <a:pPr marL="0" lvl="0" indent="0" algn="l" rtl="0">
              <a:spcBef>
                <a:spcPts val="0"/>
              </a:spcBef>
              <a:spcAft>
                <a:spcPts val="0"/>
              </a:spcAft>
              <a:buSzPts val="1400"/>
              <a:buNone/>
            </a:pPr>
            <a:r>
              <a:rPr lang="en-US"/>
              <a:t>Membranes are made of lipids and do all this cool stuff</a:t>
            </a:r>
            <a:endParaRPr/>
          </a:p>
          <a:p>
            <a:pPr marL="0" lvl="0" indent="0" algn="l" rtl="0">
              <a:spcBef>
                <a:spcPts val="0"/>
              </a:spcBef>
              <a:spcAft>
                <a:spcPts val="0"/>
              </a:spcAft>
              <a:buSzPts val="1400"/>
              <a:buNone/>
            </a:pPr>
            <a:r>
              <a:rPr lang="en-US"/>
              <a:t>When talking about membranes can talk about applications</a:t>
            </a:r>
            <a:endParaRPr/>
          </a:p>
          <a:p>
            <a:pPr marL="0" lvl="0" indent="0" algn="l" rtl="0">
              <a:spcBef>
                <a:spcPts val="0"/>
              </a:spcBef>
              <a:spcAft>
                <a:spcPts val="0"/>
              </a:spcAft>
              <a:buSzPts val="1400"/>
              <a:buNone/>
            </a:pPr>
            <a:r>
              <a:rPr lang="en-US"/>
              <a:t>Next: but lipids not so good when synthetically making them</a:t>
            </a:r>
            <a:endParaRPr/>
          </a:p>
          <a:p>
            <a:pPr marL="0" lvl="0" indent="0" algn="l" rtl="0">
              <a:spcBef>
                <a:spcPts val="0"/>
              </a:spcBef>
              <a:spcAft>
                <a:spcPts val="0"/>
              </a:spcAft>
              <a:buSzPts val="1400"/>
              <a:buNone/>
            </a:pPr>
            <a:r>
              <a:rPr lang="en-US"/>
              <a:t>Alt to lipids are so expensive and there are limits to what you can by and limits to what you can choose from</a:t>
            </a:r>
            <a:endParaRPr/>
          </a:p>
          <a:p>
            <a:pPr marL="0" lvl="0" indent="0" algn="l" rtl="0">
              <a:spcBef>
                <a:spcPts val="0"/>
              </a:spcBef>
              <a:spcAft>
                <a:spcPts val="0"/>
              </a:spcAft>
              <a:buSzPts val="1400"/>
              <a:buNone/>
            </a:pPr>
            <a:r>
              <a:rPr lang="en-US"/>
              <a:t>Next: Goal slide - what I’m doing using GEAP</a:t>
            </a:r>
            <a:endParaRPr/>
          </a:p>
          <a:p>
            <a:pPr marL="0" lvl="0" indent="0" algn="l" rtl="0">
              <a:spcBef>
                <a:spcPts val="0"/>
              </a:spcBef>
              <a:spcAft>
                <a:spcPts val="0"/>
              </a:spcAft>
              <a:buSzPts val="1400"/>
              <a:buNone/>
            </a:pPr>
            <a:r>
              <a:rPr lang="en-US"/>
              <a:t>Next: so what are GEAP’s? pictures shown vs what I pulled from lecture slide</a:t>
            </a:r>
            <a:endParaRPr/>
          </a:p>
          <a:p>
            <a:pPr marL="0" lvl="0" indent="0" algn="l" rtl="0">
              <a:spcBef>
                <a:spcPts val="0"/>
              </a:spcBef>
              <a:spcAft>
                <a:spcPts val="0"/>
              </a:spcAft>
              <a:buSzPts val="1400"/>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SzPts val="1400"/>
              <a:buNone/>
            </a:pPr>
            <a:r>
              <a:rPr lang="en-US"/>
              <a:t>Next: How to make them - bacteria transformation, expression, purification</a:t>
            </a:r>
            <a:endParaRPr/>
          </a:p>
          <a:p>
            <a:pPr marL="0" lvl="0" indent="0" algn="l" rtl="0">
              <a:spcBef>
                <a:spcPts val="0"/>
              </a:spcBef>
              <a:spcAft>
                <a:spcPts val="0"/>
              </a:spcAft>
              <a:buSzPts val="1400"/>
              <a:buNone/>
            </a:pPr>
            <a:r>
              <a:rPr lang="en-US"/>
              <a:t>Show final product of protein</a:t>
            </a:r>
            <a:endParaRPr/>
          </a:p>
          <a:p>
            <a:pPr marL="0" lvl="0" indent="0" algn="l" rtl="0">
              <a:spcBef>
                <a:spcPts val="0"/>
              </a:spcBef>
              <a:spcAft>
                <a:spcPts val="0"/>
              </a:spcAft>
              <a:buSzPts val="1400"/>
              <a:buNone/>
            </a:pPr>
            <a:r>
              <a:rPr lang="en-US"/>
              <a:t>Move into results: When introducing GEAP’s can talk about weight and why that matters too</a:t>
            </a:r>
            <a:endParaRPr/>
          </a:p>
          <a:p>
            <a:pPr marL="0" lvl="0" indent="0" algn="l" rtl="0">
              <a:spcBef>
                <a:spcPts val="0"/>
              </a:spcBef>
              <a:spcAft>
                <a:spcPts val="0"/>
              </a:spcAft>
              <a:buSzPts val="1400"/>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SzPts val="1400"/>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SzPts val="1400"/>
              <a:buNone/>
            </a:pPr>
            <a:r>
              <a:rPr lang="en-US"/>
              <a:t>DLS results and what they mean - show graph</a:t>
            </a:r>
            <a:endParaRPr/>
          </a:p>
          <a:p>
            <a:pPr marL="0" lvl="0" indent="0" algn="l" rtl="0">
              <a:spcBef>
                <a:spcPts val="0"/>
              </a:spcBef>
              <a:spcAft>
                <a:spcPts val="0"/>
              </a:spcAft>
              <a:buSzPts val="1400"/>
              <a:buNone/>
            </a:pPr>
            <a:r>
              <a:rPr lang="en-US"/>
              <a:t>Next: next steps or future directions</a:t>
            </a:r>
            <a:endParaRPr/>
          </a:p>
          <a:p>
            <a:pPr marL="0" lvl="0" indent="0" algn="l" rtl="0">
              <a:spcBef>
                <a:spcPts val="0"/>
              </a:spcBef>
              <a:spcAft>
                <a:spcPts val="0"/>
              </a:spcAft>
              <a:buSzPts val="1400"/>
              <a:buNone/>
            </a:pPr>
            <a:r>
              <a:rPr lang="en-US"/>
              <a:t>Next: overview of what I talked about</a:t>
            </a:r>
            <a:endParaRPr/>
          </a:p>
          <a:p>
            <a:pPr marL="0" lvl="0" indent="0" algn="l" rtl="0">
              <a:spcBef>
                <a:spcPts val="0"/>
              </a:spcBef>
              <a:spcAft>
                <a:spcPts val="0"/>
              </a:spcAft>
              <a:buSzPts val="1400"/>
              <a:buNone/>
            </a:pPr>
            <a:r>
              <a:rPr lang="en-US"/>
              <a:t>Next: Acknowledgments</a:t>
            </a:r>
            <a:endParaRPr/>
          </a:p>
          <a:p>
            <a:pPr marL="0" lvl="0" indent="0" algn="l" rtl="0">
              <a:spcBef>
                <a:spcPts val="0"/>
              </a:spcBef>
              <a:spcAft>
                <a:spcPts val="0"/>
              </a:spcAft>
              <a:buSzPts val="1400"/>
              <a:buNone/>
            </a:pPr>
            <a:r>
              <a:rPr lang="en-US"/>
              <a:t>Summary slide good at very end - might move acknowledgments after title slide</a:t>
            </a: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202" name="Google Shape;6202;g3ec66fc29e5_0_12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7"/>
        <p:cNvGrpSpPr/>
        <p:nvPr/>
      </p:nvGrpSpPr>
      <p:grpSpPr>
        <a:xfrm>
          <a:off x="0" y="0"/>
          <a:ext cx="0" cy="0"/>
          <a:chOff x="0" y="0"/>
          <a:chExt cx="0" cy="0"/>
        </a:xfrm>
      </p:grpSpPr>
      <p:sp>
        <p:nvSpPr>
          <p:cNvPr id="6378" name="Google Shape;6378;g3f22b7812a0_0_3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79" name="Google Shape;6379;g3f22b7812a0_0_3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600"/>
              <a:t>Too text heavy…condense…what and why are we creating…be more direct about advantages</a:t>
            </a:r>
            <a:endParaRPr sz="26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SzPts val="1400"/>
              <a:buNone/>
            </a:pPr>
            <a:r>
              <a:rPr lang="en-US"/>
              <a:t>Talk about biomimicry and why membranes are important</a:t>
            </a:r>
            <a:endParaRPr/>
          </a:p>
          <a:p>
            <a:pPr marL="0" lvl="0" indent="0" algn="l" rtl="0">
              <a:spcBef>
                <a:spcPts val="0"/>
              </a:spcBef>
              <a:spcAft>
                <a:spcPts val="0"/>
              </a:spcAft>
              <a:buSzPts val="1400"/>
              <a:buNone/>
            </a:pPr>
            <a:r>
              <a:rPr lang="en-US"/>
              <a:t>Membranes are made of lipids and do all this cool stuff</a:t>
            </a:r>
            <a:endParaRPr/>
          </a:p>
          <a:p>
            <a:pPr marL="0" lvl="0" indent="0" algn="l" rtl="0">
              <a:spcBef>
                <a:spcPts val="0"/>
              </a:spcBef>
              <a:spcAft>
                <a:spcPts val="0"/>
              </a:spcAft>
              <a:buSzPts val="1400"/>
              <a:buNone/>
            </a:pPr>
            <a:r>
              <a:rPr lang="en-US"/>
              <a:t>When talking about membranes can talk about applications</a:t>
            </a:r>
            <a:endParaRPr/>
          </a:p>
          <a:p>
            <a:pPr marL="0" lvl="0" indent="0" algn="l" rtl="0">
              <a:spcBef>
                <a:spcPts val="0"/>
              </a:spcBef>
              <a:spcAft>
                <a:spcPts val="0"/>
              </a:spcAft>
              <a:buSzPts val="1400"/>
              <a:buNone/>
            </a:pPr>
            <a:r>
              <a:rPr lang="en-US"/>
              <a:t>Next: but lipids not so good when synthetically making them</a:t>
            </a:r>
            <a:endParaRPr/>
          </a:p>
          <a:p>
            <a:pPr marL="0" lvl="0" indent="0" algn="l" rtl="0">
              <a:spcBef>
                <a:spcPts val="0"/>
              </a:spcBef>
              <a:spcAft>
                <a:spcPts val="0"/>
              </a:spcAft>
              <a:buSzPts val="1400"/>
              <a:buNone/>
            </a:pPr>
            <a:r>
              <a:rPr lang="en-US"/>
              <a:t>Alt to lipids are so expensive and there are limits to what you can by and limits to what you can choose from</a:t>
            </a:r>
            <a:endParaRPr/>
          </a:p>
          <a:p>
            <a:pPr marL="0" lvl="0" indent="0" algn="l" rtl="0">
              <a:spcBef>
                <a:spcPts val="0"/>
              </a:spcBef>
              <a:spcAft>
                <a:spcPts val="0"/>
              </a:spcAft>
              <a:buSzPts val="1400"/>
              <a:buNone/>
            </a:pPr>
            <a:r>
              <a:rPr lang="en-US"/>
              <a:t>Next: Goal slide - what I’m doing using GEAP</a:t>
            </a:r>
            <a:endParaRPr/>
          </a:p>
          <a:p>
            <a:pPr marL="0" lvl="0" indent="0" algn="l" rtl="0">
              <a:spcBef>
                <a:spcPts val="0"/>
              </a:spcBef>
              <a:spcAft>
                <a:spcPts val="0"/>
              </a:spcAft>
              <a:buSzPts val="1400"/>
              <a:buNone/>
            </a:pPr>
            <a:r>
              <a:rPr lang="en-US"/>
              <a:t>Next: so what are GEAP’s? pictures shown vs what I pulled from lecture slide</a:t>
            </a:r>
            <a:endParaRPr/>
          </a:p>
          <a:p>
            <a:pPr marL="0" lvl="0" indent="0" algn="l" rtl="0">
              <a:spcBef>
                <a:spcPts val="0"/>
              </a:spcBef>
              <a:spcAft>
                <a:spcPts val="0"/>
              </a:spcAft>
              <a:buSzPts val="1400"/>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SzPts val="1400"/>
              <a:buNone/>
            </a:pPr>
            <a:r>
              <a:rPr lang="en-US"/>
              <a:t>Next: How to make them - bacteria transformation, expression, purification</a:t>
            </a:r>
            <a:endParaRPr/>
          </a:p>
          <a:p>
            <a:pPr marL="0" lvl="0" indent="0" algn="l" rtl="0">
              <a:spcBef>
                <a:spcPts val="0"/>
              </a:spcBef>
              <a:spcAft>
                <a:spcPts val="0"/>
              </a:spcAft>
              <a:buSzPts val="1400"/>
              <a:buNone/>
            </a:pPr>
            <a:r>
              <a:rPr lang="en-US"/>
              <a:t>Show final product of protein</a:t>
            </a:r>
            <a:endParaRPr/>
          </a:p>
          <a:p>
            <a:pPr marL="0" lvl="0" indent="0" algn="l" rtl="0">
              <a:spcBef>
                <a:spcPts val="0"/>
              </a:spcBef>
              <a:spcAft>
                <a:spcPts val="0"/>
              </a:spcAft>
              <a:buSzPts val="1400"/>
              <a:buNone/>
            </a:pPr>
            <a:r>
              <a:rPr lang="en-US"/>
              <a:t>Move into results: When introducing GEAP’s can talk about weight and why that matters too</a:t>
            </a:r>
            <a:endParaRPr/>
          </a:p>
          <a:p>
            <a:pPr marL="0" lvl="0" indent="0" algn="l" rtl="0">
              <a:spcBef>
                <a:spcPts val="0"/>
              </a:spcBef>
              <a:spcAft>
                <a:spcPts val="0"/>
              </a:spcAft>
              <a:buSzPts val="1400"/>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SzPts val="1400"/>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SzPts val="1400"/>
              <a:buNone/>
            </a:pPr>
            <a:r>
              <a:rPr lang="en-US"/>
              <a:t>DLS results and what they mean - show graph</a:t>
            </a:r>
            <a:endParaRPr/>
          </a:p>
          <a:p>
            <a:pPr marL="0" lvl="0" indent="0" algn="l" rtl="0">
              <a:spcBef>
                <a:spcPts val="0"/>
              </a:spcBef>
              <a:spcAft>
                <a:spcPts val="0"/>
              </a:spcAft>
              <a:buSzPts val="1400"/>
              <a:buNone/>
            </a:pPr>
            <a:r>
              <a:rPr lang="en-US"/>
              <a:t>Next: next steps or future directions</a:t>
            </a:r>
            <a:endParaRPr/>
          </a:p>
          <a:p>
            <a:pPr marL="0" lvl="0" indent="0" algn="l" rtl="0">
              <a:spcBef>
                <a:spcPts val="0"/>
              </a:spcBef>
              <a:spcAft>
                <a:spcPts val="0"/>
              </a:spcAft>
              <a:buSzPts val="1400"/>
              <a:buNone/>
            </a:pPr>
            <a:r>
              <a:rPr lang="en-US"/>
              <a:t>Next: overview of what I talked about</a:t>
            </a:r>
            <a:endParaRPr/>
          </a:p>
          <a:p>
            <a:pPr marL="0" lvl="0" indent="0" algn="l" rtl="0">
              <a:spcBef>
                <a:spcPts val="0"/>
              </a:spcBef>
              <a:spcAft>
                <a:spcPts val="0"/>
              </a:spcAft>
              <a:buSzPts val="1400"/>
              <a:buNone/>
            </a:pPr>
            <a:r>
              <a:rPr lang="en-US"/>
              <a:t>Next: Acknowledgments</a:t>
            </a:r>
            <a:endParaRPr/>
          </a:p>
          <a:p>
            <a:pPr marL="0" lvl="0" indent="0" algn="l" rtl="0">
              <a:spcBef>
                <a:spcPts val="0"/>
              </a:spcBef>
              <a:spcAft>
                <a:spcPts val="0"/>
              </a:spcAft>
              <a:buSzPts val="1400"/>
              <a:buNone/>
            </a:pPr>
            <a:r>
              <a:rPr lang="en-US"/>
              <a:t>Summary slide good at very end - might move acknowledgments after title slide</a:t>
            </a: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380" name="Google Shape;6380;g3f22b7812a0_0_3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3f7e6c1e7a5_0_17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85" name="Google Shape;985;g3f7e6c1e7a5_0_17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dirty="0"/>
              <a:t>Fraunhofer Institute for Microstructure of Materials and Systems IMWS. Elastin- and Collagen-based Skin Products [flyer]. Fraunhofer-Gesellschaft; 2020 [cited 2026 Jul 27]. Available from: </a:t>
            </a:r>
            <a:r>
              <a:rPr lang="en-US" sz="1400" dirty="0">
                <a:hlinkClick r:id="rId3"/>
              </a:rPr>
              <a:t>https://www.imws.fraunhofer.de/content/dam/imws/en/documents/Kontakt/Infomaterial/Infomaterial_EN/200219_Flyer%20SkinNext.pdf</a:t>
            </a:r>
            <a:endParaRPr sz="1300" i="1" dirty="0">
              <a:solidFill>
                <a:srgbClr val="AFA593"/>
              </a:solidFill>
            </a:endParaRPr>
          </a:p>
        </p:txBody>
      </p:sp>
      <p:sp>
        <p:nvSpPr>
          <p:cNvPr id="986" name="Google Shape;986;g3f7e6c1e7a5_0_17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4"/>
        <p:cNvGrpSpPr/>
        <p:nvPr/>
      </p:nvGrpSpPr>
      <p:grpSpPr>
        <a:xfrm>
          <a:off x="0" y="0"/>
          <a:ext cx="0" cy="0"/>
          <a:chOff x="0" y="0"/>
          <a:chExt cx="0" cy="0"/>
        </a:xfrm>
      </p:grpSpPr>
      <p:sp>
        <p:nvSpPr>
          <p:cNvPr id="6555" name="Google Shape;6555;g3f22b7812a0_0_5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556" name="Google Shape;6556;g3f22b7812a0_0_5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600"/>
              <a:t>Too text heavy…condense…what and why are we creating…be more direct about advantages</a:t>
            </a:r>
            <a:endParaRPr sz="26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SzPts val="1400"/>
              <a:buNone/>
            </a:pPr>
            <a:r>
              <a:rPr lang="en-US"/>
              <a:t>Talk about biomimicry and why membranes are important</a:t>
            </a:r>
            <a:endParaRPr/>
          </a:p>
          <a:p>
            <a:pPr marL="0" lvl="0" indent="0" algn="l" rtl="0">
              <a:spcBef>
                <a:spcPts val="0"/>
              </a:spcBef>
              <a:spcAft>
                <a:spcPts val="0"/>
              </a:spcAft>
              <a:buSzPts val="1400"/>
              <a:buNone/>
            </a:pPr>
            <a:r>
              <a:rPr lang="en-US"/>
              <a:t>Membranes are made of lipids and do all this cool stuff</a:t>
            </a:r>
            <a:endParaRPr/>
          </a:p>
          <a:p>
            <a:pPr marL="0" lvl="0" indent="0" algn="l" rtl="0">
              <a:spcBef>
                <a:spcPts val="0"/>
              </a:spcBef>
              <a:spcAft>
                <a:spcPts val="0"/>
              </a:spcAft>
              <a:buSzPts val="1400"/>
              <a:buNone/>
            </a:pPr>
            <a:r>
              <a:rPr lang="en-US"/>
              <a:t>When talking about membranes can talk about applications</a:t>
            </a:r>
            <a:endParaRPr/>
          </a:p>
          <a:p>
            <a:pPr marL="0" lvl="0" indent="0" algn="l" rtl="0">
              <a:spcBef>
                <a:spcPts val="0"/>
              </a:spcBef>
              <a:spcAft>
                <a:spcPts val="0"/>
              </a:spcAft>
              <a:buSzPts val="1400"/>
              <a:buNone/>
            </a:pPr>
            <a:r>
              <a:rPr lang="en-US"/>
              <a:t>Next: but lipids not so good when synthetically making them</a:t>
            </a:r>
            <a:endParaRPr/>
          </a:p>
          <a:p>
            <a:pPr marL="0" lvl="0" indent="0" algn="l" rtl="0">
              <a:spcBef>
                <a:spcPts val="0"/>
              </a:spcBef>
              <a:spcAft>
                <a:spcPts val="0"/>
              </a:spcAft>
              <a:buSzPts val="1400"/>
              <a:buNone/>
            </a:pPr>
            <a:r>
              <a:rPr lang="en-US"/>
              <a:t>Alt to lipids are so expensive and there are limits to what you can by and limits to what you can choose from</a:t>
            </a:r>
            <a:endParaRPr/>
          </a:p>
          <a:p>
            <a:pPr marL="0" lvl="0" indent="0" algn="l" rtl="0">
              <a:spcBef>
                <a:spcPts val="0"/>
              </a:spcBef>
              <a:spcAft>
                <a:spcPts val="0"/>
              </a:spcAft>
              <a:buSzPts val="1400"/>
              <a:buNone/>
            </a:pPr>
            <a:r>
              <a:rPr lang="en-US"/>
              <a:t>Next: Goal slide - what I’m doing using GEAP</a:t>
            </a:r>
            <a:endParaRPr/>
          </a:p>
          <a:p>
            <a:pPr marL="0" lvl="0" indent="0" algn="l" rtl="0">
              <a:spcBef>
                <a:spcPts val="0"/>
              </a:spcBef>
              <a:spcAft>
                <a:spcPts val="0"/>
              </a:spcAft>
              <a:buSzPts val="1400"/>
              <a:buNone/>
            </a:pPr>
            <a:r>
              <a:rPr lang="en-US"/>
              <a:t>Next: so what are GEAP’s? pictures shown vs what I pulled from lecture slide</a:t>
            </a:r>
            <a:endParaRPr/>
          </a:p>
          <a:p>
            <a:pPr marL="0" lvl="0" indent="0" algn="l" rtl="0">
              <a:spcBef>
                <a:spcPts val="0"/>
              </a:spcBef>
              <a:spcAft>
                <a:spcPts val="0"/>
              </a:spcAft>
              <a:buSzPts val="1400"/>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SzPts val="1400"/>
              <a:buNone/>
            </a:pPr>
            <a:r>
              <a:rPr lang="en-US"/>
              <a:t>Next: How to make them - bacteria transformation, expression, purification</a:t>
            </a:r>
            <a:endParaRPr/>
          </a:p>
          <a:p>
            <a:pPr marL="0" lvl="0" indent="0" algn="l" rtl="0">
              <a:spcBef>
                <a:spcPts val="0"/>
              </a:spcBef>
              <a:spcAft>
                <a:spcPts val="0"/>
              </a:spcAft>
              <a:buSzPts val="1400"/>
              <a:buNone/>
            </a:pPr>
            <a:r>
              <a:rPr lang="en-US"/>
              <a:t>Show final product of protein</a:t>
            </a:r>
            <a:endParaRPr/>
          </a:p>
          <a:p>
            <a:pPr marL="0" lvl="0" indent="0" algn="l" rtl="0">
              <a:spcBef>
                <a:spcPts val="0"/>
              </a:spcBef>
              <a:spcAft>
                <a:spcPts val="0"/>
              </a:spcAft>
              <a:buSzPts val="1400"/>
              <a:buNone/>
            </a:pPr>
            <a:r>
              <a:rPr lang="en-US"/>
              <a:t>Move into results: When introducing GEAP’s can talk about weight and why that matters too</a:t>
            </a:r>
            <a:endParaRPr/>
          </a:p>
          <a:p>
            <a:pPr marL="0" lvl="0" indent="0" algn="l" rtl="0">
              <a:spcBef>
                <a:spcPts val="0"/>
              </a:spcBef>
              <a:spcAft>
                <a:spcPts val="0"/>
              </a:spcAft>
              <a:buSzPts val="1400"/>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SzPts val="1400"/>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SzPts val="1400"/>
              <a:buNone/>
            </a:pPr>
            <a:r>
              <a:rPr lang="en-US"/>
              <a:t>DLS results and what they mean - show graph</a:t>
            </a:r>
            <a:endParaRPr/>
          </a:p>
          <a:p>
            <a:pPr marL="0" lvl="0" indent="0" algn="l" rtl="0">
              <a:spcBef>
                <a:spcPts val="0"/>
              </a:spcBef>
              <a:spcAft>
                <a:spcPts val="0"/>
              </a:spcAft>
              <a:buSzPts val="1400"/>
              <a:buNone/>
            </a:pPr>
            <a:r>
              <a:rPr lang="en-US"/>
              <a:t>Next: next steps or future directions</a:t>
            </a:r>
            <a:endParaRPr/>
          </a:p>
          <a:p>
            <a:pPr marL="0" lvl="0" indent="0" algn="l" rtl="0">
              <a:spcBef>
                <a:spcPts val="0"/>
              </a:spcBef>
              <a:spcAft>
                <a:spcPts val="0"/>
              </a:spcAft>
              <a:buSzPts val="1400"/>
              <a:buNone/>
            </a:pPr>
            <a:r>
              <a:rPr lang="en-US"/>
              <a:t>Next: overview of what I talked about</a:t>
            </a:r>
            <a:endParaRPr/>
          </a:p>
          <a:p>
            <a:pPr marL="0" lvl="0" indent="0" algn="l" rtl="0">
              <a:spcBef>
                <a:spcPts val="0"/>
              </a:spcBef>
              <a:spcAft>
                <a:spcPts val="0"/>
              </a:spcAft>
              <a:buSzPts val="1400"/>
              <a:buNone/>
            </a:pPr>
            <a:r>
              <a:rPr lang="en-US"/>
              <a:t>Next: Acknowledgments</a:t>
            </a:r>
            <a:endParaRPr/>
          </a:p>
          <a:p>
            <a:pPr marL="0" lvl="0" indent="0" algn="l" rtl="0">
              <a:spcBef>
                <a:spcPts val="0"/>
              </a:spcBef>
              <a:spcAft>
                <a:spcPts val="0"/>
              </a:spcAft>
              <a:buSzPts val="1400"/>
              <a:buNone/>
            </a:pPr>
            <a:r>
              <a:rPr lang="en-US"/>
              <a:t>Summary slide good at very end - might move acknowledgments after title slide</a:t>
            </a: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557" name="Google Shape;6557;g3f22b7812a0_0_5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3"/>
        <p:cNvGrpSpPr/>
        <p:nvPr/>
      </p:nvGrpSpPr>
      <p:grpSpPr>
        <a:xfrm>
          <a:off x="0" y="0"/>
          <a:ext cx="0" cy="0"/>
          <a:chOff x="0" y="0"/>
          <a:chExt cx="0" cy="0"/>
        </a:xfrm>
      </p:grpSpPr>
      <p:sp>
        <p:nvSpPr>
          <p:cNvPr id="6574" name="Google Shape;6574;g3f22b7812a0_0_5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575" name="Google Shape;6575;g3f22b7812a0_0_5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4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6576" name="Google Shape;6576;g3f22b7812a0_0_5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6"/>
        <p:cNvGrpSpPr/>
        <p:nvPr/>
      </p:nvGrpSpPr>
      <p:grpSpPr>
        <a:xfrm>
          <a:off x="0" y="0"/>
          <a:ext cx="0" cy="0"/>
          <a:chOff x="0" y="0"/>
          <a:chExt cx="0" cy="0"/>
        </a:xfrm>
      </p:grpSpPr>
      <p:sp>
        <p:nvSpPr>
          <p:cNvPr id="6757" name="Google Shape;6757;g3f22b7812a0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58" name="Google Shape;6758;g3f22b7812a0_0_1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800"/>
              <a:buFont typeface="Arial"/>
              <a:buNone/>
            </a:pPr>
            <a:r>
              <a:rPr lang="en-US" sz="1800" i="1">
                <a:solidFill>
                  <a:srgbClr val="FF0000"/>
                </a:solidFill>
              </a:rPr>
              <a:t>Describe what you plan to do / are doing / have done in this project to solve the problem</a:t>
            </a:r>
            <a:endParaRPr sz="1800" i="1">
              <a:solidFill>
                <a:srgbClr val="FF0000"/>
              </a:solidFill>
            </a:endParaRPr>
          </a:p>
          <a:p>
            <a:pPr marL="0" lvl="0" indent="0" algn="l" rtl="0">
              <a:spcBef>
                <a:spcPts val="0"/>
              </a:spcBef>
              <a:spcAft>
                <a:spcPts val="0"/>
              </a:spcAft>
              <a:buClr>
                <a:schemeClr val="dk1"/>
              </a:buClr>
              <a:buSzPts val="1800"/>
              <a:buFont typeface="Arial"/>
              <a:buNone/>
            </a:pPr>
            <a:endParaRPr sz="1800" i="1">
              <a:solidFill>
                <a:srgbClr val="FF0000"/>
              </a:solidFill>
            </a:endParaRPr>
          </a:p>
          <a:p>
            <a:pPr marL="457200" lvl="0" indent="-381000" algn="l" rtl="0">
              <a:lnSpc>
                <a:spcPct val="150000"/>
              </a:lnSpc>
              <a:spcBef>
                <a:spcPts val="0"/>
              </a:spcBef>
              <a:spcAft>
                <a:spcPts val="0"/>
              </a:spcAft>
              <a:buClr>
                <a:schemeClr val="dk1"/>
              </a:buClr>
              <a:buSzPts val="2400"/>
              <a:buFont typeface="Calibri"/>
              <a:buChar char="●"/>
            </a:pPr>
            <a:r>
              <a:rPr lang="en-US" sz="2400"/>
              <a:t>Biological templates deliver properties synthetic materials can’t easily match</a:t>
            </a:r>
            <a:endParaRPr sz="2400"/>
          </a:p>
          <a:p>
            <a:pPr marL="457200" lvl="0" indent="-381000" algn="l" rtl="0">
              <a:lnSpc>
                <a:spcPct val="150000"/>
              </a:lnSpc>
              <a:spcBef>
                <a:spcPts val="0"/>
              </a:spcBef>
              <a:spcAft>
                <a:spcPts val="0"/>
              </a:spcAft>
              <a:buClr>
                <a:schemeClr val="dk1"/>
              </a:buClr>
              <a:buSzPts val="2400"/>
              <a:buFont typeface="Calibri"/>
              <a:buChar char="●"/>
            </a:pPr>
            <a:r>
              <a:rPr lang="en-US" sz="2400"/>
              <a:t>See it everywhere…for example…fast skin tech</a:t>
            </a:r>
            <a:endParaRPr sz="2400"/>
          </a:p>
          <a:p>
            <a:pPr marL="0" lvl="0" indent="0" algn="l" rtl="0">
              <a:lnSpc>
                <a:spcPct val="150000"/>
              </a:lnSpc>
              <a:spcBef>
                <a:spcPts val="0"/>
              </a:spcBef>
              <a:spcAft>
                <a:spcPts val="0"/>
              </a:spcAft>
              <a:buNone/>
            </a:pPr>
            <a:r>
              <a:rPr lang="en-US" sz="2400"/>
              <a:t>Nature finds a way…not necessarily the best way (not optimization, more like competition) when does something stop evolving…when it doesn’t need to compete anymore…we use biomimicry as a template, not to meet it, but to make it better</a:t>
            </a:r>
            <a:endParaRPr sz="2400"/>
          </a:p>
          <a:p>
            <a:pPr marL="0" lvl="0" indent="0" algn="l" rtl="0">
              <a:lnSpc>
                <a:spcPct val="150000"/>
              </a:lnSpc>
              <a:spcBef>
                <a:spcPts val="0"/>
              </a:spcBef>
              <a:spcAft>
                <a:spcPts val="0"/>
              </a:spcAft>
              <a:buNone/>
            </a:pPr>
            <a:endParaRPr sz="2400"/>
          </a:p>
          <a:p>
            <a:pPr marL="0" lvl="0" indent="0" algn="l" rtl="0">
              <a:lnSpc>
                <a:spcPct val="150000"/>
              </a:lnSpc>
              <a:spcBef>
                <a:spcPts val="0"/>
              </a:spcBef>
              <a:spcAft>
                <a:spcPts val="0"/>
              </a:spcAft>
              <a:buNone/>
            </a:pPr>
            <a:endParaRPr sz="2400"/>
          </a:p>
          <a:p>
            <a:pPr marL="0" lvl="0" indent="0" algn="l" rtl="0">
              <a:lnSpc>
                <a:spcPct val="150000"/>
              </a:lnSpc>
              <a:spcBef>
                <a:spcPts val="0"/>
              </a:spcBef>
              <a:spcAft>
                <a:spcPts val="0"/>
              </a:spcAft>
              <a:buNone/>
            </a:pPr>
            <a:r>
              <a:rPr lang="en-US" sz="2400"/>
              <a:t>Transition…new slide…</a:t>
            </a:r>
            <a:endParaRPr sz="2400"/>
          </a:p>
          <a:p>
            <a:pPr marL="0" lvl="0" indent="0" algn="l" rtl="0">
              <a:spcBef>
                <a:spcPts val="0"/>
              </a:spcBef>
              <a:spcAft>
                <a:spcPts val="0"/>
              </a:spcAft>
              <a:buClr>
                <a:schemeClr val="dk1"/>
              </a:buClr>
              <a:buSzPts val="1800"/>
              <a:buFont typeface="Arial"/>
              <a:buNone/>
            </a:pPr>
            <a:endParaRPr sz="1800" i="1">
              <a:solidFill>
                <a:srgbClr val="FF0000"/>
              </a:solidFill>
            </a:endParaRPr>
          </a:p>
          <a:p>
            <a:pPr marL="0" lvl="0" indent="0" algn="l" rtl="0">
              <a:lnSpc>
                <a:spcPct val="100000"/>
              </a:lnSpc>
              <a:spcBef>
                <a:spcPts val="0"/>
              </a:spcBef>
              <a:spcAft>
                <a:spcPts val="0"/>
              </a:spcAft>
              <a:buSzPts val="1400"/>
              <a:buNone/>
            </a:pPr>
            <a:endParaRPr/>
          </a:p>
        </p:txBody>
      </p:sp>
      <p:sp>
        <p:nvSpPr>
          <p:cNvPr id="6759" name="Google Shape;6759;g3f22b7812a0_0_1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0"/>
        <p:cNvGrpSpPr/>
        <p:nvPr/>
      </p:nvGrpSpPr>
      <p:grpSpPr>
        <a:xfrm>
          <a:off x="0" y="0"/>
          <a:ext cx="0" cy="0"/>
          <a:chOff x="0" y="0"/>
          <a:chExt cx="0" cy="0"/>
        </a:xfrm>
      </p:grpSpPr>
      <p:sp>
        <p:nvSpPr>
          <p:cNvPr id="6941" name="Google Shape;6941;g274e2b6e32d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942" name="Google Shape;6942;g274e2b6e32d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43" name="Google Shape;6943;g274e2b6e32d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6"/>
        <p:cNvGrpSpPr/>
        <p:nvPr/>
      </p:nvGrpSpPr>
      <p:grpSpPr>
        <a:xfrm>
          <a:off x="0" y="0"/>
          <a:ext cx="0" cy="0"/>
          <a:chOff x="0" y="0"/>
          <a:chExt cx="0" cy="0"/>
        </a:xfrm>
      </p:grpSpPr>
      <p:sp>
        <p:nvSpPr>
          <p:cNvPr id="7117" name="Google Shape;7117;g3ec66fc29e5_0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118" name="Google Shape;7118;g3ec66fc29e5_0_1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SzPts val="1400"/>
              <a:buNone/>
            </a:pPr>
            <a:r>
              <a:rPr lang="en-US"/>
              <a:t>Talk about biomimicry and why membranes are important</a:t>
            </a:r>
            <a:endParaRPr/>
          </a:p>
          <a:p>
            <a:pPr marL="0" lvl="0" indent="0" algn="l" rtl="0">
              <a:spcBef>
                <a:spcPts val="0"/>
              </a:spcBef>
              <a:spcAft>
                <a:spcPts val="0"/>
              </a:spcAft>
              <a:buSzPts val="1400"/>
              <a:buNone/>
            </a:pPr>
            <a:r>
              <a:rPr lang="en-US"/>
              <a:t>Membranes are made of lipids and do all this cool stuff</a:t>
            </a:r>
            <a:endParaRPr/>
          </a:p>
          <a:p>
            <a:pPr marL="0" lvl="0" indent="0" algn="l" rtl="0">
              <a:spcBef>
                <a:spcPts val="0"/>
              </a:spcBef>
              <a:spcAft>
                <a:spcPts val="0"/>
              </a:spcAft>
              <a:buSzPts val="1400"/>
              <a:buNone/>
            </a:pPr>
            <a:r>
              <a:rPr lang="en-US"/>
              <a:t>When talking about membranes can talk about applications</a:t>
            </a:r>
            <a:endParaRPr/>
          </a:p>
          <a:p>
            <a:pPr marL="0" lvl="0" indent="0" algn="l" rtl="0">
              <a:spcBef>
                <a:spcPts val="0"/>
              </a:spcBef>
              <a:spcAft>
                <a:spcPts val="0"/>
              </a:spcAft>
              <a:buSzPts val="1400"/>
              <a:buNone/>
            </a:pPr>
            <a:r>
              <a:rPr lang="en-US"/>
              <a:t>Next: but lipids not so good when synthetically making them</a:t>
            </a:r>
            <a:endParaRPr/>
          </a:p>
          <a:p>
            <a:pPr marL="0" lvl="0" indent="0" algn="l" rtl="0">
              <a:spcBef>
                <a:spcPts val="0"/>
              </a:spcBef>
              <a:spcAft>
                <a:spcPts val="0"/>
              </a:spcAft>
              <a:buSzPts val="1400"/>
              <a:buNone/>
            </a:pPr>
            <a:r>
              <a:rPr lang="en-US"/>
              <a:t>Alt to lipids are so expensive and there are limits to what you can by and limits to what you can choose from</a:t>
            </a:r>
            <a:endParaRPr/>
          </a:p>
          <a:p>
            <a:pPr marL="0" lvl="0" indent="0" algn="l" rtl="0">
              <a:spcBef>
                <a:spcPts val="0"/>
              </a:spcBef>
              <a:spcAft>
                <a:spcPts val="0"/>
              </a:spcAft>
              <a:buSzPts val="1400"/>
              <a:buNone/>
            </a:pPr>
            <a:r>
              <a:rPr lang="en-US"/>
              <a:t>Next: Goal slide - what I’m doing using GEAP</a:t>
            </a:r>
            <a:endParaRPr/>
          </a:p>
          <a:p>
            <a:pPr marL="0" lvl="0" indent="0" algn="l" rtl="0">
              <a:spcBef>
                <a:spcPts val="0"/>
              </a:spcBef>
              <a:spcAft>
                <a:spcPts val="0"/>
              </a:spcAft>
              <a:buSzPts val="1400"/>
              <a:buNone/>
            </a:pPr>
            <a:r>
              <a:rPr lang="en-US"/>
              <a:t>Next: so what are GEAP’s? pictures shown vs what I pulled from lecture slide</a:t>
            </a:r>
            <a:endParaRPr/>
          </a:p>
          <a:p>
            <a:pPr marL="0" lvl="0" indent="0" algn="l" rtl="0">
              <a:spcBef>
                <a:spcPts val="0"/>
              </a:spcBef>
              <a:spcAft>
                <a:spcPts val="0"/>
              </a:spcAft>
              <a:buSzPts val="1400"/>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SzPts val="1400"/>
              <a:buNone/>
            </a:pPr>
            <a:r>
              <a:rPr lang="en-US"/>
              <a:t>Next: How to make them - bacteria transformation, expression, purification</a:t>
            </a:r>
            <a:endParaRPr/>
          </a:p>
          <a:p>
            <a:pPr marL="0" lvl="0" indent="0" algn="l" rtl="0">
              <a:spcBef>
                <a:spcPts val="0"/>
              </a:spcBef>
              <a:spcAft>
                <a:spcPts val="0"/>
              </a:spcAft>
              <a:buSzPts val="1400"/>
              <a:buNone/>
            </a:pPr>
            <a:r>
              <a:rPr lang="en-US"/>
              <a:t>Show final product of protein</a:t>
            </a:r>
            <a:endParaRPr/>
          </a:p>
          <a:p>
            <a:pPr marL="0" lvl="0" indent="0" algn="l" rtl="0">
              <a:spcBef>
                <a:spcPts val="0"/>
              </a:spcBef>
              <a:spcAft>
                <a:spcPts val="0"/>
              </a:spcAft>
              <a:buSzPts val="1400"/>
              <a:buNone/>
            </a:pPr>
            <a:r>
              <a:rPr lang="en-US"/>
              <a:t>Move into results: When introducing GEAP’s can talk about weight and why that matters too</a:t>
            </a:r>
            <a:endParaRPr/>
          </a:p>
          <a:p>
            <a:pPr marL="0" lvl="0" indent="0" algn="l" rtl="0">
              <a:spcBef>
                <a:spcPts val="0"/>
              </a:spcBef>
              <a:spcAft>
                <a:spcPts val="0"/>
              </a:spcAft>
              <a:buSzPts val="1400"/>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SzPts val="1400"/>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SzPts val="1400"/>
              <a:buNone/>
            </a:pPr>
            <a:r>
              <a:rPr lang="en-US"/>
              <a:t>DLS results and what they mean - show graph</a:t>
            </a:r>
            <a:endParaRPr/>
          </a:p>
          <a:p>
            <a:pPr marL="0" lvl="0" indent="0" algn="l" rtl="0">
              <a:spcBef>
                <a:spcPts val="0"/>
              </a:spcBef>
              <a:spcAft>
                <a:spcPts val="0"/>
              </a:spcAft>
              <a:buSzPts val="1400"/>
              <a:buNone/>
            </a:pPr>
            <a:r>
              <a:rPr lang="en-US"/>
              <a:t>Next: next steps or future directions</a:t>
            </a:r>
            <a:endParaRPr/>
          </a:p>
          <a:p>
            <a:pPr marL="0" lvl="0" indent="0" algn="l" rtl="0">
              <a:spcBef>
                <a:spcPts val="0"/>
              </a:spcBef>
              <a:spcAft>
                <a:spcPts val="0"/>
              </a:spcAft>
              <a:buSzPts val="1400"/>
              <a:buNone/>
            </a:pPr>
            <a:r>
              <a:rPr lang="en-US"/>
              <a:t>Next: overview of what I talked about</a:t>
            </a:r>
            <a:endParaRPr/>
          </a:p>
          <a:p>
            <a:pPr marL="0" lvl="0" indent="0" algn="l" rtl="0">
              <a:spcBef>
                <a:spcPts val="0"/>
              </a:spcBef>
              <a:spcAft>
                <a:spcPts val="0"/>
              </a:spcAft>
              <a:buSzPts val="1400"/>
              <a:buNone/>
            </a:pPr>
            <a:r>
              <a:rPr lang="en-US"/>
              <a:t>Next: Acknowledgments</a:t>
            </a:r>
            <a:endParaRPr/>
          </a:p>
          <a:p>
            <a:pPr marL="0" lvl="0" indent="0" algn="l" rtl="0">
              <a:spcBef>
                <a:spcPts val="0"/>
              </a:spcBef>
              <a:spcAft>
                <a:spcPts val="0"/>
              </a:spcAft>
              <a:buSzPts val="1400"/>
              <a:buNone/>
            </a:pPr>
            <a:r>
              <a:rPr lang="en-US"/>
              <a:t>Summary slide good at very end - might move acknowledgments after title slide</a:t>
            </a: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119" name="Google Shape;7119;g3ec66fc29e5_0_1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2"/>
        <p:cNvGrpSpPr/>
        <p:nvPr/>
      </p:nvGrpSpPr>
      <p:grpSpPr>
        <a:xfrm>
          <a:off x="0" y="0"/>
          <a:ext cx="0" cy="0"/>
          <a:chOff x="0" y="0"/>
          <a:chExt cx="0" cy="0"/>
        </a:xfrm>
      </p:grpSpPr>
      <p:sp>
        <p:nvSpPr>
          <p:cNvPr id="7293" name="Google Shape;7293;g35a1c6f9249_0_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294" name="Google Shape;7294;g35a1c6f9249_0_1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800"/>
              <a:buFont typeface="Arial"/>
              <a:buNone/>
            </a:pPr>
            <a:r>
              <a:rPr lang="en-US" sz="1800" i="1">
                <a:solidFill>
                  <a:srgbClr val="FF0000"/>
                </a:solidFill>
              </a:rPr>
              <a:t>Describe what you plan to do / are doing / have done in this project to solve the problem</a:t>
            </a:r>
            <a:endParaRPr sz="1800" i="1">
              <a:solidFill>
                <a:srgbClr val="FF0000"/>
              </a:solidFill>
            </a:endParaRPr>
          </a:p>
          <a:p>
            <a:pPr marL="0" lvl="0" indent="0" algn="l" rtl="0">
              <a:spcBef>
                <a:spcPts val="0"/>
              </a:spcBef>
              <a:spcAft>
                <a:spcPts val="0"/>
              </a:spcAft>
              <a:buClr>
                <a:schemeClr val="dk1"/>
              </a:buClr>
              <a:buSzPts val="1800"/>
              <a:buFont typeface="Arial"/>
              <a:buNone/>
            </a:pPr>
            <a:endParaRPr sz="1800" i="1">
              <a:solidFill>
                <a:srgbClr val="FF0000"/>
              </a:solidFill>
            </a:endParaRPr>
          </a:p>
          <a:p>
            <a:pPr marL="457200" lvl="0" indent="-381000" algn="l" rtl="0">
              <a:lnSpc>
                <a:spcPct val="150000"/>
              </a:lnSpc>
              <a:spcBef>
                <a:spcPts val="0"/>
              </a:spcBef>
              <a:spcAft>
                <a:spcPts val="0"/>
              </a:spcAft>
              <a:buClr>
                <a:schemeClr val="dk1"/>
              </a:buClr>
              <a:buSzPts val="2400"/>
              <a:buFont typeface="Calibri"/>
              <a:buChar char="●"/>
            </a:pPr>
            <a:r>
              <a:rPr lang="en-US" sz="2400"/>
              <a:t>Biological templates deliver properties synthetic materials can’t easily match</a:t>
            </a:r>
            <a:endParaRPr sz="2400"/>
          </a:p>
          <a:p>
            <a:pPr marL="457200" lvl="0" indent="-381000" algn="l" rtl="0">
              <a:lnSpc>
                <a:spcPct val="150000"/>
              </a:lnSpc>
              <a:spcBef>
                <a:spcPts val="0"/>
              </a:spcBef>
              <a:spcAft>
                <a:spcPts val="0"/>
              </a:spcAft>
              <a:buClr>
                <a:schemeClr val="dk1"/>
              </a:buClr>
              <a:buSzPts val="2400"/>
              <a:buFont typeface="Calibri"/>
              <a:buChar char="●"/>
            </a:pPr>
            <a:r>
              <a:rPr lang="en-US" sz="2400"/>
              <a:t>See it everywhere…for example…fast skin tech</a:t>
            </a:r>
            <a:endParaRPr sz="2400"/>
          </a:p>
          <a:p>
            <a:pPr marL="0" lvl="0" indent="0" algn="l" rtl="0">
              <a:spcBef>
                <a:spcPts val="0"/>
              </a:spcBef>
              <a:spcAft>
                <a:spcPts val="0"/>
              </a:spcAft>
              <a:buClr>
                <a:schemeClr val="dk1"/>
              </a:buClr>
              <a:buSzPts val="1800"/>
              <a:buFont typeface="Arial"/>
              <a:buNone/>
            </a:pPr>
            <a:endParaRPr sz="1800" i="1">
              <a:solidFill>
                <a:srgbClr val="FF0000"/>
              </a:solidFill>
            </a:endParaRPr>
          </a:p>
          <a:p>
            <a:pPr marL="0" lvl="0" indent="0" algn="l" rtl="0">
              <a:lnSpc>
                <a:spcPct val="100000"/>
              </a:lnSpc>
              <a:spcBef>
                <a:spcPts val="0"/>
              </a:spcBef>
              <a:spcAft>
                <a:spcPts val="0"/>
              </a:spcAft>
              <a:buSzPts val="1400"/>
              <a:buNone/>
            </a:pPr>
            <a:endParaRPr/>
          </a:p>
        </p:txBody>
      </p:sp>
      <p:sp>
        <p:nvSpPr>
          <p:cNvPr id="7295" name="Google Shape;7295;g35a1c6f9249_0_1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7"/>
        <p:cNvGrpSpPr/>
        <p:nvPr/>
      </p:nvGrpSpPr>
      <p:grpSpPr>
        <a:xfrm>
          <a:off x="0" y="0"/>
          <a:ext cx="0" cy="0"/>
          <a:chOff x="0" y="0"/>
          <a:chExt cx="0" cy="0"/>
        </a:xfrm>
      </p:grpSpPr>
      <p:sp>
        <p:nvSpPr>
          <p:cNvPr id="7478" name="Google Shape;7478;g3f22b7812a0_0_14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479" name="Google Shape;7479;g3f22b7812a0_0_14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900"/>
              <a:t>membrane tech nothing new…traditionally based on lipids bc foundation of cell…inherent issues (as a material): static in nature (induces flexibility by composition as opposed to a dynamic material), very labile, fall apart easily (not very robust), not very dynamic (can’t do a lot of different things with them) good ex: take popc (18:1 (1 saturated carbon), 18:0 (no sat carbon), self assembly process will always create the same thing, a 3D liposome or 2D membrane). Polymers like peopbd can form a mycell, but if u put it on a substrate it turns into a bilayer - can’t be done with lipids - these chains are much less static and respond to environmental stimuli. Limitation to a polymer - synthetically make - costic (harmful - bad chemicals), costly, low yields, low throughput (to change anything about them is really hard - PhD project two make a couple and analyze them) - elp’s give us the advantage of polymers, definitely not as costly, caustic, and high throughput. Go back to our own published research on polymers. Cite our research polymers, membranes, mix in ELPs - that’s where the novelty comes in.</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Saturated makes tighter packing, double bonds add in kinks that make them more fluid and chaotic</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Amino acids - add a histodine - can bind metals, or other things you want</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popc:1 pomotil, octodecil or smtg phosphocital coline &amp; dopc: di octoneal phophotital coline</a:t>
            </a:r>
            <a:endParaRPr sz="19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blah blah…alt is abc…blah blah…so goal is blah blah</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Clr>
                <a:schemeClr val="dk1"/>
              </a:buClr>
              <a:buSzPts val="1400"/>
              <a:buFont typeface="Arial"/>
              <a:buNone/>
            </a:pPr>
            <a:r>
              <a:rPr lang="en-US"/>
              <a:t>Talk about biomimicry and why membranes are important</a:t>
            </a:r>
            <a:endParaRPr/>
          </a:p>
          <a:p>
            <a:pPr marL="0" lvl="0" indent="0" algn="l" rtl="0">
              <a:spcBef>
                <a:spcPts val="0"/>
              </a:spcBef>
              <a:spcAft>
                <a:spcPts val="0"/>
              </a:spcAft>
              <a:buClr>
                <a:schemeClr val="dk1"/>
              </a:buClr>
              <a:buSzPts val="1400"/>
              <a:buFont typeface="Arial"/>
              <a:buNone/>
            </a:pPr>
            <a:r>
              <a:rPr lang="en-US"/>
              <a:t>Membranes are made of lipids and do all this cool stuff</a:t>
            </a:r>
            <a:endParaRPr/>
          </a:p>
          <a:p>
            <a:pPr marL="0" lvl="0" indent="0" algn="l" rtl="0">
              <a:spcBef>
                <a:spcPts val="0"/>
              </a:spcBef>
              <a:spcAft>
                <a:spcPts val="0"/>
              </a:spcAft>
              <a:buClr>
                <a:schemeClr val="dk1"/>
              </a:buClr>
              <a:buSzPts val="1400"/>
              <a:buFont typeface="Arial"/>
              <a:buNone/>
            </a:pPr>
            <a:r>
              <a:rPr lang="en-US"/>
              <a:t>When talking about membranes can talk about applications</a:t>
            </a:r>
            <a:endParaRPr/>
          </a:p>
          <a:p>
            <a:pPr marL="0" lvl="0" indent="0" algn="l" rtl="0">
              <a:spcBef>
                <a:spcPts val="0"/>
              </a:spcBef>
              <a:spcAft>
                <a:spcPts val="0"/>
              </a:spcAft>
              <a:buClr>
                <a:schemeClr val="dk1"/>
              </a:buClr>
              <a:buSzPts val="1400"/>
              <a:buFont typeface="Arial"/>
              <a:buNone/>
            </a:pPr>
            <a:r>
              <a:rPr lang="en-US"/>
              <a:t>Next: but lipids not so good when synthetically making them</a:t>
            </a:r>
            <a:endParaRPr/>
          </a:p>
          <a:p>
            <a:pPr marL="0" lvl="0" indent="0" algn="l" rtl="0">
              <a:spcBef>
                <a:spcPts val="0"/>
              </a:spcBef>
              <a:spcAft>
                <a:spcPts val="0"/>
              </a:spcAft>
              <a:buClr>
                <a:schemeClr val="dk1"/>
              </a:buClr>
              <a:buSzPts val="1400"/>
              <a:buFont typeface="Arial"/>
              <a:buNone/>
            </a:pPr>
            <a:r>
              <a:rPr lang="en-US"/>
              <a:t>Alt to lipids are so expensive and there are limits to what you can by and limits to what you can choose from</a:t>
            </a:r>
            <a:endParaRPr/>
          </a:p>
          <a:p>
            <a:pPr marL="0" lvl="0" indent="0" algn="l" rtl="0">
              <a:spcBef>
                <a:spcPts val="0"/>
              </a:spcBef>
              <a:spcAft>
                <a:spcPts val="0"/>
              </a:spcAft>
              <a:buClr>
                <a:schemeClr val="dk1"/>
              </a:buClr>
              <a:buSzPts val="1400"/>
              <a:buFont typeface="Arial"/>
              <a:buNone/>
            </a:pPr>
            <a:r>
              <a:rPr lang="en-US"/>
              <a:t>Next: Goal slide - what I’m doing using GEAP</a:t>
            </a:r>
            <a:endParaRPr/>
          </a:p>
          <a:p>
            <a:pPr marL="0" lvl="0" indent="0" algn="l" rtl="0">
              <a:spcBef>
                <a:spcPts val="0"/>
              </a:spcBef>
              <a:spcAft>
                <a:spcPts val="0"/>
              </a:spcAft>
              <a:buClr>
                <a:schemeClr val="dk1"/>
              </a:buClr>
              <a:buSzPts val="1400"/>
              <a:buFont typeface="Arial"/>
              <a:buNone/>
            </a:pPr>
            <a:r>
              <a:rPr lang="en-US"/>
              <a:t>Next: so what are GEAP’s? pictures shown vs what I pulled from lecture slide</a:t>
            </a:r>
            <a:endParaRPr/>
          </a:p>
          <a:p>
            <a:pPr marL="0" lvl="0" indent="0" algn="l" rtl="0">
              <a:spcBef>
                <a:spcPts val="0"/>
              </a:spcBef>
              <a:spcAft>
                <a:spcPts val="0"/>
              </a:spcAft>
              <a:buClr>
                <a:schemeClr val="dk1"/>
              </a:buClr>
              <a:buSzPts val="1400"/>
              <a:buFont typeface="Arial"/>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Clr>
                <a:schemeClr val="dk1"/>
              </a:buClr>
              <a:buSzPts val="1400"/>
              <a:buFont typeface="Arial"/>
              <a:buNone/>
            </a:pPr>
            <a:r>
              <a:rPr lang="en-US"/>
              <a:t>Next: How to make them - bacteria transformation, expression, purification</a:t>
            </a:r>
            <a:endParaRPr/>
          </a:p>
          <a:p>
            <a:pPr marL="0" lvl="0" indent="0" algn="l" rtl="0">
              <a:spcBef>
                <a:spcPts val="0"/>
              </a:spcBef>
              <a:spcAft>
                <a:spcPts val="0"/>
              </a:spcAft>
              <a:buClr>
                <a:schemeClr val="dk1"/>
              </a:buClr>
              <a:buSzPts val="1400"/>
              <a:buFont typeface="Arial"/>
              <a:buNone/>
            </a:pPr>
            <a:r>
              <a:rPr lang="en-US"/>
              <a:t>Show final product of protein</a:t>
            </a:r>
            <a:endParaRPr/>
          </a:p>
          <a:p>
            <a:pPr marL="0" lvl="0" indent="0" algn="l" rtl="0">
              <a:spcBef>
                <a:spcPts val="0"/>
              </a:spcBef>
              <a:spcAft>
                <a:spcPts val="0"/>
              </a:spcAft>
              <a:buClr>
                <a:schemeClr val="dk1"/>
              </a:buClr>
              <a:buSzPts val="1400"/>
              <a:buFont typeface="Arial"/>
              <a:buNone/>
            </a:pPr>
            <a:r>
              <a:rPr lang="en-US"/>
              <a:t>Move into results: When introducing GEAP’s can talk about weight and why that matters too</a:t>
            </a:r>
            <a:endParaRPr/>
          </a:p>
          <a:p>
            <a:pPr marL="0" lvl="0" indent="0" algn="l" rtl="0">
              <a:spcBef>
                <a:spcPts val="0"/>
              </a:spcBef>
              <a:spcAft>
                <a:spcPts val="0"/>
              </a:spcAft>
              <a:buClr>
                <a:schemeClr val="dk1"/>
              </a:buClr>
              <a:buSzPts val="1400"/>
              <a:buFont typeface="Arial"/>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Clr>
                <a:schemeClr val="dk1"/>
              </a:buClr>
              <a:buSzPts val="1400"/>
              <a:buFont typeface="Arial"/>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Clr>
                <a:schemeClr val="dk1"/>
              </a:buClr>
              <a:buSzPts val="1400"/>
              <a:buFont typeface="Arial"/>
              <a:buNone/>
            </a:pPr>
            <a:r>
              <a:rPr lang="en-US"/>
              <a:t>DLS results and what they mean - show graph</a:t>
            </a:r>
            <a:endParaRPr/>
          </a:p>
          <a:p>
            <a:pPr marL="0" lvl="0" indent="0" algn="l" rtl="0">
              <a:spcBef>
                <a:spcPts val="0"/>
              </a:spcBef>
              <a:spcAft>
                <a:spcPts val="0"/>
              </a:spcAft>
              <a:buClr>
                <a:schemeClr val="dk1"/>
              </a:buClr>
              <a:buSzPts val="1400"/>
              <a:buFont typeface="Arial"/>
              <a:buNone/>
            </a:pPr>
            <a:r>
              <a:rPr lang="en-US"/>
              <a:t>Next: next steps or future directions</a:t>
            </a:r>
            <a:endParaRPr/>
          </a:p>
          <a:p>
            <a:pPr marL="0" lvl="0" indent="0" algn="l" rtl="0">
              <a:spcBef>
                <a:spcPts val="0"/>
              </a:spcBef>
              <a:spcAft>
                <a:spcPts val="0"/>
              </a:spcAft>
              <a:buClr>
                <a:schemeClr val="dk1"/>
              </a:buClr>
              <a:buSzPts val="1400"/>
              <a:buFont typeface="Arial"/>
              <a:buNone/>
            </a:pPr>
            <a:r>
              <a:rPr lang="en-US"/>
              <a:t>Next: overview of what I talked about</a:t>
            </a:r>
            <a:endParaRPr/>
          </a:p>
          <a:p>
            <a:pPr marL="0" lvl="0" indent="0" algn="l" rtl="0">
              <a:spcBef>
                <a:spcPts val="0"/>
              </a:spcBef>
              <a:spcAft>
                <a:spcPts val="0"/>
              </a:spcAft>
              <a:buClr>
                <a:schemeClr val="dk1"/>
              </a:buClr>
              <a:buSzPts val="1400"/>
              <a:buFont typeface="Arial"/>
              <a:buNone/>
            </a:pPr>
            <a:r>
              <a:rPr lang="en-US"/>
              <a:t>Next: Acknowledgments</a:t>
            </a:r>
            <a:endParaRPr/>
          </a:p>
          <a:p>
            <a:pPr marL="0" lvl="0" indent="0" algn="l" rtl="0">
              <a:spcBef>
                <a:spcPts val="0"/>
              </a:spcBef>
              <a:spcAft>
                <a:spcPts val="0"/>
              </a:spcAft>
              <a:buClr>
                <a:schemeClr val="dk1"/>
              </a:buClr>
              <a:buSzPts val="1400"/>
              <a:buFont typeface="Arial"/>
              <a:buNone/>
            </a:pPr>
            <a:r>
              <a:rPr lang="en-US"/>
              <a:t>Summary slide good at very end - might move acknowledgments after title slide</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7480" name="Google Shape;7480;g3f22b7812a0_0_14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3"/>
        <p:cNvGrpSpPr/>
        <p:nvPr/>
      </p:nvGrpSpPr>
      <p:grpSpPr>
        <a:xfrm>
          <a:off x="0" y="0"/>
          <a:ext cx="0" cy="0"/>
          <a:chOff x="0" y="0"/>
          <a:chExt cx="0" cy="0"/>
        </a:xfrm>
      </p:grpSpPr>
      <p:sp>
        <p:nvSpPr>
          <p:cNvPr id="7654" name="Google Shape;7654;g3ec66fc29e5_0_4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655" name="Google Shape;7655;g3ec66fc29e5_0_4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couple with goal slide</a:t>
            </a:r>
            <a:endParaRPr sz="1800" i="1">
              <a:solidFill>
                <a:srgbClr val="FF0000"/>
              </a:solidFill>
            </a:endParaRPr>
          </a:p>
          <a:p>
            <a:pPr marL="0" lvl="0" indent="0" algn="l" rtl="0">
              <a:lnSpc>
                <a:spcPct val="100000"/>
              </a:lnSpc>
              <a:spcBef>
                <a:spcPts val="0"/>
              </a:spcBef>
              <a:spcAft>
                <a:spcPts val="0"/>
              </a:spcAft>
              <a:buSzPts val="1400"/>
              <a:buNone/>
            </a:pPr>
            <a:endParaRPr/>
          </a:p>
        </p:txBody>
      </p:sp>
      <p:sp>
        <p:nvSpPr>
          <p:cNvPr id="7656" name="Google Shape;7656;g3ec66fc29e5_0_4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6"/>
        <p:cNvGrpSpPr/>
        <p:nvPr/>
      </p:nvGrpSpPr>
      <p:grpSpPr>
        <a:xfrm>
          <a:off x="0" y="0"/>
          <a:ext cx="0" cy="0"/>
          <a:chOff x="0" y="0"/>
          <a:chExt cx="0" cy="0"/>
        </a:xfrm>
      </p:grpSpPr>
      <p:sp>
        <p:nvSpPr>
          <p:cNvPr id="7837" name="Google Shape;7837;g3f22b7812a0_0_12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838" name="Google Shape;7838;g3f22b7812a0_0_12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couple with goal slide</a:t>
            </a:r>
            <a:endParaRPr sz="1800" i="1">
              <a:solidFill>
                <a:srgbClr val="FF0000"/>
              </a:solidFill>
            </a:endParaRPr>
          </a:p>
          <a:p>
            <a:pPr marL="0" lvl="0" indent="0" algn="l" rtl="0">
              <a:lnSpc>
                <a:spcPct val="100000"/>
              </a:lnSpc>
              <a:spcBef>
                <a:spcPts val="0"/>
              </a:spcBef>
              <a:spcAft>
                <a:spcPts val="0"/>
              </a:spcAft>
              <a:buSzPts val="1400"/>
              <a:buNone/>
            </a:pPr>
            <a:endParaRPr/>
          </a:p>
        </p:txBody>
      </p:sp>
      <p:sp>
        <p:nvSpPr>
          <p:cNvPr id="7839" name="Google Shape;7839;g3f22b7812a0_0_12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9"/>
        <p:cNvGrpSpPr/>
        <p:nvPr/>
      </p:nvGrpSpPr>
      <p:grpSpPr>
        <a:xfrm>
          <a:off x="0" y="0"/>
          <a:ext cx="0" cy="0"/>
          <a:chOff x="0" y="0"/>
          <a:chExt cx="0" cy="0"/>
        </a:xfrm>
      </p:grpSpPr>
      <p:sp>
        <p:nvSpPr>
          <p:cNvPr id="8020" name="Google Shape;8020;g3f22b7812a0_0_9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021" name="Google Shape;8021;g3f22b7812a0_0_9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900"/>
              <a:t>membrane tech nothing new…traditionally based on lipids bc foundation of cell…inherent issues (as a material): static in nature (induces flexibility by composition as opposed to a dynamic material), very labile, fall apart easily (not very robust), not very dynamic (can’t do a lot of different things with them) good ex: take popc (18:1 (1 saturated carbon), 18:0 (no sat carbon), self assembly process will always create the same thing, a 3D liposome or 2D membrane). Polymers like peopbd can form a mycell, but if u put it on a substrate it turns into a bilayer - can’t be done with lipids - these chains are much less static and respond to environmental stimuli. Limitation to a polymer - synthetically make - costic (harmful - bad chemicals), costly, low yields, low throughput (to change anything about them is really hard - PhD project two make a couple and analyze them) - elp’s give us the advantage of polymers, definitely not as costly, caustic, and high throughput. Go back to our own published research on polymers. Cite our research polymers, membranes, mix in ELPs - that’s where the novelty comes in.</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Saturated makes tighter packing, double bonds add in kinks that make them more fluid and chaotic</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Amino acids - add a histodine - can bind metals, or other things you want</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popc:1 pomotil, octodecil or smtg phosphocital coline &amp; dopc: di octoneal phophotital coline</a:t>
            </a:r>
            <a:endParaRPr sz="19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blah blah…alt is abc…blah blah…so goal is blah blah</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Clr>
                <a:schemeClr val="dk1"/>
              </a:buClr>
              <a:buSzPts val="1400"/>
              <a:buFont typeface="Arial"/>
              <a:buNone/>
            </a:pPr>
            <a:r>
              <a:rPr lang="en-US"/>
              <a:t>Talk about biomimicry and why membranes are important</a:t>
            </a:r>
            <a:endParaRPr/>
          </a:p>
          <a:p>
            <a:pPr marL="0" lvl="0" indent="0" algn="l" rtl="0">
              <a:spcBef>
                <a:spcPts val="0"/>
              </a:spcBef>
              <a:spcAft>
                <a:spcPts val="0"/>
              </a:spcAft>
              <a:buClr>
                <a:schemeClr val="dk1"/>
              </a:buClr>
              <a:buSzPts val="1400"/>
              <a:buFont typeface="Arial"/>
              <a:buNone/>
            </a:pPr>
            <a:r>
              <a:rPr lang="en-US"/>
              <a:t>Membranes are made of lipids and do all this cool stuff</a:t>
            </a:r>
            <a:endParaRPr/>
          </a:p>
          <a:p>
            <a:pPr marL="0" lvl="0" indent="0" algn="l" rtl="0">
              <a:spcBef>
                <a:spcPts val="0"/>
              </a:spcBef>
              <a:spcAft>
                <a:spcPts val="0"/>
              </a:spcAft>
              <a:buClr>
                <a:schemeClr val="dk1"/>
              </a:buClr>
              <a:buSzPts val="1400"/>
              <a:buFont typeface="Arial"/>
              <a:buNone/>
            </a:pPr>
            <a:r>
              <a:rPr lang="en-US"/>
              <a:t>When talking about membranes can talk about applications</a:t>
            </a:r>
            <a:endParaRPr/>
          </a:p>
          <a:p>
            <a:pPr marL="0" lvl="0" indent="0" algn="l" rtl="0">
              <a:spcBef>
                <a:spcPts val="0"/>
              </a:spcBef>
              <a:spcAft>
                <a:spcPts val="0"/>
              </a:spcAft>
              <a:buClr>
                <a:schemeClr val="dk1"/>
              </a:buClr>
              <a:buSzPts val="1400"/>
              <a:buFont typeface="Arial"/>
              <a:buNone/>
            </a:pPr>
            <a:r>
              <a:rPr lang="en-US"/>
              <a:t>Next: but lipids not so good when synthetically making them</a:t>
            </a:r>
            <a:endParaRPr/>
          </a:p>
          <a:p>
            <a:pPr marL="0" lvl="0" indent="0" algn="l" rtl="0">
              <a:spcBef>
                <a:spcPts val="0"/>
              </a:spcBef>
              <a:spcAft>
                <a:spcPts val="0"/>
              </a:spcAft>
              <a:buClr>
                <a:schemeClr val="dk1"/>
              </a:buClr>
              <a:buSzPts val="1400"/>
              <a:buFont typeface="Arial"/>
              <a:buNone/>
            </a:pPr>
            <a:r>
              <a:rPr lang="en-US"/>
              <a:t>Alt to lipids are so expensive and there are limits to what you can by and limits to what you can choose from</a:t>
            </a:r>
            <a:endParaRPr/>
          </a:p>
          <a:p>
            <a:pPr marL="0" lvl="0" indent="0" algn="l" rtl="0">
              <a:spcBef>
                <a:spcPts val="0"/>
              </a:spcBef>
              <a:spcAft>
                <a:spcPts val="0"/>
              </a:spcAft>
              <a:buClr>
                <a:schemeClr val="dk1"/>
              </a:buClr>
              <a:buSzPts val="1400"/>
              <a:buFont typeface="Arial"/>
              <a:buNone/>
            </a:pPr>
            <a:r>
              <a:rPr lang="en-US"/>
              <a:t>Next: Goal slide - what I’m doing using GEAP</a:t>
            </a:r>
            <a:endParaRPr/>
          </a:p>
          <a:p>
            <a:pPr marL="0" lvl="0" indent="0" algn="l" rtl="0">
              <a:spcBef>
                <a:spcPts val="0"/>
              </a:spcBef>
              <a:spcAft>
                <a:spcPts val="0"/>
              </a:spcAft>
              <a:buClr>
                <a:schemeClr val="dk1"/>
              </a:buClr>
              <a:buSzPts val="1400"/>
              <a:buFont typeface="Arial"/>
              <a:buNone/>
            </a:pPr>
            <a:r>
              <a:rPr lang="en-US"/>
              <a:t>Next: so what are GEAP’s? pictures shown vs what I pulled from lecture slide</a:t>
            </a:r>
            <a:endParaRPr/>
          </a:p>
          <a:p>
            <a:pPr marL="0" lvl="0" indent="0" algn="l" rtl="0">
              <a:spcBef>
                <a:spcPts val="0"/>
              </a:spcBef>
              <a:spcAft>
                <a:spcPts val="0"/>
              </a:spcAft>
              <a:buClr>
                <a:schemeClr val="dk1"/>
              </a:buClr>
              <a:buSzPts val="1400"/>
              <a:buFont typeface="Arial"/>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Clr>
                <a:schemeClr val="dk1"/>
              </a:buClr>
              <a:buSzPts val="1400"/>
              <a:buFont typeface="Arial"/>
              <a:buNone/>
            </a:pPr>
            <a:r>
              <a:rPr lang="en-US"/>
              <a:t>Next: How to make them - bacteria transformation, expression, purification</a:t>
            </a:r>
            <a:endParaRPr/>
          </a:p>
          <a:p>
            <a:pPr marL="0" lvl="0" indent="0" algn="l" rtl="0">
              <a:spcBef>
                <a:spcPts val="0"/>
              </a:spcBef>
              <a:spcAft>
                <a:spcPts val="0"/>
              </a:spcAft>
              <a:buClr>
                <a:schemeClr val="dk1"/>
              </a:buClr>
              <a:buSzPts val="1400"/>
              <a:buFont typeface="Arial"/>
              <a:buNone/>
            </a:pPr>
            <a:r>
              <a:rPr lang="en-US"/>
              <a:t>Show final product of protein</a:t>
            </a:r>
            <a:endParaRPr/>
          </a:p>
          <a:p>
            <a:pPr marL="0" lvl="0" indent="0" algn="l" rtl="0">
              <a:spcBef>
                <a:spcPts val="0"/>
              </a:spcBef>
              <a:spcAft>
                <a:spcPts val="0"/>
              </a:spcAft>
              <a:buClr>
                <a:schemeClr val="dk1"/>
              </a:buClr>
              <a:buSzPts val="1400"/>
              <a:buFont typeface="Arial"/>
              <a:buNone/>
            </a:pPr>
            <a:r>
              <a:rPr lang="en-US"/>
              <a:t>Move into results: When introducing GEAP’s can talk about weight and why that matters too</a:t>
            </a:r>
            <a:endParaRPr/>
          </a:p>
          <a:p>
            <a:pPr marL="0" lvl="0" indent="0" algn="l" rtl="0">
              <a:spcBef>
                <a:spcPts val="0"/>
              </a:spcBef>
              <a:spcAft>
                <a:spcPts val="0"/>
              </a:spcAft>
              <a:buClr>
                <a:schemeClr val="dk1"/>
              </a:buClr>
              <a:buSzPts val="1400"/>
              <a:buFont typeface="Arial"/>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Clr>
                <a:schemeClr val="dk1"/>
              </a:buClr>
              <a:buSzPts val="1400"/>
              <a:buFont typeface="Arial"/>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Clr>
                <a:schemeClr val="dk1"/>
              </a:buClr>
              <a:buSzPts val="1400"/>
              <a:buFont typeface="Arial"/>
              <a:buNone/>
            </a:pPr>
            <a:r>
              <a:rPr lang="en-US"/>
              <a:t>DLS results and what they mean - show graph</a:t>
            </a:r>
            <a:endParaRPr/>
          </a:p>
          <a:p>
            <a:pPr marL="0" lvl="0" indent="0" algn="l" rtl="0">
              <a:spcBef>
                <a:spcPts val="0"/>
              </a:spcBef>
              <a:spcAft>
                <a:spcPts val="0"/>
              </a:spcAft>
              <a:buClr>
                <a:schemeClr val="dk1"/>
              </a:buClr>
              <a:buSzPts val="1400"/>
              <a:buFont typeface="Arial"/>
              <a:buNone/>
            </a:pPr>
            <a:r>
              <a:rPr lang="en-US"/>
              <a:t>Next: next steps or future directions</a:t>
            </a:r>
            <a:endParaRPr/>
          </a:p>
          <a:p>
            <a:pPr marL="0" lvl="0" indent="0" algn="l" rtl="0">
              <a:spcBef>
                <a:spcPts val="0"/>
              </a:spcBef>
              <a:spcAft>
                <a:spcPts val="0"/>
              </a:spcAft>
              <a:buClr>
                <a:schemeClr val="dk1"/>
              </a:buClr>
              <a:buSzPts val="1400"/>
              <a:buFont typeface="Arial"/>
              <a:buNone/>
            </a:pPr>
            <a:r>
              <a:rPr lang="en-US"/>
              <a:t>Next: overview of what I talked about</a:t>
            </a:r>
            <a:endParaRPr/>
          </a:p>
          <a:p>
            <a:pPr marL="0" lvl="0" indent="0" algn="l" rtl="0">
              <a:spcBef>
                <a:spcPts val="0"/>
              </a:spcBef>
              <a:spcAft>
                <a:spcPts val="0"/>
              </a:spcAft>
              <a:buClr>
                <a:schemeClr val="dk1"/>
              </a:buClr>
              <a:buSzPts val="1400"/>
              <a:buFont typeface="Arial"/>
              <a:buNone/>
            </a:pPr>
            <a:r>
              <a:rPr lang="en-US"/>
              <a:t>Next: Acknowledgments</a:t>
            </a:r>
            <a:endParaRPr/>
          </a:p>
          <a:p>
            <a:pPr marL="0" lvl="0" indent="0" algn="l" rtl="0">
              <a:spcBef>
                <a:spcPts val="0"/>
              </a:spcBef>
              <a:spcAft>
                <a:spcPts val="0"/>
              </a:spcAft>
              <a:buClr>
                <a:schemeClr val="dk1"/>
              </a:buClr>
              <a:buSzPts val="1400"/>
              <a:buFont typeface="Arial"/>
              <a:buNone/>
            </a:pPr>
            <a:r>
              <a:rPr lang="en-US"/>
              <a:t>Summary slide good at very end - might move acknowledgments after title slide</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8022" name="Google Shape;8022;g3f22b7812a0_0_9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g3f22b7812a0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163" name="Google Shape;1163;g3f22b7812a0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300" i="1">
              <a:solidFill>
                <a:srgbClr val="AFA593"/>
              </a:solidFill>
            </a:endParaRPr>
          </a:p>
        </p:txBody>
      </p:sp>
      <p:sp>
        <p:nvSpPr>
          <p:cNvPr id="1164" name="Google Shape;1164;g3f22b7812a0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4"/>
        <p:cNvGrpSpPr/>
        <p:nvPr/>
      </p:nvGrpSpPr>
      <p:grpSpPr>
        <a:xfrm>
          <a:off x="0" y="0"/>
          <a:ext cx="0" cy="0"/>
          <a:chOff x="0" y="0"/>
          <a:chExt cx="0" cy="0"/>
        </a:xfrm>
      </p:grpSpPr>
      <p:sp>
        <p:nvSpPr>
          <p:cNvPr id="8195" name="Google Shape;8195;g3f581a49861_0_3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196" name="Google Shape;8196;g3f581a49861_0_3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rgbClr val="AFA593"/>
              </a:buClr>
              <a:buSzPts val="2400"/>
              <a:buFont typeface="Arial"/>
              <a:buNone/>
            </a:pPr>
            <a:r>
              <a:rPr lang="en-US" sz="2800">
                <a:solidFill>
                  <a:srgbClr val="AFA593"/>
                </a:solidFill>
              </a:rPr>
              <a:t>Introduce myself, year I’m going into, worked with Ash and Gabe from NAU on my project titled:</a:t>
            </a: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r>
              <a:rPr lang="en-US" sz="2800">
                <a:solidFill>
                  <a:srgbClr val="AFA593"/>
                </a:solidFill>
              </a:rPr>
              <a:t>NOTE: You will have 8 minutes to present. </a:t>
            </a: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r>
              <a:rPr lang="en-US" sz="2800">
                <a:solidFill>
                  <a:srgbClr val="AFA593"/>
                </a:solidFill>
              </a:rPr>
              <a:t>The more slides, the less time on each slide. </a:t>
            </a:r>
            <a:endParaRPr sz="2400"/>
          </a:p>
          <a:p>
            <a:pPr marL="0" lvl="0" indent="0" algn="l" rtl="0">
              <a:lnSpc>
                <a:spcPct val="100000"/>
              </a:lnSpc>
              <a:spcBef>
                <a:spcPts val="0"/>
              </a:spcBef>
              <a:spcAft>
                <a:spcPts val="0"/>
              </a:spcAft>
              <a:buSzPts val="1400"/>
              <a:buNone/>
            </a:pPr>
            <a:r>
              <a:rPr lang="en-US"/>
              <a:t>Could start with what is elastin, why make the synthetic version of it</a:t>
            </a:r>
            <a:endParaRPr/>
          </a:p>
          <a:p>
            <a:pPr marL="0" lvl="0" indent="0" algn="l" rtl="0">
              <a:lnSpc>
                <a:spcPct val="100000"/>
              </a:lnSpc>
              <a:spcBef>
                <a:spcPts val="0"/>
              </a:spcBef>
              <a:spcAft>
                <a:spcPts val="0"/>
              </a:spcAft>
              <a:buSzPts val="1400"/>
              <a:buNone/>
            </a:pPr>
            <a:r>
              <a:rPr lang="en-US"/>
              <a:t>Could also talk about sequences, where we got the original sequence from</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Next week specifically:</a:t>
            </a:r>
            <a:endParaRPr/>
          </a:p>
          <a:p>
            <a:pPr marL="0" lvl="0" indent="0" algn="l" rtl="0">
              <a:lnSpc>
                <a:spcPct val="100000"/>
              </a:lnSpc>
              <a:spcBef>
                <a:spcPts val="0"/>
              </a:spcBef>
              <a:spcAft>
                <a:spcPts val="0"/>
              </a:spcAft>
              <a:buSzPts val="1400"/>
              <a:buNone/>
            </a:pPr>
            <a:r>
              <a:rPr lang="en-US"/>
              <a:t>Introduce elastin, why we care, sequences that were chosen,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Best thing to do - this is our projected path/timeline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Creating membrane materials not just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Show pictures, what I’ve done, all that</a:t>
            </a:r>
            <a:endParaRPr/>
          </a:p>
        </p:txBody>
      </p:sp>
      <p:sp>
        <p:nvSpPr>
          <p:cNvPr id="8197" name="Google Shape;8197;g3f581a49861_0_3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1"/>
        <p:cNvGrpSpPr/>
        <p:nvPr/>
      </p:nvGrpSpPr>
      <p:grpSpPr>
        <a:xfrm>
          <a:off x="0" y="0"/>
          <a:ext cx="0" cy="0"/>
          <a:chOff x="0" y="0"/>
          <a:chExt cx="0" cy="0"/>
        </a:xfrm>
      </p:grpSpPr>
      <p:sp>
        <p:nvSpPr>
          <p:cNvPr id="8372" name="Google Shape;8372;g3f581a49861_0_5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373" name="Google Shape;8373;g3f581a49861_0_5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rgbClr val="AFA593"/>
              </a:buClr>
              <a:buSzPts val="2400"/>
              <a:buFont typeface="Arial"/>
              <a:buNone/>
            </a:pP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endParaRPr sz="2800">
              <a:solidFill>
                <a:srgbClr val="AFA593"/>
              </a:solidFill>
            </a:endParaRPr>
          </a:p>
          <a:p>
            <a:pPr marL="0" lvl="0" indent="0" algn="l" rtl="0">
              <a:spcBef>
                <a:spcPts val="0"/>
              </a:spcBef>
              <a:spcAft>
                <a:spcPts val="0"/>
              </a:spcAft>
              <a:buClr>
                <a:schemeClr val="dk1"/>
              </a:buClr>
              <a:buSzPts val="1800"/>
              <a:buFont typeface="Arial"/>
              <a:buNone/>
            </a:pPr>
            <a:endParaRPr sz="1800">
              <a:solidFill>
                <a:srgbClr val="FF0000"/>
              </a:solidFill>
            </a:endParaRPr>
          </a:p>
          <a:p>
            <a:pPr marL="0" lvl="0" indent="0" algn="l" rtl="0">
              <a:spcBef>
                <a:spcPts val="0"/>
              </a:spcBef>
              <a:spcAft>
                <a:spcPts val="0"/>
              </a:spcAft>
              <a:buClr>
                <a:schemeClr val="dk1"/>
              </a:buClr>
              <a:buSzPts val="1800"/>
              <a:buFont typeface="Arial"/>
              <a:buNone/>
            </a:pPr>
            <a:endParaRPr sz="1800" i="1">
              <a:solidFill>
                <a:srgbClr val="FF0000"/>
              </a:solidFill>
            </a:endParaRPr>
          </a:p>
          <a:p>
            <a:pPr marL="0" lvl="0" indent="0" algn="l" rtl="0">
              <a:spcBef>
                <a:spcPts val="0"/>
              </a:spcBef>
              <a:spcAft>
                <a:spcPts val="0"/>
              </a:spcAft>
              <a:buClr>
                <a:schemeClr val="dk1"/>
              </a:buClr>
              <a:buSzPts val="1800"/>
              <a:buFont typeface="Arial"/>
              <a:buNone/>
            </a:pPr>
            <a:endParaRPr sz="1800" i="1">
              <a:solidFill>
                <a:srgbClr val="FF0000"/>
              </a:solidFill>
            </a:endParaRPr>
          </a:p>
          <a:p>
            <a:pPr marL="0" lvl="0" indent="0" algn="l" rtl="0">
              <a:spcBef>
                <a:spcPts val="0"/>
              </a:spcBef>
              <a:spcAft>
                <a:spcPts val="0"/>
              </a:spcAft>
              <a:buClr>
                <a:schemeClr val="dk1"/>
              </a:buClr>
              <a:buSzPts val="1800"/>
              <a:buFont typeface="Arial"/>
              <a:buNone/>
            </a:pPr>
            <a:endParaRPr sz="1800" i="1">
              <a:solidFill>
                <a:srgbClr val="FF0000"/>
              </a:solidFill>
            </a:endParaRPr>
          </a:p>
          <a:p>
            <a:pPr marL="0" lvl="0" indent="0" algn="l" rtl="0">
              <a:spcBef>
                <a:spcPts val="0"/>
              </a:spcBef>
              <a:spcAft>
                <a:spcPts val="0"/>
              </a:spcAft>
              <a:buClr>
                <a:schemeClr val="dk1"/>
              </a:buClr>
              <a:buSzPts val="1800"/>
              <a:buFont typeface="Arial"/>
              <a:buNone/>
            </a:pPr>
            <a:r>
              <a:rPr lang="en-US" sz="1800" i="1">
                <a:solidFill>
                  <a:srgbClr val="FF0000"/>
                </a:solidFill>
              </a:rPr>
              <a:t>Describe what you plan to do / are doing / have done in this project to solve the problem</a:t>
            </a:r>
            <a:endParaRPr sz="1800" i="1">
              <a:solidFill>
                <a:srgbClr val="FF0000"/>
              </a:solidFill>
            </a:endParaRPr>
          </a:p>
          <a:p>
            <a:pPr marL="0" lvl="0" indent="0" algn="l" rtl="0">
              <a:spcBef>
                <a:spcPts val="0"/>
              </a:spcBef>
              <a:spcAft>
                <a:spcPts val="0"/>
              </a:spcAft>
              <a:buClr>
                <a:schemeClr val="dk1"/>
              </a:buClr>
              <a:buSzPts val="1800"/>
              <a:buFont typeface="Arial"/>
              <a:buNone/>
            </a:pPr>
            <a:endParaRPr sz="1800" i="1">
              <a:solidFill>
                <a:srgbClr val="FF0000"/>
              </a:solidFill>
            </a:endParaRPr>
          </a:p>
          <a:p>
            <a:pPr marL="0" lvl="0" indent="0" algn="l" rtl="0">
              <a:lnSpc>
                <a:spcPct val="150000"/>
              </a:lnSpc>
              <a:spcBef>
                <a:spcPts val="0"/>
              </a:spcBef>
              <a:spcAft>
                <a:spcPts val="0"/>
              </a:spcAft>
              <a:buNone/>
            </a:pPr>
            <a:r>
              <a:rPr lang="en-US" sz="2400"/>
              <a:t>Along with these synthetic membranes, here are some apps</a:t>
            </a:r>
            <a:endParaRPr sz="2400"/>
          </a:p>
          <a:p>
            <a:pPr marL="457200" lvl="0" indent="-381000" algn="l" rtl="0">
              <a:lnSpc>
                <a:spcPct val="150000"/>
              </a:lnSpc>
              <a:spcBef>
                <a:spcPts val="0"/>
              </a:spcBef>
              <a:spcAft>
                <a:spcPts val="0"/>
              </a:spcAft>
              <a:buClr>
                <a:schemeClr val="dk1"/>
              </a:buClr>
              <a:buSzPts val="2400"/>
              <a:buFont typeface="Calibri"/>
              <a:buChar char="●"/>
            </a:pPr>
            <a:r>
              <a:rPr lang="en-US" sz="2400"/>
              <a:t>Biological templates deliver properties synthetic materials can’t easily match</a:t>
            </a:r>
            <a:endParaRPr sz="2400"/>
          </a:p>
          <a:p>
            <a:pPr marL="457200" lvl="0" indent="-381000" algn="l" rtl="0">
              <a:lnSpc>
                <a:spcPct val="150000"/>
              </a:lnSpc>
              <a:spcBef>
                <a:spcPts val="0"/>
              </a:spcBef>
              <a:spcAft>
                <a:spcPts val="0"/>
              </a:spcAft>
              <a:buClr>
                <a:schemeClr val="dk1"/>
              </a:buClr>
              <a:buSzPts val="2400"/>
              <a:buFont typeface="Calibri"/>
              <a:buChar char="●"/>
            </a:pPr>
            <a:r>
              <a:rPr lang="en-US" sz="2400"/>
              <a:t>See it everywhere…for example…fast skin tech</a:t>
            </a:r>
            <a:endParaRPr sz="2400"/>
          </a:p>
          <a:p>
            <a:pPr marL="0" lvl="0" indent="0" algn="l" rtl="0">
              <a:lnSpc>
                <a:spcPct val="150000"/>
              </a:lnSpc>
              <a:spcBef>
                <a:spcPts val="0"/>
              </a:spcBef>
              <a:spcAft>
                <a:spcPts val="0"/>
              </a:spcAft>
              <a:buNone/>
            </a:pPr>
            <a:r>
              <a:rPr lang="en-US" sz="2400"/>
              <a:t>Nature finds a way…not necessarily the best way (not optimization, more like competition) when does something stop evolving…when it doesn’t need to compete anymore…we use biomimicry as a template, not to meet it, but to make it better</a:t>
            </a:r>
            <a:endParaRPr sz="2400"/>
          </a:p>
          <a:p>
            <a:pPr marL="0" lvl="0" indent="0" algn="l" rtl="0">
              <a:lnSpc>
                <a:spcPct val="150000"/>
              </a:lnSpc>
              <a:spcBef>
                <a:spcPts val="0"/>
              </a:spcBef>
              <a:spcAft>
                <a:spcPts val="0"/>
              </a:spcAft>
              <a:buNone/>
            </a:pPr>
            <a:endParaRPr sz="2400"/>
          </a:p>
          <a:p>
            <a:pPr marL="0" lvl="0" indent="0" algn="l" rtl="0">
              <a:lnSpc>
                <a:spcPct val="150000"/>
              </a:lnSpc>
              <a:spcBef>
                <a:spcPts val="0"/>
              </a:spcBef>
              <a:spcAft>
                <a:spcPts val="0"/>
              </a:spcAft>
              <a:buNone/>
            </a:pPr>
            <a:endParaRPr sz="2400"/>
          </a:p>
          <a:p>
            <a:pPr marL="0" lvl="0" indent="0" algn="l" rtl="0">
              <a:lnSpc>
                <a:spcPct val="150000"/>
              </a:lnSpc>
              <a:spcBef>
                <a:spcPts val="0"/>
              </a:spcBef>
              <a:spcAft>
                <a:spcPts val="0"/>
              </a:spcAft>
              <a:buNone/>
            </a:pPr>
            <a:r>
              <a:rPr lang="en-US" sz="2400"/>
              <a:t>Transition…new slide…</a:t>
            </a:r>
            <a:endParaRPr sz="2400"/>
          </a:p>
          <a:p>
            <a:pPr marL="0" lvl="0" indent="0" algn="l" rtl="0">
              <a:spcBef>
                <a:spcPts val="0"/>
              </a:spcBef>
              <a:spcAft>
                <a:spcPts val="0"/>
              </a:spcAft>
              <a:buClr>
                <a:schemeClr val="dk1"/>
              </a:buClr>
              <a:buSzPts val="1800"/>
              <a:buFont typeface="Arial"/>
              <a:buNone/>
            </a:pPr>
            <a:endParaRPr sz="1800" i="1">
              <a:solidFill>
                <a:srgbClr val="FF0000"/>
              </a:solidFill>
            </a:endParaRPr>
          </a:p>
          <a:p>
            <a:pPr marL="0" lvl="0" indent="0" algn="l" rtl="0">
              <a:lnSpc>
                <a:spcPct val="100000"/>
              </a:lnSpc>
              <a:spcBef>
                <a:spcPts val="0"/>
              </a:spcBef>
              <a:spcAft>
                <a:spcPts val="0"/>
              </a:spcAft>
              <a:buSzPts val="1400"/>
              <a:buNone/>
            </a:pPr>
            <a:endParaRPr/>
          </a:p>
        </p:txBody>
      </p:sp>
      <p:sp>
        <p:nvSpPr>
          <p:cNvPr id="8374" name="Google Shape;8374;g3f581a49861_0_5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3"/>
        <p:cNvGrpSpPr/>
        <p:nvPr/>
      </p:nvGrpSpPr>
      <p:grpSpPr>
        <a:xfrm>
          <a:off x="0" y="0"/>
          <a:ext cx="0" cy="0"/>
          <a:chOff x="0" y="0"/>
          <a:chExt cx="0" cy="0"/>
        </a:xfrm>
      </p:grpSpPr>
      <p:sp>
        <p:nvSpPr>
          <p:cNvPr id="8554" name="Google Shape;8554;g3f581a49861_0_7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555" name="Google Shape;8555;g3f581a49861_0_7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rgbClr val="AFA593"/>
              </a:buClr>
              <a:buSzPts val="2400"/>
              <a:buFont typeface="Arial"/>
              <a:buNone/>
            </a:pPr>
            <a:r>
              <a:rPr lang="en-US" sz="2800">
                <a:solidFill>
                  <a:srgbClr val="AFA593"/>
                </a:solidFill>
              </a:rPr>
              <a:t>Introduce myself, year I’m going into, worked with Ash and Gabe from NAU on my project titled:</a:t>
            </a:r>
            <a:endParaRPr sz="2800">
              <a:solidFill>
                <a:srgbClr val="AFA593"/>
              </a:solidFill>
            </a:endParaRPr>
          </a:p>
          <a:p>
            <a:pPr marL="0" lvl="0" indent="0" algn="ctr" rtl="0">
              <a:lnSpc>
                <a:spcPct val="90000"/>
              </a:lnSpc>
              <a:spcBef>
                <a:spcPts val="1000"/>
              </a:spcBef>
              <a:spcAft>
                <a:spcPts val="0"/>
              </a:spcAft>
              <a:buClr>
                <a:srgbClr val="AFA593"/>
              </a:buClr>
              <a:buSzPts val="2400"/>
              <a:buFont typeface="Arial"/>
              <a:buNone/>
            </a:pPr>
            <a:endParaRPr sz="2800">
              <a:solidFill>
                <a:srgbClr val="AFA593"/>
              </a:solidFill>
            </a:endParaRPr>
          </a:p>
          <a:p>
            <a:pPr marL="457200" lvl="0" indent="0" algn="l" rtl="0">
              <a:lnSpc>
                <a:spcPct val="200000"/>
              </a:lnSpc>
              <a:spcBef>
                <a:spcPts val="0"/>
              </a:spcBef>
              <a:spcAft>
                <a:spcPts val="0"/>
              </a:spcAft>
              <a:buNone/>
            </a:pPr>
            <a:endParaRPr sz="2300"/>
          </a:p>
          <a:p>
            <a:pPr marL="457200" lvl="0" indent="0" algn="l" rtl="0">
              <a:lnSpc>
                <a:spcPct val="200000"/>
              </a:lnSpc>
              <a:spcBef>
                <a:spcPts val="0"/>
              </a:spcBef>
              <a:spcAft>
                <a:spcPts val="0"/>
              </a:spcAft>
              <a:buNone/>
            </a:pPr>
            <a:endParaRPr sz="2300"/>
          </a:p>
          <a:p>
            <a:pPr marL="457200" lvl="0" indent="-374650" algn="l" rtl="0">
              <a:lnSpc>
                <a:spcPct val="200000"/>
              </a:lnSpc>
              <a:spcBef>
                <a:spcPts val="0"/>
              </a:spcBef>
              <a:spcAft>
                <a:spcPts val="0"/>
              </a:spcAft>
              <a:buClr>
                <a:schemeClr val="dk1"/>
              </a:buClr>
              <a:buSzPts val="2300"/>
              <a:buFont typeface="Calibri"/>
              <a:buChar char="●"/>
            </a:pPr>
            <a:r>
              <a:rPr lang="en-US" sz="2300"/>
              <a:t>Nanofiltration membranes effectively remove heavy metals for water quality restoration</a:t>
            </a:r>
            <a:r>
              <a:rPr lang="en-US" sz="2300" baseline="30000"/>
              <a:t>1</a:t>
            </a:r>
            <a:endParaRPr sz="2300" baseline="30000"/>
          </a:p>
          <a:p>
            <a:pPr marL="457200" lvl="0" indent="-374650" algn="l" rtl="0">
              <a:lnSpc>
                <a:spcPct val="200000"/>
              </a:lnSpc>
              <a:spcBef>
                <a:spcPts val="0"/>
              </a:spcBef>
              <a:spcAft>
                <a:spcPts val="0"/>
              </a:spcAft>
              <a:buClr>
                <a:schemeClr val="dk1"/>
              </a:buClr>
              <a:buSzPts val="2300"/>
              <a:buFont typeface="Calibri"/>
              <a:buChar char="●"/>
            </a:pPr>
            <a:r>
              <a:rPr lang="en-US" sz="2300"/>
              <a:t>Specialized polymers deliver therapeutics and small molecule drugs to target sites for disease treatment </a:t>
            </a:r>
            <a:r>
              <a:rPr lang="en-US" sz="2300" baseline="30000"/>
              <a:t>2 </a:t>
            </a:r>
            <a:endParaRPr sz="2300">
              <a:solidFill>
                <a:srgbClr val="D52E27"/>
              </a:solidFill>
            </a:endParaRPr>
          </a:p>
          <a:p>
            <a:pPr marL="0" lvl="0" indent="0" algn="l" rtl="0">
              <a:spcBef>
                <a:spcPts val="0"/>
              </a:spcBef>
              <a:spcAft>
                <a:spcPts val="0"/>
              </a:spcAft>
              <a:buClr>
                <a:schemeClr val="dk1"/>
              </a:buClr>
              <a:buSzPts val="1800"/>
              <a:buFont typeface="Arial"/>
              <a:buNone/>
            </a:pPr>
            <a:endParaRPr sz="1000"/>
          </a:p>
          <a:p>
            <a:pPr marL="0" lvl="0" indent="0" algn="l" rtl="0">
              <a:spcBef>
                <a:spcPts val="0"/>
              </a:spcBef>
              <a:spcAft>
                <a:spcPts val="0"/>
              </a:spcAft>
              <a:buClr>
                <a:schemeClr val="dk1"/>
              </a:buClr>
              <a:buSzPts val="1800"/>
              <a:buFont typeface="Arial"/>
              <a:buNone/>
            </a:pPr>
            <a:endParaRPr sz="1000"/>
          </a:p>
          <a:p>
            <a:pPr marL="0" lvl="0" indent="0" algn="l" rtl="0">
              <a:spcBef>
                <a:spcPts val="0"/>
              </a:spcBef>
              <a:spcAft>
                <a:spcPts val="0"/>
              </a:spcAft>
              <a:buClr>
                <a:schemeClr val="dk1"/>
              </a:buClr>
              <a:buSzPts val="1800"/>
              <a:buFont typeface="Arial"/>
              <a:buNone/>
            </a:pPr>
            <a:endParaRPr sz="1000"/>
          </a:p>
          <a:p>
            <a:pPr marL="0" lvl="0" indent="0" algn="l" rtl="0">
              <a:spcBef>
                <a:spcPts val="0"/>
              </a:spcBef>
              <a:spcAft>
                <a:spcPts val="0"/>
              </a:spcAft>
              <a:buClr>
                <a:schemeClr val="dk1"/>
              </a:buClr>
              <a:buSzPts val="1800"/>
              <a:buFont typeface="Arial"/>
              <a:buNone/>
            </a:pPr>
            <a:r>
              <a:rPr lang="en-US" sz="1000"/>
              <a:t>You can copy graphs and diagrams from other people’s papers to communicate your answer but be sure to cite your source.</a:t>
            </a:r>
            <a:endParaRPr sz="1000">
              <a:latin typeface="Arial"/>
              <a:ea typeface="Arial"/>
              <a:cs typeface="Arial"/>
              <a:sym typeface="Arial"/>
            </a:endParaRPr>
          </a:p>
          <a:p>
            <a:pPr marL="0" lvl="0" indent="0" algn="ctr" rtl="0">
              <a:spcBef>
                <a:spcPts val="0"/>
              </a:spcBef>
              <a:spcAft>
                <a:spcPts val="0"/>
              </a:spcAft>
              <a:buClr>
                <a:schemeClr val="dk1"/>
              </a:buClr>
              <a:buSzPts val="1800"/>
              <a:buFont typeface="Arial"/>
              <a:buNone/>
            </a:pPr>
            <a:r>
              <a:rPr lang="en-US" sz="1000" i="1">
                <a:solidFill>
                  <a:srgbClr val="FF0000"/>
                </a:solidFill>
              </a:rPr>
              <a:t>Tells us why we should care about your problem! You should need to cite articles you have read to do this.</a:t>
            </a:r>
            <a:endParaRPr sz="1000">
              <a:latin typeface="Arial"/>
              <a:ea typeface="Arial"/>
              <a:cs typeface="Arial"/>
              <a:sym typeface="Arial"/>
            </a:endParaRPr>
          </a:p>
          <a:p>
            <a:pPr marL="0" lvl="0" indent="0" algn="l" rtl="0">
              <a:lnSpc>
                <a:spcPct val="90000"/>
              </a:lnSpc>
              <a:spcBef>
                <a:spcPts val="0"/>
              </a:spcBef>
              <a:spcAft>
                <a:spcPts val="0"/>
              </a:spcAft>
              <a:buClr>
                <a:schemeClr val="dk1"/>
              </a:buClr>
              <a:buSzPts val="3960"/>
              <a:buFont typeface="Calibri"/>
              <a:buNone/>
            </a:pPr>
            <a:r>
              <a:rPr lang="en-US" sz="1000"/>
              <a:t>What is the big picture your problem fits into? (background)</a:t>
            </a:r>
            <a:endParaRPr sz="1000"/>
          </a:p>
          <a:p>
            <a:pPr marL="0" lvl="0" indent="0" algn="l" rtl="0">
              <a:lnSpc>
                <a:spcPct val="90000"/>
              </a:lnSpc>
              <a:spcBef>
                <a:spcPts val="0"/>
              </a:spcBef>
              <a:spcAft>
                <a:spcPts val="0"/>
              </a:spcAft>
              <a:buClr>
                <a:schemeClr val="dk1"/>
              </a:buClr>
              <a:buSzPts val="3960"/>
              <a:buFont typeface="Calibri"/>
              <a:buNone/>
            </a:pPr>
            <a:endParaRPr sz="1000"/>
          </a:p>
          <a:p>
            <a:pPr marL="0" lvl="0" indent="0" algn="l" rtl="0">
              <a:lnSpc>
                <a:spcPct val="100000"/>
              </a:lnSpc>
              <a:spcBef>
                <a:spcPts val="0"/>
              </a:spcBef>
              <a:spcAft>
                <a:spcPts val="0"/>
              </a:spcAft>
              <a:buSzPts val="1400"/>
              <a:buNone/>
            </a:pPr>
            <a:endParaRPr/>
          </a:p>
          <a:p>
            <a:pPr marL="457200" lvl="0" indent="-374650" algn="l" rtl="0">
              <a:lnSpc>
                <a:spcPct val="150000"/>
              </a:lnSpc>
              <a:spcBef>
                <a:spcPts val="0"/>
              </a:spcBef>
              <a:spcAft>
                <a:spcPts val="0"/>
              </a:spcAft>
              <a:buClr>
                <a:schemeClr val="dk1"/>
              </a:buClr>
              <a:buSzPts val="2300"/>
              <a:buFont typeface="Calibri"/>
              <a:buChar char="●"/>
            </a:pPr>
            <a:r>
              <a:rPr lang="en-US" sz="2300"/>
              <a:t>Elastin like polymers (ELP’s) can be used to deliver biological therapeutics and small molecule drugs to various anatomical sites for treatment of disease </a:t>
            </a:r>
            <a:r>
              <a:rPr lang="en-US" sz="2300" baseline="30000"/>
              <a:t>2 </a:t>
            </a:r>
            <a:endParaRPr sz="2300" baseline="30000"/>
          </a:p>
          <a:p>
            <a:pPr marL="457200" lvl="0" indent="-381000" algn="l" rtl="0">
              <a:lnSpc>
                <a:spcPct val="150000"/>
              </a:lnSpc>
              <a:spcBef>
                <a:spcPts val="0"/>
              </a:spcBef>
              <a:spcAft>
                <a:spcPts val="0"/>
              </a:spcAft>
              <a:buClr>
                <a:srgbClr val="D52E27"/>
              </a:buClr>
              <a:buSzPts val="2400"/>
              <a:buFont typeface="Calibri"/>
              <a:buChar char="●"/>
            </a:pPr>
            <a:r>
              <a:rPr lang="en-US" sz="2400">
                <a:solidFill>
                  <a:srgbClr val="D52E27"/>
                </a:solidFill>
              </a:rPr>
              <a:t>Biological templates deliver properties synthetic materials can’t easily match</a:t>
            </a:r>
            <a:endParaRPr sz="2300"/>
          </a:p>
          <a:p>
            <a:pPr marL="0" lvl="0" indent="0" algn="l" rtl="0">
              <a:lnSpc>
                <a:spcPct val="100000"/>
              </a:lnSpc>
              <a:spcBef>
                <a:spcPts val="0"/>
              </a:spcBef>
              <a:spcAft>
                <a:spcPts val="0"/>
              </a:spcAft>
              <a:buSzPts val="1400"/>
              <a:buNone/>
            </a:pPr>
            <a:endParaRPr/>
          </a:p>
        </p:txBody>
      </p:sp>
      <p:sp>
        <p:nvSpPr>
          <p:cNvPr id="8556" name="Google Shape;8556;g3f581a49861_0_7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2"/>
        <p:cNvGrpSpPr/>
        <p:nvPr/>
      </p:nvGrpSpPr>
      <p:grpSpPr>
        <a:xfrm>
          <a:off x="0" y="0"/>
          <a:ext cx="0" cy="0"/>
          <a:chOff x="0" y="0"/>
          <a:chExt cx="0" cy="0"/>
        </a:xfrm>
      </p:grpSpPr>
      <p:sp>
        <p:nvSpPr>
          <p:cNvPr id="8733" name="Google Shape;8733;g3f581a49861_0_9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734" name="Google Shape;8734;g3f581a49861_0_9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endParaRPr sz="3000" i="1"/>
          </a:p>
          <a:p>
            <a:pPr marL="0" lvl="0" indent="0" algn="l" rtl="0">
              <a:lnSpc>
                <a:spcPct val="100000"/>
              </a:lnSpc>
              <a:spcBef>
                <a:spcPts val="0"/>
              </a:spcBef>
              <a:spcAft>
                <a:spcPts val="0"/>
              </a:spcAft>
              <a:buSzPts val="1400"/>
              <a:buNone/>
            </a:pPr>
            <a:r>
              <a:rPr lang="en-US" sz="3000" i="1"/>
              <a:t>Mention micelles somewhere… but where??</a:t>
            </a:r>
            <a:endParaRPr sz="3000" i="1"/>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Synthetic:</a:t>
            </a:r>
            <a:endParaRPr sz="1900"/>
          </a:p>
          <a:p>
            <a:pPr marL="0" lvl="0" indent="0" algn="l" rtl="0">
              <a:lnSpc>
                <a:spcPct val="100000"/>
              </a:lnSpc>
              <a:spcBef>
                <a:spcPts val="0"/>
              </a:spcBef>
              <a:spcAft>
                <a:spcPts val="0"/>
              </a:spcAft>
              <a:buSzPts val="1400"/>
              <a:buNone/>
            </a:pPr>
            <a:r>
              <a:rPr lang="en-US" sz="1900"/>
              <a:t>-</a:t>
            </a:r>
            <a:endParaRPr sz="1900"/>
          </a:p>
          <a:p>
            <a:pPr marL="0" lvl="0" indent="0" algn="l" rtl="0">
              <a:lnSpc>
                <a:spcPct val="100000"/>
              </a:lnSpc>
              <a:spcBef>
                <a:spcPts val="0"/>
              </a:spcBef>
              <a:spcAft>
                <a:spcPts val="0"/>
              </a:spcAft>
              <a:buSzPts val="1400"/>
              <a:buNone/>
            </a:pPr>
            <a:r>
              <a:rPr lang="en-US" sz="1900"/>
              <a:t>-</a:t>
            </a:r>
            <a:endParaRPr sz="1900"/>
          </a:p>
          <a:p>
            <a:pPr marL="0" lvl="0" indent="0" algn="l" rtl="0">
              <a:lnSpc>
                <a:spcPct val="100000"/>
              </a:lnSpc>
              <a:spcBef>
                <a:spcPts val="0"/>
              </a:spcBef>
              <a:spcAft>
                <a:spcPts val="0"/>
              </a:spcAft>
              <a:buSzPts val="1400"/>
              <a:buNone/>
            </a:pPr>
            <a:r>
              <a:rPr lang="en-US" sz="1900"/>
              <a:t>-</a:t>
            </a:r>
            <a:endParaRPr sz="1900"/>
          </a:p>
          <a:p>
            <a:pPr marL="0" lvl="0" indent="0" algn="l" rtl="0">
              <a:lnSpc>
                <a:spcPct val="100000"/>
              </a:lnSpc>
              <a:spcBef>
                <a:spcPts val="0"/>
              </a:spcBef>
              <a:spcAft>
                <a:spcPts val="0"/>
              </a:spcAft>
              <a:buSzPts val="1400"/>
              <a:buNone/>
            </a:pPr>
            <a:r>
              <a:rPr lang="en-US" sz="1900"/>
              <a:t>Amp:</a:t>
            </a:r>
            <a:endParaRPr sz="1900"/>
          </a:p>
          <a:p>
            <a:pPr marL="0" lvl="0" indent="0" algn="l" rtl="0">
              <a:lnSpc>
                <a:spcPct val="100000"/>
              </a:lnSpc>
              <a:spcBef>
                <a:spcPts val="0"/>
              </a:spcBef>
              <a:spcAft>
                <a:spcPts val="0"/>
              </a:spcAft>
              <a:buSzPts val="1400"/>
              <a:buNone/>
            </a:pPr>
            <a:r>
              <a:rPr lang="en-US" sz="1900"/>
              <a:t>-</a:t>
            </a:r>
            <a:endParaRPr sz="1900"/>
          </a:p>
          <a:p>
            <a:pPr marL="0" lvl="0" indent="0" algn="l" rtl="0">
              <a:lnSpc>
                <a:spcPct val="100000"/>
              </a:lnSpc>
              <a:spcBef>
                <a:spcPts val="0"/>
              </a:spcBef>
              <a:spcAft>
                <a:spcPts val="0"/>
              </a:spcAft>
              <a:buSzPts val="1400"/>
              <a:buNone/>
            </a:pPr>
            <a:r>
              <a:rPr lang="en-US" sz="1900"/>
              <a:t>-</a:t>
            </a:r>
            <a:endParaRPr sz="1900"/>
          </a:p>
          <a:p>
            <a:pPr marL="0" lvl="0" indent="0" algn="l" rtl="0">
              <a:lnSpc>
                <a:spcPct val="100000"/>
              </a:lnSpc>
              <a:spcBef>
                <a:spcPts val="0"/>
              </a:spcBef>
              <a:spcAft>
                <a:spcPts val="0"/>
              </a:spcAft>
              <a:buSzPts val="1400"/>
              <a:buNone/>
            </a:pPr>
            <a:r>
              <a:rPr lang="en-US" sz="1900"/>
              <a:t>- </a:t>
            </a:r>
            <a:r>
              <a:rPr lang="en-US" sz="2300"/>
              <a:t>restrict experimental applications</a:t>
            </a:r>
            <a:endParaRPr sz="23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membrane tech nothing new…traditionally based on lipids bc foundation of cell…inherent issues (as a material): static in nature (induces flexibility by composition as opposed to a dynamic material), very labile, fall apart easily (not very robust), not very dynamic (can’t do a lot of different things with them) good ex: take popc (18:1 (1 saturated carbon), 18:0 (no sat carbon), self assembly process will always create the same thing, a 3D liposome or 2D membrane). Polymers like peopbd can form a mycell, but if u put it on a substrate it turns into a bilayer - can’t be done with lipids - these chains are much less static and respond to environmental stimuli. Limitation to a polymer - synthetically make - costic (harmful - bad chemicals), costly, low yields, low throughput (to change anything about them is really hard - PhD project two make a couple and analyze them) - elp’s give us the advantage of polymers, definitely not as costly, caustic, and high throughput. Go back to our own published research on polymers. Cite our research polymers, membranes, mix in ELPs - that’s where the novelty comes in.</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Saturated makes tighter packing, double bonds add in kinks that make them more fluid and chaotic</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Amino acids - add a histodine - can bind metals, or other things you want</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popc:1 pomotil, octodecil or smtg phosphocital coline &amp; dopc: di octoneal phophotital coline</a:t>
            </a:r>
            <a:endParaRPr sz="19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blah blah…alt is abc…blah blah…so goal is blah blah</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Clr>
                <a:schemeClr val="dk1"/>
              </a:buClr>
              <a:buSzPts val="1400"/>
              <a:buFont typeface="Arial"/>
              <a:buNone/>
            </a:pPr>
            <a:r>
              <a:rPr lang="en-US"/>
              <a:t>Talk about biomimicry and why membranes are important</a:t>
            </a:r>
            <a:endParaRPr/>
          </a:p>
          <a:p>
            <a:pPr marL="0" lvl="0" indent="0" algn="l" rtl="0">
              <a:spcBef>
                <a:spcPts val="0"/>
              </a:spcBef>
              <a:spcAft>
                <a:spcPts val="0"/>
              </a:spcAft>
              <a:buClr>
                <a:schemeClr val="dk1"/>
              </a:buClr>
              <a:buSzPts val="1400"/>
              <a:buFont typeface="Arial"/>
              <a:buNone/>
            </a:pPr>
            <a:r>
              <a:rPr lang="en-US"/>
              <a:t>Membranes are made of lipids and do all this cool stuff</a:t>
            </a:r>
            <a:endParaRPr/>
          </a:p>
          <a:p>
            <a:pPr marL="0" lvl="0" indent="0" algn="l" rtl="0">
              <a:spcBef>
                <a:spcPts val="0"/>
              </a:spcBef>
              <a:spcAft>
                <a:spcPts val="0"/>
              </a:spcAft>
              <a:buClr>
                <a:schemeClr val="dk1"/>
              </a:buClr>
              <a:buSzPts val="1400"/>
              <a:buFont typeface="Arial"/>
              <a:buNone/>
            </a:pPr>
            <a:r>
              <a:rPr lang="en-US"/>
              <a:t>When talking about membranes can talk about applications</a:t>
            </a:r>
            <a:endParaRPr/>
          </a:p>
          <a:p>
            <a:pPr marL="0" lvl="0" indent="0" algn="l" rtl="0">
              <a:spcBef>
                <a:spcPts val="0"/>
              </a:spcBef>
              <a:spcAft>
                <a:spcPts val="0"/>
              </a:spcAft>
              <a:buClr>
                <a:schemeClr val="dk1"/>
              </a:buClr>
              <a:buSzPts val="1400"/>
              <a:buFont typeface="Arial"/>
              <a:buNone/>
            </a:pPr>
            <a:r>
              <a:rPr lang="en-US"/>
              <a:t>Next: but lipids not so good when synthetically making them</a:t>
            </a:r>
            <a:endParaRPr/>
          </a:p>
          <a:p>
            <a:pPr marL="0" lvl="0" indent="0" algn="l" rtl="0">
              <a:spcBef>
                <a:spcPts val="0"/>
              </a:spcBef>
              <a:spcAft>
                <a:spcPts val="0"/>
              </a:spcAft>
              <a:buClr>
                <a:schemeClr val="dk1"/>
              </a:buClr>
              <a:buSzPts val="1400"/>
              <a:buFont typeface="Arial"/>
              <a:buNone/>
            </a:pPr>
            <a:r>
              <a:rPr lang="en-US"/>
              <a:t>Alt to lipids are so expensive and there are limits to what you can by and limits to what you can choose from</a:t>
            </a:r>
            <a:endParaRPr/>
          </a:p>
          <a:p>
            <a:pPr marL="0" lvl="0" indent="0" algn="l" rtl="0">
              <a:spcBef>
                <a:spcPts val="0"/>
              </a:spcBef>
              <a:spcAft>
                <a:spcPts val="0"/>
              </a:spcAft>
              <a:buClr>
                <a:schemeClr val="dk1"/>
              </a:buClr>
              <a:buSzPts val="1400"/>
              <a:buFont typeface="Arial"/>
              <a:buNone/>
            </a:pPr>
            <a:r>
              <a:rPr lang="en-US"/>
              <a:t>Next: Goal slide - what I’m doing using GEAP</a:t>
            </a:r>
            <a:endParaRPr/>
          </a:p>
          <a:p>
            <a:pPr marL="0" lvl="0" indent="0" algn="l" rtl="0">
              <a:spcBef>
                <a:spcPts val="0"/>
              </a:spcBef>
              <a:spcAft>
                <a:spcPts val="0"/>
              </a:spcAft>
              <a:buClr>
                <a:schemeClr val="dk1"/>
              </a:buClr>
              <a:buSzPts val="1400"/>
              <a:buFont typeface="Arial"/>
              <a:buNone/>
            </a:pPr>
            <a:r>
              <a:rPr lang="en-US"/>
              <a:t>Next: so what are GEAP’s? pictures shown vs what I pulled from lecture slide</a:t>
            </a:r>
            <a:endParaRPr/>
          </a:p>
          <a:p>
            <a:pPr marL="0" lvl="0" indent="0" algn="l" rtl="0">
              <a:spcBef>
                <a:spcPts val="0"/>
              </a:spcBef>
              <a:spcAft>
                <a:spcPts val="0"/>
              </a:spcAft>
              <a:buClr>
                <a:schemeClr val="dk1"/>
              </a:buClr>
              <a:buSzPts val="1400"/>
              <a:buFont typeface="Arial"/>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Clr>
                <a:schemeClr val="dk1"/>
              </a:buClr>
              <a:buSzPts val="1400"/>
              <a:buFont typeface="Arial"/>
              <a:buNone/>
            </a:pPr>
            <a:r>
              <a:rPr lang="en-US"/>
              <a:t>Next: How to make them - bacteria transformation, expression, purification</a:t>
            </a:r>
            <a:endParaRPr/>
          </a:p>
          <a:p>
            <a:pPr marL="0" lvl="0" indent="0" algn="l" rtl="0">
              <a:spcBef>
                <a:spcPts val="0"/>
              </a:spcBef>
              <a:spcAft>
                <a:spcPts val="0"/>
              </a:spcAft>
              <a:buClr>
                <a:schemeClr val="dk1"/>
              </a:buClr>
              <a:buSzPts val="1400"/>
              <a:buFont typeface="Arial"/>
              <a:buNone/>
            </a:pPr>
            <a:r>
              <a:rPr lang="en-US"/>
              <a:t>Show final product of protein</a:t>
            </a:r>
            <a:endParaRPr/>
          </a:p>
          <a:p>
            <a:pPr marL="0" lvl="0" indent="0" algn="l" rtl="0">
              <a:spcBef>
                <a:spcPts val="0"/>
              </a:spcBef>
              <a:spcAft>
                <a:spcPts val="0"/>
              </a:spcAft>
              <a:buClr>
                <a:schemeClr val="dk1"/>
              </a:buClr>
              <a:buSzPts val="1400"/>
              <a:buFont typeface="Arial"/>
              <a:buNone/>
            </a:pPr>
            <a:r>
              <a:rPr lang="en-US"/>
              <a:t>Move into results: When introducing GEAP’s can talk about weight and why that matters too</a:t>
            </a:r>
            <a:endParaRPr/>
          </a:p>
          <a:p>
            <a:pPr marL="0" lvl="0" indent="0" algn="l" rtl="0">
              <a:spcBef>
                <a:spcPts val="0"/>
              </a:spcBef>
              <a:spcAft>
                <a:spcPts val="0"/>
              </a:spcAft>
              <a:buClr>
                <a:schemeClr val="dk1"/>
              </a:buClr>
              <a:buSzPts val="1400"/>
              <a:buFont typeface="Arial"/>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Clr>
                <a:schemeClr val="dk1"/>
              </a:buClr>
              <a:buSzPts val="1400"/>
              <a:buFont typeface="Arial"/>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Clr>
                <a:schemeClr val="dk1"/>
              </a:buClr>
              <a:buSzPts val="1400"/>
              <a:buFont typeface="Arial"/>
              <a:buNone/>
            </a:pPr>
            <a:r>
              <a:rPr lang="en-US"/>
              <a:t>DLS results and what they mean - show graph</a:t>
            </a:r>
            <a:endParaRPr/>
          </a:p>
          <a:p>
            <a:pPr marL="0" lvl="0" indent="0" algn="l" rtl="0">
              <a:spcBef>
                <a:spcPts val="0"/>
              </a:spcBef>
              <a:spcAft>
                <a:spcPts val="0"/>
              </a:spcAft>
              <a:buClr>
                <a:schemeClr val="dk1"/>
              </a:buClr>
              <a:buSzPts val="1400"/>
              <a:buFont typeface="Arial"/>
              <a:buNone/>
            </a:pPr>
            <a:r>
              <a:rPr lang="en-US"/>
              <a:t>Next: next steps or future directions</a:t>
            </a:r>
            <a:endParaRPr/>
          </a:p>
          <a:p>
            <a:pPr marL="0" lvl="0" indent="0" algn="l" rtl="0">
              <a:spcBef>
                <a:spcPts val="0"/>
              </a:spcBef>
              <a:spcAft>
                <a:spcPts val="0"/>
              </a:spcAft>
              <a:buClr>
                <a:schemeClr val="dk1"/>
              </a:buClr>
              <a:buSzPts val="1400"/>
              <a:buFont typeface="Arial"/>
              <a:buNone/>
            </a:pPr>
            <a:r>
              <a:rPr lang="en-US"/>
              <a:t>Next: overview of what I talked about</a:t>
            </a:r>
            <a:endParaRPr/>
          </a:p>
          <a:p>
            <a:pPr marL="0" lvl="0" indent="0" algn="l" rtl="0">
              <a:spcBef>
                <a:spcPts val="0"/>
              </a:spcBef>
              <a:spcAft>
                <a:spcPts val="0"/>
              </a:spcAft>
              <a:buClr>
                <a:schemeClr val="dk1"/>
              </a:buClr>
              <a:buSzPts val="1400"/>
              <a:buFont typeface="Arial"/>
              <a:buNone/>
            </a:pPr>
            <a:r>
              <a:rPr lang="en-US"/>
              <a:t>Next: Acknowledgments</a:t>
            </a:r>
            <a:endParaRPr/>
          </a:p>
          <a:p>
            <a:pPr marL="0" lvl="0" indent="0" algn="l" rtl="0">
              <a:spcBef>
                <a:spcPts val="0"/>
              </a:spcBef>
              <a:spcAft>
                <a:spcPts val="0"/>
              </a:spcAft>
              <a:buClr>
                <a:schemeClr val="dk1"/>
              </a:buClr>
              <a:buSzPts val="1400"/>
              <a:buFont typeface="Arial"/>
              <a:buNone/>
            </a:pPr>
            <a:r>
              <a:rPr lang="en-US"/>
              <a:t>Summary slide good at very end - might move acknowledgments after title slide</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8735" name="Google Shape;8735;g3f581a49861_0_9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3"/>
        <p:cNvGrpSpPr/>
        <p:nvPr/>
      </p:nvGrpSpPr>
      <p:grpSpPr>
        <a:xfrm>
          <a:off x="0" y="0"/>
          <a:ext cx="0" cy="0"/>
          <a:chOff x="0" y="0"/>
          <a:chExt cx="0" cy="0"/>
        </a:xfrm>
      </p:grpSpPr>
      <p:sp>
        <p:nvSpPr>
          <p:cNvPr id="8914" name="Google Shape;8914;g3f581a49861_0_10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915" name="Google Shape;8915;g3f581a49861_0_10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900"/>
              <a:t>Just title and main thing no more</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Condense, maybe split into two slides</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membrane tech nothing new…traditionally based on lipids bc foundation of cell…inherent issues (as a material): static in nature (induces flexibility by composition as opposed to a dynamic material), very labile, fall apart easily (not very robust), not very dynamic (can’t do a lot of different things with them) good ex: take popc (18:1 (1 saturated carbon), 18:0 (no sat carbon), self assembly process will always create the same thing, a 3D liposome or 2D membrane). Polymers like peopbd can form a mycell, but if u put it on a substrate it turns into a bilayer - can’t be done with lipids - these chains are much less static and respond to environmental stimuli. Limitation to a polymer - synthetically make - costic (harmful - bad chemicals), costly, low yields, low throughput (to change anything about them is really hard - PhD project two make a couple and analyze them) - elp’s give us the advantage of polymers, definitely not as costly, caustic, and high throughput. Go back to our own published research on polymers. Cite our research polymers, membranes, mix in ELPs - that’s where the novelty comes in.</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Saturated makes tighter packing, double bonds add in kinks that make them more fluid and chaotic</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Amino acids - add a histodine - can bind metals, or other things you want</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popc:1 pomotil, octodecil or smtg phosphocital coline &amp; dopc: di octoneal phophotital coline</a:t>
            </a:r>
            <a:endParaRPr sz="19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blah blah…alt is abc…blah blah…so goal is blah blah</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Clr>
                <a:schemeClr val="dk1"/>
              </a:buClr>
              <a:buSzPts val="1400"/>
              <a:buFont typeface="Arial"/>
              <a:buNone/>
            </a:pPr>
            <a:r>
              <a:rPr lang="en-US"/>
              <a:t>Talk about biomimicry and why membranes are important</a:t>
            </a:r>
            <a:endParaRPr/>
          </a:p>
          <a:p>
            <a:pPr marL="0" lvl="0" indent="0" algn="l" rtl="0">
              <a:spcBef>
                <a:spcPts val="0"/>
              </a:spcBef>
              <a:spcAft>
                <a:spcPts val="0"/>
              </a:spcAft>
              <a:buClr>
                <a:schemeClr val="dk1"/>
              </a:buClr>
              <a:buSzPts val="1400"/>
              <a:buFont typeface="Arial"/>
              <a:buNone/>
            </a:pPr>
            <a:r>
              <a:rPr lang="en-US"/>
              <a:t>Membranes are made of lipids and do all this cool stuff</a:t>
            </a:r>
            <a:endParaRPr/>
          </a:p>
          <a:p>
            <a:pPr marL="0" lvl="0" indent="0" algn="l" rtl="0">
              <a:spcBef>
                <a:spcPts val="0"/>
              </a:spcBef>
              <a:spcAft>
                <a:spcPts val="0"/>
              </a:spcAft>
              <a:buClr>
                <a:schemeClr val="dk1"/>
              </a:buClr>
              <a:buSzPts val="1400"/>
              <a:buFont typeface="Arial"/>
              <a:buNone/>
            </a:pPr>
            <a:r>
              <a:rPr lang="en-US"/>
              <a:t>When talking about membranes can talk about applications</a:t>
            </a:r>
            <a:endParaRPr/>
          </a:p>
          <a:p>
            <a:pPr marL="0" lvl="0" indent="0" algn="l" rtl="0">
              <a:spcBef>
                <a:spcPts val="0"/>
              </a:spcBef>
              <a:spcAft>
                <a:spcPts val="0"/>
              </a:spcAft>
              <a:buClr>
                <a:schemeClr val="dk1"/>
              </a:buClr>
              <a:buSzPts val="1400"/>
              <a:buFont typeface="Arial"/>
              <a:buNone/>
            </a:pPr>
            <a:r>
              <a:rPr lang="en-US"/>
              <a:t>Next: but lipids not so good when synthetically making them</a:t>
            </a:r>
            <a:endParaRPr/>
          </a:p>
          <a:p>
            <a:pPr marL="0" lvl="0" indent="0" algn="l" rtl="0">
              <a:spcBef>
                <a:spcPts val="0"/>
              </a:spcBef>
              <a:spcAft>
                <a:spcPts val="0"/>
              </a:spcAft>
              <a:buClr>
                <a:schemeClr val="dk1"/>
              </a:buClr>
              <a:buSzPts val="1400"/>
              <a:buFont typeface="Arial"/>
              <a:buNone/>
            </a:pPr>
            <a:r>
              <a:rPr lang="en-US"/>
              <a:t>Alt to lipids are so expensive and there are limits to what you can by and limits to what you can choose from</a:t>
            </a:r>
            <a:endParaRPr/>
          </a:p>
          <a:p>
            <a:pPr marL="0" lvl="0" indent="0" algn="l" rtl="0">
              <a:spcBef>
                <a:spcPts val="0"/>
              </a:spcBef>
              <a:spcAft>
                <a:spcPts val="0"/>
              </a:spcAft>
              <a:buClr>
                <a:schemeClr val="dk1"/>
              </a:buClr>
              <a:buSzPts val="1400"/>
              <a:buFont typeface="Arial"/>
              <a:buNone/>
            </a:pPr>
            <a:r>
              <a:rPr lang="en-US"/>
              <a:t>Next: Goal slide - what I’m doing using GEAP</a:t>
            </a:r>
            <a:endParaRPr/>
          </a:p>
          <a:p>
            <a:pPr marL="0" lvl="0" indent="0" algn="l" rtl="0">
              <a:spcBef>
                <a:spcPts val="0"/>
              </a:spcBef>
              <a:spcAft>
                <a:spcPts val="0"/>
              </a:spcAft>
              <a:buClr>
                <a:schemeClr val="dk1"/>
              </a:buClr>
              <a:buSzPts val="1400"/>
              <a:buFont typeface="Arial"/>
              <a:buNone/>
            </a:pPr>
            <a:r>
              <a:rPr lang="en-US"/>
              <a:t>Next: so what are GEAP’s? pictures shown vs what I pulled from lecture slide</a:t>
            </a:r>
            <a:endParaRPr/>
          </a:p>
          <a:p>
            <a:pPr marL="0" lvl="0" indent="0" algn="l" rtl="0">
              <a:spcBef>
                <a:spcPts val="0"/>
              </a:spcBef>
              <a:spcAft>
                <a:spcPts val="0"/>
              </a:spcAft>
              <a:buClr>
                <a:schemeClr val="dk1"/>
              </a:buClr>
              <a:buSzPts val="1400"/>
              <a:buFont typeface="Arial"/>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Clr>
                <a:schemeClr val="dk1"/>
              </a:buClr>
              <a:buSzPts val="1400"/>
              <a:buFont typeface="Arial"/>
              <a:buNone/>
            </a:pPr>
            <a:r>
              <a:rPr lang="en-US"/>
              <a:t>Next: How to make them - bacteria transformation, expression, purification</a:t>
            </a:r>
            <a:endParaRPr/>
          </a:p>
          <a:p>
            <a:pPr marL="0" lvl="0" indent="0" algn="l" rtl="0">
              <a:spcBef>
                <a:spcPts val="0"/>
              </a:spcBef>
              <a:spcAft>
                <a:spcPts val="0"/>
              </a:spcAft>
              <a:buClr>
                <a:schemeClr val="dk1"/>
              </a:buClr>
              <a:buSzPts val="1400"/>
              <a:buFont typeface="Arial"/>
              <a:buNone/>
            </a:pPr>
            <a:r>
              <a:rPr lang="en-US"/>
              <a:t>Show final product of protein</a:t>
            </a:r>
            <a:endParaRPr/>
          </a:p>
          <a:p>
            <a:pPr marL="0" lvl="0" indent="0" algn="l" rtl="0">
              <a:spcBef>
                <a:spcPts val="0"/>
              </a:spcBef>
              <a:spcAft>
                <a:spcPts val="0"/>
              </a:spcAft>
              <a:buClr>
                <a:schemeClr val="dk1"/>
              </a:buClr>
              <a:buSzPts val="1400"/>
              <a:buFont typeface="Arial"/>
              <a:buNone/>
            </a:pPr>
            <a:r>
              <a:rPr lang="en-US"/>
              <a:t>Move into results: When introducing GEAP’s can talk about weight and why that matters too</a:t>
            </a:r>
            <a:endParaRPr/>
          </a:p>
          <a:p>
            <a:pPr marL="0" lvl="0" indent="0" algn="l" rtl="0">
              <a:spcBef>
                <a:spcPts val="0"/>
              </a:spcBef>
              <a:spcAft>
                <a:spcPts val="0"/>
              </a:spcAft>
              <a:buClr>
                <a:schemeClr val="dk1"/>
              </a:buClr>
              <a:buSzPts val="1400"/>
              <a:buFont typeface="Arial"/>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Clr>
                <a:schemeClr val="dk1"/>
              </a:buClr>
              <a:buSzPts val="1400"/>
              <a:buFont typeface="Arial"/>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Clr>
                <a:schemeClr val="dk1"/>
              </a:buClr>
              <a:buSzPts val="1400"/>
              <a:buFont typeface="Arial"/>
              <a:buNone/>
            </a:pPr>
            <a:r>
              <a:rPr lang="en-US"/>
              <a:t>DLS results and what they mean - show graph</a:t>
            </a:r>
            <a:endParaRPr/>
          </a:p>
          <a:p>
            <a:pPr marL="0" lvl="0" indent="0" algn="l" rtl="0">
              <a:spcBef>
                <a:spcPts val="0"/>
              </a:spcBef>
              <a:spcAft>
                <a:spcPts val="0"/>
              </a:spcAft>
              <a:buClr>
                <a:schemeClr val="dk1"/>
              </a:buClr>
              <a:buSzPts val="1400"/>
              <a:buFont typeface="Arial"/>
              <a:buNone/>
            </a:pPr>
            <a:r>
              <a:rPr lang="en-US"/>
              <a:t>Next: next steps or future directions</a:t>
            </a:r>
            <a:endParaRPr/>
          </a:p>
          <a:p>
            <a:pPr marL="0" lvl="0" indent="0" algn="l" rtl="0">
              <a:spcBef>
                <a:spcPts val="0"/>
              </a:spcBef>
              <a:spcAft>
                <a:spcPts val="0"/>
              </a:spcAft>
              <a:buClr>
                <a:schemeClr val="dk1"/>
              </a:buClr>
              <a:buSzPts val="1400"/>
              <a:buFont typeface="Arial"/>
              <a:buNone/>
            </a:pPr>
            <a:r>
              <a:rPr lang="en-US"/>
              <a:t>Next: overview of what I talked about</a:t>
            </a:r>
            <a:endParaRPr/>
          </a:p>
          <a:p>
            <a:pPr marL="0" lvl="0" indent="0" algn="l" rtl="0">
              <a:spcBef>
                <a:spcPts val="0"/>
              </a:spcBef>
              <a:spcAft>
                <a:spcPts val="0"/>
              </a:spcAft>
              <a:buClr>
                <a:schemeClr val="dk1"/>
              </a:buClr>
              <a:buSzPts val="1400"/>
              <a:buFont typeface="Arial"/>
              <a:buNone/>
            </a:pPr>
            <a:r>
              <a:rPr lang="en-US"/>
              <a:t>Next: Acknowledgments</a:t>
            </a:r>
            <a:endParaRPr/>
          </a:p>
          <a:p>
            <a:pPr marL="0" lvl="0" indent="0" algn="l" rtl="0">
              <a:spcBef>
                <a:spcPts val="0"/>
              </a:spcBef>
              <a:spcAft>
                <a:spcPts val="0"/>
              </a:spcAft>
              <a:buClr>
                <a:schemeClr val="dk1"/>
              </a:buClr>
              <a:buSzPts val="1400"/>
              <a:buFont typeface="Arial"/>
              <a:buNone/>
            </a:pPr>
            <a:r>
              <a:rPr lang="en-US"/>
              <a:t>Summary slide good at very end - might move acknowledgments after title slide</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8916" name="Google Shape;8916;g3f581a49861_0_10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1"/>
        <p:cNvGrpSpPr/>
        <p:nvPr/>
      </p:nvGrpSpPr>
      <p:grpSpPr>
        <a:xfrm>
          <a:off x="0" y="0"/>
          <a:ext cx="0" cy="0"/>
          <a:chOff x="0" y="0"/>
          <a:chExt cx="0" cy="0"/>
        </a:xfrm>
      </p:grpSpPr>
      <p:sp>
        <p:nvSpPr>
          <p:cNvPr id="9092" name="Google Shape;9092;g3f581a49861_0_12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093" name="Google Shape;9093;g3f581a49861_0_12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900"/>
              <a:t>Picture on right showing elastin from a bovine aorta</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Condense, maybe split into two slides</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membrane tech nothing new…traditionally based on lipids bc foundation of cell…inherent issues (as a material): static in nature (induces flexibility by composition as opposed to a dynamic material), very labile, fall apart easily (not very robust), not very dynamic (can’t do a lot of different things with them) good ex: take popc (18:1 (1 saturated carbon), 18:0 (no sat carbon), self assembly process will always create the same thing, a 3D liposome or 2D membrane). Polymers like peopbd can form a mycell, but if u put it on a substrate it turns into a bilayer - can’t be done with lipids - these chains are much less static and respond to environmental stimuli. Limitation to a polymer - synthetically make - costic (harmful - bad chemicals), costly, low yields, low throughput (to change anything about them is really hard - PhD project two make a couple and analyze them) - elp’s give us the advantage of polymers, definitely not as costly, caustic, and high throughput. Go back to our own published research on polymers. Cite our research polymers, membranes, mix in ELPs - that’s where the novelty comes in.</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Saturated makes tighter packing, double bonds add in kinks that make them more fluid and chaotic</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Amino acids - add a histodine - can bind metals, or other things you want</a:t>
            </a:r>
            <a:endParaRPr sz="1900"/>
          </a:p>
          <a:p>
            <a:pPr marL="0" lvl="0" indent="0" algn="l" rtl="0">
              <a:lnSpc>
                <a:spcPct val="100000"/>
              </a:lnSpc>
              <a:spcBef>
                <a:spcPts val="0"/>
              </a:spcBef>
              <a:spcAft>
                <a:spcPts val="0"/>
              </a:spcAft>
              <a:buSzPts val="1400"/>
              <a:buNone/>
            </a:pPr>
            <a:endParaRPr sz="1900"/>
          </a:p>
          <a:p>
            <a:pPr marL="0" lvl="0" indent="0" algn="l" rtl="0">
              <a:lnSpc>
                <a:spcPct val="100000"/>
              </a:lnSpc>
              <a:spcBef>
                <a:spcPts val="0"/>
              </a:spcBef>
              <a:spcAft>
                <a:spcPts val="0"/>
              </a:spcAft>
              <a:buSzPts val="1400"/>
              <a:buNone/>
            </a:pPr>
            <a:r>
              <a:rPr lang="en-US" sz="1900"/>
              <a:t>popc:1 pomotil, octodecil or smtg phosphocital coline &amp; dopc: di octoneal phophotital coline</a:t>
            </a:r>
            <a:endParaRPr sz="19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blah blah…alt is abc…blah blah…so goal is blah blah</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Clr>
                <a:schemeClr val="dk1"/>
              </a:buClr>
              <a:buSzPts val="1400"/>
              <a:buFont typeface="Arial"/>
              <a:buNone/>
            </a:pPr>
            <a:r>
              <a:rPr lang="en-US"/>
              <a:t>Talk about biomimicry and why membranes are important</a:t>
            </a:r>
            <a:endParaRPr/>
          </a:p>
          <a:p>
            <a:pPr marL="0" lvl="0" indent="0" algn="l" rtl="0">
              <a:spcBef>
                <a:spcPts val="0"/>
              </a:spcBef>
              <a:spcAft>
                <a:spcPts val="0"/>
              </a:spcAft>
              <a:buClr>
                <a:schemeClr val="dk1"/>
              </a:buClr>
              <a:buSzPts val="1400"/>
              <a:buFont typeface="Arial"/>
              <a:buNone/>
            </a:pPr>
            <a:r>
              <a:rPr lang="en-US"/>
              <a:t>Membranes are made of lipids and do all this cool stuff</a:t>
            </a:r>
            <a:endParaRPr/>
          </a:p>
          <a:p>
            <a:pPr marL="0" lvl="0" indent="0" algn="l" rtl="0">
              <a:spcBef>
                <a:spcPts val="0"/>
              </a:spcBef>
              <a:spcAft>
                <a:spcPts val="0"/>
              </a:spcAft>
              <a:buClr>
                <a:schemeClr val="dk1"/>
              </a:buClr>
              <a:buSzPts val="1400"/>
              <a:buFont typeface="Arial"/>
              <a:buNone/>
            </a:pPr>
            <a:r>
              <a:rPr lang="en-US"/>
              <a:t>When talking about membranes can talk about applications</a:t>
            </a:r>
            <a:endParaRPr/>
          </a:p>
          <a:p>
            <a:pPr marL="0" lvl="0" indent="0" algn="l" rtl="0">
              <a:spcBef>
                <a:spcPts val="0"/>
              </a:spcBef>
              <a:spcAft>
                <a:spcPts val="0"/>
              </a:spcAft>
              <a:buClr>
                <a:schemeClr val="dk1"/>
              </a:buClr>
              <a:buSzPts val="1400"/>
              <a:buFont typeface="Arial"/>
              <a:buNone/>
            </a:pPr>
            <a:r>
              <a:rPr lang="en-US"/>
              <a:t>Next: but lipids not so good when synthetically making them</a:t>
            </a:r>
            <a:endParaRPr/>
          </a:p>
          <a:p>
            <a:pPr marL="0" lvl="0" indent="0" algn="l" rtl="0">
              <a:spcBef>
                <a:spcPts val="0"/>
              </a:spcBef>
              <a:spcAft>
                <a:spcPts val="0"/>
              </a:spcAft>
              <a:buClr>
                <a:schemeClr val="dk1"/>
              </a:buClr>
              <a:buSzPts val="1400"/>
              <a:buFont typeface="Arial"/>
              <a:buNone/>
            </a:pPr>
            <a:r>
              <a:rPr lang="en-US"/>
              <a:t>Alt to lipids are so expensive and there are limits to what you can by and limits to what you can choose from</a:t>
            </a:r>
            <a:endParaRPr/>
          </a:p>
          <a:p>
            <a:pPr marL="0" lvl="0" indent="0" algn="l" rtl="0">
              <a:spcBef>
                <a:spcPts val="0"/>
              </a:spcBef>
              <a:spcAft>
                <a:spcPts val="0"/>
              </a:spcAft>
              <a:buClr>
                <a:schemeClr val="dk1"/>
              </a:buClr>
              <a:buSzPts val="1400"/>
              <a:buFont typeface="Arial"/>
              <a:buNone/>
            </a:pPr>
            <a:r>
              <a:rPr lang="en-US"/>
              <a:t>Next: Goal slide - what I’m doing using GEAP</a:t>
            </a:r>
            <a:endParaRPr/>
          </a:p>
          <a:p>
            <a:pPr marL="0" lvl="0" indent="0" algn="l" rtl="0">
              <a:spcBef>
                <a:spcPts val="0"/>
              </a:spcBef>
              <a:spcAft>
                <a:spcPts val="0"/>
              </a:spcAft>
              <a:buClr>
                <a:schemeClr val="dk1"/>
              </a:buClr>
              <a:buSzPts val="1400"/>
              <a:buFont typeface="Arial"/>
              <a:buNone/>
            </a:pPr>
            <a:r>
              <a:rPr lang="en-US"/>
              <a:t>Next: so what are GEAP’s? pictures shown vs what I pulled from lecture slide</a:t>
            </a:r>
            <a:endParaRPr/>
          </a:p>
          <a:p>
            <a:pPr marL="0" lvl="0" indent="0" algn="l" rtl="0">
              <a:spcBef>
                <a:spcPts val="0"/>
              </a:spcBef>
              <a:spcAft>
                <a:spcPts val="0"/>
              </a:spcAft>
              <a:buClr>
                <a:schemeClr val="dk1"/>
              </a:buClr>
              <a:buSzPts val="1400"/>
              <a:buFont typeface="Arial"/>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Clr>
                <a:schemeClr val="dk1"/>
              </a:buClr>
              <a:buSzPts val="1400"/>
              <a:buFont typeface="Arial"/>
              <a:buNone/>
            </a:pPr>
            <a:r>
              <a:rPr lang="en-US"/>
              <a:t>Next: How to make them - bacteria transformation, expression, purification</a:t>
            </a:r>
            <a:endParaRPr/>
          </a:p>
          <a:p>
            <a:pPr marL="0" lvl="0" indent="0" algn="l" rtl="0">
              <a:spcBef>
                <a:spcPts val="0"/>
              </a:spcBef>
              <a:spcAft>
                <a:spcPts val="0"/>
              </a:spcAft>
              <a:buClr>
                <a:schemeClr val="dk1"/>
              </a:buClr>
              <a:buSzPts val="1400"/>
              <a:buFont typeface="Arial"/>
              <a:buNone/>
            </a:pPr>
            <a:r>
              <a:rPr lang="en-US"/>
              <a:t>Show final product of protein</a:t>
            </a:r>
            <a:endParaRPr/>
          </a:p>
          <a:p>
            <a:pPr marL="0" lvl="0" indent="0" algn="l" rtl="0">
              <a:spcBef>
                <a:spcPts val="0"/>
              </a:spcBef>
              <a:spcAft>
                <a:spcPts val="0"/>
              </a:spcAft>
              <a:buClr>
                <a:schemeClr val="dk1"/>
              </a:buClr>
              <a:buSzPts val="1400"/>
              <a:buFont typeface="Arial"/>
              <a:buNone/>
            </a:pPr>
            <a:r>
              <a:rPr lang="en-US"/>
              <a:t>Move into results: When introducing GEAP’s can talk about weight and why that matters too</a:t>
            </a:r>
            <a:endParaRPr/>
          </a:p>
          <a:p>
            <a:pPr marL="0" lvl="0" indent="0" algn="l" rtl="0">
              <a:spcBef>
                <a:spcPts val="0"/>
              </a:spcBef>
              <a:spcAft>
                <a:spcPts val="0"/>
              </a:spcAft>
              <a:buClr>
                <a:schemeClr val="dk1"/>
              </a:buClr>
              <a:buSzPts val="1400"/>
              <a:buFont typeface="Arial"/>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Clr>
                <a:schemeClr val="dk1"/>
              </a:buClr>
              <a:buSzPts val="1400"/>
              <a:buFont typeface="Arial"/>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Clr>
                <a:schemeClr val="dk1"/>
              </a:buClr>
              <a:buSzPts val="1400"/>
              <a:buFont typeface="Arial"/>
              <a:buNone/>
            </a:pPr>
            <a:r>
              <a:rPr lang="en-US"/>
              <a:t>DLS results and what they mean - show graph</a:t>
            </a:r>
            <a:endParaRPr/>
          </a:p>
          <a:p>
            <a:pPr marL="0" lvl="0" indent="0" algn="l" rtl="0">
              <a:spcBef>
                <a:spcPts val="0"/>
              </a:spcBef>
              <a:spcAft>
                <a:spcPts val="0"/>
              </a:spcAft>
              <a:buClr>
                <a:schemeClr val="dk1"/>
              </a:buClr>
              <a:buSzPts val="1400"/>
              <a:buFont typeface="Arial"/>
              <a:buNone/>
            </a:pPr>
            <a:r>
              <a:rPr lang="en-US"/>
              <a:t>Next: next steps or future directions</a:t>
            </a:r>
            <a:endParaRPr/>
          </a:p>
          <a:p>
            <a:pPr marL="0" lvl="0" indent="0" algn="l" rtl="0">
              <a:spcBef>
                <a:spcPts val="0"/>
              </a:spcBef>
              <a:spcAft>
                <a:spcPts val="0"/>
              </a:spcAft>
              <a:buClr>
                <a:schemeClr val="dk1"/>
              </a:buClr>
              <a:buSzPts val="1400"/>
              <a:buFont typeface="Arial"/>
              <a:buNone/>
            </a:pPr>
            <a:r>
              <a:rPr lang="en-US"/>
              <a:t>Next: overview of what I talked about</a:t>
            </a:r>
            <a:endParaRPr/>
          </a:p>
          <a:p>
            <a:pPr marL="0" lvl="0" indent="0" algn="l" rtl="0">
              <a:spcBef>
                <a:spcPts val="0"/>
              </a:spcBef>
              <a:spcAft>
                <a:spcPts val="0"/>
              </a:spcAft>
              <a:buClr>
                <a:schemeClr val="dk1"/>
              </a:buClr>
              <a:buSzPts val="1400"/>
              <a:buFont typeface="Arial"/>
              <a:buNone/>
            </a:pPr>
            <a:r>
              <a:rPr lang="en-US"/>
              <a:t>Next: Acknowledgments</a:t>
            </a:r>
            <a:endParaRPr/>
          </a:p>
          <a:p>
            <a:pPr marL="0" lvl="0" indent="0" algn="l" rtl="0">
              <a:spcBef>
                <a:spcPts val="0"/>
              </a:spcBef>
              <a:spcAft>
                <a:spcPts val="0"/>
              </a:spcAft>
              <a:buClr>
                <a:schemeClr val="dk1"/>
              </a:buClr>
              <a:buSzPts val="1400"/>
              <a:buFont typeface="Arial"/>
              <a:buNone/>
            </a:pPr>
            <a:r>
              <a:rPr lang="en-US"/>
              <a:t>Summary slide good at very end - might move acknowledgments after title slide</a:t>
            </a: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9094" name="Google Shape;9094;g3f581a49861_0_12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9"/>
        <p:cNvGrpSpPr/>
        <p:nvPr/>
      </p:nvGrpSpPr>
      <p:grpSpPr>
        <a:xfrm>
          <a:off x="0" y="0"/>
          <a:ext cx="0" cy="0"/>
          <a:chOff x="0" y="0"/>
          <a:chExt cx="0" cy="0"/>
        </a:xfrm>
      </p:grpSpPr>
      <p:sp>
        <p:nvSpPr>
          <p:cNvPr id="9270" name="Google Shape;9270;g3f581a49861_0_14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271" name="Google Shape;9271;g3f581a49861_0_14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600"/>
              <a:t>blah blah….smtg abt viewing morphology</a:t>
            </a:r>
            <a:endParaRPr sz="2600"/>
          </a:p>
          <a:p>
            <a:pPr marL="0" lvl="0" indent="0" algn="l" rtl="0">
              <a:lnSpc>
                <a:spcPct val="100000"/>
              </a:lnSpc>
              <a:spcBef>
                <a:spcPts val="0"/>
              </a:spcBef>
              <a:spcAft>
                <a:spcPts val="0"/>
              </a:spcAft>
              <a:buSzPts val="1400"/>
              <a:buNone/>
            </a:pPr>
            <a:endParaRPr sz="2600"/>
          </a:p>
          <a:p>
            <a:pPr marL="0" lvl="0" indent="0" algn="l" rtl="0">
              <a:lnSpc>
                <a:spcPct val="100000"/>
              </a:lnSpc>
              <a:spcBef>
                <a:spcPts val="0"/>
              </a:spcBef>
              <a:spcAft>
                <a:spcPts val="0"/>
              </a:spcAft>
              <a:buSzPts val="1400"/>
              <a:buNone/>
            </a:pPr>
            <a:endParaRPr sz="2600"/>
          </a:p>
          <a:p>
            <a:pPr marL="0" lvl="0" indent="0" algn="l" rtl="0">
              <a:lnSpc>
                <a:spcPct val="100000"/>
              </a:lnSpc>
              <a:spcBef>
                <a:spcPts val="0"/>
              </a:spcBef>
              <a:spcAft>
                <a:spcPts val="0"/>
              </a:spcAft>
              <a:buSzPts val="1400"/>
              <a:buNone/>
            </a:pPr>
            <a:endParaRPr sz="2600"/>
          </a:p>
          <a:p>
            <a:pPr marL="0" lvl="0" indent="0" algn="l" rtl="0">
              <a:lnSpc>
                <a:spcPct val="100000"/>
              </a:lnSpc>
              <a:spcBef>
                <a:spcPts val="0"/>
              </a:spcBef>
              <a:spcAft>
                <a:spcPts val="0"/>
              </a:spcAft>
              <a:buSzPts val="1400"/>
              <a:buNone/>
            </a:pPr>
            <a:endParaRPr sz="2600"/>
          </a:p>
          <a:p>
            <a:pPr marL="0" lvl="0" indent="0" algn="l" rtl="0">
              <a:lnSpc>
                <a:spcPct val="100000"/>
              </a:lnSpc>
              <a:spcBef>
                <a:spcPts val="0"/>
              </a:spcBef>
              <a:spcAft>
                <a:spcPts val="0"/>
              </a:spcAft>
              <a:buSzPts val="1400"/>
              <a:buNone/>
            </a:pPr>
            <a:r>
              <a:rPr lang="en-US" sz="2600"/>
              <a:t>Too text heavy…condense…what and why are we creating…be more direct about advantages</a:t>
            </a:r>
            <a:endParaRPr sz="260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Define biomimicry, use membranes as an example, give an example of membrane, where we see it in everyday life, what it’s naturally made of (lipids), lipids work great for a natural membrane, but they don’t work well synthetically, current alternative on market for making synthetic membranes are very costly, time consuming, limited in variation in what you can buy - leads into my goals - I want to do this using this polymer (protein)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To overcome disadvantages over the summer I worked on producing at GEAP and see what its optimal conditions are in an effort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Still working through beginning, but I can explain material I’m using - start at goal slide and go from there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Broad picture of whole project - create polymer library to overcome the disadvantages. I’m specifically focused on one kind of polymer and its properties,  looking at where that can fit into the library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Problem I am trying to solve: Making a synthetic polymer is expensive and time consuming, </a:t>
            </a:r>
            <a:endParaRPr/>
          </a:p>
          <a:p>
            <a:pPr marL="0" lvl="0" indent="0" algn="l" rtl="0">
              <a:lnSpc>
                <a:spcPct val="100000"/>
              </a:lnSpc>
              <a:spcBef>
                <a:spcPts val="0"/>
              </a:spcBef>
              <a:spcAft>
                <a:spcPts val="0"/>
              </a:spcAft>
              <a:buSzPts val="1400"/>
              <a:buNone/>
            </a:pPr>
            <a:r>
              <a:rPr lang="en-US"/>
              <a:t>Want to make membranes, those are naturally made with lipids, but lipids are limited in functionality such as structural, self-assembly</a:t>
            </a:r>
            <a:endParaRPr/>
          </a:p>
          <a:p>
            <a:pPr marL="0" lvl="0" indent="0" algn="l" rtl="0">
              <a:lnSpc>
                <a:spcPct val="100000"/>
              </a:lnSpc>
              <a:spcBef>
                <a:spcPts val="0"/>
              </a:spcBef>
              <a:spcAft>
                <a:spcPts val="0"/>
              </a:spcAft>
              <a:buSzPts val="1400"/>
              <a:buNone/>
            </a:pPr>
            <a:r>
              <a:rPr lang="en-US"/>
              <a:t>Can use an amphiphilic block polymer but making them is expensive and time consuming</a:t>
            </a:r>
            <a:endParaRPr/>
          </a:p>
          <a:p>
            <a:pPr marL="0" lvl="0" indent="0" algn="l" rtl="0">
              <a:lnSpc>
                <a:spcPct val="100000"/>
              </a:lnSpc>
              <a:spcBef>
                <a:spcPts val="0"/>
              </a:spcBef>
              <a:spcAft>
                <a:spcPts val="0"/>
              </a:spcAft>
              <a:buSzPts val="1400"/>
              <a:buNone/>
            </a:pPr>
            <a:r>
              <a:rPr lang="en-US"/>
              <a:t>Genetic encoded polymers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Lipids bad in terms of limits, amphiphilic also limited</a:t>
            </a:r>
            <a:endParaRPr/>
          </a:p>
          <a:p>
            <a:pPr marL="0" lvl="0" indent="0" algn="l" rtl="0">
              <a:lnSpc>
                <a:spcPct val="100000"/>
              </a:lnSpc>
              <a:spcBef>
                <a:spcPts val="0"/>
              </a:spcBef>
              <a:spcAft>
                <a:spcPts val="0"/>
              </a:spcAft>
              <a:buSzPts val="1400"/>
              <a:buNone/>
            </a:pPr>
            <a:r>
              <a:rPr lang="en-US"/>
              <a:t>genetically encoded polymers reproducible, don't take as time to make, structural properties…can be used for varying membrane based nanotech</a:t>
            </a:r>
            <a:endParaRPr/>
          </a:p>
          <a:p>
            <a:pPr marL="0" lvl="0" indent="0" algn="l" rtl="0">
              <a:lnSpc>
                <a:spcPct val="100000"/>
              </a:lnSpc>
              <a:spcBef>
                <a:spcPts val="0"/>
              </a:spcBef>
              <a:spcAft>
                <a:spcPts val="0"/>
              </a:spcAft>
              <a:buSzPts val="1400"/>
              <a:buNone/>
            </a:pPr>
            <a:r>
              <a:rPr lang="en-US"/>
              <a:t>Accessibility of amphiphilic polymer for membrane based technology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Big problem: lipids and abc’s are limiting themselves, limit of material to use - limitation of material, need for expansion of material for polymer membrane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Different tech beyond drug deliver - heavy metal waste pickup, photonics, photovoltaic cells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Goal: produce GEP  (genetically encoded polymer), GEAP (genetically encoded amphiphilic polymer) and investigate response for varying temperatures for membrane based nanotech</a:t>
            </a:r>
            <a:endParaRPr/>
          </a:p>
          <a:p>
            <a:pPr marL="0" lvl="0" indent="0" algn="l" rtl="0">
              <a:lnSpc>
                <a:spcPct val="100000"/>
              </a:lnSpc>
              <a:spcBef>
                <a:spcPts val="0"/>
              </a:spcBef>
              <a:spcAft>
                <a:spcPts val="0"/>
              </a:spcAft>
              <a:buSzPts val="1400"/>
              <a:buNone/>
            </a:pPr>
            <a:r>
              <a:rPr lang="en-US"/>
              <a:t>Specifics, what is GEP, explain specifics after goal slide</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SzPts val="1400"/>
              <a:buNone/>
            </a:pPr>
            <a:r>
              <a:rPr lang="en-US"/>
              <a:t>Talk about biomimicry and why membranes are important</a:t>
            </a:r>
            <a:endParaRPr/>
          </a:p>
          <a:p>
            <a:pPr marL="0" lvl="0" indent="0" algn="l" rtl="0">
              <a:spcBef>
                <a:spcPts val="0"/>
              </a:spcBef>
              <a:spcAft>
                <a:spcPts val="0"/>
              </a:spcAft>
              <a:buSzPts val="1400"/>
              <a:buNone/>
            </a:pPr>
            <a:r>
              <a:rPr lang="en-US"/>
              <a:t>Membranes are made of lipids and do all this cool stuff</a:t>
            </a:r>
            <a:endParaRPr/>
          </a:p>
          <a:p>
            <a:pPr marL="0" lvl="0" indent="0" algn="l" rtl="0">
              <a:spcBef>
                <a:spcPts val="0"/>
              </a:spcBef>
              <a:spcAft>
                <a:spcPts val="0"/>
              </a:spcAft>
              <a:buSzPts val="1400"/>
              <a:buNone/>
            </a:pPr>
            <a:r>
              <a:rPr lang="en-US"/>
              <a:t>When talking about membranes can talk about applications</a:t>
            </a:r>
            <a:endParaRPr/>
          </a:p>
          <a:p>
            <a:pPr marL="0" lvl="0" indent="0" algn="l" rtl="0">
              <a:spcBef>
                <a:spcPts val="0"/>
              </a:spcBef>
              <a:spcAft>
                <a:spcPts val="0"/>
              </a:spcAft>
              <a:buSzPts val="1400"/>
              <a:buNone/>
            </a:pPr>
            <a:r>
              <a:rPr lang="en-US"/>
              <a:t>Next: but lipids not so good when synthetically making them</a:t>
            </a:r>
            <a:endParaRPr/>
          </a:p>
          <a:p>
            <a:pPr marL="0" lvl="0" indent="0" algn="l" rtl="0">
              <a:spcBef>
                <a:spcPts val="0"/>
              </a:spcBef>
              <a:spcAft>
                <a:spcPts val="0"/>
              </a:spcAft>
              <a:buSzPts val="1400"/>
              <a:buNone/>
            </a:pPr>
            <a:r>
              <a:rPr lang="en-US"/>
              <a:t>Alt to lipids are so expensive and there are limits to what you can by and limits to what you can choose from</a:t>
            </a:r>
            <a:endParaRPr/>
          </a:p>
          <a:p>
            <a:pPr marL="0" lvl="0" indent="0" algn="l" rtl="0">
              <a:spcBef>
                <a:spcPts val="0"/>
              </a:spcBef>
              <a:spcAft>
                <a:spcPts val="0"/>
              </a:spcAft>
              <a:buSzPts val="1400"/>
              <a:buNone/>
            </a:pPr>
            <a:r>
              <a:rPr lang="en-US"/>
              <a:t>Next: Goal slide - what I’m doing using GEAP</a:t>
            </a:r>
            <a:endParaRPr/>
          </a:p>
          <a:p>
            <a:pPr marL="0" lvl="0" indent="0" algn="l" rtl="0">
              <a:spcBef>
                <a:spcPts val="0"/>
              </a:spcBef>
              <a:spcAft>
                <a:spcPts val="0"/>
              </a:spcAft>
              <a:buSzPts val="1400"/>
              <a:buNone/>
            </a:pPr>
            <a:r>
              <a:rPr lang="en-US"/>
              <a:t>Next: so what are GEAP’s? pictures shown vs what I pulled from lecture slide</a:t>
            </a:r>
            <a:endParaRPr/>
          </a:p>
          <a:p>
            <a:pPr marL="0" lvl="0" indent="0" algn="l" rtl="0">
              <a:spcBef>
                <a:spcPts val="0"/>
              </a:spcBef>
              <a:spcAft>
                <a:spcPts val="0"/>
              </a:spcAft>
              <a:buSzPts val="1400"/>
              <a:buNone/>
            </a:pPr>
            <a:r>
              <a:rPr lang="en-US"/>
              <a:t>Biomimic elastin which is naturally occurring in body (name organs), ability to contract and expand millions of times throughout lifetime</a:t>
            </a:r>
            <a:endParaRPr/>
          </a:p>
          <a:p>
            <a:pPr marL="0" lvl="0" indent="0" algn="l" rtl="0">
              <a:spcBef>
                <a:spcPts val="0"/>
              </a:spcBef>
              <a:spcAft>
                <a:spcPts val="0"/>
              </a:spcAft>
              <a:buSzPts val="1400"/>
              <a:buNone/>
            </a:pPr>
            <a:r>
              <a:rPr lang="en-US"/>
              <a:t>Next: How to make them - bacteria transformation, expression, purification</a:t>
            </a:r>
            <a:endParaRPr/>
          </a:p>
          <a:p>
            <a:pPr marL="0" lvl="0" indent="0" algn="l" rtl="0">
              <a:spcBef>
                <a:spcPts val="0"/>
              </a:spcBef>
              <a:spcAft>
                <a:spcPts val="0"/>
              </a:spcAft>
              <a:buSzPts val="1400"/>
              <a:buNone/>
            </a:pPr>
            <a:r>
              <a:rPr lang="en-US"/>
              <a:t>Show final product of protein</a:t>
            </a:r>
            <a:endParaRPr/>
          </a:p>
          <a:p>
            <a:pPr marL="0" lvl="0" indent="0" algn="l" rtl="0">
              <a:spcBef>
                <a:spcPts val="0"/>
              </a:spcBef>
              <a:spcAft>
                <a:spcPts val="0"/>
              </a:spcAft>
              <a:buSzPts val="1400"/>
              <a:buNone/>
            </a:pPr>
            <a:r>
              <a:rPr lang="en-US"/>
              <a:t>Move into results: When introducing GEAP’s can talk about weight and why that matters too</a:t>
            </a:r>
            <a:endParaRPr/>
          </a:p>
          <a:p>
            <a:pPr marL="0" lvl="0" indent="0" algn="l" rtl="0">
              <a:spcBef>
                <a:spcPts val="0"/>
              </a:spcBef>
              <a:spcAft>
                <a:spcPts val="0"/>
              </a:spcAft>
              <a:buSzPts val="1400"/>
              <a:buNone/>
            </a:pPr>
            <a:r>
              <a:rPr lang="en-US"/>
              <a:t>after going through how to make - UV vis results of how to calculate protein calculation per vial - tryptophan in there can be ID’d with UV vis</a:t>
            </a:r>
            <a:endParaRPr/>
          </a:p>
          <a:p>
            <a:pPr marL="0" lvl="0" indent="0" algn="l" rtl="0">
              <a:spcBef>
                <a:spcPts val="0"/>
              </a:spcBef>
              <a:spcAft>
                <a:spcPts val="0"/>
              </a:spcAft>
              <a:buSzPts val="1400"/>
              <a:buNone/>
            </a:pPr>
            <a:r>
              <a:rPr lang="en-US"/>
              <a:t>Then move into DLS - explain what that does/its background and how I’m using it - using to monitor how GEAP changes size over temperature and over ionic strength (max: 140 mM)</a:t>
            </a:r>
            <a:endParaRPr/>
          </a:p>
          <a:p>
            <a:pPr marL="0" lvl="0" indent="0" algn="l" rtl="0">
              <a:spcBef>
                <a:spcPts val="0"/>
              </a:spcBef>
              <a:spcAft>
                <a:spcPts val="0"/>
              </a:spcAft>
              <a:buSzPts val="1400"/>
              <a:buNone/>
            </a:pPr>
            <a:r>
              <a:rPr lang="en-US"/>
              <a:t>DLS results and what they mean - show graph</a:t>
            </a:r>
            <a:endParaRPr/>
          </a:p>
          <a:p>
            <a:pPr marL="0" lvl="0" indent="0" algn="l" rtl="0">
              <a:spcBef>
                <a:spcPts val="0"/>
              </a:spcBef>
              <a:spcAft>
                <a:spcPts val="0"/>
              </a:spcAft>
              <a:buSzPts val="1400"/>
              <a:buNone/>
            </a:pPr>
            <a:r>
              <a:rPr lang="en-US"/>
              <a:t>Next: next steps or future directions</a:t>
            </a:r>
            <a:endParaRPr/>
          </a:p>
          <a:p>
            <a:pPr marL="0" lvl="0" indent="0" algn="l" rtl="0">
              <a:spcBef>
                <a:spcPts val="0"/>
              </a:spcBef>
              <a:spcAft>
                <a:spcPts val="0"/>
              </a:spcAft>
              <a:buSzPts val="1400"/>
              <a:buNone/>
            </a:pPr>
            <a:r>
              <a:rPr lang="en-US"/>
              <a:t>Next: overview of what I talked about</a:t>
            </a:r>
            <a:endParaRPr/>
          </a:p>
          <a:p>
            <a:pPr marL="0" lvl="0" indent="0" algn="l" rtl="0">
              <a:spcBef>
                <a:spcPts val="0"/>
              </a:spcBef>
              <a:spcAft>
                <a:spcPts val="0"/>
              </a:spcAft>
              <a:buSzPts val="1400"/>
              <a:buNone/>
            </a:pPr>
            <a:r>
              <a:rPr lang="en-US"/>
              <a:t>Next: Acknowledgments</a:t>
            </a:r>
            <a:endParaRPr/>
          </a:p>
          <a:p>
            <a:pPr marL="0" lvl="0" indent="0" algn="l" rtl="0">
              <a:spcBef>
                <a:spcPts val="0"/>
              </a:spcBef>
              <a:spcAft>
                <a:spcPts val="0"/>
              </a:spcAft>
              <a:buSzPts val="1400"/>
              <a:buNone/>
            </a:pPr>
            <a:r>
              <a:rPr lang="en-US"/>
              <a:t>Summary slide good at very end - might move acknowledgments after title slide</a:t>
            </a: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272" name="Google Shape;9272;g3f581a49861_0_14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6"/>
        <p:cNvGrpSpPr/>
        <p:nvPr/>
      </p:nvGrpSpPr>
      <p:grpSpPr>
        <a:xfrm>
          <a:off x="0" y="0"/>
          <a:ext cx="0" cy="0"/>
          <a:chOff x="0" y="0"/>
          <a:chExt cx="0" cy="0"/>
        </a:xfrm>
      </p:grpSpPr>
      <p:sp>
        <p:nvSpPr>
          <p:cNvPr id="9447" name="Google Shape;9447;g3f581a49861_0_16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448" name="Google Shape;9448;g3f581a49861_0_16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2800">
                <a:solidFill>
                  <a:srgbClr val="FF0000"/>
                </a:solidFill>
              </a:rPr>
              <a:t>synthetic version of bacteria DNA</a:t>
            </a:r>
            <a:endParaRPr sz="2800">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first we made a synthetic version of bacteria DNA that has a our desired GEP sequence within it. As shown in the right hand side. STartrinhg with the first half with the VPGXG, that’s opur hydrophobic region, followed by our hydrophilic region which is VPGSG and ending in a histag. With the hydrophobic region we were curious to see how the larger hydrophobic region would do compared to the shoerter hydrophilic so in the=is case the hydrophobic is 2x the length of the hydrophilic. we then take this synthetic bacteria DNA … next slide and move into this process where we put it in the bacteria</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4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9449" name="Google Shape;9449;g3f581a49861_0_16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5"/>
        <p:cNvGrpSpPr/>
        <p:nvPr/>
      </p:nvGrpSpPr>
      <p:grpSpPr>
        <a:xfrm>
          <a:off x="0" y="0"/>
          <a:ext cx="0" cy="0"/>
          <a:chOff x="0" y="0"/>
          <a:chExt cx="0" cy="0"/>
        </a:xfrm>
      </p:grpSpPr>
      <p:sp>
        <p:nvSpPr>
          <p:cNvPr id="9786" name="Google Shape;9786;g3f581a49861_0_19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787" name="Google Shape;9787;g3f581a49861_0_19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800" i="1">
                <a:solidFill>
                  <a:srgbClr val="FF0000"/>
                </a:solidFill>
              </a:rPr>
              <a:t>Say AFM and DLS, no UV-VIS</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protein purification via ITC</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4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9788" name="Google Shape;9788;g3f581a49861_0_19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1"/>
        <p:cNvGrpSpPr/>
        <p:nvPr/>
      </p:nvGrpSpPr>
      <p:grpSpPr>
        <a:xfrm>
          <a:off x="0" y="0"/>
          <a:ext cx="0" cy="0"/>
          <a:chOff x="0" y="0"/>
          <a:chExt cx="0" cy="0"/>
        </a:xfrm>
      </p:grpSpPr>
      <p:sp>
        <p:nvSpPr>
          <p:cNvPr id="9962" name="Google Shape;9962;g3f581a49861_0_21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9963" name="Google Shape;9963;g3f581a49861_0_21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800" i="1">
                <a:solidFill>
                  <a:srgbClr val="FF0000"/>
                </a:solidFill>
              </a:rPr>
              <a:t>gel showing various steps of the purification process. we used inverse temperature cycling to purify the protein and those steps are shown in lanes 2 through 6 and 8 through 10. This is us double checking that we not only has protein at the appropriate steps but that the protein is also falling at its weight range when comparing it to the ladder seen in lanes 1 and 7. we ran a positive control as shown in lane 12, that is another vector in the series we are working with which came out appropriately as well. Lane 11 shows the dialysis step (protein is very pure) which is the last step before characterization.</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SDS gel uses current to pull down protein so we can view purity</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Left side I will have my ladder (for weight estimates, how well gel is running and another in the middle to make sure its still working well)…</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Way to see how pure the sample is becoming as we go from cell lysis to dialysis (steps 3 thru 6). Judging purity based on how many bands are in the lane. (more bands = less pure)</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During cell lysis we break open periplasmic portion of bacteria because that’s where out protein is. So lanes 2 - 4 are showing how well we broke them out while not being worried about purity (in these steps we break open membrane parts to access periplasm - will have bacteria chunks lingering around, so even though it’s meant to give a clearer purification, you’ll have things like natural bacteria protein, membrane, various parts of the bacteria itself)</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Not until we start doing the salting back and forth that we worry about purity which can be shown in lanes 5 through 10</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Pos control for consistency - a check per se to make sure everything ran through</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Lane 11 is dialysis - the purest sample of the set - 1 to 2 bands is fine (might have smtg sticking to it)</a:t>
            </a:r>
            <a:endParaRPr sz="1800" i="1">
              <a:solidFill>
                <a:srgbClr val="FF0000"/>
              </a:solidFill>
            </a:endParaRPr>
          </a:p>
          <a:p>
            <a:pPr marL="0" lvl="0" indent="0" algn="l" rtl="0">
              <a:spcBef>
                <a:spcPts val="0"/>
              </a:spcBef>
              <a:spcAft>
                <a:spcPts val="0"/>
              </a:spcAft>
              <a:buSzPts val="1800"/>
              <a:buNone/>
            </a:pPr>
            <a:endParaRPr sz="1800" i="1">
              <a:solidFill>
                <a:srgbClr val="FF0000"/>
              </a:solidFill>
            </a:endParaRPr>
          </a:p>
          <a:p>
            <a:pPr marL="0" lvl="0" indent="0" algn="l" rtl="0">
              <a:spcBef>
                <a:spcPts val="0"/>
              </a:spcBef>
              <a:spcAft>
                <a:spcPts val="0"/>
              </a:spcAft>
              <a:buSzPts val="1800"/>
              <a:buNone/>
            </a:pPr>
            <a:r>
              <a:rPr lang="en-US" sz="1800" i="1">
                <a:solidFill>
                  <a:srgbClr val="FF0000"/>
                </a:solidFill>
              </a:rPr>
              <a:t>Describe what you plan to do / are doing / have done in this project to solve the problem</a:t>
            </a:r>
            <a:endParaRPr sz="14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9964" name="Google Shape;9964;g3f581a49861_0_21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8"/>
        <p:cNvGrpSpPr/>
        <p:nvPr/>
      </p:nvGrpSpPr>
      <p:grpSpPr>
        <a:xfrm>
          <a:off x="0" y="0"/>
          <a:ext cx="0" cy="0"/>
          <a:chOff x="0" y="0"/>
          <a:chExt cx="0" cy="0"/>
        </a:xfrm>
      </p:grpSpPr>
      <p:sp>
        <p:nvSpPr>
          <p:cNvPr id="1339" name="Google Shape;1339;g3ec66fc29e5_0_6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340" name="Google Shape;1340;g3ec66fc29e5_0_6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sz="1300" i="1" dirty="0">
                <a:solidFill>
                  <a:srgbClr val="AFA593"/>
                </a:solidFill>
              </a:rPr>
              <a:t>First, I want to discuss our GEP design. We start with a synthetic version of bacteria DNA that has our desired GEP sequence within it, shown at right. The first half consists of 20 repeat units of a hydrophobic sequence of amino acids, followed by 10 repeat units of a hydrophilic sequence. This 20:10 ratio has led us to nickname the sequence the "20:10" sequence, which is how I will refer to it from now on. There is also a histidine group on the end that provides tagging capability. These specific amino acids and design decisions allow us to impart specific elastin like properties such as being amphiphilic in nature and having the ability to form nanocomposites with dimensions similar to </a:t>
            </a:r>
            <a:r>
              <a:rPr lang="en-US" sz="1300" i="1" dirty="0" err="1">
                <a:solidFill>
                  <a:srgbClr val="AFA593"/>
                </a:solidFill>
              </a:rPr>
              <a:t>biomembranes</a:t>
            </a:r>
            <a:r>
              <a:rPr lang="en-US" sz="1300" i="1" dirty="0">
                <a:solidFill>
                  <a:srgbClr val="AFA593"/>
                </a:solidFill>
              </a:rPr>
              <a:t>.</a:t>
            </a:r>
          </a:p>
          <a:p>
            <a:pPr marL="0" lvl="0" indent="0" algn="l" rtl="0">
              <a:spcBef>
                <a:spcPts val="0"/>
              </a:spcBef>
              <a:spcAft>
                <a:spcPts val="0"/>
              </a:spcAft>
              <a:buSzPts val="1800"/>
              <a:buNone/>
            </a:pPr>
            <a:endParaRPr lang="en-US" sz="1300" i="1" dirty="0">
              <a:solidFill>
                <a:srgbClr val="AFA593"/>
              </a:solidFill>
            </a:endParaRPr>
          </a:p>
        </p:txBody>
      </p:sp>
      <p:sp>
        <p:nvSpPr>
          <p:cNvPr id="1341" name="Google Shape;1341;g3ec66fc29e5_0_6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9"/>
        <p:cNvGrpSpPr/>
        <p:nvPr/>
      </p:nvGrpSpPr>
      <p:grpSpPr>
        <a:xfrm>
          <a:off x="0" y="0"/>
          <a:ext cx="0" cy="0"/>
          <a:chOff x="0" y="0"/>
          <a:chExt cx="0" cy="0"/>
        </a:xfrm>
      </p:grpSpPr>
      <p:sp>
        <p:nvSpPr>
          <p:cNvPr id="10140" name="Google Shape;10140;g3f581a49861_0_2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141" name="Google Shape;10141;g3f581a49861_0_23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2400" i="1">
                <a:solidFill>
                  <a:srgbClr val="AFA593"/>
                </a:solidFill>
              </a:rPr>
              <a:t>Here I’m showing what the 20:10 GEP looks like in terms of size over varying temperature, where size in nm is on the y-axis as a function of temp. The proteins amphiphilic nature allows it to self assemble into nano size particles, and we wanted to see what the assembly would look like if we ran multiple temp cycles from 5˚ C to 60˚ C in 5˚ C increments. This plot demonstrate the ability of the polymer to achieve a reversible phase transition within a wide temperature range.</a:t>
            </a:r>
            <a:endParaRPr sz="2400" i="1">
              <a:solidFill>
                <a:srgbClr val="AFA593"/>
              </a:solidFill>
            </a:endParaRPr>
          </a:p>
          <a:p>
            <a:pPr marL="0" lvl="0" indent="0" algn="l" rtl="0">
              <a:lnSpc>
                <a:spcPct val="100000"/>
              </a:lnSpc>
              <a:spcBef>
                <a:spcPts val="0"/>
              </a:spcBef>
              <a:spcAft>
                <a:spcPts val="0"/>
              </a:spcAft>
              <a:buSzPts val="1400"/>
              <a:buNone/>
            </a:pPr>
            <a:endParaRPr sz="1800" i="1">
              <a:solidFill>
                <a:srgbClr val="AFA593"/>
              </a:solidFill>
            </a:endParaRPr>
          </a:p>
          <a:p>
            <a:pPr marL="0" lvl="0" indent="0" algn="l" rtl="0">
              <a:lnSpc>
                <a:spcPct val="100000"/>
              </a:lnSpc>
              <a:spcBef>
                <a:spcPts val="0"/>
              </a:spcBef>
              <a:spcAft>
                <a:spcPts val="0"/>
              </a:spcAft>
              <a:buSzPts val="1400"/>
              <a:buNone/>
            </a:pPr>
            <a:endParaRPr sz="1800" i="1">
              <a:solidFill>
                <a:srgbClr val="AFA593"/>
              </a:solidFill>
            </a:endParaRPr>
          </a:p>
          <a:p>
            <a:pPr marL="0" lvl="0" indent="0" algn="l" rtl="0">
              <a:lnSpc>
                <a:spcPct val="100000"/>
              </a:lnSpc>
              <a:spcBef>
                <a:spcPts val="0"/>
              </a:spcBef>
              <a:spcAft>
                <a:spcPts val="0"/>
              </a:spcAft>
              <a:buSzPts val="1400"/>
              <a:buNone/>
            </a:pPr>
            <a:endParaRPr sz="1800" i="1">
              <a:solidFill>
                <a:srgbClr val="AFA593"/>
              </a:solidFill>
            </a:endParaRPr>
          </a:p>
          <a:p>
            <a:pPr marL="0" lvl="0" indent="0" algn="l" rtl="0">
              <a:lnSpc>
                <a:spcPct val="100000"/>
              </a:lnSpc>
              <a:spcBef>
                <a:spcPts val="0"/>
              </a:spcBef>
              <a:spcAft>
                <a:spcPts val="0"/>
              </a:spcAft>
              <a:buSzPts val="1400"/>
              <a:buNone/>
            </a:pPr>
            <a:endParaRPr sz="1800" i="1">
              <a:solidFill>
                <a:srgbClr val="AFA593"/>
              </a:solidFill>
            </a:endParaRPr>
          </a:p>
          <a:p>
            <a:pPr marL="0" lvl="0" indent="0" algn="l" rtl="0">
              <a:lnSpc>
                <a:spcPct val="100000"/>
              </a:lnSpc>
              <a:spcBef>
                <a:spcPts val="0"/>
              </a:spcBef>
              <a:spcAft>
                <a:spcPts val="0"/>
              </a:spcAft>
              <a:buSzPts val="1400"/>
              <a:buNone/>
            </a:pPr>
            <a:endParaRPr sz="1800" i="1">
              <a:solidFill>
                <a:srgbClr val="AFA593"/>
              </a:solidFill>
            </a:endParaRPr>
          </a:p>
        </p:txBody>
      </p:sp>
      <p:sp>
        <p:nvSpPr>
          <p:cNvPr id="10142" name="Google Shape;10142;g3f581a49861_0_23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8"/>
        <p:cNvGrpSpPr/>
        <p:nvPr/>
      </p:nvGrpSpPr>
      <p:grpSpPr>
        <a:xfrm>
          <a:off x="0" y="0"/>
          <a:ext cx="0" cy="0"/>
          <a:chOff x="0" y="0"/>
          <a:chExt cx="0" cy="0"/>
        </a:xfrm>
      </p:grpSpPr>
      <p:sp>
        <p:nvSpPr>
          <p:cNvPr id="10319" name="Google Shape;10319;g3f581a49861_0_24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320" name="Google Shape;10320;g3f581a49861_0_24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800" i="1">
              <a:solidFill>
                <a:srgbClr val="AFA593"/>
              </a:solidFill>
            </a:endParaRPr>
          </a:p>
        </p:txBody>
      </p:sp>
      <p:sp>
        <p:nvSpPr>
          <p:cNvPr id="10321" name="Google Shape;10321;g3f581a49861_0_24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6"/>
        <p:cNvGrpSpPr/>
        <p:nvPr/>
      </p:nvGrpSpPr>
      <p:grpSpPr>
        <a:xfrm>
          <a:off x="0" y="0"/>
          <a:ext cx="0" cy="0"/>
          <a:chOff x="0" y="0"/>
          <a:chExt cx="0" cy="0"/>
        </a:xfrm>
      </p:grpSpPr>
      <p:sp>
        <p:nvSpPr>
          <p:cNvPr id="10497" name="Google Shape;10497;g3f581a49861_0_26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498" name="Google Shape;10498;g3f581a49861_0_26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800" i="1"/>
          </a:p>
        </p:txBody>
      </p:sp>
      <p:sp>
        <p:nvSpPr>
          <p:cNvPr id="10499" name="Google Shape;10499;g3f581a49861_0_26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4"/>
        <p:cNvGrpSpPr/>
        <p:nvPr/>
      </p:nvGrpSpPr>
      <p:grpSpPr>
        <a:xfrm>
          <a:off x="0" y="0"/>
          <a:ext cx="0" cy="0"/>
          <a:chOff x="0" y="0"/>
          <a:chExt cx="0" cy="0"/>
        </a:xfrm>
      </p:grpSpPr>
      <p:sp>
        <p:nvSpPr>
          <p:cNvPr id="10675" name="Google Shape;10675;g3f581a49861_0_28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676" name="Google Shape;10676;g3f581a49861_0_28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77" name="Google Shape;10677;g3f581a49861_0_28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9"/>
        <p:cNvGrpSpPr/>
        <p:nvPr/>
      </p:nvGrpSpPr>
      <p:grpSpPr>
        <a:xfrm>
          <a:off x="0" y="0"/>
          <a:ext cx="0" cy="0"/>
          <a:chOff x="0" y="0"/>
          <a:chExt cx="0" cy="0"/>
        </a:xfrm>
      </p:grpSpPr>
      <p:sp>
        <p:nvSpPr>
          <p:cNvPr id="10850" name="Google Shape;10850;g3f581a49861_0_30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851" name="Google Shape;10851;g3f581a49861_0_30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52" name="Google Shape;10852;g3f581a49861_0_30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4"/>
        <p:cNvGrpSpPr/>
        <p:nvPr/>
      </p:nvGrpSpPr>
      <p:grpSpPr>
        <a:xfrm>
          <a:off x="0" y="0"/>
          <a:ext cx="0" cy="0"/>
          <a:chOff x="0" y="0"/>
          <a:chExt cx="0" cy="0"/>
        </a:xfrm>
      </p:grpSpPr>
      <p:sp>
        <p:nvSpPr>
          <p:cNvPr id="11025" name="Google Shape;11025;g3f581a49861_0_3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1026" name="Google Shape;11026;g3f581a49861_0_31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27" name="Google Shape;11027;g3f581a49861_0_31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75</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g3ec66fc29e5_0_1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679" name="Google Shape;1679;g3ec66fc29e5_0_11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300" i="1" dirty="0">
                <a:solidFill>
                  <a:srgbClr val="AFA593"/>
                </a:solidFill>
              </a:rPr>
              <a:t>Maybe enlarge image</a:t>
            </a:r>
            <a:endParaRPr sz="1300" i="1" dirty="0">
              <a:solidFill>
                <a:srgbClr val="AFA593"/>
              </a:solidFill>
            </a:endParaRPr>
          </a:p>
        </p:txBody>
      </p:sp>
      <p:sp>
        <p:nvSpPr>
          <p:cNvPr id="1680" name="Google Shape;1680;g3ec66fc29e5_0_11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3"/>
        <p:cNvGrpSpPr/>
        <p:nvPr/>
      </p:nvGrpSpPr>
      <p:grpSpPr>
        <a:xfrm>
          <a:off x="0" y="0"/>
          <a:ext cx="0" cy="0"/>
          <a:chOff x="0" y="0"/>
          <a:chExt cx="0" cy="0"/>
        </a:xfrm>
      </p:grpSpPr>
      <p:sp>
        <p:nvSpPr>
          <p:cNvPr id="1854" name="Google Shape;1854;g3f7e6c1e7a5_0_14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855" name="Google Shape;1855;g3f7e6c1e7a5_0_14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Clr>
                <a:schemeClr val="dk1"/>
              </a:buClr>
              <a:buSzPts val="1100"/>
              <a:buFont typeface="Arial"/>
              <a:buNone/>
            </a:pPr>
            <a:r>
              <a:rPr lang="en-US" sz="1300" i="1" dirty="0">
                <a:solidFill>
                  <a:srgbClr val="AFA593"/>
                </a:solidFill>
              </a:rPr>
              <a:t>This SDS gel shows our purification process from cell lysis through dialysis. It works by running current through the sample to pull proteins through by size, so we can see purity: more bands means more contaminants, fewer means cleaner. Lanes 1 and 7 are our ladders, giving us a weight reference and confirming the gel ran properly. Lanes 2 through 4 show the process by which we break open the bacterias periplasmic membrane to access our protein. In lanes 5 through 9, where we use inverse temperature cycling to remove contaminants from the protein. Lane 10 is dialysis, our final step before characterization, and the purest sample of the set. Lane 11 is a positive control, a different vector from the same series, confirming the gel ran correctly. Overall, this shows the purification working as intended, and gives us a clean, correctly sized protein ready for characterization.</a:t>
            </a:r>
            <a:endParaRPr sz="1300" i="1" dirty="0">
              <a:solidFill>
                <a:srgbClr val="AFA593"/>
              </a:solidFill>
            </a:endParaRPr>
          </a:p>
          <a:p>
            <a:pPr marL="0" lvl="0" indent="0" algn="l" rtl="0">
              <a:lnSpc>
                <a:spcPct val="100000"/>
              </a:lnSpc>
              <a:spcBef>
                <a:spcPts val="1200"/>
              </a:spcBef>
              <a:spcAft>
                <a:spcPts val="0"/>
              </a:spcAft>
              <a:buSzPts val="1400"/>
              <a:buNone/>
            </a:pPr>
            <a:endParaRPr sz="1300" i="1" dirty="0">
              <a:solidFill>
                <a:srgbClr val="AFA593"/>
              </a:solidFill>
            </a:endParaRPr>
          </a:p>
        </p:txBody>
      </p:sp>
      <p:sp>
        <p:nvSpPr>
          <p:cNvPr id="1856" name="Google Shape;1856;g3f7e6c1e7a5_0_14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19.pn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8.pn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21.pn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23.pn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23.pn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20.pn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20.pn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hyperlink" Target="https://www.polymersource.ca/index.php?r%EE%80%80oute=product/maincategory" TargetMode="External"/><Relationship Id="rId9" Type="http://schemas.openxmlformats.org/officeDocument/2006/relationships/image" Target="../media/image5.jpg"/></Relationships>
</file>

<file path=ppt/slides/_rels/slide3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6.png"/></Relationships>
</file>

<file path=ppt/slides/_rels/slide3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s/_rels/slide3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6.png"/><Relationship Id="rId7" Type="http://schemas.openxmlformats.org/officeDocument/2006/relationships/image" Target="../media/image5.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1.png"/></Relationships>
</file>

<file path=ppt/slides/_rels/slide3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6.png"/><Relationship Id="rId7" Type="http://schemas.openxmlformats.org/officeDocument/2006/relationships/image" Target="../media/image5.jp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1.png"/></Relationships>
</file>

<file path=ppt/slides/_rels/slide3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 Id="rId9" Type="http://schemas.openxmlformats.org/officeDocument/2006/relationships/image" Target="../media/image25.png"/></Relationships>
</file>

<file path=ppt/slides/_rels/slide3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27.jpg"/><Relationship Id="rId4" Type="http://schemas.openxmlformats.org/officeDocument/2006/relationships/image" Target="../media/image2.png"/><Relationship Id="rId9" Type="http://schemas.openxmlformats.org/officeDocument/2006/relationships/image" Target="../media/image15.png"/></Relationships>
</file>

<file path=ppt/slides/_rels/slide3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 Id="rId9" Type="http://schemas.openxmlformats.org/officeDocument/2006/relationships/image" Target="../media/image28.png"/></Relationships>
</file>

<file path=ppt/slides/_rels/slide3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 Id="rId9" Type="http://schemas.openxmlformats.org/officeDocument/2006/relationships/image" Target="../media/image29.png"/></Relationships>
</file>

<file path=ppt/slides/_rels/slide3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2.png"/><Relationship Id="rId7"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30.jpg"/></Relationships>
</file>

<file path=ppt/slides/_rels/slide4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31.jpg"/></Relationships>
</file>

<file path=ppt/slides/_rels/slide4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32.jpg"/><Relationship Id="rId4" Type="http://schemas.openxmlformats.org/officeDocument/2006/relationships/image" Target="../media/image2.png"/><Relationship Id="rId9" Type="http://schemas.openxmlformats.org/officeDocument/2006/relationships/image" Target="../media/image15.png"/></Relationships>
</file>

<file path=ppt/slides/_rels/slide4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3.png"/><Relationship Id="rId10" Type="http://schemas.openxmlformats.org/officeDocument/2006/relationships/image" Target="../media/image6.png"/><Relationship Id="rId4" Type="http://schemas.openxmlformats.org/officeDocument/2006/relationships/hyperlink" Target="https://www.polymersource.ca/index.php?r%EE%80%80oute=product/maincategory" TargetMode="External"/><Relationship Id="rId9" Type="http://schemas.openxmlformats.org/officeDocument/2006/relationships/image" Target="../media/image5.jpg"/></Relationships>
</file>

<file path=ppt/slides/_rels/slide4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png"/><Relationship Id="rId7"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3.png"/><Relationship Id="rId9" Type="http://schemas.openxmlformats.org/officeDocument/2006/relationships/image" Target="../media/image6.png"/></Relationships>
</file>

<file path=ppt/slides/_rels/slide5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34.png"/></Relationships>
</file>

<file path=ppt/slides/_rels/slide5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37.png"/></Relationships>
</file>

<file path=ppt/slides/_rels/slide56.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png"/><Relationship Id="rId7" Type="http://schemas.openxmlformats.org/officeDocument/2006/relationships/image" Target="../media/image4.jp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10" Type="http://schemas.openxmlformats.org/officeDocument/2006/relationships/image" Target="../media/image35.png"/><Relationship Id="rId4" Type="http://schemas.openxmlformats.org/officeDocument/2006/relationships/hyperlink" Target="https://www.polymersource.ca/index.php?r%EE%80%80oute=product/maincategory" TargetMode="External"/><Relationship Id="rId9" Type="http://schemas.openxmlformats.org/officeDocument/2006/relationships/image" Target="../media/image13.png"/></Relationships>
</file>

<file path=ppt/slides/_rels/slide5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14.png"/></Relationships>
</file>

<file path=ppt/slides/_rels/slide6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6.png"/></Relationships>
</file>

<file path=ppt/slides/_rels/slide6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5.jpg"/></Relationships>
</file>

<file path=ppt/slides/_rels/slide63.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hyperlink" Target="https://www.polymersource.ca/index.php?r%EE%80%80oute=product/maincategory" TargetMode="External"/><Relationship Id="rId9" Type="http://schemas.openxmlformats.org/officeDocument/2006/relationships/image" Target="../media/image5.jpg"/></Relationships>
</file>

<file path=ppt/slides/_rels/slide64.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2.png"/><Relationship Id="rId7" Type="http://schemas.openxmlformats.org/officeDocument/2006/relationships/image" Target="../media/image4.jp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6.png"/></Relationships>
</file>

<file path=ppt/slides/_rels/slide65.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3.png"/><Relationship Id="rId10" Type="http://schemas.openxmlformats.org/officeDocument/2006/relationships/image" Target="../media/image6.png"/><Relationship Id="rId4" Type="http://schemas.openxmlformats.org/officeDocument/2006/relationships/hyperlink" Target="https://www.polymersource.ca/index.php?r%EE%80%80oute=product/maincategory" TargetMode="External"/><Relationship Id="rId9" Type="http://schemas.openxmlformats.org/officeDocument/2006/relationships/image" Target="../media/image5.jpg"/></Relationships>
</file>

<file path=ppt/slides/_rels/slide66.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33.png"/><Relationship Id="rId7" Type="http://schemas.openxmlformats.org/officeDocument/2006/relationships/image" Target="../media/image4.jp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6.png"/></Relationships>
</file>

<file path=ppt/slides/_rels/slide6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5.png"/><Relationship Id="rId7" Type="http://schemas.openxmlformats.org/officeDocument/2006/relationships/image" Target="../media/image5.jp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1.png"/></Relationships>
</file>

<file path=ppt/slides/_rels/slide6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jpg"/><Relationship Id="rId7" Type="http://schemas.openxmlformats.org/officeDocument/2006/relationships/image" Target="../media/image5.jp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10" Type="http://schemas.openxmlformats.org/officeDocument/2006/relationships/image" Target="../media/image17.jpg"/><Relationship Id="rId4" Type="http://schemas.openxmlformats.org/officeDocument/2006/relationships/image" Target="../media/image3.png"/><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15.png"/><Relationship Id="rId5" Type="http://schemas.openxmlformats.org/officeDocument/2006/relationships/image" Target="../media/image4.jpg"/><Relationship Id="rId10" Type="http://schemas.openxmlformats.org/officeDocument/2006/relationships/image" Target="../media/image38.png"/><Relationship Id="rId4" Type="http://schemas.openxmlformats.org/officeDocument/2006/relationships/image" Target="../media/image2.png"/><Relationship Id="rId9" Type="http://schemas.openxmlformats.org/officeDocument/2006/relationships/image" Target="../media/image18.png"/></Relationships>
</file>

<file path=ppt/slides/_rels/slide7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8.png"/></Relationships>
</file>

<file path=ppt/slides/_rels/slide7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8.png"/></Relationships>
</file>

<file path=ppt/slides/_rels/slide7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75.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jpg"/><Relationship Id="rId7"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10" Type="http://schemas.openxmlformats.org/officeDocument/2006/relationships/image" Target="../media/image17.jpg"/><Relationship Id="rId4" Type="http://schemas.openxmlformats.org/officeDocument/2006/relationships/image" Target="../media/image3.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a:spLocks noGrp="1"/>
          </p:cNvSpPr>
          <p:nvPr>
            <p:ph type="ctrTitle"/>
          </p:nvPr>
        </p:nvSpPr>
        <p:spPr>
          <a:xfrm>
            <a:off x="1372613" y="1326100"/>
            <a:ext cx="9446400" cy="19932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Times New Roman"/>
              <a:buNone/>
            </a:pPr>
            <a:r>
              <a:rPr lang="en-US" sz="4440" b="1">
                <a:latin typeface="Times New Roman" panose="02020603050405020304" pitchFamily="18" charset="0"/>
                <a:ea typeface="Times New Roman"/>
                <a:cs typeface="Times New Roman" panose="02020603050405020304" pitchFamily="18" charset="0"/>
                <a:sym typeface="Times New Roman"/>
              </a:rPr>
              <a:t>Genetically Encoded Amphiphilic Polymers for Membrane Based Nanotechnologies</a:t>
            </a:r>
            <a:endParaRPr sz="35130">
              <a:latin typeface="Times New Roman" panose="02020603050405020304" pitchFamily="18" charset="0"/>
              <a:ea typeface="Times New Roman"/>
              <a:cs typeface="Times New Roman" panose="02020603050405020304" pitchFamily="18" charset="0"/>
              <a:sym typeface="Times New Roman"/>
            </a:endParaRPr>
          </a:p>
        </p:txBody>
      </p:sp>
      <p:sp>
        <p:nvSpPr>
          <p:cNvPr id="90" name="Google Shape;90;p13"/>
          <p:cNvSpPr txBox="1">
            <a:spLocks noGrp="1"/>
          </p:cNvSpPr>
          <p:nvPr>
            <p:ph type="subTitle" idx="1"/>
          </p:nvPr>
        </p:nvSpPr>
        <p:spPr>
          <a:xfrm>
            <a:off x="17900" y="3886450"/>
            <a:ext cx="12155100" cy="1626600"/>
          </a:xfrm>
          <a:prstGeom prst="rect">
            <a:avLst/>
          </a:prstGeom>
          <a:noFill/>
          <a:ln>
            <a:noFill/>
          </a:ln>
        </p:spPr>
        <p:txBody>
          <a:bodyPr spcFirstLastPara="1" wrap="square" lIns="91425" tIns="45700" rIns="91425" bIns="45700" anchor="t" anchorCtr="0">
            <a:noAutofit/>
          </a:bodyPr>
          <a:lstStyle/>
          <a:p>
            <a:pPr marL="0" lvl="0" indent="0" algn="ctr" rtl="0">
              <a:lnSpc>
                <a:spcPct val="95000"/>
              </a:lnSpc>
              <a:spcBef>
                <a:spcPts val="0"/>
              </a:spcBef>
              <a:spcAft>
                <a:spcPts val="0"/>
              </a:spcAft>
              <a:buClr>
                <a:schemeClr val="dk1"/>
              </a:buClr>
              <a:buSzPts val="2000"/>
              <a:buNone/>
            </a:pPr>
            <a:r>
              <a:rPr lang="en-US">
                <a:latin typeface="Times New Roman" panose="02020603050405020304" pitchFamily="18" charset="0"/>
                <a:ea typeface="Times New Roman"/>
                <a:cs typeface="Times New Roman" panose="02020603050405020304" pitchFamily="18" charset="0"/>
                <a:sym typeface="Times New Roman"/>
              </a:rPr>
              <a:t>Adam Vanluvanee</a:t>
            </a:r>
            <a:endParaRPr>
              <a:latin typeface="Times New Roman" panose="02020603050405020304" pitchFamily="18" charset="0"/>
              <a:ea typeface="Times New Roman"/>
              <a:cs typeface="Times New Roman" panose="02020603050405020304" pitchFamily="18" charset="0"/>
              <a:sym typeface="Times New Roman"/>
            </a:endParaRPr>
          </a:p>
          <a:p>
            <a:pPr marL="0" lvl="0" indent="0" algn="ctr" rtl="0">
              <a:lnSpc>
                <a:spcPct val="95000"/>
              </a:lnSpc>
              <a:spcBef>
                <a:spcPts val="0"/>
              </a:spcBef>
              <a:spcAft>
                <a:spcPts val="0"/>
              </a:spcAft>
              <a:buClr>
                <a:schemeClr val="dk1"/>
              </a:buClr>
              <a:buSzPts val="2000"/>
              <a:buNone/>
            </a:pPr>
            <a:r>
              <a:rPr lang="en-US" sz="2000">
                <a:latin typeface="Times New Roman" panose="02020603050405020304" pitchFamily="18" charset="0"/>
                <a:ea typeface="Times New Roman"/>
                <a:cs typeface="Times New Roman" panose="02020603050405020304" pitchFamily="18" charset="0"/>
                <a:sym typeface="Times New Roman"/>
              </a:rPr>
              <a:t>Department of Engineering, Harvey Mudd College</a:t>
            </a:r>
            <a:endParaRPr sz="2000">
              <a:latin typeface="Times New Roman" panose="02020603050405020304" pitchFamily="18" charset="0"/>
              <a:ea typeface="Times New Roman"/>
              <a:cs typeface="Times New Roman" panose="02020603050405020304" pitchFamily="18" charset="0"/>
              <a:sym typeface="Times New Roman"/>
            </a:endParaRPr>
          </a:p>
          <a:p>
            <a:pPr marL="0" lvl="0" indent="0" algn="ctr" rtl="0">
              <a:lnSpc>
                <a:spcPct val="95000"/>
              </a:lnSpc>
              <a:spcBef>
                <a:spcPts val="1000"/>
              </a:spcBef>
              <a:spcAft>
                <a:spcPts val="0"/>
              </a:spcAft>
              <a:buClr>
                <a:schemeClr val="dk1"/>
              </a:buClr>
              <a:buSzPts val="2000"/>
              <a:buNone/>
            </a:pPr>
            <a:endParaRPr sz="2163">
              <a:latin typeface="Times New Roman" panose="02020603050405020304" pitchFamily="18" charset="0"/>
              <a:ea typeface="Times New Roman"/>
              <a:cs typeface="Times New Roman" panose="02020603050405020304" pitchFamily="18" charset="0"/>
              <a:sym typeface="Times New Roman"/>
            </a:endParaRPr>
          </a:p>
          <a:p>
            <a:pPr marL="0" lvl="0" indent="0" algn="l" rtl="0">
              <a:lnSpc>
                <a:spcPct val="95000"/>
              </a:lnSpc>
              <a:spcBef>
                <a:spcPts val="0"/>
              </a:spcBef>
              <a:spcAft>
                <a:spcPts val="0"/>
              </a:spcAft>
              <a:buClr>
                <a:schemeClr val="dk1"/>
              </a:buClr>
              <a:buSzPts val="2000"/>
              <a:buNone/>
            </a:pPr>
            <a:endParaRPr sz="2163">
              <a:latin typeface="Times New Roman" panose="02020603050405020304" pitchFamily="18" charset="0"/>
              <a:ea typeface="Times New Roman"/>
              <a:cs typeface="Times New Roman" panose="02020603050405020304" pitchFamily="18" charset="0"/>
              <a:sym typeface="Times New Roman"/>
            </a:endParaRPr>
          </a:p>
          <a:p>
            <a:pPr marL="0" lvl="0" indent="0" algn="ctr" rtl="0">
              <a:lnSpc>
                <a:spcPct val="75000"/>
              </a:lnSpc>
              <a:spcBef>
                <a:spcPts val="1000"/>
              </a:spcBef>
              <a:spcAft>
                <a:spcPts val="0"/>
              </a:spcAft>
              <a:buClr>
                <a:schemeClr val="dk1"/>
              </a:buClr>
              <a:buSzPts val="2000"/>
              <a:buNone/>
            </a:pPr>
            <a:r>
              <a:rPr lang="en-US" sz="1750">
                <a:latin typeface="Times New Roman" panose="02020603050405020304" pitchFamily="18" charset="0"/>
                <a:ea typeface="Times New Roman"/>
                <a:cs typeface="Times New Roman" panose="02020603050405020304" pitchFamily="18" charset="0"/>
                <a:sym typeface="Times New Roman"/>
              </a:rPr>
              <a:t>Ashley Martinez, BS &amp; Gabriel Montaño, PHD</a:t>
            </a:r>
            <a:endParaRPr sz="1750">
              <a:latin typeface="Times New Roman" panose="02020603050405020304" pitchFamily="18" charset="0"/>
              <a:ea typeface="Times New Roman"/>
              <a:cs typeface="Times New Roman" panose="02020603050405020304" pitchFamily="18" charset="0"/>
              <a:sym typeface="Times New Roman"/>
            </a:endParaRPr>
          </a:p>
          <a:p>
            <a:pPr marL="0" lvl="0" indent="0" algn="ctr" rtl="0">
              <a:lnSpc>
                <a:spcPct val="75000"/>
              </a:lnSpc>
              <a:spcBef>
                <a:spcPts val="1000"/>
              </a:spcBef>
              <a:spcAft>
                <a:spcPts val="0"/>
              </a:spcAft>
              <a:buClr>
                <a:schemeClr val="dk1"/>
              </a:buClr>
              <a:buSzPts val="2000"/>
              <a:buNone/>
            </a:pPr>
            <a:r>
              <a:rPr lang="en-US" sz="1750">
                <a:latin typeface="Times New Roman" panose="02020603050405020304" pitchFamily="18" charset="0"/>
                <a:ea typeface="Times New Roman"/>
                <a:cs typeface="Times New Roman" panose="02020603050405020304" pitchFamily="18" charset="0"/>
                <a:sym typeface="Times New Roman"/>
              </a:rPr>
              <a:t>Center for Materials Interfaces in Research and Access (¡MIRA!), Northern Arizona University</a:t>
            </a:r>
            <a:endParaRPr sz="1750">
              <a:latin typeface="Times New Roman" panose="02020603050405020304" pitchFamily="18" charset="0"/>
              <a:ea typeface="Times New Roman"/>
              <a:cs typeface="Times New Roman" panose="02020603050405020304" pitchFamily="18" charset="0"/>
              <a:sym typeface="Times New Roman"/>
            </a:endParaRPr>
          </a:p>
          <a:p>
            <a:pPr marL="0" lvl="0" indent="0" algn="l" rtl="0">
              <a:lnSpc>
                <a:spcPct val="95000"/>
              </a:lnSpc>
              <a:spcBef>
                <a:spcPts val="1000"/>
              </a:spcBef>
              <a:spcAft>
                <a:spcPts val="0"/>
              </a:spcAft>
              <a:buClr>
                <a:schemeClr val="dk1"/>
              </a:buClr>
              <a:buSzPts val="2000"/>
              <a:buNone/>
            </a:pPr>
            <a:endParaRPr sz="1750">
              <a:latin typeface="Times New Roman" panose="02020603050405020304" pitchFamily="18" charset="0"/>
              <a:ea typeface="Times New Roman"/>
              <a:cs typeface="Times New Roman" panose="02020603050405020304" pitchFamily="18" charset="0"/>
              <a:sym typeface="Times New Roman"/>
            </a:endParaRPr>
          </a:p>
        </p:txBody>
      </p:sp>
      <p:pic>
        <p:nvPicPr>
          <p:cNvPr id="91" name="Google Shape;91;p13"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0" cy="222645"/>
          </a:xfrm>
          <a:prstGeom prst="rect">
            <a:avLst/>
          </a:prstGeom>
          <a:noFill/>
          <a:ln>
            <a:noFill/>
          </a:ln>
        </p:spPr>
      </p:pic>
      <p:pic>
        <p:nvPicPr>
          <p:cNvPr id="92" name="Google Shape;92;p13" descr="Shape&#10;&#10;Description automatically generated with medium confidence"/>
          <p:cNvPicPr preferRelativeResize="0"/>
          <p:nvPr/>
        </p:nvPicPr>
        <p:blipFill rotWithShape="1">
          <a:blip r:embed="rId4">
            <a:alphaModFix/>
          </a:blip>
          <a:srcRect/>
          <a:stretch/>
        </p:blipFill>
        <p:spPr>
          <a:xfrm>
            <a:off x="7762075" y="187612"/>
            <a:ext cx="1078651" cy="523690"/>
          </a:xfrm>
          <a:prstGeom prst="rect">
            <a:avLst/>
          </a:prstGeom>
          <a:noFill/>
          <a:ln>
            <a:noFill/>
          </a:ln>
        </p:spPr>
      </p:pic>
      <p:pic>
        <p:nvPicPr>
          <p:cNvPr id="93" name="Google Shape;93;p13" descr="Logo&#10;&#10;Description automatically generated"/>
          <p:cNvPicPr preferRelativeResize="0"/>
          <p:nvPr/>
        </p:nvPicPr>
        <p:blipFill rotWithShape="1">
          <a:blip r:embed="rId5">
            <a:alphaModFix/>
          </a:blip>
          <a:srcRect/>
          <a:stretch/>
        </p:blipFill>
        <p:spPr>
          <a:xfrm>
            <a:off x="172138" y="139976"/>
            <a:ext cx="1200497" cy="663250"/>
          </a:xfrm>
          <a:prstGeom prst="rect">
            <a:avLst/>
          </a:prstGeom>
          <a:noFill/>
          <a:ln>
            <a:noFill/>
          </a:ln>
        </p:spPr>
      </p:pic>
      <p:sp>
        <p:nvSpPr>
          <p:cNvPr id="94" name="Google Shape;94;p13"/>
          <p:cNvSpPr txBox="1"/>
          <p:nvPr/>
        </p:nvSpPr>
        <p:spPr>
          <a:xfrm>
            <a:off x="5934410" y="6480374"/>
            <a:ext cx="33150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a:t>
            </a:r>
            <a:endParaRPr sz="1400" b="0" i="0" u="none" strike="noStrike" cap="none">
              <a:solidFill>
                <a:srgbClr val="000000"/>
              </a:solidFill>
              <a:latin typeface="Arial"/>
              <a:ea typeface="Arial"/>
              <a:cs typeface="Arial"/>
              <a:sym typeface="Arial"/>
            </a:endParaRPr>
          </a:p>
        </p:txBody>
      </p:sp>
      <p:sp>
        <p:nvSpPr>
          <p:cNvPr id="95" name="Google Shape;9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atin typeface="Times New Roman" panose="02020603050405020304" pitchFamily="18" charset="0"/>
                <a:cs typeface="Times New Roman" panose="02020603050405020304" pitchFamily="18" charset="0"/>
              </a:rPr>
              <a:t>1</a:t>
            </a:fld>
            <a:endParaRPr>
              <a:latin typeface="Times New Roman" panose="02020603050405020304" pitchFamily="18" charset="0"/>
              <a:cs typeface="Times New Roman" panose="02020603050405020304" pitchFamily="18" charset="0"/>
            </a:endParaRPr>
          </a:p>
        </p:txBody>
      </p:sp>
      <p:pic>
        <p:nvPicPr>
          <p:cNvPr id="96" name="Google Shape;96;p13" descr="https://commguide.asu.edu/downloads/asulogo/jpg/logo_mg.jpg"/>
          <p:cNvPicPr preferRelativeResize="0"/>
          <p:nvPr/>
        </p:nvPicPr>
        <p:blipFill rotWithShape="1">
          <a:blip r:embed="rId6">
            <a:alphaModFix/>
          </a:blip>
          <a:srcRect/>
          <a:stretch/>
        </p:blipFill>
        <p:spPr>
          <a:xfrm>
            <a:off x="10907012" y="186413"/>
            <a:ext cx="1200500" cy="500028"/>
          </a:xfrm>
          <a:prstGeom prst="rect">
            <a:avLst/>
          </a:prstGeom>
          <a:noFill/>
          <a:ln>
            <a:noFill/>
          </a:ln>
        </p:spPr>
      </p:pic>
      <p:pic>
        <p:nvPicPr>
          <p:cNvPr id="97" name="Google Shape;97;p13" descr="REU at Harvard University (CNS) | NNCI"/>
          <p:cNvPicPr preferRelativeResize="0"/>
          <p:nvPr/>
        </p:nvPicPr>
        <p:blipFill rotWithShape="1">
          <a:blip r:embed="rId7">
            <a:alphaModFix/>
          </a:blip>
          <a:srcRect/>
          <a:stretch/>
        </p:blipFill>
        <p:spPr>
          <a:xfrm>
            <a:off x="1878338" y="136500"/>
            <a:ext cx="1354458" cy="581650"/>
          </a:xfrm>
          <a:prstGeom prst="rect">
            <a:avLst/>
          </a:prstGeom>
          <a:noFill/>
          <a:ln>
            <a:noFill/>
          </a:ln>
        </p:spPr>
      </p:pic>
      <p:grpSp>
        <p:nvGrpSpPr>
          <p:cNvPr id="98" name="Google Shape;98;p13"/>
          <p:cNvGrpSpPr/>
          <p:nvPr/>
        </p:nvGrpSpPr>
        <p:grpSpPr>
          <a:xfrm>
            <a:off x="-7700" y="6324841"/>
            <a:ext cx="12206290" cy="332283"/>
            <a:chOff x="931692" y="4540806"/>
            <a:chExt cx="31987132" cy="2418359"/>
          </a:xfrm>
        </p:grpSpPr>
        <p:grpSp>
          <p:nvGrpSpPr>
            <p:cNvPr id="99" name="Google Shape;99;p13"/>
            <p:cNvGrpSpPr/>
            <p:nvPr/>
          </p:nvGrpSpPr>
          <p:grpSpPr>
            <a:xfrm>
              <a:off x="931692" y="4540806"/>
              <a:ext cx="16002389" cy="2418359"/>
              <a:chOff x="1874938" y="4228518"/>
              <a:chExt cx="12714436" cy="29031919"/>
            </a:xfrm>
          </p:grpSpPr>
          <p:grpSp>
            <p:nvGrpSpPr>
              <p:cNvPr id="100" name="Google Shape;100;p13"/>
              <p:cNvGrpSpPr/>
              <p:nvPr/>
            </p:nvGrpSpPr>
            <p:grpSpPr>
              <a:xfrm>
                <a:off x="1874938" y="4228545"/>
                <a:ext cx="724122" cy="29031869"/>
                <a:chOff x="6763779" y="3610074"/>
                <a:chExt cx="724122" cy="19543500"/>
              </a:xfrm>
            </p:grpSpPr>
            <p:sp>
              <p:nvSpPr>
                <p:cNvPr id="101" name="Google Shape;101;p1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2" name="Google Shape;102;p1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 name="Google Shape;103;p1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4" name="Google Shape;104;p1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05" name="Google Shape;105;p13"/>
              <p:cNvGrpSpPr/>
              <p:nvPr/>
            </p:nvGrpSpPr>
            <p:grpSpPr>
              <a:xfrm>
                <a:off x="2589876" y="4228518"/>
                <a:ext cx="4171622" cy="29031750"/>
                <a:chOff x="589212" y="5453559"/>
                <a:chExt cx="4171622" cy="19354500"/>
              </a:xfrm>
            </p:grpSpPr>
            <p:grpSp>
              <p:nvGrpSpPr>
                <p:cNvPr id="106" name="Google Shape;106;p13"/>
                <p:cNvGrpSpPr/>
                <p:nvPr/>
              </p:nvGrpSpPr>
              <p:grpSpPr>
                <a:xfrm>
                  <a:off x="2213483" y="5453559"/>
                  <a:ext cx="2547351" cy="19354500"/>
                  <a:chOff x="2126394" y="6201753"/>
                  <a:chExt cx="2547351" cy="19354500"/>
                </a:xfrm>
              </p:grpSpPr>
              <p:sp>
                <p:nvSpPr>
                  <p:cNvPr id="107" name="Google Shape;107;p1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 name="Google Shape;108;p1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9" name="Google Shape;109;p1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0" name="Google Shape;110;p1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 name="Google Shape;111;p1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2" name="Google Shape;112;p1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 name="Google Shape;113;p1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4" name="Google Shape;114;p1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5" name="Google Shape;115;p1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6" name="Google Shape;116;p1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7" name="Google Shape;117;p1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 name="Google Shape;118;p1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9" name="Google Shape;119;p1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0" name="Google Shape;120;p1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21" name="Google Shape;121;p13"/>
                <p:cNvGrpSpPr/>
                <p:nvPr/>
              </p:nvGrpSpPr>
              <p:grpSpPr>
                <a:xfrm>
                  <a:off x="589212" y="5453559"/>
                  <a:ext cx="1622103" cy="19354500"/>
                  <a:chOff x="589212" y="5453048"/>
                  <a:chExt cx="1622103" cy="19354500"/>
                </a:xfrm>
              </p:grpSpPr>
              <p:sp>
                <p:nvSpPr>
                  <p:cNvPr id="122" name="Google Shape;122;p1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 name="Google Shape;123;p1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 name="Google Shape;124;p1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5" name="Google Shape;125;p1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 name="Google Shape;126;p1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7" name="Google Shape;127;p1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8" name="Google Shape;128;p1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 name="Google Shape;129;p1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0" name="Google Shape;130;p1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31" name="Google Shape;131;p13"/>
              <p:cNvGrpSpPr/>
              <p:nvPr/>
            </p:nvGrpSpPr>
            <p:grpSpPr>
              <a:xfrm>
                <a:off x="6752314" y="4228568"/>
                <a:ext cx="911322" cy="29031869"/>
                <a:chOff x="11540841" y="6900050"/>
                <a:chExt cx="911322" cy="19543500"/>
              </a:xfrm>
            </p:grpSpPr>
            <p:sp>
              <p:nvSpPr>
                <p:cNvPr id="132" name="Google Shape;132;p1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3" name="Google Shape;133;p1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4" name="Google Shape;134;p1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5" name="Google Shape;135;p1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6" name="Google Shape;136;p1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37" name="Google Shape;137;p13"/>
              <p:cNvGrpSpPr/>
              <p:nvPr/>
            </p:nvGrpSpPr>
            <p:grpSpPr>
              <a:xfrm>
                <a:off x="7654454" y="4228555"/>
                <a:ext cx="2782652" cy="29031869"/>
                <a:chOff x="13486776" y="5144310"/>
                <a:chExt cx="2782652" cy="19543500"/>
              </a:xfrm>
            </p:grpSpPr>
            <p:sp>
              <p:nvSpPr>
                <p:cNvPr id="138" name="Google Shape;138;p1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 name="Google Shape;139;p1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 name="Google Shape;140;p1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 name="Google Shape;141;p1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2" name="Google Shape;142;p1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3" name="Google Shape;143;p1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4" name="Google Shape;144;p1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5" name="Google Shape;145;p1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6" name="Google Shape;146;p1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7" name="Google Shape;147;p1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 name="Google Shape;148;p1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 name="Google Shape;149;p1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0" name="Google Shape;150;p1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1" name="Google Shape;151;p1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 name="Google Shape;152;p1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3" name="Google Shape;153;p1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54" name="Google Shape;154;p13"/>
              <p:cNvGrpSpPr/>
              <p:nvPr/>
            </p:nvGrpSpPr>
            <p:grpSpPr>
              <a:xfrm>
                <a:off x="10427923" y="4228549"/>
                <a:ext cx="4161451" cy="29031869"/>
                <a:chOff x="16176528" y="4317489"/>
                <a:chExt cx="4161451" cy="19543500"/>
              </a:xfrm>
            </p:grpSpPr>
            <p:sp>
              <p:nvSpPr>
                <p:cNvPr id="155" name="Google Shape;155;p1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6" name="Google Shape;156;p1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 name="Google Shape;157;p1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 name="Google Shape;158;p1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9" name="Google Shape;159;p1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 name="Google Shape;160;p1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1" name="Google Shape;161;p1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2" name="Google Shape;162;p1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 name="Google Shape;163;p1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4" name="Google Shape;164;p1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 name="Google Shape;165;p1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6" name="Google Shape;166;p1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7" name="Google Shape;167;p1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8" name="Google Shape;168;p1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9" name="Google Shape;169;p1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 name="Google Shape;170;p1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1" name="Google Shape;171;p1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2" name="Google Shape;172;p1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 name="Google Shape;173;p1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4" name="Google Shape;174;p1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 name="Google Shape;175;p1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 name="Google Shape;176;p1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7" name="Google Shape;177;p1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78" name="Google Shape;178;p13"/>
            <p:cNvGrpSpPr/>
            <p:nvPr/>
          </p:nvGrpSpPr>
          <p:grpSpPr>
            <a:xfrm>
              <a:off x="16916435" y="4540806"/>
              <a:ext cx="16002389" cy="2418359"/>
              <a:chOff x="1874938" y="4228518"/>
              <a:chExt cx="12714436" cy="29031919"/>
            </a:xfrm>
          </p:grpSpPr>
          <p:grpSp>
            <p:nvGrpSpPr>
              <p:cNvPr id="179" name="Google Shape;179;p13"/>
              <p:cNvGrpSpPr/>
              <p:nvPr/>
            </p:nvGrpSpPr>
            <p:grpSpPr>
              <a:xfrm>
                <a:off x="1874938" y="4228545"/>
                <a:ext cx="724122" cy="29031869"/>
                <a:chOff x="6763779" y="3610074"/>
                <a:chExt cx="724122" cy="19543500"/>
              </a:xfrm>
            </p:grpSpPr>
            <p:sp>
              <p:nvSpPr>
                <p:cNvPr id="180" name="Google Shape;180;p1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 name="Google Shape;181;p1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2" name="Google Shape;182;p1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 name="Google Shape;183;p1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84" name="Google Shape;184;p13"/>
              <p:cNvGrpSpPr/>
              <p:nvPr/>
            </p:nvGrpSpPr>
            <p:grpSpPr>
              <a:xfrm>
                <a:off x="2589876" y="4228518"/>
                <a:ext cx="4171622" cy="29031750"/>
                <a:chOff x="589212" y="5453559"/>
                <a:chExt cx="4171622" cy="19354500"/>
              </a:xfrm>
            </p:grpSpPr>
            <p:grpSp>
              <p:nvGrpSpPr>
                <p:cNvPr id="185" name="Google Shape;185;p13"/>
                <p:cNvGrpSpPr/>
                <p:nvPr/>
              </p:nvGrpSpPr>
              <p:grpSpPr>
                <a:xfrm>
                  <a:off x="2213483" y="5453559"/>
                  <a:ext cx="2547351" cy="19354500"/>
                  <a:chOff x="2126394" y="6201753"/>
                  <a:chExt cx="2547351" cy="19354500"/>
                </a:xfrm>
              </p:grpSpPr>
              <p:sp>
                <p:nvSpPr>
                  <p:cNvPr id="186" name="Google Shape;186;p1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7" name="Google Shape;187;p1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8" name="Google Shape;188;p1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9" name="Google Shape;189;p1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0" name="Google Shape;190;p1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 name="Google Shape;191;p1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2" name="Google Shape;192;p1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 name="Google Shape;193;p1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4" name="Google Shape;194;p1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5" name="Google Shape;195;p1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6" name="Google Shape;196;p1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7" name="Google Shape;197;p1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8" name="Google Shape;198;p1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 name="Google Shape;199;p1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00" name="Google Shape;200;p13"/>
                <p:cNvGrpSpPr/>
                <p:nvPr/>
              </p:nvGrpSpPr>
              <p:grpSpPr>
                <a:xfrm>
                  <a:off x="589212" y="5453559"/>
                  <a:ext cx="1622103" cy="19354500"/>
                  <a:chOff x="589212" y="5453048"/>
                  <a:chExt cx="1622103" cy="19354500"/>
                </a:xfrm>
              </p:grpSpPr>
              <p:sp>
                <p:nvSpPr>
                  <p:cNvPr id="201" name="Google Shape;201;p1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2" name="Google Shape;202;p1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3" name="Google Shape;203;p1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4" name="Google Shape;204;p1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5" name="Google Shape;205;p1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6" name="Google Shape;206;p1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7" name="Google Shape;207;p1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8" name="Google Shape;208;p1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9" name="Google Shape;209;p1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10" name="Google Shape;210;p13"/>
              <p:cNvGrpSpPr/>
              <p:nvPr/>
            </p:nvGrpSpPr>
            <p:grpSpPr>
              <a:xfrm>
                <a:off x="6752314" y="4228568"/>
                <a:ext cx="911322" cy="29031869"/>
                <a:chOff x="11540841" y="6900050"/>
                <a:chExt cx="911322" cy="19543500"/>
              </a:xfrm>
            </p:grpSpPr>
            <p:sp>
              <p:nvSpPr>
                <p:cNvPr id="211" name="Google Shape;211;p1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2" name="Google Shape;212;p1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 name="Google Shape;213;p1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4" name="Google Shape;214;p1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5" name="Google Shape;215;p1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16" name="Google Shape;216;p13"/>
              <p:cNvGrpSpPr/>
              <p:nvPr/>
            </p:nvGrpSpPr>
            <p:grpSpPr>
              <a:xfrm>
                <a:off x="7654454" y="4228555"/>
                <a:ext cx="2782652" cy="29031869"/>
                <a:chOff x="13486776" y="5144310"/>
                <a:chExt cx="2782652" cy="19543500"/>
              </a:xfrm>
            </p:grpSpPr>
            <p:sp>
              <p:nvSpPr>
                <p:cNvPr id="217" name="Google Shape;217;p1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 name="Google Shape;218;p1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 name="Google Shape;219;p1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0" name="Google Shape;220;p1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1" name="Google Shape;221;p1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2" name="Google Shape;222;p1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 name="Google Shape;223;p1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4" name="Google Shape;224;p1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5" name="Google Shape;225;p1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6" name="Google Shape;226;p1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7" name="Google Shape;227;p1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 name="Google Shape;228;p1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 name="Google Shape;229;p1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0" name="Google Shape;230;p1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 name="Google Shape;231;p1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2" name="Google Shape;232;p1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33" name="Google Shape;233;p13"/>
              <p:cNvGrpSpPr/>
              <p:nvPr/>
            </p:nvGrpSpPr>
            <p:grpSpPr>
              <a:xfrm>
                <a:off x="10427923" y="4228549"/>
                <a:ext cx="4161451" cy="29031869"/>
                <a:chOff x="16176528" y="4317489"/>
                <a:chExt cx="4161451" cy="19543500"/>
              </a:xfrm>
            </p:grpSpPr>
            <p:sp>
              <p:nvSpPr>
                <p:cNvPr id="234" name="Google Shape;234;p1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5" name="Google Shape;235;p1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 name="Google Shape;236;p1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 name="Google Shape;237;p1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8" name="Google Shape;238;p1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9" name="Google Shape;239;p1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0" name="Google Shape;240;p1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 name="Google Shape;241;p1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2" name="Google Shape;242;p1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3" name="Google Shape;243;p1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4" name="Google Shape;244;p1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5" name="Google Shape;245;p1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 name="Google Shape;246;p1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 name="Google Shape;247;p1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8" name="Google Shape;248;p1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 name="Google Shape;249;p1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0" name="Google Shape;250;p1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1" name="Google Shape;251;p1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 name="Google Shape;252;p1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3" name="Google Shape;253;p1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 name="Google Shape;254;p1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 name="Google Shape;255;p1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6" name="Google Shape;256;p1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257" name="Google Shape;257;p13"/>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8" name="Google Shape;258;p13"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pic>
        <p:nvPicPr>
          <p:cNvPr id="259" name="Google Shape;259;p13" title="Screenshot 2026-06-24 at 4.34.07 PM.png"/>
          <p:cNvPicPr preferRelativeResize="0"/>
          <p:nvPr/>
        </p:nvPicPr>
        <p:blipFill rotWithShape="1">
          <a:blip r:embed="rId8">
            <a:alphaModFix/>
          </a:blip>
          <a:srcRect l="5402" t="4898"/>
          <a:stretch/>
        </p:blipFill>
        <p:spPr>
          <a:xfrm>
            <a:off x="3738513" y="95687"/>
            <a:ext cx="691902" cy="663250"/>
          </a:xfrm>
          <a:prstGeom prst="rect">
            <a:avLst/>
          </a:prstGeom>
          <a:noFill/>
          <a:ln>
            <a:noFill/>
          </a:ln>
        </p:spPr>
      </p:pic>
      <p:sp>
        <p:nvSpPr>
          <p:cNvPr id="260" name="Google Shape;260;p13"/>
          <p:cNvSpPr txBox="1"/>
          <p:nvPr/>
        </p:nvSpPr>
        <p:spPr>
          <a:xfrm>
            <a:off x="0" y="6508950"/>
            <a:ext cx="29766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a:ea typeface="Times New Roman"/>
                <a:cs typeface="Times New Roman"/>
                <a:sym typeface="Times New Roman"/>
              </a:rPr>
              <a:t>NSF award No.ECCS-2025490</a:t>
            </a:r>
            <a:endParaRPr sz="1500">
              <a:solidFill>
                <a:schemeClr val="lt1"/>
              </a:solidFill>
              <a:latin typeface="Times New Roman"/>
              <a:ea typeface="Times New Roman"/>
              <a:cs typeface="Times New Roman"/>
              <a:sym typeface="Times New Roman"/>
            </a:endParaRPr>
          </a:p>
        </p:txBody>
      </p:sp>
      <p:pic>
        <p:nvPicPr>
          <p:cNvPr id="261" name="Google Shape;261;p13" title="Screenshot 2026-07-22 at 10.52.10 AM.png"/>
          <p:cNvPicPr preferRelativeResize="0"/>
          <p:nvPr/>
        </p:nvPicPr>
        <p:blipFill>
          <a:blip r:embed="rId9">
            <a:alphaModFix/>
          </a:blip>
          <a:stretch>
            <a:fillRect/>
          </a:stretch>
        </p:blipFill>
        <p:spPr>
          <a:xfrm>
            <a:off x="9556088" y="113912"/>
            <a:ext cx="635525" cy="645031"/>
          </a:xfrm>
          <a:prstGeom prst="rect">
            <a:avLst/>
          </a:prstGeom>
          <a:noFill/>
          <a:ln>
            <a:noFill/>
          </a:ln>
        </p:spPr>
      </p:pic>
      <p:pic>
        <p:nvPicPr>
          <p:cNvPr id="262" name="Google Shape;262;p13"/>
          <p:cNvPicPr preferRelativeResize="0"/>
          <p:nvPr/>
        </p:nvPicPr>
        <p:blipFill>
          <a:blip r:embed="rId10">
            <a:alphaModFix/>
          </a:blip>
          <a:stretch>
            <a:fillRect/>
          </a:stretch>
        </p:blipFill>
        <p:spPr>
          <a:xfrm>
            <a:off x="5026440" y="139963"/>
            <a:ext cx="2139611" cy="618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6"/>
        <p:cNvGrpSpPr/>
        <p:nvPr/>
      </p:nvGrpSpPr>
      <p:grpSpPr>
        <a:xfrm>
          <a:off x="0" y="0"/>
          <a:ext cx="0" cy="0"/>
          <a:chOff x="0" y="0"/>
          <a:chExt cx="0" cy="0"/>
        </a:xfrm>
      </p:grpSpPr>
      <p:pic>
        <p:nvPicPr>
          <p:cNvPr id="2037" name="Google Shape;2037;p23"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2038" name="Google Shape;2038;p23"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2039" name="Google Shape;2039;p23"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2040" name="Google Shape;2040;p23"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2041" name="Google Shape;2041;p23"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2042" name="Google Shape;2042;p23"/>
          <p:cNvGrpSpPr/>
          <p:nvPr/>
        </p:nvGrpSpPr>
        <p:grpSpPr>
          <a:xfrm>
            <a:off x="-7700" y="6324841"/>
            <a:ext cx="12206290" cy="332283"/>
            <a:chOff x="931692" y="4540806"/>
            <a:chExt cx="31987132" cy="2418359"/>
          </a:xfrm>
        </p:grpSpPr>
        <p:grpSp>
          <p:nvGrpSpPr>
            <p:cNvPr id="2043" name="Google Shape;2043;p23"/>
            <p:cNvGrpSpPr/>
            <p:nvPr/>
          </p:nvGrpSpPr>
          <p:grpSpPr>
            <a:xfrm>
              <a:off x="931692" y="4540806"/>
              <a:ext cx="16002389" cy="2418359"/>
              <a:chOff x="1874938" y="4228518"/>
              <a:chExt cx="12714436" cy="29031919"/>
            </a:xfrm>
          </p:grpSpPr>
          <p:grpSp>
            <p:nvGrpSpPr>
              <p:cNvPr id="2044" name="Google Shape;2044;p23"/>
              <p:cNvGrpSpPr/>
              <p:nvPr/>
            </p:nvGrpSpPr>
            <p:grpSpPr>
              <a:xfrm>
                <a:off x="1874938" y="4228545"/>
                <a:ext cx="724122" cy="29031869"/>
                <a:chOff x="6763779" y="3610074"/>
                <a:chExt cx="724122" cy="19543500"/>
              </a:xfrm>
            </p:grpSpPr>
            <p:sp>
              <p:nvSpPr>
                <p:cNvPr id="2045" name="Google Shape;2045;p2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46" name="Google Shape;2046;p2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47" name="Google Shape;2047;p2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48" name="Google Shape;2048;p2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049" name="Google Shape;2049;p23"/>
              <p:cNvGrpSpPr/>
              <p:nvPr/>
            </p:nvGrpSpPr>
            <p:grpSpPr>
              <a:xfrm>
                <a:off x="2589876" y="4228518"/>
                <a:ext cx="4171622" cy="29031750"/>
                <a:chOff x="589212" y="5453559"/>
                <a:chExt cx="4171622" cy="19354500"/>
              </a:xfrm>
            </p:grpSpPr>
            <p:grpSp>
              <p:nvGrpSpPr>
                <p:cNvPr id="2050" name="Google Shape;2050;p23"/>
                <p:cNvGrpSpPr/>
                <p:nvPr/>
              </p:nvGrpSpPr>
              <p:grpSpPr>
                <a:xfrm>
                  <a:off x="2213483" y="5453559"/>
                  <a:ext cx="2547351" cy="19354500"/>
                  <a:chOff x="2126394" y="6201753"/>
                  <a:chExt cx="2547351" cy="19354500"/>
                </a:xfrm>
              </p:grpSpPr>
              <p:sp>
                <p:nvSpPr>
                  <p:cNvPr id="2051" name="Google Shape;2051;p2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52" name="Google Shape;2052;p2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53" name="Google Shape;2053;p2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54" name="Google Shape;2054;p2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55" name="Google Shape;2055;p2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56" name="Google Shape;2056;p2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57" name="Google Shape;2057;p2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58" name="Google Shape;2058;p2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59" name="Google Shape;2059;p2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60" name="Google Shape;2060;p2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61" name="Google Shape;2061;p2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62" name="Google Shape;2062;p2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63" name="Google Shape;2063;p2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64" name="Google Shape;2064;p2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065" name="Google Shape;2065;p23"/>
                <p:cNvGrpSpPr/>
                <p:nvPr/>
              </p:nvGrpSpPr>
              <p:grpSpPr>
                <a:xfrm>
                  <a:off x="589212" y="5453559"/>
                  <a:ext cx="1622103" cy="19354500"/>
                  <a:chOff x="589212" y="5453048"/>
                  <a:chExt cx="1622103" cy="19354500"/>
                </a:xfrm>
              </p:grpSpPr>
              <p:sp>
                <p:nvSpPr>
                  <p:cNvPr id="2066" name="Google Shape;2066;p2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67" name="Google Shape;2067;p2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68" name="Google Shape;2068;p2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69" name="Google Shape;2069;p2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70" name="Google Shape;2070;p2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71" name="Google Shape;2071;p2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72" name="Google Shape;2072;p2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73" name="Google Shape;2073;p2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74" name="Google Shape;2074;p2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075" name="Google Shape;2075;p23"/>
              <p:cNvGrpSpPr/>
              <p:nvPr/>
            </p:nvGrpSpPr>
            <p:grpSpPr>
              <a:xfrm>
                <a:off x="6752314" y="4228568"/>
                <a:ext cx="911322" cy="29031869"/>
                <a:chOff x="11540841" y="6900050"/>
                <a:chExt cx="911322" cy="19543500"/>
              </a:xfrm>
            </p:grpSpPr>
            <p:sp>
              <p:nvSpPr>
                <p:cNvPr id="2076" name="Google Shape;2076;p2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77" name="Google Shape;2077;p2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78" name="Google Shape;2078;p2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79" name="Google Shape;2079;p2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80" name="Google Shape;2080;p2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081" name="Google Shape;2081;p23"/>
              <p:cNvGrpSpPr/>
              <p:nvPr/>
            </p:nvGrpSpPr>
            <p:grpSpPr>
              <a:xfrm>
                <a:off x="7654454" y="4228555"/>
                <a:ext cx="2782652" cy="29031869"/>
                <a:chOff x="13486776" y="5144310"/>
                <a:chExt cx="2782652" cy="19543500"/>
              </a:xfrm>
            </p:grpSpPr>
            <p:sp>
              <p:nvSpPr>
                <p:cNvPr id="2082" name="Google Shape;2082;p2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83" name="Google Shape;2083;p2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84" name="Google Shape;2084;p2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85" name="Google Shape;2085;p2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86" name="Google Shape;2086;p2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87" name="Google Shape;2087;p2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88" name="Google Shape;2088;p2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89" name="Google Shape;2089;p2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90" name="Google Shape;2090;p2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91" name="Google Shape;2091;p2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92" name="Google Shape;2092;p2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93" name="Google Shape;2093;p2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94" name="Google Shape;2094;p2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95" name="Google Shape;2095;p2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96" name="Google Shape;2096;p2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97" name="Google Shape;2097;p2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098" name="Google Shape;2098;p23"/>
              <p:cNvGrpSpPr/>
              <p:nvPr/>
            </p:nvGrpSpPr>
            <p:grpSpPr>
              <a:xfrm>
                <a:off x="10427923" y="4228549"/>
                <a:ext cx="4161451" cy="29031869"/>
                <a:chOff x="16176528" y="4317489"/>
                <a:chExt cx="4161451" cy="19543500"/>
              </a:xfrm>
            </p:grpSpPr>
            <p:sp>
              <p:nvSpPr>
                <p:cNvPr id="2099" name="Google Shape;2099;p2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0" name="Google Shape;2100;p2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1" name="Google Shape;2101;p2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2" name="Google Shape;2102;p2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3" name="Google Shape;2103;p2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4" name="Google Shape;2104;p2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5" name="Google Shape;2105;p2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6" name="Google Shape;2106;p2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7" name="Google Shape;2107;p2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8" name="Google Shape;2108;p2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09" name="Google Shape;2109;p2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0" name="Google Shape;2110;p2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1" name="Google Shape;2111;p2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2" name="Google Shape;2112;p2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3" name="Google Shape;2113;p2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4" name="Google Shape;2114;p2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5" name="Google Shape;2115;p2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6" name="Google Shape;2116;p2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7" name="Google Shape;2117;p2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8" name="Google Shape;2118;p2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19" name="Google Shape;2119;p2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20" name="Google Shape;2120;p2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21" name="Google Shape;2121;p2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122" name="Google Shape;2122;p23"/>
            <p:cNvGrpSpPr/>
            <p:nvPr/>
          </p:nvGrpSpPr>
          <p:grpSpPr>
            <a:xfrm>
              <a:off x="16916435" y="4540806"/>
              <a:ext cx="16002389" cy="2418359"/>
              <a:chOff x="1874938" y="4228518"/>
              <a:chExt cx="12714436" cy="29031919"/>
            </a:xfrm>
          </p:grpSpPr>
          <p:grpSp>
            <p:nvGrpSpPr>
              <p:cNvPr id="2123" name="Google Shape;2123;p23"/>
              <p:cNvGrpSpPr/>
              <p:nvPr/>
            </p:nvGrpSpPr>
            <p:grpSpPr>
              <a:xfrm>
                <a:off x="1874938" y="4228545"/>
                <a:ext cx="724122" cy="29031869"/>
                <a:chOff x="6763779" y="3610074"/>
                <a:chExt cx="724122" cy="19543500"/>
              </a:xfrm>
            </p:grpSpPr>
            <p:sp>
              <p:nvSpPr>
                <p:cNvPr id="2124" name="Google Shape;2124;p2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25" name="Google Shape;2125;p2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26" name="Google Shape;2126;p2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27" name="Google Shape;2127;p2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128" name="Google Shape;2128;p23"/>
              <p:cNvGrpSpPr/>
              <p:nvPr/>
            </p:nvGrpSpPr>
            <p:grpSpPr>
              <a:xfrm>
                <a:off x="2589876" y="4228518"/>
                <a:ext cx="4171622" cy="29031750"/>
                <a:chOff x="589212" y="5453559"/>
                <a:chExt cx="4171622" cy="19354500"/>
              </a:xfrm>
            </p:grpSpPr>
            <p:grpSp>
              <p:nvGrpSpPr>
                <p:cNvPr id="2129" name="Google Shape;2129;p23"/>
                <p:cNvGrpSpPr/>
                <p:nvPr/>
              </p:nvGrpSpPr>
              <p:grpSpPr>
                <a:xfrm>
                  <a:off x="2213483" y="5453559"/>
                  <a:ext cx="2547351" cy="19354500"/>
                  <a:chOff x="2126394" y="6201753"/>
                  <a:chExt cx="2547351" cy="19354500"/>
                </a:xfrm>
              </p:grpSpPr>
              <p:sp>
                <p:nvSpPr>
                  <p:cNvPr id="2130" name="Google Shape;2130;p2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1" name="Google Shape;2131;p2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2" name="Google Shape;2132;p2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3" name="Google Shape;2133;p2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4" name="Google Shape;2134;p2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5" name="Google Shape;2135;p2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6" name="Google Shape;2136;p2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7" name="Google Shape;2137;p2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8" name="Google Shape;2138;p2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39" name="Google Shape;2139;p2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40" name="Google Shape;2140;p2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41" name="Google Shape;2141;p2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42" name="Google Shape;2142;p2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43" name="Google Shape;2143;p2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144" name="Google Shape;2144;p23"/>
                <p:cNvGrpSpPr/>
                <p:nvPr/>
              </p:nvGrpSpPr>
              <p:grpSpPr>
                <a:xfrm>
                  <a:off x="589212" y="5453559"/>
                  <a:ext cx="1622103" cy="19354500"/>
                  <a:chOff x="589212" y="5453048"/>
                  <a:chExt cx="1622103" cy="19354500"/>
                </a:xfrm>
              </p:grpSpPr>
              <p:sp>
                <p:nvSpPr>
                  <p:cNvPr id="2145" name="Google Shape;2145;p2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46" name="Google Shape;2146;p2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47" name="Google Shape;2147;p2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48" name="Google Shape;2148;p2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49" name="Google Shape;2149;p2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50" name="Google Shape;2150;p2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51" name="Google Shape;2151;p2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52" name="Google Shape;2152;p2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53" name="Google Shape;2153;p2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154" name="Google Shape;2154;p23"/>
              <p:cNvGrpSpPr/>
              <p:nvPr/>
            </p:nvGrpSpPr>
            <p:grpSpPr>
              <a:xfrm>
                <a:off x="6752314" y="4228568"/>
                <a:ext cx="911322" cy="29031869"/>
                <a:chOff x="11540841" y="6900050"/>
                <a:chExt cx="911322" cy="19543500"/>
              </a:xfrm>
            </p:grpSpPr>
            <p:sp>
              <p:nvSpPr>
                <p:cNvPr id="2155" name="Google Shape;2155;p2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56" name="Google Shape;2156;p2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57" name="Google Shape;2157;p2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58" name="Google Shape;2158;p2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59" name="Google Shape;2159;p2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160" name="Google Shape;2160;p23"/>
              <p:cNvGrpSpPr/>
              <p:nvPr/>
            </p:nvGrpSpPr>
            <p:grpSpPr>
              <a:xfrm>
                <a:off x="7654454" y="4228555"/>
                <a:ext cx="2782652" cy="29031869"/>
                <a:chOff x="13486776" y="5144310"/>
                <a:chExt cx="2782652" cy="19543500"/>
              </a:xfrm>
            </p:grpSpPr>
            <p:sp>
              <p:nvSpPr>
                <p:cNvPr id="2161" name="Google Shape;2161;p2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62" name="Google Shape;2162;p2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63" name="Google Shape;2163;p2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64" name="Google Shape;2164;p2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65" name="Google Shape;2165;p2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66" name="Google Shape;2166;p2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67" name="Google Shape;2167;p2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68" name="Google Shape;2168;p2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69" name="Google Shape;2169;p2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70" name="Google Shape;2170;p2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71" name="Google Shape;2171;p2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72" name="Google Shape;2172;p2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73" name="Google Shape;2173;p2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74" name="Google Shape;2174;p2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75" name="Google Shape;2175;p2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76" name="Google Shape;2176;p2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177" name="Google Shape;2177;p23"/>
              <p:cNvGrpSpPr/>
              <p:nvPr/>
            </p:nvGrpSpPr>
            <p:grpSpPr>
              <a:xfrm>
                <a:off x="10427923" y="4228549"/>
                <a:ext cx="4161451" cy="29031869"/>
                <a:chOff x="16176528" y="4317489"/>
                <a:chExt cx="4161451" cy="19543500"/>
              </a:xfrm>
            </p:grpSpPr>
            <p:sp>
              <p:nvSpPr>
                <p:cNvPr id="2178" name="Google Shape;2178;p2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79" name="Google Shape;2179;p2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0" name="Google Shape;2180;p2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1" name="Google Shape;2181;p2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2" name="Google Shape;2182;p2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3" name="Google Shape;2183;p2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4" name="Google Shape;2184;p2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5" name="Google Shape;2185;p2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6" name="Google Shape;2186;p2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7" name="Google Shape;2187;p2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8" name="Google Shape;2188;p2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89" name="Google Shape;2189;p2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0" name="Google Shape;2190;p2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1" name="Google Shape;2191;p2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2" name="Google Shape;2192;p2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3" name="Google Shape;2193;p2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4" name="Google Shape;2194;p2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5" name="Google Shape;2195;p2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6" name="Google Shape;2196;p2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7" name="Google Shape;2197;p2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8" name="Google Shape;2198;p2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199" name="Google Shape;2199;p2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00" name="Google Shape;2200;p2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2201" name="Google Shape;2201;p23"/>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2202" name="Google Shape;2202;p23"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2203" name="Google Shape;2203;p23"/>
          <p:cNvSpPr txBox="1"/>
          <p:nvPr/>
        </p:nvSpPr>
        <p:spPr>
          <a:xfrm>
            <a:off x="-1" y="6508950"/>
            <a:ext cx="3052119"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2204" name="Google Shape;2204;p23"/>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2205" name="Google Shape;2205;p23"/>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dirty="0">
                <a:solidFill>
                  <a:schemeClr val="lt1"/>
                </a:solidFill>
                <a:latin typeface="Times New Roman" panose="02020603050405020304" pitchFamily="18" charset="0"/>
                <a:ea typeface="Calibri"/>
                <a:cs typeface="Times New Roman" panose="02020603050405020304" pitchFamily="18" charset="0"/>
                <a:sym typeface="Calibri"/>
              </a:rPr>
              <a:t>10</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pic>
        <p:nvPicPr>
          <p:cNvPr id="2206" name="Google Shape;2206;p23" title="PEO Intensity.png"/>
          <p:cNvPicPr preferRelativeResize="0"/>
          <p:nvPr/>
        </p:nvPicPr>
        <p:blipFill>
          <a:blip r:embed="rId9">
            <a:alphaModFix/>
          </a:blip>
          <a:stretch>
            <a:fillRect/>
          </a:stretch>
        </p:blipFill>
        <p:spPr>
          <a:xfrm>
            <a:off x="27743202" y="6924438"/>
            <a:ext cx="4219853" cy="2536439"/>
          </a:xfrm>
          <a:prstGeom prst="rect">
            <a:avLst/>
          </a:prstGeom>
          <a:noFill/>
          <a:ln>
            <a:noFill/>
          </a:ln>
        </p:spPr>
      </p:pic>
      <p:sp>
        <p:nvSpPr>
          <p:cNvPr id="2207" name="Google Shape;2207;p23"/>
          <p:cNvSpPr txBox="1"/>
          <p:nvPr/>
        </p:nvSpPr>
        <p:spPr>
          <a:xfrm>
            <a:off x="322125" y="146575"/>
            <a:ext cx="61116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Results: 20:10 Hysteresis via DLS</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09" name="Google Shape;2209;p23"/>
          <p:cNvSpPr/>
          <p:nvPr/>
        </p:nvSpPr>
        <p:spPr>
          <a:xfrm>
            <a:off x="1117975" y="2973838"/>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pic>
        <p:nvPicPr>
          <p:cNvPr id="2" name="Google Shape;2748;p26">
            <a:extLst>
              <a:ext uri="{FF2B5EF4-FFF2-40B4-BE49-F238E27FC236}">
                <a16:creationId xmlns:a16="http://schemas.microsoft.com/office/drawing/2014/main" id="{E10425EA-E411-5B1B-56B9-20E155757B50}"/>
              </a:ext>
            </a:extLst>
          </p:cNvPr>
          <p:cNvPicPr preferRelativeResize="0"/>
          <p:nvPr/>
        </p:nvPicPr>
        <p:blipFill rotWithShape="1">
          <a:blip r:embed="rId10">
            <a:alphaModFix/>
          </a:blip>
          <a:srcRect l="79002" t="56003"/>
          <a:stretch/>
        </p:blipFill>
        <p:spPr>
          <a:xfrm>
            <a:off x="1443163" y="1360306"/>
            <a:ext cx="2108901" cy="3036276"/>
          </a:xfrm>
          <a:prstGeom prst="rect">
            <a:avLst/>
          </a:prstGeom>
          <a:noFill/>
          <a:ln>
            <a:noFill/>
          </a:ln>
        </p:spPr>
      </p:pic>
      <p:sp>
        <p:nvSpPr>
          <p:cNvPr id="3" name="Google Shape;2749;p26">
            <a:extLst>
              <a:ext uri="{FF2B5EF4-FFF2-40B4-BE49-F238E27FC236}">
                <a16:creationId xmlns:a16="http://schemas.microsoft.com/office/drawing/2014/main" id="{3BB3C98D-1E81-DF63-6F34-F992573BE26E}"/>
              </a:ext>
            </a:extLst>
          </p:cNvPr>
          <p:cNvSpPr/>
          <p:nvPr/>
        </p:nvSpPr>
        <p:spPr>
          <a:xfrm>
            <a:off x="1117975" y="2848007"/>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4" name="Google Shape;1168;p19">
            <a:extLst>
              <a:ext uri="{FF2B5EF4-FFF2-40B4-BE49-F238E27FC236}">
                <a16:creationId xmlns:a16="http://schemas.microsoft.com/office/drawing/2014/main" id="{D16F6E4E-E6A5-537C-C283-877776759DB3}"/>
              </a:ext>
            </a:extLst>
          </p:cNvPr>
          <p:cNvSpPr txBox="1"/>
          <p:nvPr/>
        </p:nvSpPr>
        <p:spPr>
          <a:xfrm>
            <a:off x="5715359" y="5828834"/>
            <a:ext cx="5370105" cy="406500"/>
          </a:xfrm>
          <a:prstGeom prst="rect">
            <a:avLst/>
          </a:prstGeom>
          <a:noFill/>
          <a:ln>
            <a:noFill/>
          </a:ln>
        </p:spPr>
        <p:txBody>
          <a:bodyPr spcFirstLastPara="1" wrap="square" lIns="91425" tIns="91425" rIns="91425" bIns="91425" anchor="t" anchorCtr="0">
            <a:noAutofit/>
          </a:bodyPr>
          <a:lstStyle/>
          <a:p>
            <a:pPr lvl="0" algn="ct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Fig 8: 20:10 GEP hysteresis plot </a:t>
            </a:r>
            <a:r>
              <a:rPr lang="en-US" sz="1000" dirty="0">
                <a:solidFill>
                  <a:schemeClr val="dk1"/>
                </a:solidFill>
                <a:latin typeface="Times New Roman"/>
                <a:ea typeface="Calibri"/>
                <a:cs typeface="Times New Roman"/>
                <a:sym typeface="Times New Roman"/>
              </a:rPr>
              <a:t>displaying </a:t>
            </a:r>
            <a:r>
              <a:rPr lang="en-US" sz="1000" dirty="0">
                <a:solidFill>
                  <a:schemeClr val="dk1"/>
                </a:solidFill>
                <a:latin typeface="Times New Roman"/>
                <a:ea typeface="Times New Roman"/>
                <a:cs typeface="Times New Roman"/>
                <a:sym typeface="Times New Roman"/>
              </a:rPr>
              <a:t>a reversible phase transition in particle size</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5" name="Picture 4">
            <a:extLst>
              <a:ext uri="{FF2B5EF4-FFF2-40B4-BE49-F238E27FC236}">
                <a16:creationId xmlns:a16="http://schemas.microsoft.com/office/drawing/2014/main" id="{269B1B26-96E5-77E8-C20A-BDE87E085315}"/>
              </a:ext>
            </a:extLst>
          </p:cNvPr>
          <p:cNvPicPr>
            <a:picLocks noChangeAspect="1"/>
          </p:cNvPicPr>
          <p:nvPr/>
        </p:nvPicPr>
        <p:blipFill>
          <a:blip r:embed="rId11"/>
          <a:stretch>
            <a:fillRect/>
          </a:stretch>
        </p:blipFill>
        <p:spPr>
          <a:xfrm>
            <a:off x="24508846" y="10479534"/>
            <a:ext cx="7597947" cy="5285232"/>
          </a:xfrm>
          <a:prstGeom prst="rect">
            <a:avLst/>
          </a:prstGeom>
        </p:spPr>
      </p:pic>
      <p:pic>
        <p:nvPicPr>
          <p:cNvPr id="7" name="Picture 6">
            <a:extLst>
              <a:ext uri="{FF2B5EF4-FFF2-40B4-BE49-F238E27FC236}">
                <a16:creationId xmlns:a16="http://schemas.microsoft.com/office/drawing/2014/main" id="{EC287782-F687-D5FB-8125-39C8020C700B}"/>
              </a:ext>
            </a:extLst>
          </p:cNvPr>
          <p:cNvPicPr>
            <a:picLocks noChangeAspect="1"/>
          </p:cNvPicPr>
          <p:nvPr/>
        </p:nvPicPr>
        <p:blipFill>
          <a:blip r:embed="rId12"/>
          <a:stretch>
            <a:fillRect/>
          </a:stretch>
        </p:blipFill>
        <p:spPr>
          <a:xfrm>
            <a:off x="28582374" y="15894832"/>
            <a:ext cx="7365902" cy="5123818"/>
          </a:xfrm>
          <a:prstGeom prst="rect">
            <a:avLst/>
          </a:prstGeom>
        </p:spPr>
      </p:pic>
      <p:pic>
        <p:nvPicPr>
          <p:cNvPr id="8" name="Picture 7">
            <a:extLst>
              <a:ext uri="{FF2B5EF4-FFF2-40B4-BE49-F238E27FC236}">
                <a16:creationId xmlns:a16="http://schemas.microsoft.com/office/drawing/2014/main" id="{3B0DE829-FECA-BDEB-0957-605474B86C87}"/>
              </a:ext>
            </a:extLst>
          </p:cNvPr>
          <p:cNvPicPr>
            <a:picLocks noChangeAspect="1"/>
          </p:cNvPicPr>
          <p:nvPr/>
        </p:nvPicPr>
        <p:blipFill>
          <a:blip r:embed="rId13"/>
          <a:stretch>
            <a:fillRect/>
          </a:stretch>
        </p:blipFill>
        <p:spPr>
          <a:xfrm>
            <a:off x="4747945" y="1044562"/>
            <a:ext cx="6853582" cy="4526280"/>
          </a:xfrm>
          <a:prstGeom prst="rect">
            <a:avLst/>
          </a:prstGeom>
        </p:spPr>
      </p:pic>
      <p:sp>
        <p:nvSpPr>
          <p:cNvPr id="10" name="Rectangle 9">
            <a:extLst>
              <a:ext uri="{FF2B5EF4-FFF2-40B4-BE49-F238E27FC236}">
                <a16:creationId xmlns:a16="http://schemas.microsoft.com/office/drawing/2014/main" id="{CE7635F7-9476-433F-A004-D6F3C69EF97A}"/>
              </a:ext>
            </a:extLst>
          </p:cNvPr>
          <p:cNvSpPr/>
          <p:nvPr/>
        </p:nvSpPr>
        <p:spPr>
          <a:xfrm>
            <a:off x="6591800" y="970675"/>
            <a:ext cx="3744392" cy="267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oogle Shape;1694;p1" title="Intensity.png">
            <a:extLst>
              <a:ext uri="{FF2B5EF4-FFF2-40B4-BE49-F238E27FC236}">
                <a16:creationId xmlns:a16="http://schemas.microsoft.com/office/drawing/2014/main" id="{94F51407-DF80-6C01-2220-E2686B5E83F2}"/>
              </a:ext>
            </a:extLst>
          </p:cNvPr>
          <p:cNvPicPr preferRelativeResize="0"/>
          <p:nvPr/>
        </p:nvPicPr>
        <p:blipFill rotWithShape="1">
          <a:blip r:embed="rId14">
            <a:alphaModFix/>
          </a:blip>
          <a:srcRect l="26835" r="40060" b="95826"/>
          <a:stretch/>
        </p:blipFill>
        <p:spPr>
          <a:xfrm>
            <a:off x="7486904" y="1044562"/>
            <a:ext cx="2079051" cy="1786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15"/>
        <p:cNvGrpSpPr/>
        <p:nvPr/>
      </p:nvGrpSpPr>
      <p:grpSpPr>
        <a:xfrm>
          <a:off x="0" y="0"/>
          <a:ext cx="0" cy="0"/>
          <a:chOff x="0" y="0"/>
          <a:chExt cx="0" cy="0"/>
        </a:xfrm>
      </p:grpSpPr>
      <p:pic>
        <p:nvPicPr>
          <p:cNvPr id="2216" name="Google Shape;2216;p24"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2217" name="Google Shape;2217;p24"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2218" name="Google Shape;2218;p24"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2219" name="Google Shape;2219;p24"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2220" name="Google Shape;2220;p24"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2221" name="Google Shape;2221;p24"/>
          <p:cNvGrpSpPr/>
          <p:nvPr/>
        </p:nvGrpSpPr>
        <p:grpSpPr>
          <a:xfrm>
            <a:off x="-7700" y="6324841"/>
            <a:ext cx="12206290" cy="332283"/>
            <a:chOff x="931692" y="4540806"/>
            <a:chExt cx="31987132" cy="2418359"/>
          </a:xfrm>
        </p:grpSpPr>
        <p:grpSp>
          <p:nvGrpSpPr>
            <p:cNvPr id="2222" name="Google Shape;2222;p24"/>
            <p:cNvGrpSpPr/>
            <p:nvPr/>
          </p:nvGrpSpPr>
          <p:grpSpPr>
            <a:xfrm>
              <a:off x="931692" y="4540806"/>
              <a:ext cx="16002389" cy="2418359"/>
              <a:chOff x="1874938" y="4228518"/>
              <a:chExt cx="12714436" cy="29031919"/>
            </a:xfrm>
          </p:grpSpPr>
          <p:grpSp>
            <p:nvGrpSpPr>
              <p:cNvPr id="2223" name="Google Shape;2223;p24"/>
              <p:cNvGrpSpPr/>
              <p:nvPr/>
            </p:nvGrpSpPr>
            <p:grpSpPr>
              <a:xfrm>
                <a:off x="1874938" y="4228545"/>
                <a:ext cx="724122" cy="29031869"/>
                <a:chOff x="6763779" y="3610074"/>
                <a:chExt cx="724122" cy="19543500"/>
              </a:xfrm>
            </p:grpSpPr>
            <p:sp>
              <p:nvSpPr>
                <p:cNvPr id="2224" name="Google Shape;2224;p2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25" name="Google Shape;2225;p2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26" name="Google Shape;2226;p2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27" name="Google Shape;2227;p2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228" name="Google Shape;2228;p24"/>
              <p:cNvGrpSpPr/>
              <p:nvPr/>
            </p:nvGrpSpPr>
            <p:grpSpPr>
              <a:xfrm>
                <a:off x="2589876" y="4228518"/>
                <a:ext cx="4171622" cy="29031750"/>
                <a:chOff x="589212" y="5453559"/>
                <a:chExt cx="4171622" cy="19354500"/>
              </a:xfrm>
            </p:grpSpPr>
            <p:grpSp>
              <p:nvGrpSpPr>
                <p:cNvPr id="2229" name="Google Shape;2229;p24"/>
                <p:cNvGrpSpPr/>
                <p:nvPr/>
              </p:nvGrpSpPr>
              <p:grpSpPr>
                <a:xfrm>
                  <a:off x="2213483" y="5453559"/>
                  <a:ext cx="2547351" cy="19354500"/>
                  <a:chOff x="2126394" y="6201753"/>
                  <a:chExt cx="2547351" cy="19354500"/>
                </a:xfrm>
              </p:grpSpPr>
              <p:sp>
                <p:nvSpPr>
                  <p:cNvPr id="2230" name="Google Shape;2230;p2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1" name="Google Shape;2231;p2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2" name="Google Shape;2232;p2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3" name="Google Shape;2233;p2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4" name="Google Shape;2234;p2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5" name="Google Shape;2235;p2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6" name="Google Shape;2236;p2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7" name="Google Shape;2237;p2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8" name="Google Shape;2238;p2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39" name="Google Shape;2239;p2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40" name="Google Shape;2240;p2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41" name="Google Shape;2241;p2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42" name="Google Shape;2242;p2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43" name="Google Shape;2243;p2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244" name="Google Shape;2244;p24"/>
                <p:cNvGrpSpPr/>
                <p:nvPr/>
              </p:nvGrpSpPr>
              <p:grpSpPr>
                <a:xfrm>
                  <a:off x="589212" y="5453559"/>
                  <a:ext cx="1622103" cy="19354500"/>
                  <a:chOff x="589212" y="5453048"/>
                  <a:chExt cx="1622103" cy="19354500"/>
                </a:xfrm>
              </p:grpSpPr>
              <p:sp>
                <p:nvSpPr>
                  <p:cNvPr id="2245" name="Google Shape;2245;p2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46" name="Google Shape;2246;p2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47" name="Google Shape;2247;p2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48" name="Google Shape;2248;p2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49" name="Google Shape;2249;p2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50" name="Google Shape;2250;p2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51" name="Google Shape;2251;p2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52" name="Google Shape;2252;p2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53" name="Google Shape;2253;p2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254" name="Google Shape;2254;p24"/>
              <p:cNvGrpSpPr/>
              <p:nvPr/>
            </p:nvGrpSpPr>
            <p:grpSpPr>
              <a:xfrm>
                <a:off x="6752314" y="4228568"/>
                <a:ext cx="911322" cy="29031869"/>
                <a:chOff x="11540841" y="6900050"/>
                <a:chExt cx="911322" cy="19543500"/>
              </a:xfrm>
            </p:grpSpPr>
            <p:sp>
              <p:nvSpPr>
                <p:cNvPr id="2255" name="Google Shape;2255;p2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56" name="Google Shape;2256;p2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57" name="Google Shape;2257;p2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58" name="Google Shape;2258;p2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59" name="Google Shape;2259;p2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260" name="Google Shape;2260;p24"/>
              <p:cNvGrpSpPr/>
              <p:nvPr/>
            </p:nvGrpSpPr>
            <p:grpSpPr>
              <a:xfrm>
                <a:off x="7654454" y="4228555"/>
                <a:ext cx="2782652" cy="29031869"/>
                <a:chOff x="13486776" y="5144310"/>
                <a:chExt cx="2782652" cy="19543500"/>
              </a:xfrm>
            </p:grpSpPr>
            <p:sp>
              <p:nvSpPr>
                <p:cNvPr id="2261" name="Google Shape;2261;p2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62" name="Google Shape;2262;p2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63" name="Google Shape;2263;p2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64" name="Google Shape;2264;p2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65" name="Google Shape;2265;p2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66" name="Google Shape;2266;p2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67" name="Google Shape;2267;p2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68" name="Google Shape;2268;p2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69" name="Google Shape;2269;p2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70" name="Google Shape;2270;p2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71" name="Google Shape;2271;p2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72" name="Google Shape;2272;p2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73" name="Google Shape;2273;p2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74" name="Google Shape;2274;p2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75" name="Google Shape;2275;p2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76" name="Google Shape;2276;p2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277" name="Google Shape;2277;p24"/>
              <p:cNvGrpSpPr/>
              <p:nvPr/>
            </p:nvGrpSpPr>
            <p:grpSpPr>
              <a:xfrm>
                <a:off x="10427923" y="4228549"/>
                <a:ext cx="4161451" cy="29031869"/>
                <a:chOff x="16176528" y="4317489"/>
                <a:chExt cx="4161451" cy="19543500"/>
              </a:xfrm>
            </p:grpSpPr>
            <p:sp>
              <p:nvSpPr>
                <p:cNvPr id="2278" name="Google Shape;2278;p2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79" name="Google Shape;2279;p2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0" name="Google Shape;2280;p2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1" name="Google Shape;2281;p2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2" name="Google Shape;2282;p2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3" name="Google Shape;2283;p2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4" name="Google Shape;2284;p2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5" name="Google Shape;2285;p2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6" name="Google Shape;2286;p2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7" name="Google Shape;2287;p2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8" name="Google Shape;2288;p2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89" name="Google Shape;2289;p2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0" name="Google Shape;2290;p2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1" name="Google Shape;2291;p2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2" name="Google Shape;2292;p2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3" name="Google Shape;2293;p2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4" name="Google Shape;2294;p2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5" name="Google Shape;2295;p2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6" name="Google Shape;2296;p2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7" name="Google Shape;2297;p2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8" name="Google Shape;2298;p2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299" name="Google Shape;2299;p2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00" name="Google Shape;2300;p2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301" name="Google Shape;2301;p24"/>
            <p:cNvGrpSpPr/>
            <p:nvPr/>
          </p:nvGrpSpPr>
          <p:grpSpPr>
            <a:xfrm>
              <a:off x="16916435" y="4540806"/>
              <a:ext cx="16002389" cy="2418359"/>
              <a:chOff x="1874938" y="4228518"/>
              <a:chExt cx="12714436" cy="29031919"/>
            </a:xfrm>
          </p:grpSpPr>
          <p:grpSp>
            <p:nvGrpSpPr>
              <p:cNvPr id="2302" name="Google Shape;2302;p24"/>
              <p:cNvGrpSpPr/>
              <p:nvPr/>
            </p:nvGrpSpPr>
            <p:grpSpPr>
              <a:xfrm>
                <a:off x="1874938" y="4228545"/>
                <a:ext cx="724122" cy="29031869"/>
                <a:chOff x="6763779" y="3610074"/>
                <a:chExt cx="724122" cy="19543500"/>
              </a:xfrm>
            </p:grpSpPr>
            <p:sp>
              <p:nvSpPr>
                <p:cNvPr id="2303" name="Google Shape;2303;p2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04" name="Google Shape;2304;p2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05" name="Google Shape;2305;p2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06" name="Google Shape;2306;p2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307" name="Google Shape;2307;p24"/>
              <p:cNvGrpSpPr/>
              <p:nvPr/>
            </p:nvGrpSpPr>
            <p:grpSpPr>
              <a:xfrm>
                <a:off x="2589876" y="4228518"/>
                <a:ext cx="4171622" cy="29031750"/>
                <a:chOff x="589212" y="5453559"/>
                <a:chExt cx="4171622" cy="19354500"/>
              </a:xfrm>
            </p:grpSpPr>
            <p:grpSp>
              <p:nvGrpSpPr>
                <p:cNvPr id="2308" name="Google Shape;2308;p24"/>
                <p:cNvGrpSpPr/>
                <p:nvPr/>
              </p:nvGrpSpPr>
              <p:grpSpPr>
                <a:xfrm>
                  <a:off x="2213483" y="5453559"/>
                  <a:ext cx="2547351" cy="19354500"/>
                  <a:chOff x="2126394" y="6201753"/>
                  <a:chExt cx="2547351" cy="19354500"/>
                </a:xfrm>
              </p:grpSpPr>
              <p:sp>
                <p:nvSpPr>
                  <p:cNvPr id="2309" name="Google Shape;2309;p2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0" name="Google Shape;2310;p2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1" name="Google Shape;2311;p2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2" name="Google Shape;2312;p2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3" name="Google Shape;2313;p2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4" name="Google Shape;2314;p2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5" name="Google Shape;2315;p2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6" name="Google Shape;2316;p2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7" name="Google Shape;2317;p2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8" name="Google Shape;2318;p2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19" name="Google Shape;2319;p2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20" name="Google Shape;2320;p2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21" name="Google Shape;2321;p2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22" name="Google Shape;2322;p2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323" name="Google Shape;2323;p24"/>
                <p:cNvGrpSpPr/>
                <p:nvPr/>
              </p:nvGrpSpPr>
              <p:grpSpPr>
                <a:xfrm>
                  <a:off x="589212" y="5453559"/>
                  <a:ext cx="1622103" cy="19354500"/>
                  <a:chOff x="589212" y="5453048"/>
                  <a:chExt cx="1622103" cy="19354500"/>
                </a:xfrm>
              </p:grpSpPr>
              <p:sp>
                <p:nvSpPr>
                  <p:cNvPr id="2324" name="Google Shape;2324;p2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25" name="Google Shape;2325;p2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26" name="Google Shape;2326;p2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27" name="Google Shape;2327;p2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28" name="Google Shape;2328;p2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29" name="Google Shape;2329;p2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30" name="Google Shape;2330;p2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31" name="Google Shape;2331;p2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32" name="Google Shape;2332;p2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333" name="Google Shape;2333;p24"/>
              <p:cNvGrpSpPr/>
              <p:nvPr/>
            </p:nvGrpSpPr>
            <p:grpSpPr>
              <a:xfrm>
                <a:off x="6752314" y="4228568"/>
                <a:ext cx="911322" cy="29031869"/>
                <a:chOff x="11540841" y="6900050"/>
                <a:chExt cx="911322" cy="19543500"/>
              </a:xfrm>
            </p:grpSpPr>
            <p:sp>
              <p:nvSpPr>
                <p:cNvPr id="2334" name="Google Shape;2334;p2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35" name="Google Shape;2335;p2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36" name="Google Shape;2336;p2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37" name="Google Shape;2337;p2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38" name="Google Shape;2338;p2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339" name="Google Shape;2339;p24"/>
              <p:cNvGrpSpPr/>
              <p:nvPr/>
            </p:nvGrpSpPr>
            <p:grpSpPr>
              <a:xfrm>
                <a:off x="7654454" y="4228555"/>
                <a:ext cx="2782652" cy="29031869"/>
                <a:chOff x="13486776" y="5144310"/>
                <a:chExt cx="2782652" cy="19543500"/>
              </a:xfrm>
            </p:grpSpPr>
            <p:sp>
              <p:nvSpPr>
                <p:cNvPr id="2340" name="Google Shape;2340;p2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41" name="Google Shape;2341;p2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42" name="Google Shape;2342;p2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43" name="Google Shape;2343;p2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44" name="Google Shape;2344;p2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45" name="Google Shape;2345;p2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46" name="Google Shape;2346;p2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47" name="Google Shape;2347;p2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48" name="Google Shape;2348;p2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49" name="Google Shape;2349;p2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50" name="Google Shape;2350;p2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51" name="Google Shape;2351;p2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52" name="Google Shape;2352;p2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53" name="Google Shape;2353;p2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54" name="Google Shape;2354;p2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55" name="Google Shape;2355;p2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356" name="Google Shape;2356;p24"/>
              <p:cNvGrpSpPr/>
              <p:nvPr/>
            </p:nvGrpSpPr>
            <p:grpSpPr>
              <a:xfrm>
                <a:off x="10427923" y="4228549"/>
                <a:ext cx="4161451" cy="29031869"/>
                <a:chOff x="16176528" y="4317489"/>
                <a:chExt cx="4161451" cy="19543500"/>
              </a:xfrm>
            </p:grpSpPr>
            <p:sp>
              <p:nvSpPr>
                <p:cNvPr id="2357" name="Google Shape;2357;p2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58" name="Google Shape;2358;p2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59" name="Google Shape;2359;p2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0" name="Google Shape;2360;p2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1" name="Google Shape;2361;p2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2" name="Google Shape;2362;p2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3" name="Google Shape;2363;p2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4" name="Google Shape;2364;p2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5" name="Google Shape;2365;p2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6" name="Google Shape;2366;p2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7" name="Google Shape;2367;p2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8" name="Google Shape;2368;p2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69" name="Google Shape;2369;p2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0" name="Google Shape;2370;p2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1" name="Google Shape;2371;p2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2" name="Google Shape;2372;p2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3" name="Google Shape;2373;p2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4" name="Google Shape;2374;p2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5" name="Google Shape;2375;p2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6" name="Google Shape;2376;p2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7" name="Google Shape;2377;p2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8" name="Google Shape;2378;p2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79" name="Google Shape;2379;p2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2380" name="Google Shape;2380;p24"/>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2381" name="Google Shape;2381;p24"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2382" name="Google Shape;2382;p24"/>
          <p:cNvSpPr txBox="1"/>
          <p:nvPr/>
        </p:nvSpPr>
        <p:spPr>
          <a:xfrm>
            <a:off x="0" y="6508950"/>
            <a:ext cx="2945700"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2383" name="Google Shape;2383;p24"/>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2384" name="Google Shape;2384;p24"/>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dirty="0">
                <a:solidFill>
                  <a:schemeClr val="lt1"/>
                </a:solidFill>
                <a:latin typeface="Times New Roman" panose="02020603050405020304" pitchFamily="18" charset="0"/>
                <a:ea typeface="Calibri"/>
                <a:cs typeface="Times New Roman" panose="02020603050405020304" pitchFamily="18" charset="0"/>
                <a:sym typeface="Calibri"/>
              </a:rPr>
              <a:t>10</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pic>
        <p:nvPicPr>
          <p:cNvPr id="2385" name="Google Shape;2385;p24" title="PEO Intensity.png"/>
          <p:cNvPicPr preferRelativeResize="0"/>
          <p:nvPr/>
        </p:nvPicPr>
        <p:blipFill>
          <a:blip r:embed="rId9">
            <a:alphaModFix/>
          </a:blip>
          <a:stretch>
            <a:fillRect/>
          </a:stretch>
        </p:blipFill>
        <p:spPr>
          <a:xfrm>
            <a:off x="27743202" y="6924438"/>
            <a:ext cx="4219853" cy="2536439"/>
          </a:xfrm>
          <a:prstGeom prst="rect">
            <a:avLst/>
          </a:prstGeom>
          <a:noFill/>
          <a:ln>
            <a:noFill/>
          </a:ln>
        </p:spPr>
      </p:pic>
      <p:sp>
        <p:nvSpPr>
          <p:cNvPr id="2386" name="Google Shape;2386;p24"/>
          <p:cNvSpPr txBox="1"/>
          <p:nvPr/>
        </p:nvSpPr>
        <p:spPr>
          <a:xfrm>
            <a:off x="322125" y="146575"/>
            <a:ext cx="61116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Results: 20:10 Hysteresis via DLS</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87" name="Google Shape;2387;p24"/>
          <p:cNvSpPr txBox="1"/>
          <p:nvPr/>
        </p:nvSpPr>
        <p:spPr>
          <a:xfrm>
            <a:off x="709069" y="4347794"/>
            <a:ext cx="3577088" cy="1149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dirty="0">
                <a:solidFill>
                  <a:schemeClr val="dk1"/>
                </a:solidFill>
                <a:latin typeface="Times New Roman" panose="02020603050405020304" pitchFamily="18" charset="0"/>
                <a:ea typeface="Calibri"/>
                <a:cs typeface="Times New Roman" panose="02020603050405020304" pitchFamily="18" charset="0"/>
                <a:sym typeface="Calibri"/>
              </a:rPr>
              <a:t>Main takeaway: </a:t>
            </a:r>
            <a:r>
              <a:rPr lang="en-US" sz="2000" dirty="0">
                <a:solidFill>
                  <a:schemeClr val="dk1"/>
                </a:solidFill>
                <a:latin typeface="Times New Roman" panose="02020603050405020304" pitchFamily="18" charset="0"/>
                <a:ea typeface="Calibri"/>
                <a:cs typeface="Times New Roman" panose="02020603050405020304" pitchFamily="18" charset="0"/>
                <a:sym typeface="Calibri"/>
              </a:rPr>
              <a:t>Created temperature dependent reversible nanocomposites </a:t>
            </a:r>
            <a:endParaRP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390" name="Google Shape;2390;p24"/>
          <p:cNvSpPr/>
          <p:nvPr/>
        </p:nvSpPr>
        <p:spPr>
          <a:xfrm>
            <a:off x="1117975" y="2973838"/>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pic>
        <p:nvPicPr>
          <p:cNvPr id="2" name="Google Shape;2748;p26">
            <a:extLst>
              <a:ext uri="{FF2B5EF4-FFF2-40B4-BE49-F238E27FC236}">
                <a16:creationId xmlns:a16="http://schemas.microsoft.com/office/drawing/2014/main" id="{2DAEB3EC-9685-6CF7-92B6-0B294C285823}"/>
              </a:ext>
            </a:extLst>
          </p:cNvPr>
          <p:cNvPicPr preferRelativeResize="0"/>
          <p:nvPr/>
        </p:nvPicPr>
        <p:blipFill rotWithShape="1">
          <a:blip r:embed="rId10">
            <a:alphaModFix/>
          </a:blip>
          <a:srcRect l="79002" t="56003"/>
          <a:stretch/>
        </p:blipFill>
        <p:spPr>
          <a:xfrm>
            <a:off x="1443163" y="1360306"/>
            <a:ext cx="2108901" cy="3036276"/>
          </a:xfrm>
          <a:prstGeom prst="rect">
            <a:avLst/>
          </a:prstGeom>
          <a:noFill/>
          <a:ln>
            <a:noFill/>
          </a:ln>
        </p:spPr>
      </p:pic>
      <p:sp>
        <p:nvSpPr>
          <p:cNvPr id="3" name="Google Shape;2749;p26">
            <a:extLst>
              <a:ext uri="{FF2B5EF4-FFF2-40B4-BE49-F238E27FC236}">
                <a16:creationId xmlns:a16="http://schemas.microsoft.com/office/drawing/2014/main" id="{CD166596-A515-A6BD-8936-6136817E6E6B}"/>
              </a:ext>
            </a:extLst>
          </p:cNvPr>
          <p:cNvSpPr/>
          <p:nvPr/>
        </p:nvSpPr>
        <p:spPr>
          <a:xfrm>
            <a:off x="1117975" y="2848007"/>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5" name="Google Shape;1168;p19">
            <a:extLst>
              <a:ext uri="{FF2B5EF4-FFF2-40B4-BE49-F238E27FC236}">
                <a16:creationId xmlns:a16="http://schemas.microsoft.com/office/drawing/2014/main" id="{A85C76D9-AD23-922F-FAA6-3433101244A6}"/>
              </a:ext>
            </a:extLst>
          </p:cNvPr>
          <p:cNvSpPr txBox="1"/>
          <p:nvPr/>
        </p:nvSpPr>
        <p:spPr>
          <a:xfrm>
            <a:off x="5715359" y="5828834"/>
            <a:ext cx="5370105" cy="406500"/>
          </a:xfrm>
          <a:prstGeom prst="rect">
            <a:avLst/>
          </a:prstGeom>
          <a:noFill/>
          <a:ln>
            <a:noFill/>
          </a:ln>
        </p:spPr>
        <p:txBody>
          <a:bodyPr spcFirstLastPara="1" wrap="square" lIns="91425" tIns="91425" rIns="91425" bIns="91425" anchor="t" anchorCtr="0">
            <a:noAutofit/>
          </a:bodyPr>
          <a:lstStyle/>
          <a:p>
            <a:pPr lvl="0" algn="ct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Fig 8: 20:10 GEP hysteresis plot </a:t>
            </a:r>
            <a:r>
              <a:rPr lang="en-US" sz="1000" dirty="0">
                <a:solidFill>
                  <a:schemeClr val="dk1"/>
                </a:solidFill>
                <a:latin typeface="Times New Roman"/>
                <a:ea typeface="Calibri"/>
                <a:cs typeface="Times New Roman"/>
                <a:sym typeface="Times New Roman"/>
              </a:rPr>
              <a:t>displaying </a:t>
            </a:r>
            <a:r>
              <a:rPr lang="en-US" sz="1000" dirty="0">
                <a:solidFill>
                  <a:schemeClr val="dk1"/>
                </a:solidFill>
                <a:latin typeface="Times New Roman"/>
                <a:ea typeface="Times New Roman"/>
                <a:cs typeface="Times New Roman"/>
                <a:sym typeface="Times New Roman"/>
              </a:rPr>
              <a:t>a reversible phase transition in particle size</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6" name="Picture 5">
            <a:extLst>
              <a:ext uri="{FF2B5EF4-FFF2-40B4-BE49-F238E27FC236}">
                <a16:creationId xmlns:a16="http://schemas.microsoft.com/office/drawing/2014/main" id="{88EF5176-DE44-1141-B258-78DB34861686}"/>
              </a:ext>
            </a:extLst>
          </p:cNvPr>
          <p:cNvPicPr>
            <a:picLocks noChangeAspect="1"/>
          </p:cNvPicPr>
          <p:nvPr/>
        </p:nvPicPr>
        <p:blipFill>
          <a:blip r:embed="rId11"/>
          <a:stretch>
            <a:fillRect/>
          </a:stretch>
        </p:blipFill>
        <p:spPr>
          <a:xfrm>
            <a:off x="4747945" y="1044562"/>
            <a:ext cx="6853582" cy="4526280"/>
          </a:xfrm>
          <a:prstGeom prst="rect">
            <a:avLst/>
          </a:prstGeom>
        </p:spPr>
      </p:pic>
      <p:sp>
        <p:nvSpPr>
          <p:cNvPr id="7" name="Rectangle 6">
            <a:extLst>
              <a:ext uri="{FF2B5EF4-FFF2-40B4-BE49-F238E27FC236}">
                <a16:creationId xmlns:a16="http://schemas.microsoft.com/office/drawing/2014/main" id="{4C38F90B-4233-9EAF-1C8C-195D9D727EF1}"/>
              </a:ext>
            </a:extLst>
          </p:cNvPr>
          <p:cNvSpPr/>
          <p:nvPr/>
        </p:nvSpPr>
        <p:spPr>
          <a:xfrm>
            <a:off x="6591800" y="970675"/>
            <a:ext cx="3744392" cy="267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oogle Shape;1694;p1" title="Intensity.png">
            <a:extLst>
              <a:ext uri="{FF2B5EF4-FFF2-40B4-BE49-F238E27FC236}">
                <a16:creationId xmlns:a16="http://schemas.microsoft.com/office/drawing/2014/main" id="{5DDB9B31-1101-15B2-9F24-F11D440BD1F7}"/>
              </a:ext>
            </a:extLst>
          </p:cNvPr>
          <p:cNvPicPr preferRelativeResize="0"/>
          <p:nvPr/>
        </p:nvPicPr>
        <p:blipFill rotWithShape="1">
          <a:blip r:embed="rId12">
            <a:alphaModFix/>
          </a:blip>
          <a:srcRect l="26835" r="40060" b="95826"/>
          <a:stretch/>
        </p:blipFill>
        <p:spPr>
          <a:xfrm>
            <a:off x="7486904" y="1044562"/>
            <a:ext cx="2079051" cy="1786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95"/>
        <p:cNvGrpSpPr/>
        <p:nvPr/>
      </p:nvGrpSpPr>
      <p:grpSpPr>
        <a:xfrm>
          <a:off x="0" y="0"/>
          <a:ext cx="0" cy="0"/>
          <a:chOff x="0" y="0"/>
          <a:chExt cx="0" cy="0"/>
        </a:xfrm>
      </p:grpSpPr>
      <p:pic>
        <p:nvPicPr>
          <p:cNvPr id="2396" name="Google Shape;2396;p25"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2397" name="Google Shape;2397;p25"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2398" name="Google Shape;2398;p25"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2399" name="Google Shape;2399;p25"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2400" name="Google Shape;2400;p25"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2401" name="Google Shape;2401;p25"/>
          <p:cNvGrpSpPr/>
          <p:nvPr/>
        </p:nvGrpSpPr>
        <p:grpSpPr>
          <a:xfrm>
            <a:off x="-7700" y="6324841"/>
            <a:ext cx="12206290" cy="332283"/>
            <a:chOff x="931692" y="4540806"/>
            <a:chExt cx="31987132" cy="2418359"/>
          </a:xfrm>
        </p:grpSpPr>
        <p:grpSp>
          <p:nvGrpSpPr>
            <p:cNvPr id="2402" name="Google Shape;2402;p25"/>
            <p:cNvGrpSpPr/>
            <p:nvPr/>
          </p:nvGrpSpPr>
          <p:grpSpPr>
            <a:xfrm>
              <a:off x="931692" y="4540806"/>
              <a:ext cx="16002389" cy="2418359"/>
              <a:chOff x="1874938" y="4228518"/>
              <a:chExt cx="12714436" cy="29031919"/>
            </a:xfrm>
          </p:grpSpPr>
          <p:grpSp>
            <p:nvGrpSpPr>
              <p:cNvPr id="2403" name="Google Shape;2403;p25"/>
              <p:cNvGrpSpPr/>
              <p:nvPr/>
            </p:nvGrpSpPr>
            <p:grpSpPr>
              <a:xfrm>
                <a:off x="1874938" y="4228545"/>
                <a:ext cx="724122" cy="29031869"/>
                <a:chOff x="6763779" y="3610074"/>
                <a:chExt cx="724122" cy="19543500"/>
              </a:xfrm>
            </p:grpSpPr>
            <p:sp>
              <p:nvSpPr>
                <p:cNvPr id="2404" name="Google Shape;2404;p2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05" name="Google Shape;2405;p2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06" name="Google Shape;2406;p2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07" name="Google Shape;2407;p2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408" name="Google Shape;2408;p25"/>
              <p:cNvGrpSpPr/>
              <p:nvPr/>
            </p:nvGrpSpPr>
            <p:grpSpPr>
              <a:xfrm>
                <a:off x="2589876" y="4228518"/>
                <a:ext cx="4171622" cy="29031750"/>
                <a:chOff x="589212" y="5453559"/>
                <a:chExt cx="4171622" cy="19354500"/>
              </a:xfrm>
            </p:grpSpPr>
            <p:grpSp>
              <p:nvGrpSpPr>
                <p:cNvPr id="2409" name="Google Shape;2409;p25"/>
                <p:cNvGrpSpPr/>
                <p:nvPr/>
              </p:nvGrpSpPr>
              <p:grpSpPr>
                <a:xfrm>
                  <a:off x="2213483" y="5453559"/>
                  <a:ext cx="2547351" cy="19354500"/>
                  <a:chOff x="2126394" y="6201753"/>
                  <a:chExt cx="2547351" cy="19354500"/>
                </a:xfrm>
              </p:grpSpPr>
              <p:sp>
                <p:nvSpPr>
                  <p:cNvPr id="2410" name="Google Shape;2410;p2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1" name="Google Shape;2411;p2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2" name="Google Shape;2412;p2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3" name="Google Shape;2413;p2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4" name="Google Shape;2414;p2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5" name="Google Shape;2415;p2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6" name="Google Shape;2416;p2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7" name="Google Shape;2417;p2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8" name="Google Shape;2418;p2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19" name="Google Shape;2419;p2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20" name="Google Shape;2420;p2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21" name="Google Shape;2421;p2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22" name="Google Shape;2422;p2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23" name="Google Shape;2423;p2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424" name="Google Shape;2424;p25"/>
                <p:cNvGrpSpPr/>
                <p:nvPr/>
              </p:nvGrpSpPr>
              <p:grpSpPr>
                <a:xfrm>
                  <a:off x="589212" y="5453559"/>
                  <a:ext cx="1622103" cy="19354500"/>
                  <a:chOff x="589212" y="5453048"/>
                  <a:chExt cx="1622103" cy="19354500"/>
                </a:xfrm>
              </p:grpSpPr>
              <p:sp>
                <p:nvSpPr>
                  <p:cNvPr id="2425" name="Google Shape;2425;p2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26" name="Google Shape;2426;p2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27" name="Google Shape;2427;p2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28" name="Google Shape;2428;p2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29" name="Google Shape;2429;p2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30" name="Google Shape;2430;p2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31" name="Google Shape;2431;p2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32" name="Google Shape;2432;p2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33" name="Google Shape;2433;p2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434" name="Google Shape;2434;p25"/>
              <p:cNvGrpSpPr/>
              <p:nvPr/>
            </p:nvGrpSpPr>
            <p:grpSpPr>
              <a:xfrm>
                <a:off x="6752314" y="4228568"/>
                <a:ext cx="911322" cy="29031869"/>
                <a:chOff x="11540841" y="6900050"/>
                <a:chExt cx="911322" cy="19543500"/>
              </a:xfrm>
            </p:grpSpPr>
            <p:sp>
              <p:nvSpPr>
                <p:cNvPr id="2435" name="Google Shape;2435;p2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36" name="Google Shape;2436;p2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37" name="Google Shape;2437;p2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38" name="Google Shape;2438;p2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39" name="Google Shape;2439;p2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440" name="Google Shape;2440;p25"/>
              <p:cNvGrpSpPr/>
              <p:nvPr/>
            </p:nvGrpSpPr>
            <p:grpSpPr>
              <a:xfrm>
                <a:off x="7654454" y="4228555"/>
                <a:ext cx="2782652" cy="29031869"/>
                <a:chOff x="13486776" y="5144310"/>
                <a:chExt cx="2782652" cy="19543500"/>
              </a:xfrm>
            </p:grpSpPr>
            <p:sp>
              <p:nvSpPr>
                <p:cNvPr id="2441" name="Google Shape;2441;p2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42" name="Google Shape;2442;p2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43" name="Google Shape;2443;p2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44" name="Google Shape;2444;p2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45" name="Google Shape;2445;p2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46" name="Google Shape;2446;p2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47" name="Google Shape;2447;p2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48" name="Google Shape;2448;p2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49" name="Google Shape;2449;p2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50" name="Google Shape;2450;p2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51" name="Google Shape;2451;p2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52" name="Google Shape;2452;p2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53" name="Google Shape;2453;p2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54" name="Google Shape;2454;p2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55" name="Google Shape;2455;p2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56" name="Google Shape;2456;p2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457" name="Google Shape;2457;p25"/>
              <p:cNvGrpSpPr/>
              <p:nvPr/>
            </p:nvGrpSpPr>
            <p:grpSpPr>
              <a:xfrm>
                <a:off x="10427923" y="4228549"/>
                <a:ext cx="4161451" cy="29031869"/>
                <a:chOff x="16176528" y="4317489"/>
                <a:chExt cx="4161451" cy="19543500"/>
              </a:xfrm>
            </p:grpSpPr>
            <p:sp>
              <p:nvSpPr>
                <p:cNvPr id="2458" name="Google Shape;2458;p2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59" name="Google Shape;2459;p2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0" name="Google Shape;2460;p2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1" name="Google Shape;2461;p2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2" name="Google Shape;2462;p2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3" name="Google Shape;2463;p2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4" name="Google Shape;2464;p2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5" name="Google Shape;2465;p2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6" name="Google Shape;2466;p2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7" name="Google Shape;2467;p2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8" name="Google Shape;2468;p2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69" name="Google Shape;2469;p2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0" name="Google Shape;2470;p2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1" name="Google Shape;2471;p2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2" name="Google Shape;2472;p2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3" name="Google Shape;2473;p2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4" name="Google Shape;2474;p2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5" name="Google Shape;2475;p2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6" name="Google Shape;2476;p2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7" name="Google Shape;2477;p2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8" name="Google Shape;2478;p2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79" name="Google Shape;2479;p2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80" name="Google Shape;2480;p2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481" name="Google Shape;2481;p25"/>
            <p:cNvGrpSpPr/>
            <p:nvPr/>
          </p:nvGrpSpPr>
          <p:grpSpPr>
            <a:xfrm>
              <a:off x="16916435" y="4540806"/>
              <a:ext cx="16002389" cy="2418359"/>
              <a:chOff x="1874938" y="4228518"/>
              <a:chExt cx="12714436" cy="29031919"/>
            </a:xfrm>
          </p:grpSpPr>
          <p:grpSp>
            <p:nvGrpSpPr>
              <p:cNvPr id="2482" name="Google Shape;2482;p25"/>
              <p:cNvGrpSpPr/>
              <p:nvPr/>
            </p:nvGrpSpPr>
            <p:grpSpPr>
              <a:xfrm>
                <a:off x="1874938" y="4228545"/>
                <a:ext cx="724122" cy="29031869"/>
                <a:chOff x="6763779" y="3610074"/>
                <a:chExt cx="724122" cy="19543500"/>
              </a:xfrm>
            </p:grpSpPr>
            <p:sp>
              <p:nvSpPr>
                <p:cNvPr id="2483" name="Google Shape;2483;p2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84" name="Google Shape;2484;p2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85" name="Google Shape;2485;p2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86" name="Google Shape;2486;p2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487" name="Google Shape;2487;p25"/>
              <p:cNvGrpSpPr/>
              <p:nvPr/>
            </p:nvGrpSpPr>
            <p:grpSpPr>
              <a:xfrm>
                <a:off x="2589876" y="4228518"/>
                <a:ext cx="4171622" cy="29031750"/>
                <a:chOff x="589212" y="5453559"/>
                <a:chExt cx="4171622" cy="19354500"/>
              </a:xfrm>
            </p:grpSpPr>
            <p:grpSp>
              <p:nvGrpSpPr>
                <p:cNvPr id="2488" name="Google Shape;2488;p25"/>
                <p:cNvGrpSpPr/>
                <p:nvPr/>
              </p:nvGrpSpPr>
              <p:grpSpPr>
                <a:xfrm>
                  <a:off x="2213483" y="5453559"/>
                  <a:ext cx="2547351" cy="19354500"/>
                  <a:chOff x="2126394" y="6201753"/>
                  <a:chExt cx="2547351" cy="19354500"/>
                </a:xfrm>
              </p:grpSpPr>
              <p:sp>
                <p:nvSpPr>
                  <p:cNvPr id="2489" name="Google Shape;2489;p2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0" name="Google Shape;2490;p2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1" name="Google Shape;2491;p2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2" name="Google Shape;2492;p2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3" name="Google Shape;2493;p2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4" name="Google Shape;2494;p2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5" name="Google Shape;2495;p2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6" name="Google Shape;2496;p2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7" name="Google Shape;2497;p2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8" name="Google Shape;2498;p2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499" name="Google Shape;2499;p2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00" name="Google Shape;2500;p2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01" name="Google Shape;2501;p2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02" name="Google Shape;2502;p2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503" name="Google Shape;2503;p25"/>
                <p:cNvGrpSpPr/>
                <p:nvPr/>
              </p:nvGrpSpPr>
              <p:grpSpPr>
                <a:xfrm>
                  <a:off x="589212" y="5453559"/>
                  <a:ext cx="1622103" cy="19354500"/>
                  <a:chOff x="589212" y="5453048"/>
                  <a:chExt cx="1622103" cy="19354500"/>
                </a:xfrm>
              </p:grpSpPr>
              <p:sp>
                <p:nvSpPr>
                  <p:cNvPr id="2504" name="Google Shape;2504;p2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05" name="Google Shape;2505;p2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06" name="Google Shape;2506;p2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07" name="Google Shape;2507;p2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08" name="Google Shape;2508;p2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09" name="Google Shape;2509;p2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10" name="Google Shape;2510;p2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11" name="Google Shape;2511;p2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12" name="Google Shape;2512;p2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513" name="Google Shape;2513;p25"/>
              <p:cNvGrpSpPr/>
              <p:nvPr/>
            </p:nvGrpSpPr>
            <p:grpSpPr>
              <a:xfrm>
                <a:off x="6752314" y="4228568"/>
                <a:ext cx="911322" cy="29031869"/>
                <a:chOff x="11540841" y="6900050"/>
                <a:chExt cx="911322" cy="19543500"/>
              </a:xfrm>
            </p:grpSpPr>
            <p:sp>
              <p:nvSpPr>
                <p:cNvPr id="2514" name="Google Shape;2514;p2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15" name="Google Shape;2515;p2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16" name="Google Shape;2516;p2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17" name="Google Shape;2517;p2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18" name="Google Shape;2518;p2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519" name="Google Shape;2519;p25"/>
              <p:cNvGrpSpPr/>
              <p:nvPr/>
            </p:nvGrpSpPr>
            <p:grpSpPr>
              <a:xfrm>
                <a:off x="7654454" y="4228555"/>
                <a:ext cx="2782652" cy="29031869"/>
                <a:chOff x="13486776" y="5144310"/>
                <a:chExt cx="2782652" cy="19543500"/>
              </a:xfrm>
            </p:grpSpPr>
            <p:sp>
              <p:nvSpPr>
                <p:cNvPr id="2520" name="Google Shape;2520;p2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1" name="Google Shape;2521;p2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2" name="Google Shape;2522;p2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3" name="Google Shape;2523;p2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4" name="Google Shape;2524;p2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5" name="Google Shape;2525;p2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6" name="Google Shape;2526;p2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7" name="Google Shape;2527;p2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8" name="Google Shape;2528;p2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29" name="Google Shape;2529;p2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30" name="Google Shape;2530;p2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31" name="Google Shape;2531;p2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32" name="Google Shape;2532;p2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33" name="Google Shape;2533;p2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34" name="Google Shape;2534;p2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35" name="Google Shape;2535;p2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536" name="Google Shape;2536;p25"/>
              <p:cNvGrpSpPr/>
              <p:nvPr/>
            </p:nvGrpSpPr>
            <p:grpSpPr>
              <a:xfrm>
                <a:off x="10427923" y="4228549"/>
                <a:ext cx="4161451" cy="29031869"/>
                <a:chOff x="16176528" y="4317489"/>
                <a:chExt cx="4161451" cy="19543500"/>
              </a:xfrm>
            </p:grpSpPr>
            <p:sp>
              <p:nvSpPr>
                <p:cNvPr id="2537" name="Google Shape;2537;p2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38" name="Google Shape;2538;p2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39" name="Google Shape;2539;p2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0" name="Google Shape;2540;p2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1" name="Google Shape;2541;p2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2" name="Google Shape;2542;p2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3" name="Google Shape;2543;p2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4" name="Google Shape;2544;p2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5" name="Google Shape;2545;p2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6" name="Google Shape;2546;p2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7" name="Google Shape;2547;p2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8" name="Google Shape;2548;p2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49" name="Google Shape;2549;p2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0" name="Google Shape;2550;p2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1" name="Google Shape;2551;p2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2" name="Google Shape;2552;p2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3" name="Google Shape;2553;p2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4" name="Google Shape;2554;p2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5" name="Google Shape;2555;p2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6" name="Google Shape;2556;p2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7" name="Google Shape;2557;p2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8" name="Google Shape;2558;p2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59" name="Google Shape;2559;p2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2560" name="Google Shape;2560;p25"/>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2561" name="Google Shape;2561;p25"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2562" name="Google Shape;2562;p25"/>
          <p:cNvSpPr txBox="1"/>
          <p:nvPr/>
        </p:nvSpPr>
        <p:spPr>
          <a:xfrm>
            <a:off x="-1" y="6508950"/>
            <a:ext cx="2916195"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2563" name="Google Shape;2563;p25"/>
          <p:cNvSpPr/>
          <p:nvPr/>
        </p:nvSpPr>
        <p:spPr>
          <a:xfrm>
            <a:off x="61800" y="3362288"/>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2564" name="Google Shape;2564;p25"/>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dirty="0">
                <a:solidFill>
                  <a:schemeClr val="lt1"/>
                </a:solidFill>
                <a:latin typeface="Times New Roman" panose="02020603050405020304" pitchFamily="18" charset="0"/>
                <a:ea typeface="Calibri"/>
                <a:cs typeface="Times New Roman" panose="02020603050405020304" pitchFamily="18" charset="0"/>
                <a:sym typeface="Calibri"/>
              </a:rPr>
              <a:t>11</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pic>
        <p:nvPicPr>
          <p:cNvPr id="2565" name="Google Shape;2565;p25" title="PEO Intensity.png"/>
          <p:cNvPicPr preferRelativeResize="0"/>
          <p:nvPr/>
        </p:nvPicPr>
        <p:blipFill>
          <a:blip r:embed="rId9">
            <a:alphaModFix/>
          </a:blip>
          <a:stretch>
            <a:fillRect/>
          </a:stretch>
        </p:blipFill>
        <p:spPr>
          <a:xfrm>
            <a:off x="34435952" y="11645488"/>
            <a:ext cx="4219853" cy="2536439"/>
          </a:xfrm>
          <a:prstGeom prst="rect">
            <a:avLst/>
          </a:prstGeom>
          <a:noFill/>
          <a:ln>
            <a:noFill/>
          </a:ln>
        </p:spPr>
      </p:pic>
      <p:sp>
        <p:nvSpPr>
          <p:cNvPr id="2566" name="Google Shape;2566;p25"/>
          <p:cNvSpPr txBox="1"/>
          <p:nvPr/>
        </p:nvSpPr>
        <p:spPr>
          <a:xfrm>
            <a:off x="322125" y="146575"/>
            <a:ext cx="61116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Results: 20:10 ZnTPP Encapsulation UV-Vis</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69" name="Google Shape;2569;p25"/>
          <p:cNvSpPr/>
          <p:nvPr/>
        </p:nvSpPr>
        <p:spPr>
          <a:xfrm>
            <a:off x="1117975" y="2973838"/>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5" name="Google Shape;1168;p19">
            <a:extLst>
              <a:ext uri="{FF2B5EF4-FFF2-40B4-BE49-F238E27FC236}">
                <a16:creationId xmlns:a16="http://schemas.microsoft.com/office/drawing/2014/main" id="{B1912086-48FC-7D17-1667-EA8DD3225EAB}"/>
              </a:ext>
            </a:extLst>
          </p:cNvPr>
          <p:cNvSpPr txBox="1"/>
          <p:nvPr/>
        </p:nvSpPr>
        <p:spPr>
          <a:xfrm>
            <a:off x="5715359" y="5828834"/>
            <a:ext cx="5370105" cy="406500"/>
          </a:xfrm>
          <a:prstGeom prst="rect">
            <a:avLst/>
          </a:prstGeom>
          <a:noFill/>
          <a:ln>
            <a:noFill/>
          </a:ln>
        </p:spPr>
        <p:txBody>
          <a:bodyPr spcFirstLastPara="1" wrap="square" lIns="91425" tIns="91425" rIns="91425" bIns="91425" anchor="t" anchorCtr="0">
            <a:noAutofit/>
          </a:bodyPr>
          <a:lstStyle/>
          <a:p>
            <a:pPr lvl="0" algn="ct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Fig 9: UV-VIS Spectra of 20:10 GEP &amp; ZnTPP </a:t>
            </a:r>
            <a:r>
              <a:rPr lang="en-US" sz="1000" dirty="0">
                <a:solidFill>
                  <a:schemeClr val="dk1"/>
                </a:solidFill>
                <a:latin typeface="Times New Roman"/>
                <a:ea typeface="Times New Roman"/>
                <a:cs typeface="Times New Roman"/>
                <a:sym typeface="Times New Roman"/>
              </a:rPr>
              <a:t>indicative of J-aggregate formation </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6" name="Google Shape;2748;p26">
            <a:extLst>
              <a:ext uri="{FF2B5EF4-FFF2-40B4-BE49-F238E27FC236}">
                <a16:creationId xmlns:a16="http://schemas.microsoft.com/office/drawing/2014/main" id="{683AA24E-2DC4-ED72-8464-6A5C4A5FE2F1}"/>
              </a:ext>
            </a:extLst>
          </p:cNvPr>
          <p:cNvPicPr preferRelativeResize="0">
            <a:picLocks noChangeAspect="1"/>
          </p:cNvPicPr>
          <p:nvPr/>
        </p:nvPicPr>
        <p:blipFill rotWithShape="1">
          <a:blip r:embed="rId10">
            <a:alphaModFix/>
          </a:blip>
          <a:srcRect l="79002" t="56003"/>
          <a:stretch/>
        </p:blipFill>
        <p:spPr>
          <a:xfrm>
            <a:off x="1752404" y="1417187"/>
            <a:ext cx="1409094" cy="2028734"/>
          </a:xfrm>
          <a:prstGeom prst="rect">
            <a:avLst/>
          </a:prstGeom>
          <a:noFill/>
          <a:ln>
            <a:noFill/>
          </a:ln>
        </p:spPr>
      </p:pic>
      <p:sp>
        <p:nvSpPr>
          <p:cNvPr id="7" name="Google Shape;2749;p26">
            <a:extLst>
              <a:ext uri="{FF2B5EF4-FFF2-40B4-BE49-F238E27FC236}">
                <a16:creationId xmlns:a16="http://schemas.microsoft.com/office/drawing/2014/main" id="{CFC3F3F2-65FE-F05E-858B-EA96EE67F8AF}"/>
              </a:ext>
            </a:extLst>
          </p:cNvPr>
          <p:cNvSpPr/>
          <p:nvPr/>
        </p:nvSpPr>
        <p:spPr>
          <a:xfrm>
            <a:off x="1371240" y="2493827"/>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pic>
        <p:nvPicPr>
          <p:cNvPr id="2" name="Picture 1">
            <a:extLst>
              <a:ext uri="{FF2B5EF4-FFF2-40B4-BE49-F238E27FC236}">
                <a16:creationId xmlns:a16="http://schemas.microsoft.com/office/drawing/2014/main" id="{655F101F-4549-030A-90C3-7BCCAF2452AC}"/>
              </a:ext>
            </a:extLst>
          </p:cNvPr>
          <p:cNvPicPr>
            <a:picLocks noChangeAspect="1"/>
          </p:cNvPicPr>
          <p:nvPr/>
        </p:nvPicPr>
        <p:blipFill>
          <a:blip r:embed="rId11"/>
          <a:stretch>
            <a:fillRect/>
          </a:stretch>
        </p:blipFill>
        <p:spPr>
          <a:xfrm>
            <a:off x="4791721" y="1044562"/>
            <a:ext cx="6809806" cy="473699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74"/>
        <p:cNvGrpSpPr/>
        <p:nvPr/>
      </p:nvGrpSpPr>
      <p:grpSpPr>
        <a:xfrm>
          <a:off x="0" y="0"/>
          <a:ext cx="0" cy="0"/>
          <a:chOff x="0" y="0"/>
          <a:chExt cx="0" cy="0"/>
        </a:xfrm>
      </p:grpSpPr>
      <p:pic>
        <p:nvPicPr>
          <p:cNvPr id="2575" name="Google Shape;2575;p26"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2576" name="Google Shape;2576;p26"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2577" name="Google Shape;2577;p26"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2578" name="Google Shape;2578;p26"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2579" name="Google Shape;2579;p26"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2580" name="Google Shape;2580;p26"/>
          <p:cNvGrpSpPr/>
          <p:nvPr/>
        </p:nvGrpSpPr>
        <p:grpSpPr>
          <a:xfrm>
            <a:off x="-7700" y="6324841"/>
            <a:ext cx="12206290" cy="332283"/>
            <a:chOff x="931692" y="4540806"/>
            <a:chExt cx="31987132" cy="2418359"/>
          </a:xfrm>
        </p:grpSpPr>
        <p:grpSp>
          <p:nvGrpSpPr>
            <p:cNvPr id="2581" name="Google Shape;2581;p26"/>
            <p:cNvGrpSpPr/>
            <p:nvPr/>
          </p:nvGrpSpPr>
          <p:grpSpPr>
            <a:xfrm>
              <a:off x="931692" y="4540806"/>
              <a:ext cx="16002389" cy="2418359"/>
              <a:chOff x="1874938" y="4228518"/>
              <a:chExt cx="12714436" cy="29031919"/>
            </a:xfrm>
          </p:grpSpPr>
          <p:grpSp>
            <p:nvGrpSpPr>
              <p:cNvPr id="2582" name="Google Shape;2582;p26"/>
              <p:cNvGrpSpPr/>
              <p:nvPr/>
            </p:nvGrpSpPr>
            <p:grpSpPr>
              <a:xfrm>
                <a:off x="1874938" y="4228545"/>
                <a:ext cx="724122" cy="29031869"/>
                <a:chOff x="6763779" y="3610074"/>
                <a:chExt cx="724122" cy="19543500"/>
              </a:xfrm>
            </p:grpSpPr>
            <p:sp>
              <p:nvSpPr>
                <p:cNvPr id="2583" name="Google Shape;2583;p2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84" name="Google Shape;2584;p2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85" name="Google Shape;2585;p2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86" name="Google Shape;2586;p2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587" name="Google Shape;2587;p26"/>
              <p:cNvGrpSpPr/>
              <p:nvPr/>
            </p:nvGrpSpPr>
            <p:grpSpPr>
              <a:xfrm>
                <a:off x="2589876" y="4228518"/>
                <a:ext cx="4171622" cy="29031750"/>
                <a:chOff x="589212" y="5453559"/>
                <a:chExt cx="4171622" cy="19354500"/>
              </a:xfrm>
            </p:grpSpPr>
            <p:grpSp>
              <p:nvGrpSpPr>
                <p:cNvPr id="2588" name="Google Shape;2588;p26"/>
                <p:cNvGrpSpPr/>
                <p:nvPr/>
              </p:nvGrpSpPr>
              <p:grpSpPr>
                <a:xfrm>
                  <a:off x="2213483" y="5453559"/>
                  <a:ext cx="2547351" cy="19354500"/>
                  <a:chOff x="2126394" y="6201753"/>
                  <a:chExt cx="2547351" cy="19354500"/>
                </a:xfrm>
              </p:grpSpPr>
              <p:sp>
                <p:nvSpPr>
                  <p:cNvPr id="2589" name="Google Shape;2589;p2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0" name="Google Shape;2590;p2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1" name="Google Shape;2591;p2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2" name="Google Shape;2592;p2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3" name="Google Shape;2593;p2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4" name="Google Shape;2594;p2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5" name="Google Shape;2595;p2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6" name="Google Shape;2596;p2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7" name="Google Shape;2597;p2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8" name="Google Shape;2598;p2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599" name="Google Shape;2599;p2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00" name="Google Shape;2600;p2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01" name="Google Shape;2601;p2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02" name="Google Shape;2602;p2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603" name="Google Shape;2603;p26"/>
                <p:cNvGrpSpPr/>
                <p:nvPr/>
              </p:nvGrpSpPr>
              <p:grpSpPr>
                <a:xfrm>
                  <a:off x="589212" y="5453559"/>
                  <a:ext cx="1622103" cy="19354500"/>
                  <a:chOff x="589212" y="5453048"/>
                  <a:chExt cx="1622103" cy="19354500"/>
                </a:xfrm>
              </p:grpSpPr>
              <p:sp>
                <p:nvSpPr>
                  <p:cNvPr id="2604" name="Google Shape;2604;p2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05" name="Google Shape;2605;p2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06" name="Google Shape;2606;p2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07" name="Google Shape;2607;p2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08" name="Google Shape;2608;p2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09" name="Google Shape;2609;p2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10" name="Google Shape;2610;p2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11" name="Google Shape;2611;p2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12" name="Google Shape;2612;p2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613" name="Google Shape;2613;p26"/>
              <p:cNvGrpSpPr/>
              <p:nvPr/>
            </p:nvGrpSpPr>
            <p:grpSpPr>
              <a:xfrm>
                <a:off x="6752314" y="4228568"/>
                <a:ext cx="911322" cy="29031869"/>
                <a:chOff x="11540841" y="6900050"/>
                <a:chExt cx="911322" cy="19543500"/>
              </a:xfrm>
            </p:grpSpPr>
            <p:sp>
              <p:nvSpPr>
                <p:cNvPr id="2614" name="Google Shape;2614;p2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15" name="Google Shape;2615;p2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16" name="Google Shape;2616;p2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17" name="Google Shape;2617;p2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18" name="Google Shape;2618;p2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619" name="Google Shape;2619;p26"/>
              <p:cNvGrpSpPr/>
              <p:nvPr/>
            </p:nvGrpSpPr>
            <p:grpSpPr>
              <a:xfrm>
                <a:off x="7654454" y="4228555"/>
                <a:ext cx="2782652" cy="29031869"/>
                <a:chOff x="13486776" y="5144310"/>
                <a:chExt cx="2782652" cy="19543500"/>
              </a:xfrm>
            </p:grpSpPr>
            <p:sp>
              <p:nvSpPr>
                <p:cNvPr id="2620" name="Google Shape;2620;p2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21" name="Google Shape;2621;p2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22" name="Google Shape;2622;p2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23" name="Google Shape;2623;p2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24" name="Google Shape;2624;p2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25" name="Google Shape;2625;p2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26" name="Google Shape;2626;p2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27" name="Google Shape;2627;p2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28" name="Google Shape;2628;p2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29" name="Google Shape;2629;p2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30" name="Google Shape;2630;p2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31" name="Google Shape;2631;p2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32" name="Google Shape;2632;p2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33" name="Google Shape;2633;p2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34" name="Google Shape;2634;p2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35" name="Google Shape;2635;p2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636" name="Google Shape;2636;p26"/>
              <p:cNvGrpSpPr/>
              <p:nvPr/>
            </p:nvGrpSpPr>
            <p:grpSpPr>
              <a:xfrm>
                <a:off x="10427923" y="4228549"/>
                <a:ext cx="4161451" cy="29031869"/>
                <a:chOff x="16176528" y="4317489"/>
                <a:chExt cx="4161451" cy="19543500"/>
              </a:xfrm>
            </p:grpSpPr>
            <p:sp>
              <p:nvSpPr>
                <p:cNvPr id="2637" name="Google Shape;2637;p2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38" name="Google Shape;2638;p2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39" name="Google Shape;2639;p2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0" name="Google Shape;2640;p2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1" name="Google Shape;2641;p2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2" name="Google Shape;2642;p2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3" name="Google Shape;2643;p2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4" name="Google Shape;2644;p2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5" name="Google Shape;2645;p2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6" name="Google Shape;2646;p2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7" name="Google Shape;2647;p2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8" name="Google Shape;2648;p2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49" name="Google Shape;2649;p2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0" name="Google Shape;2650;p2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1" name="Google Shape;2651;p2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2" name="Google Shape;2652;p2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3" name="Google Shape;2653;p2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4" name="Google Shape;2654;p2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5" name="Google Shape;2655;p2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6" name="Google Shape;2656;p2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7" name="Google Shape;2657;p2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8" name="Google Shape;2658;p2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59" name="Google Shape;2659;p2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660" name="Google Shape;2660;p26"/>
            <p:cNvGrpSpPr/>
            <p:nvPr/>
          </p:nvGrpSpPr>
          <p:grpSpPr>
            <a:xfrm>
              <a:off x="16916435" y="4540806"/>
              <a:ext cx="16002389" cy="2418359"/>
              <a:chOff x="1874938" y="4228518"/>
              <a:chExt cx="12714436" cy="29031919"/>
            </a:xfrm>
          </p:grpSpPr>
          <p:grpSp>
            <p:nvGrpSpPr>
              <p:cNvPr id="2661" name="Google Shape;2661;p26"/>
              <p:cNvGrpSpPr/>
              <p:nvPr/>
            </p:nvGrpSpPr>
            <p:grpSpPr>
              <a:xfrm>
                <a:off x="1874938" y="4228545"/>
                <a:ext cx="724122" cy="29031869"/>
                <a:chOff x="6763779" y="3610074"/>
                <a:chExt cx="724122" cy="19543500"/>
              </a:xfrm>
            </p:grpSpPr>
            <p:sp>
              <p:nvSpPr>
                <p:cNvPr id="2662" name="Google Shape;2662;p2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63" name="Google Shape;2663;p2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64" name="Google Shape;2664;p2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65" name="Google Shape;2665;p2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666" name="Google Shape;2666;p26"/>
              <p:cNvGrpSpPr/>
              <p:nvPr/>
            </p:nvGrpSpPr>
            <p:grpSpPr>
              <a:xfrm>
                <a:off x="2589876" y="4228518"/>
                <a:ext cx="4171622" cy="29031750"/>
                <a:chOff x="589212" y="5453559"/>
                <a:chExt cx="4171622" cy="19354500"/>
              </a:xfrm>
            </p:grpSpPr>
            <p:grpSp>
              <p:nvGrpSpPr>
                <p:cNvPr id="2667" name="Google Shape;2667;p26"/>
                <p:cNvGrpSpPr/>
                <p:nvPr/>
              </p:nvGrpSpPr>
              <p:grpSpPr>
                <a:xfrm>
                  <a:off x="2213483" y="5453559"/>
                  <a:ext cx="2547351" cy="19354500"/>
                  <a:chOff x="2126394" y="6201753"/>
                  <a:chExt cx="2547351" cy="19354500"/>
                </a:xfrm>
              </p:grpSpPr>
              <p:sp>
                <p:nvSpPr>
                  <p:cNvPr id="2668" name="Google Shape;2668;p2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69" name="Google Shape;2669;p2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0" name="Google Shape;2670;p2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1" name="Google Shape;2671;p2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2" name="Google Shape;2672;p2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3" name="Google Shape;2673;p2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4" name="Google Shape;2674;p2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5" name="Google Shape;2675;p2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6" name="Google Shape;2676;p2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7" name="Google Shape;2677;p2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8" name="Google Shape;2678;p2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79" name="Google Shape;2679;p2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80" name="Google Shape;2680;p2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81" name="Google Shape;2681;p2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682" name="Google Shape;2682;p26"/>
                <p:cNvGrpSpPr/>
                <p:nvPr/>
              </p:nvGrpSpPr>
              <p:grpSpPr>
                <a:xfrm>
                  <a:off x="589212" y="5453559"/>
                  <a:ext cx="1622103" cy="19354500"/>
                  <a:chOff x="589212" y="5453048"/>
                  <a:chExt cx="1622103" cy="19354500"/>
                </a:xfrm>
              </p:grpSpPr>
              <p:sp>
                <p:nvSpPr>
                  <p:cNvPr id="2683" name="Google Shape;2683;p2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84" name="Google Shape;2684;p2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85" name="Google Shape;2685;p2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86" name="Google Shape;2686;p2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87" name="Google Shape;2687;p2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88" name="Google Shape;2688;p2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89" name="Google Shape;2689;p2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90" name="Google Shape;2690;p2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91" name="Google Shape;2691;p2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692" name="Google Shape;2692;p26"/>
              <p:cNvGrpSpPr/>
              <p:nvPr/>
            </p:nvGrpSpPr>
            <p:grpSpPr>
              <a:xfrm>
                <a:off x="6752314" y="4228568"/>
                <a:ext cx="911322" cy="29031869"/>
                <a:chOff x="11540841" y="6900050"/>
                <a:chExt cx="911322" cy="19543500"/>
              </a:xfrm>
            </p:grpSpPr>
            <p:sp>
              <p:nvSpPr>
                <p:cNvPr id="2693" name="Google Shape;2693;p2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94" name="Google Shape;2694;p2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95" name="Google Shape;2695;p2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96" name="Google Shape;2696;p2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697" name="Google Shape;2697;p2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698" name="Google Shape;2698;p26"/>
              <p:cNvGrpSpPr/>
              <p:nvPr/>
            </p:nvGrpSpPr>
            <p:grpSpPr>
              <a:xfrm>
                <a:off x="7654454" y="4228555"/>
                <a:ext cx="2782652" cy="29031869"/>
                <a:chOff x="13486776" y="5144310"/>
                <a:chExt cx="2782652" cy="19543500"/>
              </a:xfrm>
            </p:grpSpPr>
            <p:sp>
              <p:nvSpPr>
                <p:cNvPr id="2699" name="Google Shape;2699;p2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0" name="Google Shape;2700;p2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1" name="Google Shape;2701;p2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2" name="Google Shape;2702;p2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3" name="Google Shape;2703;p2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4" name="Google Shape;2704;p2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5" name="Google Shape;2705;p2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6" name="Google Shape;2706;p2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7" name="Google Shape;2707;p2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8" name="Google Shape;2708;p2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09" name="Google Shape;2709;p2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10" name="Google Shape;2710;p2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11" name="Google Shape;2711;p2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12" name="Google Shape;2712;p2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13" name="Google Shape;2713;p2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14" name="Google Shape;2714;p2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715" name="Google Shape;2715;p26"/>
              <p:cNvGrpSpPr/>
              <p:nvPr/>
            </p:nvGrpSpPr>
            <p:grpSpPr>
              <a:xfrm>
                <a:off x="10427923" y="4228549"/>
                <a:ext cx="4161451" cy="29031869"/>
                <a:chOff x="16176528" y="4317489"/>
                <a:chExt cx="4161451" cy="19543500"/>
              </a:xfrm>
            </p:grpSpPr>
            <p:sp>
              <p:nvSpPr>
                <p:cNvPr id="2716" name="Google Shape;2716;p2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17" name="Google Shape;2717;p2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18" name="Google Shape;2718;p2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19" name="Google Shape;2719;p2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0" name="Google Shape;2720;p2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1" name="Google Shape;2721;p2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2" name="Google Shape;2722;p2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3" name="Google Shape;2723;p2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4" name="Google Shape;2724;p2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5" name="Google Shape;2725;p2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6" name="Google Shape;2726;p2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7" name="Google Shape;2727;p2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8" name="Google Shape;2728;p2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29" name="Google Shape;2729;p2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30" name="Google Shape;2730;p2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31" name="Google Shape;2731;p2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32" name="Google Shape;2732;p2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33" name="Google Shape;2733;p2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34" name="Google Shape;2734;p2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35" name="Google Shape;2735;p2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36" name="Google Shape;2736;p2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37" name="Google Shape;2737;p2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38" name="Google Shape;2738;p2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2739" name="Google Shape;2739;p26"/>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2740" name="Google Shape;2740;p26"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2741" name="Google Shape;2741;p26"/>
          <p:cNvSpPr txBox="1"/>
          <p:nvPr/>
        </p:nvSpPr>
        <p:spPr>
          <a:xfrm>
            <a:off x="0" y="6508950"/>
            <a:ext cx="2743200"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dirty="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dirty="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2742" name="Google Shape;2742;p26"/>
          <p:cNvSpPr/>
          <p:nvPr/>
        </p:nvSpPr>
        <p:spPr>
          <a:xfrm>
            <a:off x="61800" y="3362288"/>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2743" name="Google Shape;2743;p26"/>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dirty="0">
                <a:solidFill>
                  <a:schemeClr val="lt1"/>
                </a:solidFill>
                <a:latin typeface="Times New Roman" panose="02020603050405020304" pitchFamily="18" charset="0"/>
                <a:ea typeface="Calibri"/>
                <a:cs typeface="Times New Roman" panose="02020603050405020304" pitchFamily="18" charset="0"/>
                <a:sym typeface="Calibri"/>
              </a:rPr>
              <a:t>11</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pic>
        <p:nvPicPr>
          <p:cNvPr id="2744" name="Google Shape;2744;p26" title="PEO Intensity.png"/>
          <p:cNvPicPr preferRelativeResize="0"/>
          <p:nvPr/>
        </p:nvPicPr>
        <p:blipFill>
          <a:blip r:embed="rId9">
            <a:alphaModFix/>
          </a:blip>
          <a:stretch>
            <a:fillRect/>
          </a:stretch>
        </p:blipFill>
        <p:spPr>
          <a:xfrm>
            <a:off x="34435952" y="11645488"/>
            <a:ext cx="4219853" cy="2536439"/>
          </a:xfrm>
          <a:prstGeom prst="rect">
            <a:avLst/>
          </a:prstGeom>
          <a:noFill/>
          <a:ln>
            <a:noFill/>
          </a:ln>
        </p:spPr>
      </p:pic>
      <p:sp>
        <p:nvSpPr>
          <p:cNvPr id="2745" name="Google Shape;2745;p26"/>
          <p:cNvSpPr txBox="1"/>
          <p:nvPr/>
        </p:nvSpPr>
        <p:spPr>
          <a:xfrm>
            <a:off x="322125" y="146575"/>
            <a:ext cx="61116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Results: 20:10 ZnTPP Encapsulation UV-Vis</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46" name="Google Shape;2746;p26"/>
          <p:cNvSpPr txBox="1"/>
          <p:nvPr/>
        </p:nvSpPr>
        <p:spPr>
          <a:xfrm>
            <a:off x="172662" y="3892192"/>
            <a:ext cx="4483228" cy="1637512"/>
          </a:xfrm>
          <a:prstGeom prst="rect">
            <a:avLst/>
          </a:prstGeom>
          <a:noFill/>
          <a:ln>
            <a:noFill/>
          </a:ln>
        </p:spPr>
        <p:txBody>
          <a:bodyPr spcFirstLastPara="1" wrap="square" lIns="91425" tIns="91425" rIns="91425" bIns="91425" anchor="t" anchorCtr="0">
            <a:noAutofit/>
          </a:bodyPr>
          <a:lstStyle/>
          <a:p>
            <a:pPr marL="457200" lvl="0" indent="-355600" rtl="0">
              <a:spcBef>
                <a:spcPts val="0"/>
              </a:spcBef>
              <a:spcAft>
                <a:spcPts val="0"/>
              </a:spcAft>
              <a:buClr>
                <a:schemeClr val="dk1"/>
              </a:buClr>
              <a:buSzPts val="2000"/>
              <a:buFont typeface="Calibri"/>
              <a:buChar char="●"/>
            </a:pPr>
            <a:r>
              <a:rPr lang="en-US" sz="2000" dirty="0">
                <a:solidFill>
                  <a:schemeClr val="dk1"/>
                </a:solidFill>
                <a:latin typeface="Times New Roman" panose="02020603050405020304" pitchFamily="18" charset="0"/>
                <a:ea typeface="Calibri"/>
                <a:cs typeface="Times New Roman" panose="02020603050405020304" pitchFamily="18" charset="0"/>
                <a:sym typeface="Calibri"/>
              </a:rPr>
              <a:t>Zn-TPP aggregates form in GEP nanocomposites</a:t>
            </a:r>
            <a:endParaRPr sz="20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55600" rtl="0">
              <a:spcBef>
                <a:spcPts val="0"/>
              </a:spcBef>
              <a:spcAft>
                <a:spcPts val="0"/>
              </a:spcAft>
              <a:buClr>
                <a:schemeClr val="dk1"/>
              </a:buClr>
              <a:buSzPts val="2000"/>
              <a:buFont typeface="Calibri"/>
              <a:buChar char="●"/>
            </a:pPr>
            <a:r>
              <a:rPr lang="en-US" sz="2000" dirty="0">
                <a:solidFill>
                  <a:schemeClr val="dk1"/>
                </a:solidFill>
                <a:latin typeface="Times New Roman" panose="02020603050405020304" pitchFamily="18" charset="0"/>
                <a:ea typeface="Calibri"/>
                <a:cs typeface="Times New Roman" panose="02020603050405020304" pitchFamily="18" charset="0"/>
                <a:sym typeface="Calibri"/>
              </a:rPr>
              <a:t>Aggregates appear to form during first temperature ramp and remain through subsequent cycling</a:t>
            </a:r>
            <a:endParaRP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2748" name="Google Shape;2748;p26"/>
          <p:cNvPicPr preferRelativeResize="0">
            <a:picLocks noChangeAspect="1"/>
          </p:cNvPicPr>
          <p:nvPr/>
        </p:nvPicPr>
        <p:blipFill rotWithShape="1">
          <a:blip r:embed="rId10">
            <a:alphaModFix/>
          </a:blip>
          <a:srcRect l="79002" t="56003"/>
          <a:stretch/>
        </p:blipFill>
        <p:spPr>
          <a:xfrm>
            <a:off x="1752404" y="1417187"/>
            <a:ext cx="1409094" cy="2028734"/>
          </a:xfrm>
          <a:prstGeom prst="rect">
            <a:avLst/>
          </a:prstGeom>
          <a:noFill/>
          <a:ln>
            <a:noFill/>
          </a:ln>
        </p:spPr>
      </p:pic>
      <p:sp>
        <p:nvSpPr>
          <p:cNvPr id="2749" name="Google Shape;2749;p26"/>
          <p:cNvSpPr/>
          <p:nvPr/>
        </p:nvSpPr>
        <p:spPr>
          <a:xfrm>
            <a:off x="1371240" y="2493827"/>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3" name="Google Shape;1168;p19">
            <a:extLst>
              <a:ext uri="{FF2B5EF4-FFF2-40B4-BE49-F238E27FC236}">
                <a16:creationId xmlns:a16="http://schemas.microsoft.com/office/drawing/2014/main" id="{C8CABC16-DBD1-94DF-E740-8852E7563BDA}"/>
              </a:ext>
            </a:extLst>
          </p:cNvPr>
          <p:cNvSpPr txBox="1"/>
          <p:nvPr/>
        </p:nvSpPr>
        <p:spPr>
          <a:xfrm>
            <a:off x="5715359" y="5828834"/>
            <a:ext cx="5370105" cy="406500"/>
          </a:xfrm>
          <a:prstGeom prst="rect">
            <a:avLst/>
          </a:prstGeom>
          <a:noFill/>
          <a:ln>
            <a:noFill/>
          </a:ln>
        </p:spPr>
        <p:txBody>
          <a:bodyPr spcFirstLastPara="1" wrap="square" lIns="91425" tIns="91425" rIns="91425" bIns="91425" anchor="t" anchorCtr="0">
            <a:noAutofit/>
          </a:bodyPr>
          <a:lstStyle/>
          <a:p>
            <a:pPr lvl="0" algn="ct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Fig 9: UV-VIS Spectra of 20:10 GEP &amp; ZnTPP </a:t>
            </a:r>
            <a:r>
              <a:rPr lang="en-US" sz="1000" dirty="0">
                <a:solidFill>
                  <a:schemeClr val="dk1"/>
                </a:solidFill>
                <a:latin typeface="Times New Roman"/>
                <a:ea typeface="Times New Roman"/>
                <a:cs typeface="Times New Roman"/>
                <a:sym typeface="Times New Roman"/>
              </a:rPr>
              <a:t>indicative of J-aggregate formation </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 name="Google Shape;2746;p26">
            <a:extLst>
              <a:ext uri="{FF2B5EF4-FFF2-40B4-BE49-F238E27FC236}">
                <a16:creationId xmlns:a16="http://schemas.microsoft.com/office/drawing/2014/main" id="{96DE421F-93E5-308B-B943-4A41A94C613A}"/>
              </a:ext>
            </a:extLst>
          </p:cNvPr>
          <p:cNvSpPr txBox="1"/>
          <p:nvPr/>
        </p:nvSpPr>
        <p:spPr>
          <a:xfrm>
            <a:off x="1151336" y="3427097"/>
            <a:ext cx="2226589" cy="404528"/>
          </a:xfrm>
          <a:prstGeom prst="rect">
            <a:avLst/>
          </a:prstGeom>
          <a:noFill/>
          <a:ln>
            <a:noFill/>
          </a:ln>
        </p:spPr>
        <p:txBody>
          <a:bodyPr spcFirstLastPara="1" wrap="square" lIns="91425" tIns="91425" rIns="91425" bIns="91425" anchor="t" anchorCtr="0">
            <a:noAutofit/>
          </a:bodyPr>
          <a:lstStyle/>
          <a:p>
            <a:pPr marL="101600" lvl="0" rtl="0">
              <a:spcBef>
                <a:spcPts val="0"/>
              </a:spcBef>
              <a:spcAft>
                <a:spcPts val="0"/>
              </a:spcAft>
              <a:buClr>
                <a:schemeClr val="dk1"/>
              </a:buClr>
              <a:buSzPts val="2000"/>
            </a:pPr>
            <a:r>
              <a:rPr lang="en-US" sz="2000" b="1" dirty="0">
                <a:solidFill>
                  <a:schemeClr val="dk1"/>
                </a:solidFill>
                <a:latin typeface="Times New Roman" panose="02020603050405020304" pitchFamily="18" charset="0"/>
                <a:ea typeface="Calibri"/>
                <a:cs typeface="Times New Roman" panose="02020603050405020304" pitchFamily="18" charset="0"/>
                <a:sym typeface="Calibri"/>
              </a:rPr>
              <a:t>Main Takeaways:</a:t>
            </a:r>
            <a:endParaRPr sz="20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4" name="Picture 3">
            <a:extLst>
              <a:ext uri="{FF2B5EF4-FFF2-40B4-BE49-F238E27FC236}">
                <a16:creationId xmlns:a16="http://schemas.microsoft.com/office/drawing/2014/main" id="{D4EF7553-7FD2-EF07-8812-CE234818D5A3}"/>
              </a:ext>
            </a:extLst>
          </p:cNvPr>
          <p:cNvPicPr>
            <a:picLocks noChangeAspect="1"/>
          </p:cNvPicPr>
          <p:nvPr/>
        </p:nvPicPr>
        <p:blipFill>
          <a:blip r:embed="rId11"/>
          <a:stretch>
            <a:fillRect/>
          </a:stretch>
        </p:blipFill>
        <p:spPr>
          <a:xfrm>
            <a:off x="4791721" y="1044562"/>
            <a:ext cx="6809806" cy="473699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54"/>
        <p:cNvGrpSpPr/>
        <p:nvPr/>
      </p:nvGrpSpPr>
      <p:grpSpPr>
        <a:xfrm>
          <a:off x="0" y="0"/>
          <a:ext cx="0" cy="0"/>
          <a:chOff x="0" y="0"/>
          <a:chExt cx="0" cy="0"/>
        </a:xfrm>
      </p:grpSpPr>
      <p:pic>
        <p:nvPicPr>
          <p:cNvPr id="2755" name="Google Shape;2755;p27"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2756" name="Google Shape;2756;p27"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2757" name="Google Shape;2757;p27"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2758" name="Google Shape;2758;p27"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2759" name="Google Shape;2759;p27"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2760" name="Google Shape;2760;p27"/>
          <p:cNvGrpSpPr/>
          <p:nvPr/>
        </p:nvGrpSpPr>
        <p:grpSpPr>
          <a:xfrm>
            <a:off x="-7700" y="6324841"/>
            <a:ext cx="12206290" cy="332283"/>
            <a:chOff x="931692" y="4540806"/>
            <a:chExt cx="31987132" cy="2418359"/>
          </a:xfrm>
        </p:grpSpPr>
        <p:grpSp>
          <p:nvGrpSpPr>
            <p:cNvPr id="2761" name="Google Shape;2761;p27"/>
            <p:cNvGrpSpPr/>
            <p:nvPr/>
          </p:nvGrpSpPr>
          <p:grpSpPr>
            <a:xfrm>
              <a:off x="931692" y="4540806"/>
              <a:ext cx="16002389" cy="2418359"/>
              <a:chOff x="1874938" y="4228518"/>
              <a:chExt cx="12714436" cy="29031919"/>
            </a:xfrm>
          </p:grpSpPr>
          <p:grpSp>
            <p:nvGrpSpPr>
              <p:cNvPr id="2762" name="Google Shape;2762;p27"/>
              <p:cNvGrpSpPr/>
              <p:nvPr/>
            </p:nvGrpSpPr>
            <p:grpSpPr>
              <a:xfrm>
                <a:off x="1874938" y="4228545"/>
                <a:ext cx="724122" cy="29031869"/>
                <a:chOff x="6763779" y="3610074"/>
                <a:chExt cx="724122" cy="19543500"/>
              </a:xfrm>
            </p:grpSpPr>
            <p:sp>
              <p:nvSpPr>
                <p:cNvPr id="2763" name="Google Shape;2763;p2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64" name="Google Shape;2764;p2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65" name="Google Shape;2765;p2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66" name="Google Shape;2766;p2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767" name="Google Shape;2767;p27"/>
              <p:cNvGrpSpPr/>
              <p:nvPr/>
            </p:nvGrpSpPr>
            <p:grpSpPr>
              <a:xfrm>
                <a:off x="2589876" y="4228518"/>
                <a:ext cx="4171622" cy="29031750"/>
                <a:chOff x="589212" y="5453559"/>
                <a:chExt cx="4171622" cy="19354500"/>
              </a:xfrm>
            </p:grpSpPr>
            <p:grpSp>
              <p:nvGrpSpPr>
                <p:cNvPr id="2768" name="Google Shape;2768;p27"/>
                <p:cNvGrpSpPr/>
                <p:nvPr/>
              </p:nvGrpSpPr>
              <p:grpSpPr>
                <a:xfrm>
                  <a:off x="2213483" y="5453559"/>
                  <a:ext cx="2547351" cy="19354500"/>
                  <a:chOff x="2126394" y="6201753"/>
                  <a:chExt cx="2547351" cy="19354500"/>
                </a:xfrm>
              </p:grpSpPr>
              <p:sp>
                <p:nvSpPr>
                  <p:cNvPr id="2769" name="Google Shape;2769;p2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0" name="Google Shape;2770;p2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1" name="Google Shape;2771;p2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2" name="Google Shape;2772;p2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3" name="Google Shape;2773;p2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4" name="Google Shape;2774;p2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5" name="Google Shape;2775;p2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6" name="Google Shape;2776;p2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7" name="Google Shape;2777;p2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8" name="Google Shape;2778;p2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79" name="Google Shape;2779;p2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80" name="Google Shape;2780;p2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81" name="Google Shape;2781;p2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82" name="Google Shape;2782;p2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783" name="Google Shape;2783;p27"/>
                <p:cNvGrpSpPr/>
                <p:nvPr/>
              </p:nvGrpSpPr>
              <p:grpSpPr>
                <a:xfrm>
                  <a:off x="589212" y="5453559"/>
                  <a:ext cx="1622103" cy="19354500"/>
                  <a:chOff x="589212" y="5453048"/>
                  <a:chExt cx="1622103" cy="19354500"/>
                </a:xfrm>
              </p:grpSpPr>
              <p:sp>
                <p:nvSpPr>
                  <p:cNvPr id="2784" name="Google Shape;2784;p2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85" name="Google Shape;2785;p2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86" name="Google Shape;2786;p2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87" name="Google Shape;2787;p2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88" name="Google Shape;2788;p2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89" name="Google Shape;2789;p2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90" name="Google Shape;2790;p2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91" name="Google Shape;2791;p2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92" name="Google Shape;2792;p2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793" name="Google Shape;2793;p27"/>
              <p:cNvGrpSpPr/>
              <p:nvPr/>
            </p:nvGrpSpPr>
            <p:grpSpPr>
              <a:xfrm>
                <a:off x="6752314" y="4228568"/>
                <a:ext cx="911322" cy="29031869"/>
                <a:chOff x="11540841" y="6900050"/>
                <a:chExt cx="911322" cy="19543500"/>
              </a:xfrm>
            </p:grpSpPr>
            <p:sp>
              <p:nvSpPr>
                <p:cNvPr id="2794" name="Google Shape;2794;p2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95" name="Google Shape;2795;p2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96" name="Google Shape;2796;p2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97" name="Google Shape;2797;p2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798" name="Google Shape;2798;p2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799" name="Google Shape;2799;p27"/>
              <p:cNvGrpSpPr/>
              <p:nvPr/>
            </p:nvGrpSpPr>
            <p:grpSpPr>
              <a:xfrm>
                <a:off x="7654454" y="4228555"/>
                <a:ext cx="2782652" cy="29031869"/>
                <a:chOff x="13486776" y="5144310"/>
                <a:chExt cx="2782652" cy="19543500"/>
              </a:xfrm>
            </p:grpSpPr>
            <p:sp>
              <p:nvSpPr>
                <p:cNvPr id="2800" name="Google Shape;2800;p2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01" name="Google Shape;2801;p2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02" name="Google Shape;2802;p2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03" name="Google Shape;2803;p2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04" name="Google Shape;2804;p2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05" name="Google Shape;2805;p2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06" name="Google Shape;2806;p2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07" name="Google Shape;2807;p2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08" name="Google Shape;2808;p2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09" name="Google Shape;2809;p2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10" name="Google Shape;2810;p2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11" name="Google Shape;2811;p2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12" name="Google Shape;2812;p2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13" name="Google Shape;2813;p2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14" name="Google Shape;2814;p2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15" name="Google Shape;2815;p2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816" name="Google Shape;2816;p27"/>
              <p:cNvGrpSpPr/>
              <p:nvPr/>
            </p:nvGrpSpPr>
            <p:grpSpPr>
              <a:xfrm>
                <a:off x="10427923" y="4228549"/>
                <a:ext cx="4161451" cy="29031869"/>
                <a:chOff x="16176528" y="4317489"/>
                <a:chExt cx="4161451" cy="19543500"/>
              </a:xfrm>
            </p:grpSpPr>
            <p:sp>
              <p:nvSpPr>
                <p:cNvPr id="2817" name="Google Shape;2817;p2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18" name="Google Shape;2818;p2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19" name="Google Shape;2819;p2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0" name="Google Shape;2820;p2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1" name="Google Shape;2821;p2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2" name="Google Shape;2822;p2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3" name="Google Shape;2823;p2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4" name="Google Shape;2824;p2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5" name="Google Shape;2825;p2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6" name="Google Shape;2826;p2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7" name="Google Shape;2827;p2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8" name="Google Shape;2828;p2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29" name="Google Shape;2829;p2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0" name="Google Shape;2830;p2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1" name="Google Shape;2831;p2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2" name="Google Shape;2832;p2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3" name="Google Shape;2833;p2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4" name="Google Shape;2834;p2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5" name="Google Shape;2835;p2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6" name="Google Shape;2836;p2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7" name="Google Shape;2837;p2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8" name="Google Shape;2838;p2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39" name="Google Shape;2839;p2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840" name="Google Shape;2840;p27"/>
            <p:cNvGrpSpPr/>
            <p:nvPr/>
          </p:nvGrpSpPr>
          <p:grpSpPr>
            <a:xfrm>
              <a:off x="16916435" y="4540806"/>
              <a:ext cx="16002389" cy="2418359"/>
              <a:chOff x="1874938" y="4228518"/>
              <a:chExt cx="12714436" cy="29031919"/>
            </a:xfrm>
          </p:grpSpPr>
          <p:grpSp>
            <p:nvGrpSpPr>
              <p:cNvPr id="2841" name="Google Shape;2841;p27"/>
              <p:cNvGrpSpPr/>
              <p:nvPr/>
            </p:nvGrpSpPr>
            <p:grpSpPr>
              <a:xfrm>
                <a:off x="1874938" y="4228545"/>
                <a:ext cx="724122" cy="29031869"/>
                <a:chOff x="6763779" y="3610074"/>
                <a:chExt cx="724122" cy="19543500"/>
              </a:xfrm>
            </p:grpSpPr>
            <p:sp>
              <p:nvSpPr>
                <p:cNvPr id="2842" name="Google Shape;2842;p2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43" name="Google Shape;2843;p2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44" name="Google Shape;2844;p2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45" name="Google Shape;2845;p2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846" name="Google Shape;2846;p27"/>
              <p:cNvGrpSpPr/>
              <p:nvPr/>
            </p:nvGrpSpPr>
            <p:grpSpPr>
              <a:xfrm>
                <a:off x="2589876" y="4228518"/>
                <a:ext cx="4171622" cy="29031750"/>
                <a:chOff x="589212" y="5453559"/>
                <a:chExt cx="4171622" cy="19354500"/>
              </a:xfrm>
            </p:grpSpPr>
            <p:grpSp>
              <p:nvGrpSpPr>
                <p:cNvPr id="2847" name="Google Shape;2847;p27"/>
                <p:cNvGrpSpPr/>
                <p:nvPr/>
              </p:nvGrpSpPr>
              <p:grpSpPr>
                <a:xfrm>
                  <a:off x="2213483" y="5453559"/>
                  <a:ext cx="2547351" cy="19354500"/>
                  <a:chOff x="2126394" y="6201753"/>
                  <a:chExt cx="2547351" cy="19354500"/>
                </a:xfrm>
              </p:grpSpPr>
              <p:sp>
                <p:nvSpPr>
                  <p:cNvPr id="2848" name="Google Shape;2848;p2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49" name="Google Shape;2849;p2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0" name="Google Shape;2850;p2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1" name="Google Shape;2851;p2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2" name="Google Shape;2852;p2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3" name="Google Shape;2853;p2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4" name="Google Shape;2854;p2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5" name="Google Shape;2855;p2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6" name="Google Shape;2856;p2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7" name="Google Shape;2857;p2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8" name="Google Shape;2858;p2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59" name="Google Shape;2859;p2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60" name="Google Shape;2860;p2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61" name="Google Shape;2861;p2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862" name="Google Shape;2862;p27"/>
                <p:cNvGrpSpPr/>
                <p:nvPr/>
              </p:nvGrpSpPr>
              <p:grpSpPr>
                <a:xfrm>
                  <a:off x="589212" y="5453559"/>
                  <a:ext cx="1622103" cy="19354500"/>
                  <a:chOff x="589212" y="5453048"/>
                  <a:chExt cx="1622103" cy="19354500"/>
                </a:xfrm>
              </p:grpSpPr>
              <p:sp>
                <p:nvSpPr>
                  <p:cNvPr id="2863" name="Google Shape;2863;p2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64" name="Google Shape;2864;p2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65" name="Google Shape;2865;p2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66" name="Google Shape;2866;p2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67" name="Google Shape;2867;p2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68" name="Google Shape;2868;p2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69" name="Google Shape;2869;p2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70" name="Google Shape;2870;p2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71" name="Google Shape;2871;p2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872" name="Google Shape;2872;p27"/>
              <p:cNvGrpSpPr/>
              <p:nvPr/>
            </p:nvGrpSpPr>
            <p:grpSpPr>
              <a:xfrm>
                <a:off x="6752314" y="4228568"/>
                <a:ext cx="911322" cy="29031869"/>
                <a:chOff x="11540841" y="6900050"/>
                <a:chExt cx="911322" cy="19543500"/>
              </a:xfrm>
            </p:grpSpPr>
            <p:sp>
              <p:nvSpPr>
                <p:cNvPr id="2873" name="Google Shape;2873;p2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74" name="Google Shape;2874;p2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75" name="Google Shape;2875;p2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76" name="Google Shape;2876;p2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77" name="Google Shape;2877;p2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878" name="Google Shape;2878;p27"/>
              <p:cNvGrpSpPr/>
              <p:nvPr/>
            </p:nvGrpSpPr>
            <p:grpSpPr>
              <a:xfrm>
                <a:off x="7654454" y="4228555"/>
                <a:ext cx="2782652" cy="29031869"/>
                <a:chOff x="13486776" y="5144310"/>
                <a:chExt cx="2782652" cy="19543500"/>
              </a:xfrm>
            </p:grpSpPr>
            <p:sp>
              <p:nvSpPr>
                <p:cNvPr id="2879" name="Google Shape;2879;p2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0" name="Google Shape;2880;p2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1" name="Google Shape;2881;p2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2" name="Google Shape;2882;p2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3" name="Google Shape;2883;p2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4" name="Google Shape;2884;p2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5" name="Google Shape;2885;p2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6" name="Google Shape;2886;p2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7" name="Google Shape;2887;p2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8" name="Google Shape;2888;p2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89" name="Google Shape;2889;p2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90" name="Google Shape;2890;p2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91" name="Google Shape;2891;p2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92" name="Google Shape;2892;p2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93" name="Google Shape;2893;p2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94" name="Google Shape;2894;p2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895" name="Google Shape;2895;p27"/>
              <p:cNvGrpSpPr/>
              <p:nvPr/>
            </p:nvGrpSpPr>
            <p:grpSpPr>
              <a:xfrm>
                <a:off x="10427923" y="4228549"/>
                <a:ext cx="4161451" cy="29031869"/>
                <a:chOff x="16176528" y="4317489"/>
                <a:chExt cx="4161451" cy="19543500"/>
              </a:xfrm>
            </p:grpSpPr>
            <p:sp>
              <p:nvSpPr>
                <p:cNvPr id="2896" name="Google Shape;2896;p2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97" name="Google Shape;2897;p2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98" name="Google Shape;2898;p2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899" name="Google Shape;2899;p2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0" name="Google Shape;2900;p2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1" name="Google Shape;2901;p2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2" name="Google Shape;2902;p2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3" name="Google Shape;2903;p2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4" name="Google Shape;2904;p2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5" name="Google Shape;2905;p2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6" name="Google Shape;2906;p2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7" name="Google Shape;2907;p2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8" name="Google Shape;2908;p2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09" name="Google Shape;2909;p2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10" name="Google Shape;2910;p2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11" name="Google Shape;2911;p2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12" name="Google Shape;2912;p2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13" name="Google Shape;2913;p2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14" name="Google Shape;2914;p2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15" name="Google Shape;2915;p2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16" name="Google Shape;2916;p2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17" name="Google Shape;2917;p2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18" name="Google Shape;2918;p2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2919" name="Google Shape;2919;p27"/>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2920" name="Google Shape;2920;p27"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2921" name="Google Shape;2921;p27"/>
          <p:cNvSpPr txBox="1"/>
          <p:nvPr/>
        </p:nvSpPr>
        <p:spPr>
          <a:xfrm>
            <a:off x="-1" y="6508950"/>
            <a:ext cx="2891481"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2922" name="Google Shape;2922;p27"/>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2923" name="Google Shape;2923;p27"/>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dirty="0">
                <a:solidFill>
                  <a:schemeClr val="lt1"/>
                </a:solidFill>
                <a:latin typeface="Times New Roman" panose="02020603050405020304" pitchFamily="18" charset="0"/>
                <a:ea typeface="Calibri"/>
                <a:cs typeface="Times New Roman" panose="02020603050405020304" pitchFamily="18" charset="0"/>
                <a:sym typeface="Calibri"/>
              </a:rPr>
              <a:t>12</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pic>
        <p:nvPicPr>
          <p:cNvPr id="2924" name="Google Shape;2924;p27" title="PEO Intensity.png"/>
          <p:cNvPicPr preferRelativeResize="0"/>
          <p:nvPr/>
        </p:nvPicPr>
        <p:blipFill>
          <a:blip r:embed="rId9">
            <a:alphaModFix/>
          </a:blip>
          <a:stretch>
            <a:fillRect/>
          </a:stretch>
        </p:blipFill>
        <p:spPr>
          <a:xfrm>
            <a:off x="34435952" y="11645488"/>
            <a:ext cx="4219853" cy="2536439"/>
          </a:xfrm>
          <a:prstGeom prst="rect">
            <a:avLst/>
          </a:prstGeom>
          <a:noFill/>
          <a:ln>
            <a:noFill/>
          </a:ln>
        </p:spPr>
      </p:pic>
      <p:sp>
        <p:nvSpPr>
          <p:cNvPr id="2925" name="Google Shape;2925;p27"/>
          <p:cNvSpPr txBox="1"/>
          <p:nvPr/>
        </p:nvSpPr>
        <p:spPr>
          <a:xfrm>
            <a:off x="322125" y="146575"/>
            <a:ext cx="61116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Results: 20:10 ZnTPP Encapsulation Fluorescence</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26" name="Google Shape;2926;p27"/>
          <p:cNvSpPr/>
          <p:nvPr/>
        </p:nvSpPr>
        <p:spPr>
          <a:xfrm>
            <a:off x="806775" y="3639613"/>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2929" name="Google Shape;2929;p27"/>
          <p:cNvSpPr/>
          <p:nvPr/>
        </p:nvSpPr>
        <p:spPr>
          <a:xfrm>
            <a:off x="1117975" y="2973838"/>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6" name="Google Shape;1168;p19">
            <a:extLst>
              <a:ext uri="{FF2B5EF4-FFF2-40B4-BE49-F238E27FC236}">
                <a16:creationId xmlns:a16="http://schemas.microsoft.com/office/drawing/2014/main" id="{87858333-E051-B7BA-A988-6E2750158EEF}"/>
              </a:ext>
            </a:extLst>
          </p:cNvPr>
          <p:cNvSpPr txBox="1"/>
          <p:nvPr/>
        </p:nvSpPr>
        <p:spPr>
          <a:xfrm>
            <a:off x="5715359" y="5828834"/>
            <a:ext cx="5370105" cy="406500"/>
          </a:xfrm>
          <a:prstGeom prst="rect">
            <a:avLst/>
          </a:prstGeom>
          <a:noFill/>
          <a:ln>
            <a:noFill/>
          </a:ln>
        </p:spPr>
        <p:txBody>
          <a:bodyPr spcFirstLastPara="1" wrap="square" lIns="91425" tIns="91425" rIns="91425" bIns="91425" anchor="t" anchorCtr="0">
            <a:noAutofit/>
          </a:bodyPr>
          <a:lstStyle/>
          <a:p>
            <a:pPr algn="ct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Fig 10: </a:t>
            </a:r>
            <a:r>
              <a:rPr lang="en-US" sz="1000" dirty="0">
                <a:solidFill>
                  <a:schemeClr val="dk1"/>
                </a:solidFill>
                <a:latin typeface="Times New Roman"/>
                <a:ea typeface="Calibri"/>
                <a:cs typeface="Times New Roman"/>
                <a:sym typeface="Times New Roman"/>
              </a:rPr>
              <a:t>Fluorescence emission spectra supportive of an</a:t>
            </a:r>
            <a:r>
              <a:rPr lang="en-US" sz="1000" dirty="0">
                <a:solidFill>
                  <a:schemeClr val="dk1"/>
                </a:solidFill>
                <a:latin typeface="Times New Roman"/>
                <a:ea typeface="Times New Roman"/>
                <a:cs typeface="Times New Roman"/>
                <a:sym typeface="Times New Roman"/>
              </a:rPr>
              <a:t> irreversible J-aggregate formation</a:t>
            </a:r>
          </a:p>
          <a:p>
            <a:pPr lvl="0" algn="ct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4" name="Google Shape;2748;p26">
            <a:extLst>
              <a:ext uri="{FF2B5EF4-FFF2-40B4-BE49-F238E27FC236}">
                <a16:creationId xmlns:a16="http://schemas.microsoft.com/office/drawing/2014/main" id="{8412424D-D535-0DB4-7D89-8B6C75D1DF74}"/>
              </a:ext>
            </a:extLst>
          </p:cNvPr>
          <p:cNvPicPr preferRelativeResize="0">
            <a:picLocks noChangeAspect="1"/>
          </p:cNvPicPr>
          <p:nvPr/>
        </p:nvPicPr>
        <p:blipFill rotWithShape="1">
          <a:blip r:embed="rId10">
            <a:alphaModFix/>
          </a:blip>
          <a:srcRect l="79002" t="56003"/>
          <a:stretch/>
        </p:blipFill>
        <p:spPr>
          <a:xfrm>
            <a:off x="1752404" y="1417187"/>
            <a:ext cx="1409094" cy="2028734"/>
          </a:xfrm>
          <a:prstGeom prst="rect">
            <a:avLst/>
          </a:prstGeom>
          <a:noFill/>
          <a:ln>
            <a:noFill/>
          </a:ln>
        </p:spPr>
      </p:pic>
      <p:sp>
        <p:nvSpPr>
          <p:cNvPr id="5" name="Google Shape;2749;p26">
            <a:extLst>
              <a:ext uri="{FF2B5EF4-FFF2-40B4-BE49-F238E27FC236}">
                <a16:creationId xmlns:a16="http://schemas.microsoft.com/office/drawing/2014/main" id="{7BFBFC3F-ACAA-386D-3D34-D96F6F26BE04}"/>
              </a:ext>
            </a:extLst>
          </p:cNvPr>
          <p:cNvSpPr/>
          <p:nvPr/>
        </p:nvSpPr>
        <p:spPr>
          <a:xfrm>
            <a:off x="1371240" y="2493827"/>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pic>
        <p:nvPicPr>
          <p:cNvPr id="8" name="Picture 7">
            <a:extLst>
              <a:ext uri="{FF2B5EF4-FFF2-40B4-BE49-F238E27FC236}">
                <a16:creationId xmlns:a16="http://schemas.microsoft.com/office/drawing/2014/main" id="{3B3FE686-01BA-0240-1D42-67FDC3962AE0}"/>
              </a:ext>
            </a:extLst>
          </p:cNvPr>
          <p:cNvPicPr>
            <a:picLocks noChangeAspect="1"/>
          </p:cNvPicPr>
          <p:nvPr/>
        </p:nvPicPr>
        <p:blipFill>
          <a:blip r:embed="rId11"/>
          <a:stretch>
            <a:fillRect/>
          </a:stretch>
        </p:blipFill>
        <p:spPr>
          <a:xfrm>
            <a:off x="5146964" y="1168399"/>
            <a:ext cx="6506893" cy="45262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4"/>
        <p:cNvGrpSpPr/>
        <p:nvPr/>
      </p:nvGrpSpPr>
      <p:grpSpPr>
        <a:xfrm>
          <a:off x="0" y="0"/>
          <a:ext cx="0" cy="0"/>
          <a:chOff x="0" y="0"/>
          <a:chExt cx="0" cy="0"/>
        </a:xfrm>
      </p:grpSpPr>
      <p:pic>
        <p:nvPicPr>
          <p:cNvPr id="2935" name="Google Shape;2935;p28"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2936" name="Google Shape;2936;p28"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2937" name="Google Shape;2937;p28"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2938" name="Google Shape;2938;p28"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2939" name="Google Shape;2939;p28"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2940" name="Google Shape;2940;p28"/>
          <p:cNvGrpSpPr/>
          <p:nvPr/>
        </p:nvGrpSpPr>
        <p:grpSpPr>
          <a:xfrm>
            <a:off x="-7700" y="6324841"/>
            <a:ext cx="12206290" cy="332283"/>
            <a:chOff x="931692" y="4540806"/>
            <a:chExt cx="31987132" cy="2418359"/>
          </a:xfrm>
        </p:grpSpPr>
        <p:grpSp>
          <p:nvGrpSpPr>
            <p:cNvPr id="2941" name="Google Shape;2941;p28"/>
            <p:cNvGrpSpPr/>
            <p:nvPr/>
          </p:nvGrpSpPr>
          <p:grpSpPr>
            <a:xfrm>
              <a:off x="931692" y="4540806"/>
              <a:ext cx="16002389" cy="2418359"/>
              <a:chOff x="1874938" y="4228518"/>
              <a:chExt cx="12714436" cy="29031919"/>
            </a:xfrm>
          </p:grpSpPr>
          <p:grpSp>
            <p:nvGrpSpPr>
              <p:cNvPr id="2942" name="Google Shape;2942;p28"/>
              <p:cNvGrpSpPr/>
              <p:nvPr/>
            </p:nvGrpSpPr>
            <p:grpSpPr>
              <a:xfrm>
                <a:off x="1874938" y="4228545"/>
                <a:ext cx="724122" cy="29031869"/>
                <a:chOff x="6763779" y="3610074"/>
                <a:chExt cx="724122" cy="19543500"/>
              </a:xfrm>
            </p:grpSpPr>
            <p:sp>
              <p:nvSpPr>
                <p:cNvPr id="2943" name="Google Shape;2943;p2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44" name="Google Shape;2944;p2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45" name="Google Shape;2945;p2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46" name="Google Shape;2946;p2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947" name="Google Shape;2947;p28"/>
              <p:cNvGrpSpPr/>
              <p:nvPr/>
            </p:nvGrpSpPr>
            <p:grpSpPr>
              <a:xfrm>
                <a:off x="2589876" y="4228518"/>
                <a:ext cx="4171622" cy="29031750"/>
                <a:chOff x="589212" y="5453559"/>
                <a:chExt cx="4171622" cy="19354500"/>
              </a:xfrm>
            </p:grpSpPr>
            <p:grpSp>
              <p:nvGrpSpPr>
                <p:cNvPr id="2948" name="Google Shape;2948;p28"/>
                <p:cNvGrpSpPr/>
                <p:nvPr/>
              </p:nvGrpSpPr>
              <p:grpSpPr>
                <a:xfrm>
                  <a:off x="2213483" y="5453559"/>
                  <a:ext cx="2547351" cy="19354500"/>
                  <a:chOff x="2126394" y="6201753"/>
                  <a:chExt cx="2547351" cy="19354500"/>
                </a:xfrm>
              </p:grpSpPr>
              <p:sp>
                <p:nvSpPr>
                  <p:cNvPr id="2949" name="Google Shape;2949;p2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0" name="Google Shape;2950;p2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1" name="Google Shape;2951;p2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2" name="Google Shape;2952;p2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3" name="Google Shape;2953;p2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4" name="Google Shape;2954;p2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5" name="Google Shape;2955;p2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6" name="Google Shape;2956;p2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7" name="Google Shape;2957;p2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8" name="Google Shape;2958;p2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59" name="Google Shape;2959;p2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60" name="Google Shape;2960;p2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61" name="Google Shape;2961;p2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62" name="Google Shape;2962;p2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963" name="Google Shape;2963;p28"/>
                <p:cNvGrpSpPr/>
                <p:nvPr/>
              </p:nvGrpSpPr>
              <p:grpSpPr>
                <a:xfrm>
                  <a:off x="589212" y="5453559"/>
                  <a:ext cx="1622103" cy="19354500"/>
                  <a:chOff x="589212" y="5453048"/>
                  <a:chExt cx="1622103" cy="19354500"/>
                </a:xfrm>
              </p:grpSpPr>
              <p:sp>
                <p:nvSpPr>
                  <p:cNvPr id="2964" name="Google Shape;2964;p2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65" name="Google Shape;2965;p2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66" name="Google Shape;2966;p2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67" name="Google Shape;2967;p2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68" name="Google Shape;2968;p2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69" name="Google Shape;2969;p2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70" name="Google Shape;2970;p2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71" name="Google Shape;2971;p2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72" name="Google Shape;2972;p2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2973" name="Google Shape;2973;p28"/>
              <p:cNvGrpSpPr/>
              <p:nvPr/>
            </p:nvGrpSpPr>
            <p:grpSpPr>
              <a:xfrm>
                <a:off x="6752314" y="4228568"/>
                <a:ext cx="911322" cy="29031869"/>
                <a:chOff x="11540841" y="6900050"/>
                <a:chExt cx="911322" cy="19543500"/>
              </a:xfrm>
            </p:grpSpPr>
            <p:sp>
              <p:nvSpPr>
                <p:cNvPr id="2974" name="Google Shape;2974;p2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75" name="Google Shape;2975;p2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76" name="Google Shape;2976;p2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77" name="Google Shape;2977;p2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78" name="Google Shape;2978;p2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979" name="Google Shape;2979;p28"/>
              <p:cNvGrpSpPr/>
              <p:nvPr/>
            </p:nvGrpSpPr>
            <p:grpSpPr>
              <a:xfrm>
                <a:off x="7654454" y="4228555"/>
                <a:ext cx="2782652" cy="29031869"/>
                <a:chOff x="13486776" y="5144310"/>
                <a:chExt cx="2782652" cy="19543500"/>
              </a:xfrm>
            </p:grpSpPr>
            <p:sp>
              <p:nvSpPr>
                <p:cNvPr id="2980" name="Google Shape;2980;p2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81" name="Google Shape;2981;p2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82" name="Google Shape;2982;p2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83" name="Google Shape;2983;p2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84" name="Google Shape;2984;p2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85" name="Google Shape;2985;p2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86" name="Google Shape;2986;p2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87" name="Google Shape;2987;p2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88" name="Google Shape;2988;p2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89" name="Google Shape;2989;p2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90" name="Google Shape;2990;p2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91" name="Google Shape;2991;p2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92" name="Google Shape;2992;p2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93" name="Google Shape;2993;p2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94" name="Google Shape;2994;p2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95" name="Google Shape;2995;p2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996" name="Google Shape;2996;p28"/>
              <p:cNvGrpSpPr/>
              <p:nvPr/>
            </p:nvGrpSpPr>
            <p:grpSpPr>
              <a:xfrm>
                <a:off x="10427923" y="4228549"/>
                <a:ext cx="4161451" cy="29031869"/>
                <a:chOff x="16176528" y="4317489"/>
                <a:chExt cx="4161451" cy="19543500"/>
              </a:xfrm>
            </p:grpSpPr>
            <p:sp>
              <p:nvSpPr>
                <p:cNvPr id="2997" name="Google Shape;2997;p2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98" name="Google Shape;2998;p2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999" name="Google Shape;2999;p2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0" name="Google Shape;3000;p2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1" name="Google Shape;3001;p2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2" name="Google Shape;3002;p2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3" name="Google Shape;3003;p2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4" name="Google Shape;3004;p2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5" name="Google Shape;3005;p2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6" name="Google Shape;3006;p2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7" name="Google Shape;3007;p2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8" name="Google Shape;3008;p2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09" name="Google Shape;3009;p2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0" name="Google Shape;3010;p2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1" name="Google Shape;3011;p2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2" name="Google Shape;3012;p2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3" name="Google Shape;3013;p2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4" name="Google Shape;3014;p2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5" name="Google Shape;3015;p2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6" name="Google Shape;3016;p2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7" name="Google Shape;3017;p2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8" name="Google Shape;3018;p2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19" name="Google Shape;3019;p2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020" name="Google Shape;3020;p28"/>
            <p:cNvGrpSpPr/>
            <p:nvPr/>
          </p:nvGrpSpPr>
          <p:grpSpPr>
            <a:xfrm>
              <a:off x="16916435" y="4540806"/>
              <a:ext cx="16002389" cy="2418359"/>
              <a:chOff x="1874938" y="4228518"/>
              <a:chExt cx="12714436" cy="29031919"/>
            </a:xfrm>
          </p:grpSpPr>
          <p:grpSp>
            <p:nvGrpSpPr>
              <p:cNvPr id="3021" name="Google Shape;3021;p28"/>
              <p:cNvGrpSpPr/>
              <p:nvPr/>
            </p:nvGrpSpPr>
            <p:grpSpPr>
              <a:xfrm>
                <a:off x="1874938" y="4228545"/>
                <a:ext cx="724122" cy="29031869"/>
                <a:chOff x="6763779" y="3610074"/>
                <a:chExt cx="724122" cy="19543500"/>
              </a:xfrm>
            </p:grpSpPr>
            <p:sp>
              <p:nvSpPr>
                <p:cNvPr id="3022" name="Google Shape;3022;p2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23" name="Google Shape;3023;p2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24" name="Google Shape;3024;p2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25" name="Google Shape;3025;p2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026" name="Google Shape;3026;p28"/>
              <p:cNvGrpSpPr/>
              <p:nvPr/>
            </p:nvGrpSpPr>
            <p:grpSpPr>
              <a:xfrm>
                <a:off x="2589876" y="4228518"/>
                <a:ext cx="4171622" cy="29031750"/>
                <a:chOff x="589212" y="5453559"/>
                <a:chExt cx="4171622" cy="19354500"/>
              </a:xfrm>
            </p:grpSpPr>
            <p:grpSp>
              <p:nvGrpSpPr>
                <p:cNvPr id="3027" name="Google Shape;3027;p28"/>
                <p:cNvGrpSpPr/>
                <p:nvPr/>
              </p:nvGrpSpPr>
              <p:grpSpPr>
                <a:xfrm>
                  <a:off x="2213483" y="5453559"/>
                  <a:ext cx="2547351" cy="19354500"/>
                  <a:chOff x="2126394" y="6201753"/>
                  <a:chExt cx="2547351" cy="19354500"/>
                </a:xfrm>
              </p:grpSpPr>
              <p:sp>
                <p:nvSpPr>
                  <p:cNvPr id="3028" name="Google Shape;3028;p2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29" name="Google Shape;3029;p2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0" name="Google Shape;3030;p2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1" name="Google Shape;3031;p2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2" name="Google Shape;3032;p2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3" name="Google Shape;3033;p2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4" name="Google Shape;3034;p2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5" name="Google Shape;3035;p2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6" name="Google Shape;3036;p2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7" name="Google Shape;3037;p2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8" name="Google Shape;3038;p2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39" name="Google Shape;3039;p2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40" name="Google Shape;3040;p2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41" name="Google Shape;3041;p2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042" name="Google Shape;3042;p28"/>
                <p:cNvGrpSpPr/>
                <p:nvPr/>
              </p:nvGrpSpPr>
              <p:grpSpPr>
                <a:xfrm>
                  <a:off x="589212" y="5453559"/>
                  <a:ext cx="1622103" cy="19354500"/>
                  <a:chOff x="589212" y="5453048"/>
                  <a:chExt cx="1622103" cy="19354500"/>
                </a:xfrm>
              </p:grpSpPr>
              <p:sp>
                <p:nvSpPr>
                  <p:cNvPr id="3043" name="Google Shape;3043;p2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44" name="Google Shape;3044;p2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45" name="Google Shape;3045;p2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46" name="Google Shape;3046;p2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47" name="Google Shape;3047;p2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48" name="Google Shape;3048;p2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49" name="Google Shape;3049;p2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50" name="Google Shape;3050;p2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51" name="Google Shape;3051;p2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052" name="Google Shape;3052;p28"/>
              <p:cNvGrpSpPr/>
              <p:nvPr/>
            </p:nvGrpSpPr>
            <p:grpSpPr>
              <a:xfrm>
                <a:off x="6752314" y="4228568"/>
                <a:ext cx="911322" cy="29031869"/>
                <a:chOff x="11540841" y="6900050"/>
                <a:chExt cx="911322" cy="19543500"/>
              </a:xfrm>
            </p:grpSpPr>
            <p:sp>
              <p:nvSpPr>
                <p:cNvPr id="3053" name="Google Shape;3053;p2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54" name="Google Shape;3054;p2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55" name="Google Shape;3055;p2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56" name="Google Shape;3056;p2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57" name="Google Shape;3057;p2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058" name="Google Shape;3058;p28"/>
              <p:cNvGrpSpPr/>
              <p:nvPr/>
            </p:nvGrpSpPr>
            <p:grpSpPr>
              <a:xfrm>
                <a:off x="7654454" y="4228555"/>
                <a:ext cx="2782652" cy="29031869"/>
                <a:chOff x="13486776" y="5144310"/>
                <a:chExt cx="2782652" cy="19543500"/>
              </a:xfrm>
            </p:grpSpPr>
            <p:sp>
              <p:nvSpPr>
                <p:cNvPr id="3059" name="Google Shape;3059;p2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0" name="Google Shape;3060;p2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1" name="Google Shape;3061;p2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2" name="Google Shape;3062;p2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3" name="Google Shape;3063;p2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4" name="Google Shape;3064;p2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5" name="Google Shape;3065;p2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6" name="Google Shape;3066;p2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7" name="Google Shape;3067;p2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8" name="Google Shape;3068;p2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69" name="Google Shape;3069;p2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70" name="Google Shape;3070;p2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71" name="Google Shape;3071;p2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72" name="Google Shape;3072;p2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73" name="Google Shape;3073;p2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74" name="Google Shape;3074;p2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075" name="Google Shape;3075;p28"/>
              <p:cNvGrpSpPr/>
              <p:nvPr/>
            </p:nvGrpSpPr>
            <p:grpSpPr>
              <a:xfrm>
                <a:off x="10427923" y="4228549"/>
                <a:ext cx="4161451" cy="29031869"/>
                <a:chOff x="16176528" y="4317489"/>
                <a:chExt cx="4161451" cy="19543500"/>
              </a:xfrm>
            </p:grpSpPr>
            <p:sp>
              <p:nvSpPr>
                <p:cNvPr id="3076" name="Google Shape;3076;p2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77" name="Google Shape;3077;p2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78" name="Google Shape;3078;p2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79" name="Google Shape;3079;p2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0" name="Google Shape;3080;p2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1" name="Google Shape;3081;p2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2" name="Google Shape;3082;p2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3" name="Google Shape;3083;p2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4" name="Google Shape;3084;p2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5" name="Google Shape;3085;p2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6" name="Google Shape;3086;p2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7" name="Google Shape;3087;p2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8" name="Google Shape;3088;p2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89" name="Google Shape;3089;p2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90" name="Google Shape;3090;p2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91" name="Google Shape;3091;p2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92" name="Google Shape;3092;p2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93" name="Google Shape;3093;p2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94" name="Google Shape;3094;p2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95" name="Google Shape;3095;p2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96" name="Google Shape;3096;p2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97" name="Google Shape;3097;p2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098" name="Google Shape;3098;p2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3099" name="Google Shape;3099;p28"/>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3100" name="Google Shape;3100;p28"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3101" name="Google Shape;3101;p28"/>
          <p:cNvSpPr txBox="1"/>
          <p:nvPr/>
        </p:nvSpPr>
        <p:spPr>
          <a:xfrm>
            <a:off x="-1" y="6508950"/>
            <a:ext cx="2854411"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3102" name="Google Shape;3102;p28"/>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3103" name="Google Shape;3103;p28"/>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dirty="0">
                <a:solidFill>
                  <a:schemeClr val="lt1"/>
                </a:solidFill>
                <a:latin typeface="Times New Roman" panose="02020603050405020304" pitchFamily="18" charset="0"/>
                <a:ea typeface="Calibri"/>
                <a:cs typeface="Times New Roman" panose="02020603050405020304" pitchFamily="18" charset="0"/>
                <a:sym typeface="Calibri"/>
              </a:rPr>
              <a:t>12</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pic>
        <p:nvPicPr>
          <p:cNvPr id="3104" name="Google Shape;3104;p28" title="PEO Intensity.png"/>
          <p:cNvPicPr preferRelativeResize="0"/>
          <p:nvPr/>
        </p:nvPicPr>
        <p:blipFill>
          <a:blip r:embed="rId9">
            <a:alphaModFix/>
          </a:blip>
          <a:stretch>
            <a:fillRect/>
          </a:stretch>
        </p:blipFill>
        <p:spPr>
          <a:xfrm>
            <a:off x="34435952" y="11645488"/>
            <a:ext cx="4219853" cy="2536439"/>
          </a:xfrm>
          <a:prstGeom prst="rect">
            <a:avLst/>
          </a:prstGeom>
          <a:noFill/>
          <a:ln>
            <a:noFill/>
          </a:ln>
        </p:spPr>
      </p:pic>
      <p:sp>
        <p:nvSpPr>
          <p:cNvPr id="3105" name="Google Shape;3105;p28"/>
          <p:cNvSpPr txBox="1"/>
          <p:nvPr/>
        </p:nvSpPr>
        <p:spPr>
          <a:xfrm>
            <a:off x="322125" y="146575"/>
            <a:ext cx="61116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Results: 20:10 ZnTPP Encapsulation Fluorescence</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06" name="Google Shape;3106;p28"/>
          <p:cNvSpPr/>
          <p:nvPr/>
        </p:nvSpPr>
        <p:spPr>
          <a:xfrm>
            <a:off x="806775" y="3639613"/>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3107" name="Google Shape;3107;p28"/>
          <p:cNvSpPr txBox="1"/>
          <p:nvPr/>
        </p:nvSpPr>
        <p:spPr>
          <a:xfrm>
            <a:off x="188753" y="3932413"/>
            <a:ext cx="4536396" cy="1149900"/>
          </a:xfrm>
          <a:prstGeom prst="rect">
            <a:avLst/>
          </a:prstGeom>
          <a:noFill/>
          <a:ln>
            <a:noFill/>
          </a:ln>
        </p:spPr>
        <p:txBody>
          <a:bodyPr spcFirstLastPara="1" wrap="square" lIns="91425" tIns="91425" rIns="91425" bIns="91425" anchor="t" anchorCtr="0">
            <a:noAutofit/>
          </a:bodyPr>
          <a:lstStyle/>
          <a:p>
            <a:pPr marL="457200" lvl="0" indent="-355600" rtl="0">
              <a:spcBef>
                <a:spcPts val="0"/>
              </a:spcBef>
              <a:spcAft>
                <a:spcPts val="0"/>
              </a:spcAft>
              <a:buClr>
                <a:schemeClr val="dk1"/>
              </a:buClr>
              <a:buSzPts val="2000"/>
              <a:buFont typeface="Calibri"/>
              <a:buChar char="●"/>
            </a:pPr>
            <a:r>
              <a:rPr lang="en-US" sz="2000" dirty="0">
                <a:solidFill>
                  <a:schemeClr val="dk1"/>
                </a:solidFill>
                <a:latin typeface="Times New Roman" panose="02020603050405020304" pitchFamily="18" charset="0"/>
                <a:ea typeface="Calibri"/>
                <a:cs typeface="Times New Roman" panose="02020603050405020304" pitchFamily="18" charset="0"/>
                <a:sym typeface="Calibri"/>
              </a:rPr>
              <a:t>Fluorescence indicative of Zn-TPP aggregate formation</a:t>
            </a:r>
            <a:endParaRPr sz="20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55600" rtl="0">
              <a:spcBef>
                <a:spcPts val="0"/>
              </a:spcBef>
              <a:spcAft>
                <a:spcPts val="0"/>
              </a:spcAft>
              <a:buClr>
                <a:schemeClr val="dk1"/>
              </a:buClr>
              <a:buSzPts val="2000"/>
              <a:buFont typeface="Calibri"/>
              <a:buChar char="●"/>
            </a:pPr>
            <a:r>
              <a:rPr lang="en-US" sz="2000" dirty="0">
                <a:solidFill>
                  <a:schemeClr val="dk1"/>
                </a:solidFill>
                <a:latin typeface="Times New Roman" panose="02020603050405020304" pitchFamily="18" charset="0"/>
                <a:ea typeface="Calibri"/>
                <a:cs typeface="Times New Roman" panose="02020603050405020304" pitchFamily="18" charset="0"/>
                <a:sym typeface="Calibri"/>
              </a:rPr>
              <a:t>Change in ratios of peaks occurs during first ramp consistent with aggregate formation and locking  </a:t>
            </a:r>
            <a:endParaRP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 name="Google Shape;2749;p26">
            <a:extLst>
              <a:ext uri="{FF2B5EF4-FFF2-40B4-BE49-F238E27FC236}">
                <a16:creationId xmlns:a16="http://schemas.microsoft.com/office/drawing/2014/main" id="{FFA321DF-5777-6B38-7F38-B07DC2F38C21}"/>
              </a:ext>
            </a:extLst>
          </p:cNvPr>
          <p:cNvSpPr/>
          <p:nvPr/>
        </p:nvSpPr>
        <p:spPr>
          <a:xfrm>
            <a:off x="1117975" y="2848007"/>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5" name="Google Shape;1168;p19">
            <a:extLst>
              <a:ext uri="{FF2B5EF4-FFF2-40B4-BE49-F238E27FC236}">
                <a16:creationId xmlns:a16="http://schemas.microsoft.com/office/drawing/2014/main" id="{5447B7E8-2F1D-4E25-F19C-232C7567AB98}"/>
              </a:ext>
            </a:extLst>
          </p:cNvPr>
          <p:cNvSpPr txBox="1"/>
          <p:nvPr/>
        </p:nvSpPr>
        <p:spPr>
          <a:xfrm>
            <a:off x="5715359" y="5828834"/>
            <a:ext cx="5370105" cy="406500"/>
          </a:xfrm>
          <a:prstGeom prst="rect">
            <a:avLst/>
          </a:prstGeom>
          <a:noFill/>
          <a:ln>
            <a:noFill/>
          </a:ln>
        </p:spPr>
        <p:txBody>
          <a:bodyPr spcFirstLastPara="1" wrap="square" lIns="91425" tIns="91425" rIns="91425" bIns="91425" anchor="t" anchorCtr="0">
            <a:noAutofit/>
          </a:bodyPr>
          <a:lstStyle/>
          <a:p>
            <a:pPr algn="ct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Fig 10: </a:t>
            </a:r>
            <a:r>
              <a:rPr lang="en-US" sz="1000" dirty="0">
                <a:solidFill>
                  <a:schemeClr val="dk1"/>
                </a:solidFill>
                <a:latin typeface="Times New Roman"/>
                <a:ea typeface="Calibri"/>
                <a:cs typeface="Times New Roman"/>
                <a:sym typeface="Times New Roman"/>
              </a:rPr>
              <a:t>Fluorescence emission spectra supportive of an</a:t>
            </a:r>
            <a:r>
              <a:rPr lang="en-US" sz="1000" dirty="0">
                <a:solidFill>
                  <a:schemeClr val="dk1"/>
                </a:solidFill>
                <a:latin typeface="Times New Roman"/>
                <a:ea typeface="Times New Roman"/>
                <a:cs typeface="Times New Roman"/>
                <a:sym typeface="Times New Roman"/>
              </a:rPr>
              <a:t> irreversible J-aggregate formation</a:t>
            </a:r>
          </a:p>
          <a:p>
            <a:pPr lvl="0" algn="ct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4" name="Google Shape;2748;p26">
            <a:extLst>
              <a:ext uri="{FF2B5EF4-FFF2-40B4-BE49-F238E27FC236}">
                <a16:creationId xmlns:a16="http://schemas.microsoft.com/office/drawing/2014/main" id="{F73CF144-CB3E-731E-9AA0-BB306543D0EF}"/>
              </a:ext>
            </a:extLst>
          </p:cNvPr>
          <p:cNvPicPr preferRelativeResize="0">
            <a:picLocks noChangeAspect="1"/>
          </p:cNvPicPr>
          <p:nvPr/>
        </p:nvPicPr>
        <p:blipFill rotWithShape="1">
          <a:blip r:embed="rId10">
            <a:alphaModFix/>
          </a:blip>
          <a:srcRect l="79002" t="56003"/>
          <a:stretch/>
        </p:blipFill>
        <p:spPr>
          <a:xfrm>
            <a:off x="1752404" y="1417187"/>
            <a:ext cx="1409094" cy="2028734"/>
          </a:xfrm>
          <a:prstGeom prst="rect">
            <a:avLst/>
          </a:prstGeom>
          <a:noFill/>
          <a:ln>
            <a:noFill/>
          </a:ln>
        </p:spPr>
      </p:pic>
      <p:sp>
        <p:nvSpPr>
          <p:cNvPr id="6" name="Google Shape;2749;p26">
            <a:extLst>
              <a:ext uri="{FF2B5EF4-FFF2-40B4-BE49-F238E27FC236}">
                <a16:creationId xmlns:a16="http://schemas.microsoft.com/office/drawing/2014/main" id="{8C9D8BD5-A064-E14F-BAD7-2F71B858A01A}"/>
              </a:ext>
            </a:extLst>
          </p:cNvPr>
          <p:cNvSpPr/>
          <p:nvPr/>
        </p:nvSpPr>
        <p:spPr>
          <a:xfrm>
            <a:off x="1371240" y="2493827"/>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7" name="Google Shape;2746;p26">
            <a:extLst>
              <a:ext uri="{FF2B5EF4-FFF2-40B4-BE49-F238E27FC236}">
                <a16:creationId xmlns:a16="http://schemas.microsoft.com/office/drawing/2014/main" id="{E4DA2FC5-660F-15A0-3301-AEBEFC62B98E}"/>
              </a:ext>
            </a:extLst>
          </p:cNvPr>
          <p:cNvSpPr txBox="1"/>
          <p:nvPr/>
        </p:nvSpPr>
        <p:spPr>
          <a:xfrm>
            <a:off x="1151336" y="3427097"/>
            <a:ext cx="2226589" cy="404528"/>
          </a:xfrm>
          <a:prstGeom prst="rect">
            <a:avLst/>
          </a:prstGeom>
          <a:noFill/>
          <a:ln>
            <a:noFill/>
          </a:ln>
        </p:spPr>
        <p:txBody>
          <a:bodyPr spcFirstLastPara="1" wrap="square" lIns="91425" tIns="91425" rIns="91425" bIns="91425" anchor="t" anchorCtr="0">
            <a:noAutofit/>
          </a:bodyPr>
          <a:lstStyle/>
          <a:p>
            <a:pPr marL="101600" lvl="0" rtl="0">
              <a:spcBef>
                <a:spcPts val="0"/>
              </a:spcBef>
              <a:spcAft>
                <a:spcPts val="0"/>
              </a:spcAft>
              <a:buClr>
                <a:schemeClr val="dk1"/>
              </a:buClr>
              <a:buSzPts val="2000"/>
            </a:pPr>
            <a:r>
              <a:rPr lang="en-US" sz="2000" b="1" dirty="0">
                <a:solidFill>
                  <a:schemeClr val="dk1"/>
                </a:solidFill>
                <a:latin typeface="Times New Roman" panose="02020603050405020304" pitchFamily="18" charset="0"/>
                <a:ea typeface="Calibri"/>
                <a:cs typeface="Times New Roman" panose="02020603050405020304" pitchFamily="18" charset="0"/>
                <a:sym typeface="Calibri"/>
              </a:rPr>
              <a:t>Main Takeaways:</a:t>
            </a:r>
            <a:endParaRPr sz="20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9" name="Picture 8">
            <a:extLst>
              <a:ext uri="{FF2B5EF4-FFF2-40B4-BE49-F238E27FC236}">
                <a16:creationId xmlns:a16="http://schemas.microsoft.com/office/drawing/2014/main" id="{BB79FEF3-215D-F4B5-939C-CAB79F7B42F0}"/>
              </a:ext>
            </a:extLst>
          </p:cNvPr>
          <p:cNvPicPr>
            <a:picLocks noChangeAspect="1"/>
          </p:cNvPicPr>
          <p:nvPr/>
        </p:nvPicPr>
        <p:blipFill>
          <a:blip r:embed="rId11"/>
          <a:stretch>
            <a:fillRect/>
          </a:stretch>
        </p:blipFill>
        <p:spPr>
          <a:xfrm>
            <a:off x="5146964" y="1168399"/>
            <a:ext cx="6506893" cy="452628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15"/>
        <p:cNvGrpSpPr/>
        <p:nvPr/>
      </p:nvGrpSpPr>
      <p:grpSpPr>
        <a:xfrm>
          <a:off x="0" y="0"/>
          <a:ext cx="0" cy="0"/>
          <a:chOff x="0" y="0"/>
          <a:chExt cx="0" cy="0"/>
        </a:xfrm>
      </p:grpSpPr>
      <p:sp>
        <p:nvSpPr>
          <p:cNvPr id="3116" name="Google Shape;3116;p29"/>
          <p:cNvSpPr txBox="1"/>
          <p:nvPr/>
        </p:nvSpPr>
        <p:spPr>
          <a:xfrm>
            <a:off x="322125" y="1006350"/>
            <a:ext cx="11385300" cy="48453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50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Successfully designed and generated short chain membrane nanocomposites based upon amphiphilic GEPs</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20:10 GEP demonstrated:</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914400" marR="0" lvl="1" indent="-381000" algn="l" rtl="0">
              <a:lnSpc>
                <a:spcPct val="150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Reversible phase transitions via DLS temperature cycling indicates reversible nanocomposite formation presumably between coacervates and micelles (TBD)</a:t>
            </a:r>
            <a:endParaRPr sz="2300" dirty="0">
              <a:solidFill>
                <a:srgbClr val="00793B"/>
              </a:solidFill>
              <a:latin typeface="Times New Roman" panose="02020603050405020304" pitchFamily="18" charset="0"/>
              <a:ea typeface="Calibri"/>
              <a:cs typeface="Times New Roman" panose="02020603050405020304" pitchFamily="18" charset="0"/>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ZnTPP incorporation results in aggregates that form during first cycling and remain upon subsequent cycling's</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Future studies will investigate: 1) GEP:ZnTPP nanocomposites organization, and; 2) utility of GEP:ZnTPP for applications such as PhotoDynamic Therapy and Sensing</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17" name="Google Shape;3117;p29"/>
          <p:cNvSpPr txBox="1"/>
          <p:nvPr/>
        </p:nvSpPr>
        <p:spPr>
          <a:xfrm>
            <a:off x="322125" y="146575"/>
            <a:ext cx="5385300" cy="117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Summary</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118" name="Google Shape;3118;p29"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3119" name="Google Shape;3119;p29"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3120" name="Google Shape;3120;p29"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3121" name="Google Shape;3121;p29"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3122" name="Google Shape;3122;p29"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3123" name="Google Shape;3123;p29"/>
          <p:cNvGrpSpPr/>
          <p:nvPr/>
        </p:nvGrpSpPr>
        <p:grpSpPr>
          <a:xfrm>
            <a:off x="-7700" y="6324841"/>
            <a:ext cx="12206290" cy="332283"/>
            <a:chOff x="931692" y="4540806"/>
            <a:chExt cx="31987132" cy="2418359"/>
          </a:xfrm>
        </p:grpSpPr>
        <p:grpSp>
          <p:nvGrpSpPr>
            <p:cNvPr id="3124" name="Google Shape;3124;p29"/>
            <p:cNvGrpSpPr/>
            <p:nvPr/>
          </p:nvGrpSpPr>
          <p:grpSpPr>
            <a:xfrm>
              <a:off x="931692" y="4540806"/>
              <a:ext cx="16002389" cy="2418359"/>
              <a:chOff x="1874938" y="4228518"/>
              <a:chExt cx="12714436" cy="29031919"/>
            </a:xfrm>
          </p:grpSpPr>
          <p:grpSp>
            <p:nvGrpSpPr>
              <p:cNvPr id="3125" name="Google Shape;3125;p29"/>
              <p:cNvGrpSpPr/>
              <p:nvPr/>
            </p:nvGrpSpPr>
            <p:grpSpPr>
              <a:xfrm>
                <a:off x="1874938" y="4228545"/>
                <a:ext cx="724122" cy="29031869"/>
                <a:chOff x="6763779" y="3610074"/>
                <a:chExt cx="724122" cy="19543500"/>
              </a:xfrm>
            </p:grpSpPr>
            <p:sp>
              <p:nvSpPr>
                <p:cNvPr id="3126" name="Google Shape;3126;p2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27" name="Google Shape;3127;p2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28" name="Google Shape;3128;p2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29" name="Google Shape;3129;p2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130" name="Google Shape;3130;p29"/>
              <p:cNvGrpSpPr/>
              <p:nvPr/>
            </p:nvGrpSpPr>
            <p:grpSpPr>
              <a:xfrm>
                <a:off x="2589876" y="4228518"/>
                <a:ext cx="4171622" cy="29031750"/>
                <a:chOff x="589212" y="5453559"/>
                <a:chExt cx="4171622" cy="19354500"/>
              </a:xfrm>
            </p:grpSpPr>
            <p:grpSp>
              <p:nvGrpSpPr>
                <p:cNvPr id="3131" name="Google Shape;3131;p29"/>
                <p:cNvGrpSpPr/>
                <p:nvPr/>
              </p:nvGrpSpPr>
              <p:grpSpPr>
                <a:xfrm>
                  <a:off x="2213483" y="5453559"/>
                  <a:ext cx="2547351" cy="19354500"/>
                  <a:chOff x="2126394" y="6201753"/>
                  <a:chExt cx="2547351" cy="19354500"/>
                </a:xfrm>
              </p:grpSpPr>
              <p:sp>
                <p:nvSpPr>
                  <p:cNvPr id="3132" name="Google Shape;3132;p2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33" name="Google Shape;3133;p2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34" name="Google Shape;3134;p2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35" name="Google Shape;3135;p2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36" name="Google Shape;3136;p2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37" name="Google Shape;3137;p2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38" name="Google Shape;3138;p2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39" name="Google Shape;3139;p2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40" name="Google Shape;3140;p2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41" name="Google Shape;3141;p2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42" name="Google Shape;3142;p2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43" name="Google Shape;3143;p2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44" name="Google Shape;3144;p2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45" name="Google Shape;3145;p2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146" name="Google Shape;3146;p29"/>
                <p:cNvGrpSpPr/>
                <p:nvPr/>
              </p:nvGrpSpPr>
              <p:grpSpPr>
                <a:xfrm>
                  <a:off x="589212" y="5453559"/>
                  <a:ext cx="1622103" cy="19354500"/>
                  <a:chOff x="589212" y="5453048"/>
                  <a:chExt cx="1622103" cy="19354500"/>
                </a:xfrm>
              </p:grpSpPr>
              <p:sp>
                <p:nvSpPr>
                  <p:cNvPr id="3147" name="Google Shape;3147;p2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48" name="Google Shape;3148;p2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49" name="Google Shape;3149;p2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50" name="Google Shape;3150;p2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51" name="Google Shape;3151;p2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52" name="Google Shape;3152;p2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53" name="Google Shape;3153;p2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54" name="Google Shape;3154;p2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55" name="Google Shape;3155;p2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156" name="Google Shape;3156;p29"/>
              <p:cNvGrpSpPr/>
              <p:nvPr/>
            </p:nvGrpSpPr>
            <p:grpSpPr>
              <a:xfrm>
                <a:off x="6752314" y="4228568"/>
                <a:ext cx="911322" cy="29031869"/>
                <a:chOff x="11540841" y="6900050"/>
                <a:chExt cx="911322" cy="19543500"/>
              </a:xfrm>
            </p:grpSpPr>
            <p:sp>
              <p:nvSpPr>
                <p:cNvPr id="3157" name="Google Shape;3157;p2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58" name="Google Shape;3158;p2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59" name="Google Shape;3159;p2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60" name="Google Shape;3160;p2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61" name="Google Shape;3161;p2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162" name="Google Shape;3162;p29"/>
              <p:cNvGrpSpPr/>
              <p:nvPr/>
            </p:nvGrpSpPr>
            <p:grpSpPr>
              <a:xfrm>
                <a:off x="7654454" y="4228555"/>
                <a:ext cx="2782652" cy="29031869"/>
                <a:chOff x="13486776" y="5144310"/>
                <a:chExt cx="2782652" cy="19543500"/>
              </a:xfrm>
            </p:grpSpPr>
            <p:sp>
              <p:nvSpPr>
                <p:cNvPr id="3163" name="Google Shape;3163;p2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64" name="Google Shape;3164;p2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65" name="Google Shape;3165;p2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66" name="Google Shape;3166;p2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67" name="Google Shape;3167;p2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68" name="Google Shape;3168;p2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69" name="Google Shape;3169;p2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70" name="Google Shape;3170;p2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71" name="Google Shape;3171;p2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72" name="Google Shape;3172;p2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73" name="Google Shape;3173;p2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74" name="Google Shape;3174;p2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75" name="Google Shape;3175;p2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76" name="Google Shape;3176;p2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77" name="Google Shape;3177;p2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78" name="Google Shape;3178;p2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179" name="Google Shape;3179;p29"/>
              <p:cNvGrpSpPr/>
              <p:nvPr/>
            </p:nvGrpSpPr>
            <p:grpSpPr>
              <a:xfrm>
                <a:off x="10427923" y="4228549"/>
                <a:ext cx="4161451" cy="29031869"/>
                <a:chOff x="16176528" y="4317489"/>
                <a:chExt cx="4161451" cy="19543500"/>
              </a:xfrm>
            </p:grpSpPr>
            <p:sp>
              <p:nvSpPr>
                <p:cNvPr id="3180" name="Google Shape;3180;p2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81" name="Google Shape;3181;p2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82" name="Google Shape;3182;p2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83" name="Google Shape;3183;p2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84" name="Google Shape;3184;p2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85" name="Google Shape;3185;p2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86" name="Google Shape;3186;p2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87" name="Google Shape;3187;p2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88" name="Google Shape;3188;p2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89" name="Google Shape;3189;p2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0" name="Google Shape;3190;p2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1" name="Google Shape;3191;p2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2" name="Google Shape;3192;p2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3" name="Google Shape;3193;p2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4" name="Google Shape;3194;p2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5" name="Google Shape;3195;p2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6" name="Google Shape;3196;p2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7" name="Google Shape;3197;p2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8" name="Google Shape;3198;p2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199" name="Google Shape;3199;p2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00" name="Google Shape;3200;p2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01" name="Google Shape;3201;p2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02" name="Google Shape;3202;p2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203" name="Google Shape;3203;p29"/>
            <p:cNvGrpSpPr/>
            <p:nvPr/>
          </p:nvGrpSpPr>
          <p:grpSpPr>
            <a:xfrm>
              <a:off x="16916435" y="4540806"/>
              <a:ext cx="16002389" cy="2418359"/>
              <a:chOff x="1874938" y="4228518"/>
              <a:chExt cx="12714436" cy="29031919"/>
            </a:xfrm>
          </p:grpSpPr>
          <p:grpSp>
            <p:nvGrpSpPr>
              <p:cNvPr id="3204" name="Google Shape;3204;p29"/>
              <p:cNvGrpSpPr/>
              <p:nvPr/>
            </p:nvGrpSpPr>
            <p:grpSpPr>
              <a:xfrm>
                <a:off x="1874938" y="4228545"/>
                <a:ext cx="724122" cy="29031869"/>
                <a:chOff x="6763779" y="3610074"/>
                <a:chExt cx="724122" cy="19543500"/>
              </a:xfrm>
            </p:grpSpPr>
            <p:sp>
              <p:nvSpPr>
                <p:cNvPr id="3205" name="Google Shape;3205;p2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06" name="Google Shape;3206;p2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07" name="Google Shape;3207;p2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08" name="Google Shape;3208;p2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209" name="Google Shape;3209;p29"/>
              <p:cNvGrpSpPr/>
              <p:nvPr/>
            </p:nvGrpSpPr>
            <p:grpSpPr>
              <a:xfrm>
                <a:off x="2589876" y="4228518"/>
                <a:ext cx="4171622" cy="29031750"/>
                <a:chOff x="589212" y="5453559"/>
                <a:chExt cx="4171622" cy="19354500"/>
              </a:xfrm>
            </p:grpSpPr>
            <p:grpSp>
              <p:nvGrpSpPr>
                <p:cNvPr id="3210" name="Google Shape;3210;p29"/>
                <p:cNvGrpSpPr/>
                <p:nvPr/>
              </p:nvGrpSpPr>
              <p:grpSpPr>
                <a:xfrm>
                  <a:off x="2213483" y="5453559"/>
                  <a:ext cx="2547351" cy="19354500"/>
                  <a:chOff x="2126394" y="6201753"/>
                  <a:chExt cx="2547351" cy="19354500"/>
                </a:xfrm>
              </p:grpSpPr>
              <p:sp>
                <p:nvSpPr>
                  <p:cNvPr id="3211" name="Google Shape;3211;p2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12" name="Google Shape;3212;p2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13" name="Google Shape;3213;p2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14" name="Google Shape;3214;p2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15" name="Google Shape;3215;p2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16" name="Google Shape;3216;p2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17" name="Google Shape;3217;p2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18" name="Google Shape;3218;p2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19" name="Google Shape;3219;p2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20" name="Google Shape;3220;p2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21" name="Google Shape;3221;p2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22" name="Google Shape;3222;p2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23" name="Google Shape;3223;p2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24" name="Google Shape;3224;p2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225" name="Google Shape;3225;p29"/>
                <p:cNvGrpSpPr/>
                <p:nvPr/>
              </p:nvGrpSpPr>
              <p:grpSpPr>
                <a:xfrm>
                  <a:off x="589212" y="5453559"/>
                  <a:ext cx="1622103" cy="19354500"/>
                  <a:chOff x="589212" y="5453048"/>
                  <a:chExt cx="1622103" cy="19354500"/>
                </a:xfrm>
              </p:grpSpPr>
              <p:sp>
                <p:nvSpPr>
                  <p:cNvPr id="3226" name="Google Shape;3226;p2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27" name="Google Shape;3227;p2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28" name="Google Shape;3228;p2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29" name="Google Shape;3229;p2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30" name="Google Shape;3230;p2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31" name="Google Shape;3231;p2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32" name="Google Shape;3232;p2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33" name="Google Shape;3233;p2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34" name="Google Shape;3234;p2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235" name="Google Shape;3235;p29"/>
              <p:cNvGrpSpPr/>
              <p:nvPr/>
            </p:nvGrpSpPr>
            <p:grpSpPr>
              <a:xfrm>
                <a:off x="6752314" y="4228568"/>
                <a:ext cx="911322" cy="29031869"/>
                <a:chOff x="11540841" y="6900050"/>
                <a:chExt cx="911322" cy="19543500"/>
              </a:xfrm>
            </p:grpSpPr>
            <p:sp>
              <p:nvSpPr>
                <p:cNvPr id="3236" name="Google Shape;3236;p2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37" name="Google Shape;3237;p2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38" name="Google Shape;3238;p2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39" name="Google Shape;3239;p2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40" name="Google Shape;3240;p2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241" name="Google Shape;3241;p29"/>
              <p:cNvGrpSpPr/>
              <p:nvPr/>
            </p:nvGrpSpPr>
            <p:grpSpPr>
              <a:xfrm>
                <a:off x="7654454" y="4228555"/>
                <a:ext cx="2782652" cy="29031869"/>
                <a:chOff x="13486776" y="5144310"/>
                <a:chExt cx="2782652" cy="19543500"/>
              </a:xfrm>
            </p:grpSpPr>
            <p:sp>
              <p:nvSpPr>
                <p:cNvPr id="3242" name="Google Shape;3242;p2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43" name="Google Shape;3243;p2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44" name="Google Shape;3244;p2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45" name="Google Shape;3245;p2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46" name="Google Shape;3246;p2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47" name="Google Shape;3247;p2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48" name="Google Shape;3248;p2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49" name="Google Shape;3249;p2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50" name="Google Shape;3250;p2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51" name="Google Shape;3251;p2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52" name="Google Shape;3252;p2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53" name="Google Shape;3253;p2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54" name="Google Shape;3254;p2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55" name="Google Shape;3255;p2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56" name="Google Shape;3256;p2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57" name="Google Shape;3257;p2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258" name="Google Shape;3258;p29"/>
              <p:cNvGrpSpPr/>
              <p:nvPr/>
            </p:nvGrpSpPr>
            <p:grpSpPr>
              <a:xfrm>
                <a:off x="10427923" y="4228549"/>
                <a:ext cx="4161451" cy="29031869"/>
                <a:chOff x="16176528" y="4317489"/>
                <a:chExt cx="4161451" cy="19543500"/>
              </a:xfrm>
            </p:grpSpPr>
            <p:sp>
              <p:nvSpPr>
                <p:cNvPr id="3259" name="Google Shape;3259;p2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0" name="Google Shape;3260;p2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1" name="Google Shape;3261;p2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2" name="Google Shape;3262;p2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3" name="Google Shape;3263;p2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4" name="Google Shape;3264;p2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5" name="Google Shape;3265;p2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6" name="Google Shape;3266;p2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7" name="Google Shape;3267;p2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8" name="Google Shape;3268;p2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69" name="Google Shape;3269;p2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0" name="Google Shape;3270;p2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1" name="Google Shape;3271;p2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2" name="Google Shape;3272;p2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3" name="Google Shape;3273;p2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4" name="Google Shape;3274;p2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5" name="Google Shape;3275;p2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6" name="Google Shape;3276;p2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7" name="Google Shape;3277;p2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8" name="Google Shape;3278;p2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79" name="Google Shape;3279;p2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80" name="Google Shape;3280;p2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81" name="Google Shape;3281;p2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3282" name="Google Shape;3282;p29"/>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3283" name="Google Shape;3283;p29"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3284" name="Google Shape;3284;p29"/>
          <p:cNvSpPr txBox="1"/>
          <p:nvPr/>
        </p:nvSpPr>
        <p:spPr>
          <a:xfrm>
            <a:off x="0" y="6508950"/>
            <a:ext cx="2842054"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dirty="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dirty="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3285" name="Google Shape;3285;p29"/>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dirty="0">
                <a:solidFill>
                  <a:schemeClr val="lt1"/>
                </a:solidFill>
                <a:latin typeface="Times New Roman" panose="02020603050405020304" pitchFamily="18" charset="0"/>
                <a:ea typeface="Calibri"/>
                <a:cs typeface="Times New Roman" panose="02020603050405020304" pitchFamily="18" charset="0"/>
                <a:sym typeface="Calibri"/>
              </a:rPr>
              <a:t>13</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90"/>
        <p:cNvGrpSpPr/>
        <p:nvPr/>
      </p:nvGrpSpPr>
      <p:grpSpPr>
        <a:xfrm>
          <a:off x="0" y="0"/>
          <a:ext cx="0" cy="0"/>
          <a:chOff x="0" y="0"/>
          <a:chExt cx="0" cy="0"/>
        </a:xfrm>
      </p:grpSpPr>
      <p:sp>
        <p:nvSpPr>
          <p:cNvPr id="3291" name="Google Shape;3291;p30"/>
          <p:cNvSpPr txBox="1"/>
          <p:nvPr/>
        </p:nvSpPr>
        <p:spPr>
          <a:xfrm>
            <a:off x="322125" y="1175375"/>
            <a:ext cx="11533500" cy="48453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50000"/>
              </a:lnSpc>
              <a:spcBef>
                <a:spcPts val="0"/>
              </a:spcBef>
              <a:spcAft>
                <a:spcPts val="0"/>
              </a:spcAft>
              <a:buClr>
                <a:schemeClr val="dk1"/>
              </a:buClr>
              <a:buSzPts val="2400"/>
              <a:buFont typeface="Calibri"/>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Gabriel Montaño, Northern Arizona University</a:t>
            </a:r>
            <a:endParaRPr sz="24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Ashley Martinez, Northern Arizona University</a:t>
            </a:r>
          </a:p>
          <a:p>
            <a:pPr marL="457200" indent="-381000">
              <a:lnSpc>
                <a:spcPct val="150000"/>
              </a:lnSpc>
              <a:buClr>
                <a:schemeClr val="dk1"/>
              </a:buClr>
              <a:buSzPts val="2400"/>
              <a:buFont typeface="Calibri"/>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Celedonio Rodríguez, Northern Arizona University </a:t>
            </a:r>
            <a:endParaRPr sz="24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dirty="0">
                <a:solidFill>
                  <a:schemeClr val="dk1"/>
                </a:solidFill>
                <a:latin typeface="Times New Roman" panose="02020603050405020304" pitchFamily="18" charset="0"/>
                <a:ea typeface="Calibri"/>
                <a:cs typeface="Times New Roman" panose="02020603050405020304" pitchFamily="18" charset="0"/>
                <a:sym typeface="Calibri"/>
              </a:rPr>
              <a:t>Jessica Hauer, Arizona State University</a:t>
            </a:r>
            <a:endParaRPr sz="2400" dirty="0">
              <a:solidFill>
                <a:schemeClr val="dk1"/>
              </a:solidFill>
              <a:latin typeface="Times New Roman" panose="02020603050405020304" pitchFamily="18" charset="0"/>
              <a:ea typeface="Calibri"/>
              <a:cs typeface="Times New Roman" panose="02020603050405020304" pitchFamily="18" charset="0"/>
              <a:sym typeface="Calibri"/>
            </a:endParaRPr>
          </a:p>
          <a:p>
            <a:pPr marL="0" marR="0" lvl="0" indent="0" algn="l" rtl="0">
              <a:lnSpc>
                <a:spcPct val="150000"/>
              </a:lnSpc>
              <a:spcBef>
                <a:spcPts val="0"/>
              </a:spcBef>
              <a:spcAft>
                <a:spcPts val="0"/>
              </a:spcAft>
              <a:buNone/>
            </a:pPr>
            <a:endParaRPr sz="2400" dirty="0">
              <a:solidFill>
                <a:schemeClr val="dk1"/>
              </a:solidFill>
              <a:latin typeface="Times New Roman" panose="02020603050405020304" pitchFamily="18" charset="0"/>
              <a:ea typeface="Calibri"/>
              <a:cs typeface="Times New Roman" panose="02020603050405020304" pitchFamily="18" charset="0"/>
              <a:sym typeface="Calibri"/>
            </a:endParaRPr>
          </a:p>
          <a:p>
            <a:pPr marL="0" marR="0" lvl="0" indent="0" algn="l" rtl="0">
              <a:lnSpc>
                <a:spcPct val="150000"/>
              </a:lnSpc>
              <a:spcBef>
                <a:spcPts val="0"/>
              </a:spcBef>
              <a:spcAft>
                <a:spcPts val="0"/>
              </a:spcAft>
              <a:buNone/>
            </a:pPr>
            <a:endParaRPr sz="24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292" name="Google Shape;3292;p30"/>
          <p:cNvSpPr txBox="1"/>
          <p:nvPr/>
        </p:nvSpPr>
        <p:spPr>
          <a:xfrm>
            <a:off x="322125" y="146575"/>
            <a:ext cx="5117100" cy="117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Acknowledgments</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grpSp>
        <p:nvGrpSpPr>
          <p:cNvPr id="3298" name="Google Shape;3298;p30"/>
          <p:cNvGrpSpPr/>
          <p:nvPr/>
        </p:nvGrpSpPr>
        <p:grpSpPr>
          <a:xfrm>
            <a:off x="-7700" y="6324841"/>
            <a:ext cx="12206290" cy="332283"/>
            <a:chOff x="931692" y="4540806"/>
            <a:chExt cx="31987132" cy="2418359"/>
          </a:xfrm>
        </p:grpSpPr>
        <p:grpSp>
          <p:nvGrpSpPr>
            <p:cNvPr id="3299" name="Google Shape;3299;p30"/>
            <p:cNvGrpSpPr/>
            <p:nvPr/>
          </p:nvGrpSpPr>
          <p:grpSpPr>
            <a:xfrm>
              <a:off x="931692" y="4540806"/>
              <a:ext cx="16002389" cy="2418359"/>
              <a:chOff x="1874938" y="4228518"/>
              <a:chExt cx="12714436" cy="29031919"/>
            </a:xfrm>
          </p:grpSpPr>
          <p:grpSp>
            <p:nvGrpSpPr>
              <p:cNvPr id="3300" name="Google Shape;3300;p30"/>
              <p:cNvGrpSpPr/>
              <p:nvPr/>
            </p:nvGrpSpPr>
            <p:grpSpPr>
              <a:xfrm>
                <a:off x="1874938" y="4228545"/>
                <a:ext cx="724122" cy="29031869"/>
                <a:chOff x="6763779" y="3610074"/>
                <a:chExt cx="724122" cy="19543500"/>
              </a:xfrm>
            </p:grpSpPr>
            <p:sp>
              <p:nvSpPr>
                <p:cNvPr id="3301" name="Google Shape;3301;p3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02" name="Google Shape;3302;p3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03" name="Google Shape;3303;p3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04" name="Google Shape;3304;p3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305" name="Google Shape;3305;p30"/>
              <p:cNvGrpSpPr/>
              <p:nvPr/>
            </p:nvGrpSpPr>
            <p:grpSpPr>
              <a:xfrm>
                <a:off x="2589876" y="4228518"/>
                <a:ext cx="4171622" cy="29031750"/>
                <a:chOff x="589212" y="5453559"/>
                <a:chExt cx="4171622" cy="19354500"/>
              </a:xfrm>
            </p:grpSpPr>
            <p:grpSp>
              <p:nvGrpSpPr>
                <p:cNvPr id="3306" name="Google Shape;3306;p30"/>
                <p:cNvGrpSpPr/>
                <p:nvPr/>
              </p:nvGrpSpPr>
              <p:grpSpPr>
                <a:xfrm>
                  <a:off x="2213483" y="5453559"/>
                  <a:ext cx="2547351" cy="19354500"/>
                  <a:chOff x="2126394" y="6201753"/>
                  <a:chExt cx="2547351" cy="19354500"/>
                </a:xfrm>
              </p:grpSpPr>
              <p:sp>
                <p:nvSpPr>
                  <p:cNvPr id="3307" name="Google Shape;3307;p3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08" name="Google Shape;3308;p3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09" name="Google Shape;3309;p3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0" name="Google Shape;3310;p3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1" name="Google Shape;3311;p3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2" name="Google Shape;3312;p3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3" name="Google Shape;3313;p3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4" name="Google Shape;3314;p3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5" name="Google Shape;3315;p3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6" name="Google Shape;3316;p3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7" name="Google Shape;3317;p3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8" name="Google Shape;3318;p3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19" name="Google Shape;3319;p3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20" name="Google Shape;3320;p3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321" name="Google Shape;3321;p30"/>
                <p:cNvGrpSpPr/>
                <p:nvPr/>
              </p:nvGrpSpPr>
              <p:grpSpPr>
                <a:xfrm>
                  <a:off x="589212" y="5453559"/>
                  <a:ext cx="1622103" cy="19354500"/>
                  <a:chOff x="589212" y="5453048"/>
                  <a:chExt cx="1622103" cy="19354500"/>
                </a:xfrm>
              </p:grpSpPr>
              <p:sp>
                <p:nvSpPr>
                  <p:cNvPr id="3322" name="Google Shape;3322;p3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23" name="Google Shape;3323;p3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24" name="Google Shape;3324;p3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25" name="Google Shape;3325;p3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26" name="Google Shape;3326;p3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27" name="Google Shape;3327;p3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28" name="Google Shape;3328;p3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29" name="Google Shape;3329;p3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30" name="Google Shape;3330;p3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331" name="Google Shape;3331;p30"/>
              <p:cNvGrpSpPr/>
              <p:nvPr/>
            </p:nvGrpSpPr>
            <p:grpSpPr>
              <a:xfrm>
                <a:off x="6752314" y="4228568"/>
                <a:ext cx="911322" cy="29031869"/>
                <a:chOff x="11540841" y="6900050"/>
                <a:chExt cx="911322" cy="19543500"/>
              </a:xfrm>
            </p:grpSpPr>
            <p:sp>
              <p:nvSpPr>
                <p:cNvPr id="3332" name="Google Shape;3332;p3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33" name="Google Shape;3333;p3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34" name="Google Shape;3334;p3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35" name="Google Shape;3335;p3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36" name="Google Shape;3336;p3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337" name="Google Shape;3337;p30"/>
              <p:cNvGrpSpPr/>
              <p:nvPr/>
            </p:nvGrpSpPr>
            <p:grpSpPr>
              <a:xfrm>
                <a:off x="7654454" y="4228555"/>
                <a:ext cx="2782652" cy="29031869"/>
                <a:chOff x="13486776" y="5144310"/>
                <a:chExt cx="2782652" cy="19543500"/>
              </a:xfrm>
            </p:grpSpPr>
            <p:sp>
              <p:nvSpPr>
                <p:cNvPr id="3338" name="Google Shape;3338;p3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39" name="Google Shape;3339;p3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0" name="Google Shape;3340;p3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1" name="Google Shape;3341;p3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2" name="Google Shape;3342;p3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3" name="Google Shape;3343;p3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4" name="Google Shape;3344;p3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5" name="Google Shape;3345;p3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6" name="Google Shape;3346;p3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7" name="Google Shape;3347;p3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8" name="Google Shape;3348;p3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49" name="Google Shape;3349;p3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50" name="Google Shape;3350;p3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51" name="Google Shape;3351;p3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52" name="Google Shape;3352;p3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53" name="Google Shape;3353;p3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354" name="Google Shape;3354;p30"/>
              <p:cNvGrpSpPr/>
              <p:nvPr/>
            </p:nvGrpSpPr>
            <p:grpSpPr>
              <a:xfrm>
                <a:off x="10427923" y="4228549"/>
                <a:ext cx="4161451" cy="29031869"/>
                <a:chOff x="16176528" y="4317489"/>
                <a:chExt cx="4161451" cy="19543500"/>
              </a:xfrm>
            </p:grpSpPr>
            <p:sp>
              <p:nvSpPr>
                <p:cNvPr id="3355" name="Google Shape;3355;p3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56" name="Google Shape;3356;p3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57" name="Google Shape;3357;p3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58" name="Google Shape;3358;p3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59" name="Google Shape;3359;p3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0" name="Google Shape;3360;p3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1" name="Google Shape;3361;p3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2" name="Google Shape;3362;p3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3" name="Google Shape;3363;p3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4" name="Google Shape;3364;p3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5" name="Google Shape;3365;p3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6" name="Google Shape;3366;p3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7" name="Google Shape;3367;p3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8" name="Google Shape;3368;p3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69" name="Google Shape;3369;p3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70" name="Google Shape;3370;p3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71" name="Google Shape;3371;p3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72" name="Google Shape;3372;p3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73" name="Google Shape;3373;p3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74" name="Google Shape;3374;p3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75" name="Google Shape;3375;p3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76" name="Google Shape;3376;p3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77" name="Google Shape;3377;p3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378" name="Google Shape;3378;p30"/>
            <p:cNvGrpSpPr/>
            <p:nvPr/>
          </p:nvGrpSpPr>
          <p:grpSpPr>
            <a:xfrm>
              <a:off x="16916435" y="4540806"/>
              <a:ext cx="16002389" cy="2418359"/>
              <a:chOff x="1874938" y="4228518"/>
              <a:chExt cx="12714436" cy="29031919"/>
            </a:xfrm>
          </p:grpSpPr>
          <p:grpSp>
            <p:nvGrpSpPr>
              <p:cNvPr id="3379" name="Google Shape;3379;p30"/>
              <p:cNvGrpSpPr/>
              <p:nvPr/>
            </p:nvGrpSpPr>
            <p:grpSpPr>
              <a:xfrm>
                <a:off x="1874938" y="4228545"/>
                <a:ext cx="724122" cy="29031869"/>
                <a:chOff x="6763779" y="3610074"/>
                <a:chExt cx="724122" cy="19543500"/>
              </a:xfrm>
            </p:grpSpPr>
            <p:sp>
              <p:nvSpPr>
                <p:cNvPr id="3380" name="Google Shape;3380;p3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81" name="Google Shape;3381;p3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82" name="Google Shape;3382;p3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83" name="Google Shape;3383;p3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384" name="Google Shape;3384;p30"/>
              <p:cNvGrpSpPr/>
              <p:nvPr/>
            </p:nvGrpSpPr>
            <p:grpSpPr>
              <a:xfrm>
                <a:off x="2589876" y="4228518"/>
                <a:ext cx="4171622" cy="29031750"/>
                <a:chOff x="589212" y="5453559"/>
                <a:chExt cx="4171622" cy="19354500"/>
              </a:xfrm>
            </p:grpSpPr>
            <p:grpSp>
              <p:nvGrpSpPr>
                <p:cNvPr id="3385" name="Google Shape;3385;p30"/>
                <p:cNvGrpSpPr/>
                <p:nvPr/>
              </p:nvGrpSpPr>
              <p:grpSpPr>
                <a:xfrm>
                  <a:off x="2213483" y="5453559"/>
                  <a:ext cx="2547351" cy="19354500"/>
                  <a:chOff x="2126394" y="6201753"/>
                  <a:chExt cx="2547351" cy="19354500"/>
                </a:xfrm>
              </p:grpSpPr>
              <p:sp>
                <p:nvSpPr>
                  <p:cNvPr id="3386" name="Google Shape;3386;p3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87" name="Google Shape;3387;p3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88" name="Google Shape;3388;p3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89" name="Google Shape;3389;p3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0" name="Google Shape;3390;p3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1" name="Google Shape;3391;p3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2" name="Google Shape;3392;p3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3" name="Google Shape;3393;p3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4" name="Google Shape;3394;p3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5" name="Google Shape;3395;p3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6" name="Google Shape;3396;p3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7" name="Google Shape;3397;p3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8" name="Google Shape;3398;p3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399" name="Google Shape;3399;p3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400" name="Google Shape;3400;p30"/>
                <p:cNvGrpSpPr/>
                <p:nvPr/>
              </p:nvGrpSpPr>
              <p:grpSpPr>
                <a:xfrm>
                  <a:off x="589212" y="5453559"/>
                  <a:ext cx="1622103" cy="19354500"/>
                  <a:chOff x="589212" y="5453048"/>
                  <a:chExt cx="1622103" cy="19354500"/>
                </a:xfrm>
              </p:grpSpPr>
              <p:sp>
                <p:nvSpPr>
                  <p:cNvPr id="3401" name="Google Shape;3401;p3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02" name="Google Shape;3402;p3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03" name="Google Shape;3403;p3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04" name="Google Shape;3404;p3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05" name="Google Shape;3405;p3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06" name="Google Shape;3406;p3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07" name="Google Shape;3407;p3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08" name="Google Shape;3408;p3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09" name="Google Shape;3409;p3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410" name="Google Shape;3410;p30"/>
              <p:cNvGrpSpPr/>
              <p:nvPr/>
            </p:nvGrpSpPr>
            <p:grpSpPr>
              <a:xfrm>
                <a:off x="6752314" y="4228568"/>
                <a:ext cx="911322" cy="29031869"/>
                <a:chOff x="11540841" y="6900050"/>
                <a:chExt cx="911322" cy="19543500"/>
              </a:xfrm>
            </p:grpSpPr>
            <p:sp>
              <p:nvSpPr>
                <p:cNvPr id="3411" name="Google Shape;3411;p3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12" name="Google Shape;3412;p3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13" name="Google Shape;3413;p3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14" name="Google Shape;3414;p3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15" name="Google Shape;3415;p3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416" name="Google Shape;3416;p30"/>
              <p:cNvGrpSpPr/>
              <p:nvPr/>
            </p:nvGrpSpPr>
            <p:grpSpPr>
              <a:xfrm>
                <a:off x="7654454" y="4228555"/>
                <a:ext cx="2782652" cy="29031869"/>
                <a:chOff x="13486776" y="5144310"/>
                <a:chExt cx="2782652" cy="19543500"/>
              </a:xfrm>
            </p:grpSpPr>
            <p:sp>
              <p:nvSpPr>
                <p:cNvPr id="3417" name="Google Shape;3417;p3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18" name="Google Shape;3418;p3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19" name="Google Shape;3419;p3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0" name="Google Shape;3420;p3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1" name="Google Shape;3421;p3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2" name="Google Shape;3422;p3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3" name="Google Shape;3423;p3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4" name="Google Shape;3424;p3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5" name="Google Shape;3425;p3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6" name="Google Shape;3426;p3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7" name="Google Shape;3427;p3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8" name="Google Shape;3428;p3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29" name="Google Shape;3429;p3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30" name="Google Shape;3430;p3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31" name="Google Shape;3431;p3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32" name="Google Shape;3432;p3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433" name="Google Shape;3433;p30"/>
              <p:cNvGrpSpPr/>
              <p:nvPr/>
            </p:nvGrpSpPr>
            <p:grpSpPr>
              <a:xfrm>
                <a:off x="10427923" y="4228549"/>
                <a:ext cx="4161451" cy="29031869"/>
                <a:chOff x="16176528" y="4317489"/>
                <a:chExt cx="4161451" cy="19543500"/>
              </a:xfrm>
            </p:grpSpPr>
            <p:sp>
              <p:nvSpPr>
                <p:cNvPr id="3434" name="Google Shape;3434;p3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35" name="Google Shape;3435;p3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36" name="Google Shape;3436;p3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37" name="Google Shape;3437;p3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38" name="Google Shape;3438;p3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39" name="Google Shape;3439;p3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0" name="Google Shape;3440;p3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1" name="Google Shape;3441;p3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2" name="Google Shape;3442;p3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3" name="Google Shape;3443;p3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4" name="Google Shape;3444;p3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5" name="Google Shape;3445;p3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6" name="Google Shape;3446;p3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7" name="Google Shape;3447;p3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8" name="Google Shape;3448;p3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49" name="Google Shape;3449;p3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50" name="Google Shape;3450;p3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51" name="Google Shape;3451;p3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52" name="Google Shape;3452;p3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53" name="Google Shape;3453;p3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54" name="Google Shape;3454;p3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55" name="Google Shape;3455;p3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56" name="Google Shape;3456;p3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3457" name="Google Shape;3457;p30"/>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3458" name="Google Shape;3458;p30" descr="A black and white image of text&#10;&#10;Description automatically generated with low confidence"/>
          <p:cNvPicPr preferRelativeResize="0"/>
          <p:nvPr/>
        </p:nvPicPr>
        <p:blipFill rotWithShape="1">
          <a:blip r:embed="rId3">
            <a:alphaModFix/>
          </a:blip>
          <a:srcRect/>
          <a:stretch/>
        </p:blipFill>
        <p:spPr>
          <a:xfrm>
            <a:off x="9404981" y="6605385"/>
            <a:ext cx="2743201" cy="222645"/>
          </a:xfrm>
          <a:prstGeom prst="rect">
            <a:avLst/>
          </a:prstGeom>
          <a:noFill/>
          <a:ln>
            <a:noFill/>
          </a:ln>
        </p:spPr>
      </p:pic>
      <p:sp>
        <p:nvSpPr>
          <p:cNvPr id="3459" name="Google Shape;3459;p30"/>
          <p:cNvSpPr txBox="1"/>
          <p:nvPr/>
        </p:nvSpPr>
        <p:spPr>
          <a:xfrm>
            <a:off x="-1" y="6508950"/>
            <a:ext cx="2891481"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3460" name="Google Shape;3460;p30"/>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dirty="0">
                <a:solidFill>
                  <a:schemeClr val="lt1"/>
                </a:solidFill>
                <a:latin typeface="Times New Roman" panose="02020603050405020304" pitchFamily="18" charset="0"/>
                <a:ea typeface="Calibri"/>
                <a:cs typeface="Times New Roman" panose="02020603050405020304" pitchFamily="18" charset="0"/>
                <a:sym typeface="Calibri"/>
              </a:rPr>
              <a:t>14</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pic>
        <p:nvPicPr>
          <p:cNvPr id="8" name="Google Shape;3470;p31" descr="Shape&#10;&#10;Description automatically generated with medium confidence">
            <a:extLst>
              <a:ext uri="{FF2B5EF4-FFF2-40B4-BE49-F238E27FC236}">
                <a16:creationId xmlns:a16="http://schemas.microsoft.com/office/drawing/2014/main" id="{F4E520DB-5D43-6BA2-26D7-B50F933B71DC}"/>
              </a:ext>
            </a:extLst>
          </p:cNvPr>
          <p:cNvPicPr preferRelativeResize="0"/>
          <p:nvPr/>
        </p:nvPicPr>
        <p:blipFill rotWithShape="1">
          <a:blip r:embed="rId4">
            <a:alphaModFix/>
          </a:blip>
          <a:srcRect/>
          <a:stretch/>
        </p:blipFill>
        <p:spPr>
          <a:xfrm>
            <a:off x="2891480" y="4475280"/>
            <a:ext cx="1078651" cy="523690"/>
          </a:xfrm>
          <a:prstGeom prst="rect">
            <a:avLst/>
          </a:prstGeom>
          <a:noFill/>
          <a:ln>
            <a:noFill/>
          </a:ln>
        </p:spPr>
      </p:pic>
      <p:pic>
        <p:nvPicPr>
          <p:cNvPr id="9" name="Google Shape;3471;p31" descr="Logo&#10;&#10;Description automatically generated">
            <a:extLst>
              <a:ext uri="{FF2B5EF4-FFF2-40B4-BE49-F238E27FC236}">
                <a16:creationId xmlns:a16="http://schemas.microsoft.com/office/drawing/2014/main" id="{565A518C-23CD-2902-E6CF-BDE33357DEC9}"/>
              </a:ext>
            </a:extLst>
          </p:cNvPr>
          <p:cNvPicPr preferRelativeResize="0"/>
          <p:nvPr/>
        </p:nvPicPr>
        <p:blipFill rotWithShape="1">
          <a:blip r:embed="rId5">
            <a:alphaModFix/>
          </a:blip>
          <a:srcRect/>
          <a:stretch/>
        </p:blipFill>
        <p:spPr>
          <a:xfrm>
            <a:off x="8037593" y="1662957"/>
            <a:ext cx="1200497" cy="663250"/>
          </a:xfrm>
          <a:prstGeom prst="rect">
            <a:avLst/>
          </a:prstGeom>
          <a:noFill/>
          <a:ln>
            <a:noFill/>
          </a:ln>
        </p:spPr>
      </p:pic>
      <p:pic>
        <p:nvPicPr>
          <p:cNvPr id="10" name="Google Shape;3474;p31" descr="https://commguide.asu.edu/downloads/asulogo/jpg/logo_mg.jpg">
            <a:extLst>
              <a:ext uri="{FF2B5EF4-FFF2-40B4-BE49-F238E27FC236}">
                <a16:creationId xmlns:a16="http://schemas.microsoft.com/office/drawing/2014/main" id="{0716E821-7CF6-C350-9361-4F238B150123}"/>
              </a:ext>
            </a:extLst>
          </p:cNvPr>
          <p:cNvPicPr preferRelativeResize="0"/>
          <p:nvPr/>
        </p:nvPicPr>
        <p:blipFill rotWithShape="1">
          <a:blip r:embed="rId6">
            <a:alphaModFix/>
          </a:blip>
          <a:srcRect/>
          <a:stretch/>
        </p:blipFill>
        <p:spPr>
          <a:xfrm>
            <a:off x="9946607" y="1662957"/>
            <a:ext cx="1200500" cy="500028"/>
          </a:xfrm>
          <a:prstGeom prst="rect">
            <a:avLst/>
          </a:prstGeom>
          <a:noFill/>
          <a:ln>
            <a:noFill/>
          </a:ln>
        </p:spPr>
      </p:pic>
      <p:pic>
        <p:nvPicPr>
          <p:cNvPr id="11" name="Google Shape;3475;p31" descr="REU at Harvard University (CNS) | NNCI">
            <a:extLst>
              <a:ext uri="{FF2B5EF4-FFF2-40B4-BE49-F238E27FC236}">
                <a16:creationId xmlns:a16="http://schemas.microsoft.com/office/drawing/2014/main" id="{C765943C-FF1B-6ADB-69E4-5B9E6B8218E3}"/>
              </a:ext>
            </a:extLst>
          </p:cNvPr>
          <p:cNvPicPr preferRelativeResize="0"/>
          <p:nvPr/>
        </p:nvPicPr>
        <p:blipFill rotWithShape="1">
          <a:blip r:embed="rId7">
            <a:alphaModFix/>
          </a:blip>
          <a:srcRect/>
          <a:stretch/>
        </p:blipFill>
        <p:spPr>
          <a:xfrm>
            <a:off x="4400213" y="4461302"/>
            <a:ext cx="1354458" cy="581650"/>
          </a:xfrm>
          <a:prstGeom prst="rect">
            <a:avLst/>
          </a:prstGeom>
          <a:noFill/>
          <a:ln>
            <a:noFill/>
          </a:ln>
        </p:spPr>
      </p:pic>
      <p:pic>
        <p:nvPicPr>
          <p:cNvPr id="12" name="Google Shape;3637;p31" title="Screenshot 2026-06-24 at 4.34.07 PM.png">
            <a:extLst>
              <a:ext uri="{FF2B5EF4-FFF2-40B4-BE49-F238E27FC236}">
                <a16:creationId xmlns:a16="http://schemas.microsoft.com/office/drawing/2014/main" id="{B400D9E9-2515-02AF-E613-7316DB80BE7D}"/>
              </a:ext>
            </a:extLst>
          </p:cNvPr>
          <p:cNvPicPr preferRelativeResize="0"/>
          <p:nvPr/>
        </p:nvPicPr>
        <p:blipFill rotWithShape="1">
          <a:blip r:embed="rId8">
            <a:alphaModFix/>
          </a:blip>
          <a:srcRect l="5402" t="4898"/>
          <a:stretch/>
        </p:blipFill>
        <p:spPr>
          <a:xfrm>
            <a:off x="6184753" y="4417027"/>
            <a:ext cx="691902" cy="663250"/>
          </a:xfrm>
          <a:prstGeom prst="rect">
            <a:avLst/>
          </a:prstGeom>
          <a:noFill/>
          <a:ln>
            <a:noFill/>
          </a:ln>
        </p:spPr>
      </p:pic>
      <p:pic>
        <p:nvPicPr>
          <p:cNvPr id="13" name="Google Shape;3639;p31" title="Screenshot 2026-07-22 at 10.52.10 AM.png">
            <a:extLst>
              <a:ext uri="{FF2B5EF4-FFF2-40B4-BE49-F238E27FC236}">
                <a16:creationId xmlns:a16="http://schemas.microsoft.com/office/drawing/2014/main" id="{77777AF9-8978-3181-4FC0-3EC924624E15}"/>
              </a:ext>
            </a:extLst>
          </p:cNvPr>
          <p:cNvPicPr preferRelativeResize="0"/>
          <p:nvPr/>
        </p:nvPicPr>
        <p:blipFill>
          <a:blip r:embed="rId9">
            <a:alphaModFix/>
          </a:blip>
          <a:stretch>
            <a:fillRect/>
          </a:stretch>
        </p:blipFill>
        <p:spPr>
          <a:xfrm>
            <a:off x="9321611" y="2650567"/>
            <a:ext cx="635525" cy="645031"/>
          </a:xfrm>
          <a:prstGeom prst="rect">
            <a:avLst/>
          </a:prstGeom>
          <a:noFill/>
          <a:ln>
            <a:noFill/>
          </a:ln>
        </p:spPr>
      </p:pic>
      <p:pic>
        <p:nvPicPr>
          <p:cNvPr id="14" name="Google Shape;3640;p31">
            <a:extLst>
              <a:ext uri="{FF2B5EF4-FFF2-40B4-BE49-F238E27FC236}">
                <a16:creationId xmlns:a16="http://schemas.microsoft.com/office/drawing/2014/main" id="{59A17CA3-9423-DCF2-9837-634DE0BA3D74}"/>
              </a:ext>
            </a:extLst>
          </p:cNvPr>
          <p:cNvPicPr preferRelativeResize="0"/>
          <p:nvPr/>
        </p:nvPicPr>
        <p:blipFill>
          <a:blip r:embed="rId10">
            <a:alphaModFix/>
          </a:blip>
          <a:stretch>
            <a:fillRect/>
          </a:stretch>
        </p:blipFill>
        <p:spPr>
          <a:xfrm>
            <a:off x="7306737" y="4461302"/>
            <a:ext cx="2139611" cy="6189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66"/>
        <p:cNvGrpSpPr/>
        <p:nvPr/>
      </p:nvGrpSpPr>
      <p:grpSpPr>
        <a:xfrm>
          <a:off x="0" y="0"/>
          <a:ext cx="0" cy="0"/>
          <a:chOff x="0" y="0"/>
          <a:chExt cx="0" cy="0"/>
        </a:xfrm>
      </p:grpSpPr>
      <p:sp>
        <p:nvSpPr>
          <p:cNvPr id="3467" name="Google Shape;3467;p31"/>
          <p:cNvSpPr txBox="1">
            <a:spLocks noGrp="1"/>
          </p:cNvSpPr>
          <p:nvPr>
            <p:ph type="ctrTitle"/>
          </p:nvPr>
        </p:nvSpPr>
        <p:spPr>
          <a:xfrm>
            <a:off x="1372613" y="1326100"/>
            <a:ext cx="9446400" cy="19932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Times New Roman"/>
              <a:buNone/>
            </a:pPr>
            <a:r>
              <a:rPr lang="en-US" sz="4440" b="1">
                <a:latin typeface="Times New Roman" panose="02020603050405020304" pitchFamily="18" charset="0"/>
                <a:ea typeface="Times New Roman"/>
                <a:cs typeface="Times New Roman" panose="02020603050405020304" pitchFamily="18" charset="0"/>
                <a:sym typeface="Times New Roman"/>
              </a:rPr>
              <a:t>Genetically Encoded Amphiphilic Polymers for Membrane Based Nanotechnologies</a:t>
            </a:r>
            <a:endParaRPr sz="35130">
              <a:latin typeface="Times New Roman" panose="02020603050405020304" pitchFamily="18" charset="0"/>
              <a:cs typeface="Times New Roman" panose="02020603050405020304" pitchFamily="18" charset="0"/>
            </a:endParaRPr>
          </a:p>
        </p:txBody>
      </p:sp>
      <p:sp>
        <p:nvSpPr>
          <p:cNvPr id="3468" name="Google Shape;3468;p31"/>
          <p:cNvSpPr txBox="1">
            <a:spLocks noGrp="1"/>
          </p:cNvSpPr>
          <p:nvPr>
            <p:ph type="subTitle" idx="1"/>
          </p:nvPr>
        </p:nvSpPr>
        <p:spPr>
          <a:xfrm>
            <a:off x="17900" y="3886450"/>
            <a:ext cx="12155100" cy="1626600"/>
          </a:xfrm>
          <a:prstGeom prst="rect">
            <a:avLst/>
          </a:prstGeom>
          <a:noFill/>
          <a:ln>
            <a:noFill/>
          </a:ln>
        </p:spPr>
        <p:txBody>
          <a:bodyPr spcFirstLastPara="1" wrap="square" lIns="91425" tIns="45700" rIns="91425" bIns="45700" anchor="t" anchorCtr="0">
            <a:noAutofit/>
          </a:bodyPr>
          <a:lstStyle/>
          <a:p>
            <a:pPr marL="0" lvl="0" indent="0" algn="ctr" rtl="0">
              <a:lnSpc>
                <a:spcPct val="95000"/>
              </a:lnSpc>
              <a:spcBef>
                <a:spcPts val="0"/>
              </a:spcBef>
              <a:spcAft>
                <a:spcPts val="0"/>
              </a:spcAft>
              <a:buClr>
                <a:schemeClr val="dk1"/>
              </a:buClr>
              <a:buSzPts val="2000"/>
              <a:buNone/>
            </a:pPr>
            <a:r>
              <a:rPr lang="en-US">
                <a:latin typeface="Times New Roman" panose="02020603050405020304" pitchFamily="18" charset="0"/>
                <a:cs typeface="Times New Roman" panose="02020603050405020304" pitchFamily="18" charset="0"/>
              </a:rPr>
              <a:t>Adam Vanluvanee</a:t>
            </a:r>
            <a:endParaRPr>
              <a:latin typeface="Times New Roman" panose="02020603050405020304" pitchFamily="18" charset="0"/>
              <a:cs typeface="Times New Roman" panose="02020603050405020304" pitchFamily="18" charset="0"/>
            </a:endParaRPr>
          </a:p>
          <a:p>
            <a:pPr marL="0" lvl="0" indent="0" algn="ctr" rtl="0">
              <a:lnSpc>
                <a:spcPct val="95000"/>
              </a:lnSpc>
              <a:spcBef>
                <a:spcPts val="0"/>
              </a:spcBef>
              <a:spcAft>
                <a:spcPts val="0"/>
              </a:spcAft>
              <a:buClr>
                <a:schemeClr val="dk1"/>
              </a:buClr>
              <a:buSzPts val="2000"/>
              <a:buNone/>
            </a:pPr>
            <a:r>
              <a:rPr lang="en-US" sz="2000">
                <a:latin typeface="Times New Roman" panose="02020603050405020304" pitchFamily="18" charset="0"/>
                <a:cs typeface="Times New Roman" panose="02020603050405020304" pitchFamily="18" charset="0"/>
              </a:rPr>
              <a:t>Department of Engineering, Harvey Mudd College</a:t>
            </a:r>
            <a:endParaRPr sz="2000">
              <a:latin typeface="Times New Roman" panose="02020603050405020304" pitchFamily="18" charset="0"/>
              <a:cs typeface="Times New Roman" panose="02020603050405020304" pitchFamily="18" charset="0"/>
            </a:endParaRPr>
          </a:p>
          <a:p>
            <a:pPr marL="0" lvl="0" indent="0" algn="ctr" rtl="0">
              <a:lnSpc>
                <a:spcPct val="95000"/>
              </a:lnSpc>
              <a:spcBef>
                <a:spcPts val="1000"/>
              </a:spcBef>
              <a:spcAft>
                <a:spcPts val="0"/>
              </a:spcAft>
              <a:buClr>
                <a:schemeClr val="dk1"/>
              </a:buClr>
              <a:buSzPts val="2000"/>
              <a:buNone/>
            </a:pPr>
            <a:endParaRPr sz="2163">
              <a:latin typeface="Times New Roman" panose="02020603050405020304" pitchFamily="18" charset="0"/>
              <a:cs typeface="Times New Roman" panose="02020603050405020304" pitchFamily="18" charset="0"/>
            </a:endParaRPr>
          </a:p>
          <a:p>
            <a:pPr marL="0" lvl="0" indent="0" algn="l" rtl="0">
              <a:lnSpc>
                <a:spcPct val="95000"/>
              </a:lnSpc>
              <a:spcBef>
                <a:spcPts val="0"/>
              </a:spcBef>
              <a:spcAft>
                <a:spcPts val="0"/>
              </a:spcAft>
              <a:buClr>
                <a:schemeClr val="dk1"/>
              </a:buClr>
              <a:buSzPts val="2000"/>
              <a:buNone/>
            </a:pPr>
            <a:endParaRPr sz="2163">
              <a:latin typeface="Times New Roman" panose="02020603050405020304" pitchFamily="18" charset="0"/>
              <a:cs typeface="Times New Roman" panose="02020603050405020304" pitchFamily="18" charset="0"/>
            </a:endParaRPr>
          </a:p>
          <a:p>
            <a:pPr marL="0" lvl="0" indent="0" algn="ctr" rtl="0">
              <a:lnSpc>
                <a:spcPct val="75000"/>
              </a:lnSpc>
              <a:spcBef>
                <a:spcPts val="1000"/>
              </a:spcBef>
              <a:spcAft>
                <a:spcPts val="0"/>
              </a:spcAft>
              <a:buClr>
                <a:schemeClr val="dk1"/>
              </a:buClr>
              <a:buSzPts val="2000"/>
              <a:buNone/>
            </a:pPr>
            <a:r>
              <a:rPr lang="en-US" sz="1750">
                <a:latin typeface="Times New Roman" panose="02020603050405020304" pitchFamily="18" charset="0"/>
                <a:cs typeface="Times New Roman" panose="02020603050405020304" pitchFamily="18" charset="0"/>
              </a:rPr>
              <a:t>Ashley Martinez, BS &amp; Gabriel Montaño, PHD</a:t>
            </a:r>
            <a:endParaRPr sz="1750">
              <a:latin typeface="Times New Roman" panose="02020603050405020304" pitchFamily="18" charset="0"/>
              <a:cs typeface="Times New Roman" panose="02020603050405020304" pitchFamily="18" charset="0"/>
            </a:endParaRPr>
          </a:p>
          <a:p>
            <a:pPr marL="0" lvl="0" indent="0" algn="ctr" rtl="0">
              <a:lnSpc>
                <a:spcPct val="75000"/>
              </a:lnSpc>
              <a:spcBef>
                <a:spcPts val="1000"/>
              </a:spcBef>
              <a:spcAft>
                <a:spcPts val="0"/>
              </a:spcAft>
              <a:buClr>
                <a:schemeClr val="dk1"/>
              </a:buClr>
              <a:buSzPts val="2000"/>
              <a:buNone/>
            </a:pPr>
            <a:r>
              <a:rPr lang="en-US" sz="1750">
                <a:latin typeface="Times New Roman" panose="02020603050405020304" pitchFamily="18" charset="0"/>
                <a:cs typeface="Times New Roman" panose="02020603050405020304" pitchFamily="18" charset="0"/>
              </a:rPr>
              <a:t>Center for Materials Interfaces in Research and Access (¡MIRA!), Northern Arizona University</a:t>
            </a:r>
            <a:endParaRPr sz="1750">
              <a:latin typeface="Times New Roman" panose="02020603050405020304" pitchFamily="18" charset="0"/>
              <a:cs typeface="Times New Roman" panose="02020603050405020304" pitchFamily="18" charset="0"/>
            </a:endParaRPr>
          </a:p>
          <a:p>
            <a:pPr marL="0" lvl="0" indent="0" algn="l" rtl="0">
              <a:lnSpc>
                <a:spcPct val="95000"/>
              </a:lnSpc>
              <a:spcBef>
                <a:spcPts val="1000"/>
              </a:spcBef>
              <a:spcAft>
                <a:spcPts val="0"/>
              </a:spcAft>
              <a:buClr>
                <a:schemeClr val="dk1"/>
              </a:buClr>
              <a:buSzPts val="2000"/>
              <a:buNone/>
            </a:pPr>
            <a:endParaRPr sz="1750">
              <a:latin typeface="Times New Roman" panose="02020603050405020304" pitchFamily="18" charset="0"/>
              <a:cs typeface="Times New Roman" panose="02020603050405020304" pitchFamily="18" charset="0"/>
            </a:endParaRPr>
          </a:p>
        </p:txBody>
      </p:sp>
      <p:pic>
        <p:nvPicPr>
          <p:cNvPr id="3469" name="Google Shape;3469;p31"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3470" name="Google Shape;3470;p31" descr="Shape&#10;&#10;Description automatically generated with medium confidence"/>
          <p:cNvPicPr preferRelativeResize="0"/>
          <p:nvPr/>
        </p:nvPicPr>
        <p:blipFill rotWithShape="1">
          <a:blip r:embed="rId4">
            <a:alphaModFix/>
          </a:blip>
          <a:srcRect/>
          <a:stretch/>
        </p:blipFill>
        <p:spPr>
          <a:xfrm>
            <a:off x="7762075" y="187612"/>
            <a:ext cx="1078651" cy="523690"/>
          </a:xfrm>
          <a:prstGeom prst="rect">
            <a:avLst/>
          </a:prstGeom>
          <a:noFill/>
          <a:ln>
            <a:noFill/>
          </a:ln>
        </p:spPr>
      </p:pic>
      <p:pic>
        <p:nvPicPr>
          <p:cNvPr id="3471" name="Google Shape;3471;p31" descr="Logo&#10;&#10;Description automatically generated"/>
          <p:cNvPicPr preferRelativeResize="0"/>
          <p:nvPr/>
        </p:nvPicPr>
        <p:blipFill rotWithShape="1">
          <a:blip r:embed="rId5">
            <a:alphaModFix/>
          </a:blip>
          <a:srcRect/>
          <a:stretch/>
        </p:blipFill>
        <p:spPr>
          <a:xfrm>
            <a:off x="172138" y="139976"/>
            <a:ext cx="1200497" cy="663250"/>
          </a:xfrm>
          <a:prstGeom prst="rect">
            <a:avLst/>
          </a:prstGeom>
          <a:noFill/>
          <a:ln>
            <a:noFill/>
          </a:ln>
        </p:spPr>
      </p:pic>
      <p:sp>
        <p:nvSpPr>
          <p:cNvPr id="3472" name="Google Shape;3472;p31"/>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rPr>
              <a:t>1</a:t>
            </a:r>
            <a:endParaRPr sz="1400" b="0" i="0" u="none" strike="noStrike" cap="none">
              <a:solidFill>
                <a:srgbClr val="000000"/>
              </a:solidFill>
              <a:latin typeface="Times New Roman" panose="02020603050405020304" pitchFamily="18" charset="0"/>
              <a:cs typeface="Times New Roman" panose="02020603050405020304" pitchFamily="18" charset="0"/>
              <a:sym typeface="Arial"/>
            </a:endParaRPr>
          </a:p>
        </p:txBody>
      </p:sp>
      <p:sp>
        <p:nvSpPr>
          <p:cNvPr id="3473" name="Google Shape;3473;p3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atin typeface="Times New Roman" panose="02020603050405020304" pitchFamily="18" charset="0"/>
                <a:cs typeface="Times New Roman" panose="02020603050405020304" pitchFamily="18" charset="0"/>
              </a:rPr>
              <a:t>18</a:t>
            </a:fld>
            <a:endParaRPr>
              <a:latin typeface="Times New Roman" panose="02020603050405020304" pitchFamily="18" charset="0"/>
              <a:cs typeface="Times New Roman" panose="02020603050405020304" pitchFamily="18" charset="0"/>
            </a:endParaRPr>
          </a:p>
        </p:txBody>
      </p:sp>
      <p:pic>
        <p:nvPicPr>
          <p:cNvPr id="3474" name="Google Shape;3474;p31" descr="https://commguide.asu.edu/downloads/asulogo/jpg/logo_mg.jpg"/>
          <p:cNvPicPr preferRelativeResize="0"/>
          <p:nvPr/>
        </p:nvPicPr>
        <p:blipFill rotWithShape="1">
          <a:blip r:embed="rId6">
            <a:alphaModFix/>
          </a:blip>
          <a:srcRect/>
          <a:stretch/>
        </p:blipFill>
        <p:spPr>
          <a:xfrm>
            <a:off x="10907012" y="186413"/>
            <a:ext cx="1200500" cy="500028"/>
          </a:xfrm>
          <a:prstGeom prst="rect">
            <a:avLst/>
          </a:prstGeom>
          <a:noFill/>
          <a:ln>
            <a:noFill/>
          </a:ln>
        </p:spPr>
      </p:pic>
      <p:pic>
        <p:nvPicPr>
          <p:cNvPr id="3475" name="Google Shape;3475;p31" descr="REU at Harvard University (CNS) | NNCI"/>
          <p:cNvPicPr preferRelativeResize="0"/>
          <p:nvPr/>
        </p:nvPicPr>
        <p:blipFill rotWithShape="1">
          <a:blip r:embed="rId7">
            <a:alphaModFix/>
          </a:blip>
          <a:srcRect/>
          <a:stretch/>
        </p:blipFill>
        <p:spPr>
          <a:xfrm>
            <a:off x="1878338" y="136500"/>
            <a:ext cx="1354458" cy="581650"/>
          </a:xfrm>
          <a:prstGeom prst="rect">
            <a:avLst/>
          </a:prstGeom>
          <a:noFill/>
          <a:ln>
            <a:noFill/>
          </a:ln>
        </p:spPr>
      </p:pic>
      <p:grpSp>
        <p:nvGrpSpPr>
          <p:cNvPr id="3476" name="Google Shape;3476;p31"/>
          <p:cNvGrpSpPr/>
          <p:nvPr/>
        </p:nvGrpSpPr>
        <p:grpSpPr>
          <a:xfrm>
            <a:off x="-7700" y="6324841"/>
            <a:ext cx="12206290" cy="332283"/>
            <a:chOff x="931692" y="4540806"/>
            <a:chExt cx="31987132" cy="2418359"/>
          </a:xfrm>
        </p:grpSpPr>
        <p:grpSp>
          <p:nvGrpSpPr>
            <p:cNvPr id="3477" name="Google Shape;3477;p31"/>
            <p:cNvGrpSpPr/>
            <p:nvPr/>
          </p:nvGrpSpPr>
          <p:grpSpPr>
            <a:xfrm>
              <a:off x="931692" y="4540806"/>
              <a:ext cx="16002389" cy="2418359"/>
              <a:chOff x="1874938" y="4228518"/>
              <a:chExt cx="12714436" cy="29031919"/>
            </a:xfrm>
          </p:grpSpPr>
          <p:grpSp>
            <p:nvGrpSpPr>
              <p:cNvPr id="3478" name="Google Shape;3478;p31"/>
              <p:cNvGrpSpPr/>
              <p:nvPr/>
            </p:nvGrpSpPr>
            <p:grpSpPr>
              <a:xfrm>
                <a:off x="1874938" y="4228545"/>
                <a:ext cx="724122" cy="29031869"/>
                <a:chOff x="6763779" y="3610074"/>
                <a:chExt cx="724122" cy="19543500"/>
              </a:xfrm>
            </p:grpSpPr>
            <p:sp>
              <p:nvSpPr>
                <p:cNvPr id="3479" name="Google Shape;3479;p3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80" name="Google Shape;3480;p3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81" name="Google Shape;3481;p3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82" name="Google Shape;3482;p3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483" name="Google Shape;3483;p31"/>
              <p:cNvGrpSpPr/>
              <p:nvPr/>
            </p:nvGrpSpPr>
            <p:grpSpPr>
              <a:xfrm>
                <a:off x="2589876" y="4228518"/>
                <a:ext cx="4171622" cy="29031750"/>
                <a:chOff x="589212" y="5453559"/>
                <a:chExt cx="4171622" cy="19354500"/>
              </a:xfrm>
            </p:grpSpPr>
            <p:grpSp>
              <p:nvGrpSpPr>
                <p:cNvPr id="3484" name="Google Shape;3484;p31"/>
                <p:cNvGrpSpPr/>
                <p:nvPr/>
              </p:nvGrpSpPr>
              <p:grpSpPr>
                <a:xfrm>
                  <a:off x="2213483" y="5453559"/>
                  <a:ext cx="2547351" cy="19354500"/>
                  <a:chOff x="2126394" y="6201753"/>
                  <a:chExt cx="2547351" cy="19354500"/>
                </a:xfrm>
              </p:grpSpPr>
              <p:sp>
                <p:nvSpPr>
                  <p:cNvPr id="3485" name="Google Shape;3485;p3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86" name="Google Shape;3486;p3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87" name="Google Shape;3487;p3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88" name="Google Shape;3488;p3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89" name="Google Shape;3489;p3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90" name="Google Shape;3490;p3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91" name="Google Shape;3491;p3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92" name="Google Shape;3492;p3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93" name="Google Shape;3493;p3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94" name="Google Shape;3494;p3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95" name="Google Shape;3495;p3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96" name="Google Shape;3496;p3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97" name="Google Shape;3497;p3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498" name="Google Shape;3498;p3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499" name="Google Shape;3499;p31"/>
                <p:cNvGrpSpPr/>
                <p:nvPr/>
              </p:nvGrpSpPr>
              <p:grpSpPr>
                <a:xfrm>
                  <a:off x="589212" y="5453559"/>
                  <a:ext cx="1622103" cy="19354500"/>
                  <a:chOff x="589212" y="5453048"/>
                  <a:chExt cx="1622103" cy="19354500"/>
                </a:xfrm>
              </p:grpSpPr>
              <p:sp>
                <p:nvSpPr>
                  <p:cNvPr id="3500" name="Google Shape;3500;p3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01" name="Google Shape;3501;p3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02" name="Google Shape;3502;p3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03" name="Google Shape;3503;p3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04" name="Google Shape;3504;p3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05" name="Google Shape;3505;p3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06" name="Google Shape;3506;p3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07" name="Google Shape;3507;p3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08" name="Google Shape;3508;p3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509" name="Google Shape;3509;p31"/>
              <p:cNvGrpSpPr/>
              <p:nvPr/>
            </p:nvGrpSpPr>
            <p:grpSpPr>
              <a:xfrm>
                <a:off x="6752314" y="4228568"/>
                <a:ext cx="911322" cy="29031869"/>
                <a:chOff x="11540841" y="6900050"/>
                <a:chExt cx="911322" cy="19543500"/>
              </a:xfrm>
            </p:grpSpPr>
            <p:sp>
              <p:nvSpPr>
                <p:cNvPr id="3510" name="Google Shape;3510;p3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11" name="Google Shape;3511;p3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12" name="Google Shape;3512;p3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13" name="Google Shape;3513;p3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14" name="Google Shape;3514;p3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515" name="Google Shape;3515;p31"/>
              <p:cNvGrpSpPr/>
              <p:nvPr/>
            </p:nvGrpSpPr>
            <p:grpSpPr>
              <a:xfrm>
                <a:off x="7654454" y="4228555"/>
                <a:ext cx="2782652" cy="29031869"/>
                <a:chOff x="13486776" y="5144310"/>
                <a:chExt cx="2782652" cy="19543500"/>
              </a:xfrm>
            </p:grpSpPr>
            <p:sp>
              <p:nvSpPr>
                <p:cNvPr id="3516" name="Google Shape;3516;p3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17" name="Google Shape;3517;p3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18" name="Google Shape;3518;p3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19" name="Google Shape;3519;p3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0" name="Google Shape;3520;p3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1" name="Google Shape;3521;p3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2" name="Google Shape;3522;p3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3" name="Google Shape;3523;p3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4" name="Google Shape;3524;p3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5" name="Google Shape;3525;p3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6" name="Google Shape;3526;p3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7" name="Google Shape;3527;p3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8" name="Google Shape;3528;p3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29" name="Google Shape;3529;p3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30" name="Google Shape;3530;p3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31" name="Google Shape;3531;p3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532" name="Google Shape;3532;p31"/>
              <p:cNvGrpSpPr/>
              <p:nvPr/>
            </p:nvGrpSpPr>
            <p:grpSpPr>
              <a:xfrm>
                <a:off x="10427923" y="4228549"/>
                <a:ext cx="4161451" cy="29031869"/>
                <a:chOff x="16176528" y="4317489"/>
                <a:chExt cx="4161451" cy="19543500"/>
              </a:xfrm>
            </p:grpSpPr>
            <p:sp>
              <p:nvSpPr>
                <p:cNvPr id="3533" name="Google Shape;3533;p3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34" name="Google Shape;3534;p3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35" name="Google Shape;3535;p3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36" name="Google Shape;3536;p3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37" name="Google Shape;3537;p3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38" name="Google Shape;3538;p3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39" name="Google Shape;3539;p3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0" name="Google Shape;3540;p3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1" name="Google Shape;3541;p3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2" name="Google Shape;3542;p3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3" name="Google Shape;3543;p3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4" name="Google Shape;3544;p3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5" name="Google Shape;3545;p3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6" name="Google Shape;3546;p3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7" name="Google Shape;3547;p3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8" name="Google Shape;3548;p3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49" name="Google Shape;3549;p3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50" name="Google Shape;3550;p3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51" name="Google Shape;3551;p3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52" name="Google Shape;3552;p3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53" name="Google Shape;3553;p3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54" name="Google Shape;3554;p3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55" name="Google Shape;3555;p3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556" name="Google Shape;3556;p31"/>
            <p:cNvGrpSpPr/>
            <p:nvPr/>
          </p:nvGrpSpPr>
          <p:grpSpPr>
            <a:xfrm>
              <a:off x="16916435" y="4540806"/>
              <a:ext cx="16002389" cy="2418359"/>
              <a:chOff x="1874938" y="4228518"/>
              <a:chExt cx="12714436" cy="29031919"/>
            </a:xfrm>
          </p:grpSpPr>
          <p:grpSp>
            <p:nvGrpSpPr>
              <p:cNvPr id="3557" name="Google Shape;3557;p31"/>
              <p:cNvGrpSpPr/>
              <p:nvPr/>
            </p:nvGrpSpPr>
            <p:grpSpPr>
              <a:xfrm>
                <a:off x="1874938" y="4228545"/>
                <a:ext cx="724122" cy="29031869"/>
                <a:chOff x="6763779" y="3610074"/>
                <a:chExt cx="724122" cy="19543500"/>
              </a:xfrm>
            </p:grpSpPr>
            <p:sp>
              <p:nvSpPr>
                <p:cNvPr id="3558" name="Google Shape;3558;p3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59" name="Google Shape;3559;p3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60" name="Google Shape;3560;p3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61" name="Google Shape;3561;p3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562" name="Google Shape;3562;p31"/>
              <p:cNvGrpSpPr/>
              <p:nvPr/>
            </p:nvGrpSpPr>
            <p:grpSpPr>
              <a:xfrm>
                <a:off x="2589876" y="4228518"/>
                <a:ext cx="4171622" cy="29031750"/>
                <a:chOff x="589212" y="5453559"/>
                <a:chExt cx="4171622" cy="19354500"/>
              </a:xfrm>
            </p:grpSpPr>
            <p:grpSp>
              <p:nvGrpSpPr>
                <p:cNvPr id="3563" name="Google Shape;3563;p31"/>
                <p:cNvGrpSpPr/>
                <p:nvPr/>
              </p:nvGrpSpPr>
              <p:grpSpPr>
                <a:xfrm>
                  <a:off x="2213483" y="5453559"/>
                  <a:ext cx="2547351" cy="19354500"/>
                  <a:chOff x="2126394" y="6201753"/>
                  <a:chExt cx="2547351" cy="19354500"/>
                </a:xfrm>
              </p:grpSpPr>
              <p:sp>
                <p:nvSpPr>
                  <p:cNvPr id="3564" name="Google Shape;3564;p3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65" name="Google Shape;3565;p3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66" name="Google Shape;3566;p3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67" name="Google Shape;3567;p3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68" name="Google Shape;3568;p3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69" name="Google Shape;3569;p3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70" name="Google Shape;3570;p3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71" name="Google Shape;3571;p3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72" name="Google Shape;3572;p3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73" name="Google Shape;3573;p3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74" name="Google Shape;3574;p3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75" name="Google Shape;3575;p3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76" name="Google Shape;3576;p3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77" name="Google Shape;3577;p3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578" name="Google Shape;3578;p31"/>
                <p:cNvGrpSpPr/>
                <p:nvPr/>
              </p:nvGrpSpPr>
              <p:grpSpPr>
                <a:xfrm>
                  <a:off x="589212" y="5453559"/>
                  <a:ext cx="1622103" cy="19354500"/>
                  <a:chOff x="589212" y="5453048"/>
                  <a:chExt cx="1622103" cy="19354500"/>
                </a:xfrm>
              </p:grpSpPr>
              <p:sp>
                <p:nvSpPr>
                  <p:cNvPr id="3579" name="Google Shape;3579;p3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80" name="Google Shape;3580;p3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81" name="Google Shape;3581;p3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82" name="Google Shape;3582;p3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83" name="Google Shape;3583;p3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84" name="Google Shape;3584;p3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85" name="Google Shape;3585;p3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86" name="Google Shape;3586;p3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87" name="Google Shape;3587;p3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3588" name="Google Shape;3588;p31"/>
              <p:cNvGrpSpPr/>
              <p:nvPr/>
            </p:nvGrpSpPr>
            <p:grpSpPr>
              <a:xfrm>
                <a:off x="6752314" y="4228568"/>
                <a:ext cx="911322" cy="29031869"/>
                <a:chOff x="11540841" y="6900050"/>
                <a:chExt cx="911322" cy="19543500"/>
              </a:xfrm>
            </p:grpSpPr>
            <p:sp>
              <p:nvSpPr>
                <p:cNvPr id="3589" name="Google Shape;3589;p3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90" name="Google Shape;3590;p3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91" name="Google Shape;3591;p3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92" name="Google Shape;3592;p3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93" name="Google Shape;3593;p3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594" name="Google Shape;3594;p31"/>
              <p:cNvGrpSpPr/>
              <p:nvPr/>
            </p:nvGrpSpPr>
            <p:grpSpPr>
              <a:xfrm>
                <a:off x="7654454" y="4228555"/>
                <a:ext cx="2782652" cy="29031869"/>
                <a:chOff x="13486776" y="5144310"/>
                <a:chExt cx="2782652" cy="19543500"/>
              </a:xfrm>
            </p:grpSpPr>
            <p:sp>
              <p:nvSpPr>
                <p:cNvPr id="3595" name="Google Shape;3595;p3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96" name="Google Shape;3596;p3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97" name="Google Shape;3597;p3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98" name="Google Shape;3598;p3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599" name="Google Shape;3599;p3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0" name="Google Shape;3600;p3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1" name="Google Shape;3601;p3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2" name="Google Shape;3602;p3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3" name="Google Shape;3603;p3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4" name="Google Shape;3604;p3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5" name="Google Shape;3605;p3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6" name="Google Shape;3606;p3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7" name="Google Shape;3607;p3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8" name="Google Shape;3608;p3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09" name="Google Shape;3609;p3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10" name="Google Shape;3610;p3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3611" name="Google Shape;3611;p31"/>
              <p:cNvGrpSpPr/>
              <p:nvPr/>
            </p:nvGrpSpPr>
            <p:grpSpPr>
              <a:xfrm>
                <a:off x="10427923" y="4228549"/>
                <a:ext cx="4161451" cy="29031869"/>
                <a:chOff x="16176528" y="4317489"/>
                <a:chExt cx="4161451" cy="19543500"/>
              </a:xfrm>
            </p:grpSpPr>
            <p:sp>
              <p:nvSpPr>
                <p:cNvPr id="3612" name="Google Shape;3612;p3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13" name="Google Shape;3613;p3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14" name="Google Shape;3614;p3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15" name="Google Shape;3615;p3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16" name="Google Shape;3616;p3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17" name="Google Shape;3617;p3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18" name="Google Shape;3618;p3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19" name="Google Shape;3619;p3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0" name="Google Shape;3620;p3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1" name="Google Shape;3621;p3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2" name="Google Shape;3622;p3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3" name="Google Shape;3623;p3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4" name="Google Shape;3624;p3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5" name="Google Shape;3625;p3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6" name="Google Shape;3626;p3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7" name="Google Shape;3627;p3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8" name="Google Shape;3628;p3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29" name="Google Shape;3629;p3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30" name="Google Shape;3630;p3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31" name="Google Shape;3631;p3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32" name="Google Shape;3632;p3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33" name="Google Shape;3633;p3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3634" name="Google Shape;3634;p3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3635" name="Google Shape;3635;p31"/>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3636" name="Google Shape;3636;p31"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pic>
        <p:nvPicPr>
          <p:cNvPr id="3637" name="Google Shape;3637;p31" title="Screenshot 2026-06-24 at 4.34.07 PM.png"/>
          <p:cNvPicPr preferRelativeResize="0"/>
          <p:nvPr/>
        </p:nvPicPr>
        <p:blipFill rotWithShape="1">
          <a:blip r:embed="rId8">
            <a:alphaModFix/>
          </a:blip>
          <a:srcRect l="5402" t="4898"/>
          <a:stretch/>
        </p:blipFill>
        <p:spPr>
          <a:xfrm>
            <a:off x="3738513" y="95687"/>
            <a:ext cx="691902" cy="663250"/>
          </a:xfrm>
          <a:prstGeom prst="rect">
            <a:avLst/>
          </a:prstGeom>
          <a:noFill/>
          <a:ln>
            <a:noFill/>
          </a:ln>
        </p:spPr>
      </p:pic>
      <p:sp>
        <p:nvSpPr>
          <p:cNvPr id="3638" name="Google Shape;3638;p31"/>
          <p:cNvSpPr txBox="1"/>
          <p:nvPr/>
        </p:nvSpPr>
        <p:spPr>
          <a:xfrm>
            <a:off x="-1" y="6508950"/>
            <a:ext cx="2788289"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dirty="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dirty="0">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3639" name="Google Shape;3639;p31" title="Screenshot 2026-07-22 at 10.52.10 AM.png"/>
          <p:cNvPicPr preferRelativeResize="0"/>
          <p:nvPr/>
        </p:nvPicPr>
        <p:blipFill>
          <a:blip r:embed="rId9">
            <a:alphaModFix/>
          </a:blip>
          <a:stretch>
            <a:fillRect/>
          </a:stretch>
        </p:blipFill>
        <p:spPr>
          <a:xfrm>
            <a:off x="9556088" y="113912"/>
            <a:ext cx="635525" cy="645031"/>
          </a:xfrm>
          <a:prstGeom prst="rect">
            <a:avLst/>
          </a:prstGeom>
          <a:noFill/>
          <a:ln>
            <a:noFill/>
          </a:ln>
        </p:spPr>
      </p:pic>
      <p:pic>
        <p:nvPicPr>
          <p:cNvPr id="3640" name="Google Shape;3640;p31"/>
          <p:cNvPicPr preferRelativeResize="0"/>
          <p:nvPr/>
        </p:nvPicPr>
        <p:blipFill>
          <a:blip r:embed="rId10">
            <a:alphaModFix/>
          </a:blip>
          <a:stretch>
            <a:fillRect/>
          </a:stretch>
        </p:blipFill>
        <p:spPr>
          <a:xfrm>
            <a:off x="5026440" y="139963"/>
            <a:ext cx="2139611" cy="6189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5"/>
        <p:cNvGrpSpPr/>
        <p:nvPr/>
      </p:nvGrpSpPr>
      <p:grpSpPr>
        <a:xfrm>
          <a:off x="0" y="0"/>
          <a:ext cx="0" cy="0"/>
          <a:chOff x="0" y="0"/>
          <a:chExt cx="0" cy="0"/>
        </a:xfrm>
      </p:grpSpPr>
      <p:pic>
        <p:nvPicPr>
          <p:cNvPr id="3646" name="Google Shape;3646;p32"/>
          <p:cNvPicPr preferRelativeResize="0"/>
          <p:nvPr/>
        </p:nvPicPr>
        <p:blipFill>
          <a:blip r:embed="rId3">
            <a:alphaModFix/>
          </a:blip>
          <a:stretch>
            <a:fillRect/>
          </a:stretch>
        </p:blipFill>
        <p:spPr>
          <a:xfrm>
            <a:off x="24261519" y="25252276"/>
            <a:ext cx="5047730" cy="1460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grpSp>
        <p:nvGrpSpPr>
          <p:cNvPr id="450" name="Google Shape;450;p15"/>
          <p:cNvGrpSpPr/>
          <p:nvPr/>
        </p:nvGrpSpPr>
        <p:grpSpPr>
          <a:xfrm>
            <a:off x="-7700" y="6324841"/>
            <a:ext cx="12206290" cy="332283"/>
            <a:chOff x="931692" y="4540806"/>
            <a:chExt cx="31987132" cy="2418359"/>
          </a:xfrm>
        </p:grpSpPr>
        <p:grpSp>
          <p:nvGrpSpPr>
            <p:cNvPr id="451" name="Google Shape;451;p15"/>
            <p:cNvGrpSpPr/>
            <p:nvPr/>
          </p:nvGrpSpPr>
          <p:grpSpPr>
            <a:xfrm>
              <a:off x="931692" y="4540806"/>
              <a:ext cx="16002389" cy="2418359"/>
              <a:chOff x="1874938" y="4228518"/>
              <a:chExt cx="12714436" cy="29031919"/>
            </a:xfrm>
          </p:grpSpPr>
          <p:grpSp>
            <p:nvGrpSpPr>
              <p:cNvPr id="452" name="Google Shape;452;p15"/>
              <p:cNvGrpSpPr/>
              <p:nvPr/>
            </p:nvGrpSpPr>
            <p:grpSpPr>
              <a:xfrm>
                <a:off x="1874938" y="4228545"/>
                <a:ext cx="724122" cy="29031869"/>
                <a:chOff x="6763779" y="3610074"/>
                <a:chExt cx="724122" cy="19543500"/>
              </a:xfrm>
            </p:grpSpPr>
            <p:sp>
              <p:nvSpPr>
                <p:cNvPr id="453" name="Google Shape;453;p1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 name="Google Shape;454;p1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 name="Google Shape;455;p1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 name="Google Shape;456;p1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57" name="Google Shape;457;p15"/>
              <p:cNvGrpSpPr/>
              <p:nvPr/>
            </p:nvGrpSpPr>
            <p:grpSpPr>
              <a:xfrm>
                <a:off x="2589876" y="4228518"/>
                <a:ext cx="4171622" cy="29031750"/>
                <a:chOff x="589212" y="5453559"/>
                <a:chExt cx="4171622" cy="19354500"/>
              </a:xfrm>
            </p:grpSpPr>
            <p:grpSp>
              <p:nvGrpSpPr>
                <p:cNvPr id="458" name="Google Shape;458;p15"/>
                <p:cNvGrpSpPr/>
                <p:nvPr/>
              </p:nvGrpSpPr>
              <p:grpSpPr>
                <a:xfrm>
                  <a:off x="2213483" y="5453559"/>
                  <a:ext cx="2547351" cy="19354500"/>
                  <a:chOff x="2126394" y="6201753"/>
                  <a:chExt cx="2547351" cy="19354500"/>
                </a:xfrm>
              </p:grpSpPr>
              <p:sp>
                <p:nvSpPr>
                  <p:cNvPr id="459" name="Google Shape;459;p1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0" name="Google Shape;460;p1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 name="Google Shape;461;p1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2" name="Google Shape;462;p1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3" name="Google Shape;463;p1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 name="Google Shape;464;p1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 name="Google Shape;465;p1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 name="Google Shape;466;p1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7" name="Google Shape;467;p1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8" name="Google Shape;468;p1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 name="Google Shape;469;p1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 name="Google Shape;470;p1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1" name="Google Shape;471;p1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 name="Google Shape;472;p1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73" name="Google Shape;473;p15"/>
                <p:cNvGrpSpPr/>
                <p:nvPr/>
              </p:nvGrpSpPr>
              <p:grpSpPr>
                <a:xfrm>
                  <a:off x="589212" y="5453559"/>
                  <a:ext cx="1622103" cy="19354500"/>
                  <a:chOff x="589212" y="5453048"/>
                  <a:chExt cx="1622103" cy="19354500"/>
                </a:xfrm>
              </p:grpSpPr>
              <p:sp>
                <p:nvSpPr>
                  <p:cNvPr id="474" name="Google Shape;474;p1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5" name="Google Shape;475;p1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6" name="Google Shape;476;p1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7" name="Google Shape;477;p1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8" name="Google Shape;478;p1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 name="Google Shape;479;p1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0" name="Google Shape;480;p1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1" name="Google Shape;481;p1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 name="Google Shape;482;p1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83" name="Google Shape;483;p15"/>
              <p:cNvGrpSpPr/>
              <p:nvPr/>
            </p:nvGrpSpPr>
            <p:grpSpPr>
              <a:xfrm>
                <a:off x="6752314" y="4228568"/>
                <a:ext cx="911322" cy="29031869"/>
                <a:chOff x="11540841" y="6900050"/>
                <a:chExt cx="911322" cy="19543500"/>
              </a:xfrm>
            </p:grpSpPr>
            <p:sp>
              <p:nvSpPr>
                <p:cNvPr id="484" name="Google Shape;484;p1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5" name="Google Shape;485;p1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6" name="Google Shape;486;p1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 name="Google Shape;487;p1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 name="Google Shape;488;p1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89" name="Google Shape;489;p15"/>
              <p:cNvGrpSpPr/>
              <p:nvPr/>
            </p:nvGrpSpPr>
            <p:grpSpPr>
              <a:xfrm>
                <a:off x="7654454" y="4228555"/>
                <a:ext cx="2782652" cy="29031869"/>
                <a:chOff x="13486776" y="5144310"/>
                <a:chExt cx="2782652" cy="19543500"/>
              </a:xfrm>
            </p:grpSpPr>
            <p:sp>
              <p:nvSpPr>
                <p:cNvPr id="490" name="Google Shape;490;p1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 name="Google Shape;491;p1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 name="Google Shape;492;p1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3" name="Google Shape;493;p1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4" name="Google Shape;494;p1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5" name="Google Shape;495;p1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 name="Google Shape;496;p1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 name="Google Shape;497;p1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 name="Google Shape;498;p1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 name="Google Shape;499;p1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 name="Google Shape;500;p1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 name="Google Shape;501;p1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 name="Google Shape;502;p1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3" name="Google Shape;503;p1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 name="Google Shape;504;p1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5" name="Google Shape;505;p1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06" name="Google Shape;506;p15"/>
              <p:cNvGrpSpPr/>
              <p:nvPr/>
            </p:nvGrpSpPr>
            <p:grpSpPr>
              <a:xfrm>
                <a:off x="10427923" y="4228549"/>
                <a:ext cx="4161451" cy="29031869"/>
                <a:chOff x="16176528" y="4317489"/>
                <a:chExt cx="4161451" cy="19543500"/>
              </a:xfrm>
            </p:grpSpPr>
            <p:sp>
              <p:nvSpPr>
                <p:cNvPr id="507" name="Google Shape;507;p1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 name="Google Shape;508;p1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 name="Google Shape;509;p1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 name="Google Shape;510;p1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1" name="Google Shape;511;p1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2" name="Google Shape;512;p1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3" name="Google Shape;513;p1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 name="Google Shape;514;p1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 name="Google Shape;515;p1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6" name="Google Shape;516;p1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 name="Google Shape;517;p1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 name="Google Shape;518;p1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 name="Google Shape;519;p1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 name="Google Shape;520;p1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1" name="Google Shape;521;p1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 name="Google Shape;522;p1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 name="Google Shape;523;p1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4" name="Google Shape;524;p1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 name="Google Shape;525;p1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6" name="Google Shape;526;p1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 name="Google Shape;527;p1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 name="Google Shape;528;p1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9" name="Google Shape;529;p1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30" name="Google Shape;530;p15"/>
            <p:cNvGrpSpPr/>
            <p:nvPr/>
          </p:nvGrpSpPr>
          <p:grpSpPr>
            <a:xfrm>
              <a:off x="16916435" y="4540806"/>
              <a:ext cx="16002389" cy="2418359"/>
              <a:chOff x="1874938" y="4228518"/>
              <a:chExt cx="12714436" cy="29031919"/>
            </a:xfrm>
          </p:grpSpPr>
          <p:grpSp>
            <p:nvGrpSpPr>
              <p:cNvPr id="531" name="Google Shape;531;p15"/>
              <p:cNvGrpSpPr/>
              <p:nvPr/>
            </p:nvGrpSpPr>
            <p:grpSpPr>
              <a:xfrm>
                <a:off x="1874938" y="4228545"/>
                <a:ext cx="724122" cy="29031869"/>
                <a:chOff x="6763779" y="3610074"/>
                <a:chExt cx="724122" cy="19543500"/>
              </a:xfrm>
            </p:grpSpPr>
            <p:sp>
              <p:nvSpPr>
                <p:cNvPr id="532" name="Google Shape;532;p1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 name="Google Shape;533;p1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 name="Google Shape;534;p1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5" name="Google Shape;535;p1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36" name="Google Shape;536;p15"/>
              <p:cNvGrpSpPr/>
              <p:nvPr/>
            </p:nvGrpSpPr>
            <p:grpSpPr>
              <a:xfrm>
                <a:off x="2589876" y="4228518"/>
                <a:ext cx="4171622" cy="29031750"/>
                <a:chOff x="589212" y="5453559"/>
                <a:chExt cx="4171622" cy="19354500"/>
              </a:xfrm>
            </p:grpSpPr>
            <p:grpSp>
              <p:nvGrpSpPr>
                <p:cNvPr id="537" name="Google Shape;537;p15"/>
                <p:cNvGrpSpPr/>
                <p:nvPr/>
              </p:nvGrpSpPr>
              <p:grpSpPr>
                <a:xfrm>
                  <a:off x="2213483" y="5453559"/>
                  <a:ext cx="2547351" cy="19354500"/>
                  <a:chOff x="2126394" y="6201753"/>
                  <a:chExt cx="2547351" cy="19354500"/>
                </a:xfrm>
              </p:grpSpPr>
              <p:sp>
                <p:nvSpPr>
                  <p:cNvPr id="538" name="Google Shape;538;p1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 name="Google Shape;539;p1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0" name="Google Shape;540;p1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 name="Google Shape;541;p1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2" name="Google Shape;542;p1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3" name="Google Shape;543;p1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 name="Google Shape;544;p1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 name="Google Shape;545;p1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 name="Google Shape;546;p1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 name="Google Shape;547;p1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8" name="Google Shape;548;p1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9" name="Google Shape;549;p1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0" name="Google Shape;550;p1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 name="Google Shape;551;p1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52" name="Google Shape;552;p15"/>
                <p:cNvGrpSpPr/>
                <p:nvPr/>
              </p:nvGrpSpPr>
              <p:grpSpPr>
                <a:xfrm>
                  <a:off x="589212" y="5453559"/>
                  <a:ext cx="1622103" cy="19354500"/>
                  <a:chOff x="589212" y="5453048"/>
                  <a:chExt cx="1622103" cy="19354500"/>
                </a:xfrm>
              </p:grpSpPr>
              <p:sp>
                <p:nvSpPr>
                  <p:cNvPr id="553" name="Google Shape;553;p1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 name="Google Shape;554;p1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 name="Google Shape;555;p1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 name="Google Shape;556;p1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 name="Google Shape;557;p1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8" name="Google Shape;558;p1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 name="Google Shape;559;p1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 name="Google Shape;560;p1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1" name="Google Shape;561;p1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62" name="Google Shape;562;p15"/>
              <p:cNvGrpSpPr/>
              <p:nvPr/>
            </p:nvGrpSpPr>
            <p:grpSpPr>
              <a:xfrm>
                <a:off x="6752314" y="4228568"/>
                <a:ext cx="911322" cy="29031869"/>
                <a:chOff x="11540841" y="6900050"/>
                <a:chExt cx="911322" cy="19543500"/>
              </a:xfrm>
            </p:grpSpPr>
            <p:sp>
              <p:nvSpPr>
                <p:cNvPr id="563" name="Google Shape;563;p1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 name="Google Shape;564;p1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 name="Google Shape;565;p1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6" name="Google Shape;566;p1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7" name="Google Shape;567;p1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68" name="Google Shape;568;p15"/>
              <p:cNvGrpSpPr/>
              <p:nvPr/>
            </p:nvGrpSpPr>
            <p:grpSpPr>
              <a:xfrm>
                <a:off x="7654454" y="4228555"/>
                <a:ext cx="2782652" cy="29031869"/>
                <a:chOff x="13486776" y="5144310"/>
                <a:chExt cx="2782652" cy="19543500"/>
              </a:xfrm>
            </p:grpSpPr>
            <p:sp>
              <p:nvSpPr>
                <p:cNvPr id="569" name="Google Shape;569;p1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 name="Google Shape;570;p1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1" name="Google Shape;571;p1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 name="Google Shape;572;p1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 name="Google Shape;573;p1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 name="Google Shape;574;p1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 name="Google Shape;575;p1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6" name="Google Shape;576;p1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 name="Google Shape;577;p1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 name="Google Shape;578;p1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9" name="Google Shape;579;p1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 name="Google Shape;580;p1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 name="Google Shape;581;p1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 name="Google Shape;582;p1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3" name="Google Shape;583;p1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4" name="Google Shape;584;p1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85" name="Google Shape;585;p15"/>
              <p:cNvGrpSpPr/>
              <p:nvPr/>
            </p:nvGrpSpPr>
            <p:grpSpPr>
              <a:xfrm>
                <a:off x="10427923" y="4228549"/>
                <a:ext cx="4161451" cy="29031869"/>
                <a:chOff x="16176528" y="4317489"/>
                <a:chExt cx="4161451" cy="19543500"/>
              </a:xfrm>
            </p:grpSpPr>
            <p:sp>
              <p:nvSpPr>
                <p:cNvPr id="586" name="Google Shape;586;p1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 name="Google Shape;587;p1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8" name="Google Shape;588;p1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9" name="Google Shape;589;p1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 name="Google Shape;590;p1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1" name="Google Shape;591;p1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 name="Google Shape;592;p1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3" name="Google Shape;593;p1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4" name="Google Shape;594;p1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5" name="Google Shape;595;p1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6" name="Google Shape;596;p1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7" name="Google Shape;597;p1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 name="Google Shape;598;p1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9" name="Google Shape;599;p1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 name="Google Shape;600;p1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1" name="Google Shape;601;p1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2" name="Google Shape;602;p1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3" name="Google Shape;603;p1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 name="Google Shape;604;p1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 name="Google Shape;605;p1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6" name="Google Shape;606;p1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 name="Google Shape;607;p1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8" name="Google Shape;608;p1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609" name="Google Shape;609;p15"/>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10" name="Google Shape;610;p15" descr="A black and white image of text&#10;&#10;Description automatically generated with low confidence"/>
          <p:cNvPicPr preferRelativeResize="0"/>
          <p:nvPr/>
        </p:nvPicPr>
        <p:blipFill rotWithShape="1">
          <a:blip r:embed="rId3">
            <a:alphaModFix/>
          </a:blip>
          <a:srcRect/>
          <a:stretch/>
        </p:blipFill>
        <p:spPr>
          <a:xfrm>
            <a:off x="9404981" y="6605385"/>
            <a:ext cx="2743201" cy="222645"/>
          </a:xfrm>
          <a:prstGeom prst="rect">
            <a:avLst/>
          </a:prstGeom>
          <a:noFill/>
          <a:ln>
            <a:noFill/>
          </a:ln>
        </p:spPr>
      </p:pic>
      <p:sp>
        <p:nvSpPr>
          <p:cNvPr id="611" name="Google Shape;611;p15"/>
          <p:cNvSpPr txBox="1"/>
          <p:nvPr/>
        </p:nvSpPr>
        <p:spPr>
          <a:xfrm>
            <a:off x="322125" y="1309650"/>
            <a:ext cx="7443300" cy="42387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Biomimetic membrane-based nanotechnology has broad reach across medicine, environmental remediation, and energy-based applications</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Nanofiltration membranes </a:t>
            </a:r>
            <a:r>
              <a:rPr lang="en-US" sz="2300" baseline="30000" dirty="0">
                <a:solidFill>
                  <a:schemeClr val="dk1"/>
                </a:solidFill>
                <a:latin typeface="Times New Roman" panose="02020603050405020304" pitchFamily="18" charset="0"/>
                <a:ea typeface="Calibri"/>
                <a:cs typeface="Times New Roman" panose="02020603050405020304" pitchFamily="18" charset="0"/>
                <a:sym typeface="Calibri"/>
              </a:rPr>
              <a:t>1</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Specialized polymers </a:t>
            </a:r>
            <a:r>
              <a:rPr lang="en-US" sz="2300" baseline="30000" dirty="0">
                <a:solidFill>
                  <a:schemeClr val="dk1"/>
                </a:solidFill>
                <a:latin typeface="Times New Roman" panose="02020603050405020304" pitchFamily="18" charset="0"/>
                <a:ea typeface="Calibri"/>
                <a:cs typeface="Times New Roman" panose="02020603050405020304" pitchFamily="18" charset="0"/>
                <a:sym typeface="Calibri"/>
              </a:rPr>
              <a:t>2</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612" name="Google Shape;612;p15"/>
          <p:cNvSpPr txBox="1"/>
          <p:nvPr/>
        </p:nvSpPr>
        <p:spPr>
          <a:xfrm>
            <a:off x="-550" y="5709113"/>
            <a:ext cx="12192000" cy="59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00" baseline="30000" dirty="0">
                <a:solidFill>
                  <a:schemeClr val="dk1"/>
                </a:solidFill>
                <a:latin typeface="Times New Roman" panose="02020603050405020304" pitchFamily="18" charset="0"/>
                <a:ea typeface="Calibri"/>
                <a:cs typeface="Times New Roman" panose="02020603050405020304" pitchFamily="18" charset="0"/>
                <a:sym typeface="Calibri"/>
              </a:rPr>
              <a:t>1 </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Sandu T, Sârbu A, </a:t>
            </a:r>
            <a:r>
              <a:rPr lang="en-US" sz="1000" dirty="0" err="1">
                <a:solidFill>
                  <a:schemeClr val="dk1"/>
                </a:solidFill>
                <a:latin typeface="Times New Roman" panose="02020603050405020304" pitchFamily="18" charset="0"/>
                <a:ea typeface="Calibri"/>
                <a:cs typeface="Times New Roman" panose="02020603050405020304" pitchFamily="18" charset="0"/>
                <a:sym typeface="Calibri"/>
              </a:rPr>
              <a:t>Căprărescu</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 S, Stoica EB, Iordache TV, Chiriac AL. Polymer Membranes as Innovative Means of Quality Restoring for Wastewater Bearing Heavy Metals. Membranes (Basel). 2022 Nov 23;12(12):1179. </a:t>
            </a:r>
            <a:r>
              <a:rPr lang="en-US" sz="1000" dirty="0" err="1">
                <a:solidFill>
                  <a:schemeClr val="dk1"/>
                </a:solidFill>
                <a:latin typeface="Times New Roman" panose="02020603050405020304" pitchFamily="18" charset="0"/>
                <a:ea typeface="Calibri"/>
                <a:cs typeface="Times New Roman" panose="02020603050405020304" pitchFamily="18" charset="0"/>
                <a:sym typeface="Calibri"/>
              </a:rPr>
              <a:t>doi</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 10.3390/membranes12121179. PMID: 36557086; PMCID: PMC9783154.</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ctr" rtl="0">
              <a:spcBef>
                <a:spcPts val="0"/>
              </a:spcBef>
              <a:spcAft>
                <a:spcPts val="0"/>
              </a:spcAft>
              <a:buNone/>
            </a:pPr>
            <a:r>
              <a:rPr lang="en-US" sz="1000" baseline="30000" dirty="0">
                <a:solidFill>
                  <a:schemeClr val="dk1"/>
                </a:solidFill>
                <a:latin typeface="Times New Roman" panose="02020603050405020304" pitchFamily="18" charset="0"/>
                <a:ea typeface="Calibri"/>
                <a:cs typeface="Times New Roman" panose="02020603050405020304" pitchFamily="18" charset="0"/>
                <a:sym typeface="Calibri"/>
              </a:rPr>
              <a:t>2 </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MacEwan SR, </a:t>
            </a:r>
            <a:r>
              <a:rPr lang="en-US" sz="1000" dirty="0" err="1">
                <a:solidFill>
                  <a:schemeClr val="dk1"/>
                </a:solidFill>
                <a:latin typeface="Times New Roman" panose="02020603050405020304" pitchFamily="18" charset="0"/>
                <a:ea typeface="Calibri"/>
                <a:cs typeface="Times New Roman" panose="02020603050405020304" pitchFamily="18" charset="0"/>
                <a:sym typeface="Calibri"/>
              </a:rPr>
              <a:t>Chilkoti</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 A. Applications of elastin-like polypeptides in drug delivery. J Control Release. 2014 Sep 28;190:314–330. </a:t>
            </a:r>
            <a:r>
              <a:rPr lang="en-US" sz="1000" dirty="0" err="1">
                <a:solidFill>
                  <a:schemeClr val="dk1"/>
                </a:solidFill>
                <a:latin typeface="Times New Roman" panose="02020603050405020304" pitchFamily="18" charset="0"/>
                <a:ea typeface="Calibri"/>
                <a:cs typeface="Times New Roman" panose="02020603050405020304" pitchFamily="18" charset="0"/>
                <a:sym typeface="Calibri"/>
              </a:rPr>
              <a:t>doi</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 10.1016/j.jconrel.2014.06.028. PMID: 24954283; PMCID: PMC4163487.</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613" name="Google Shape;613;p15"/>
          <p:cNvSpPr txBox="1"/>
          <p:nvPr/>
        </p:nvSpPr>
        <p:spPr>
          <a:xfrm>
            <a:off x="322125" y="146550"/>
            <a:ext cx="58911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Applications of Membrane-Based Nanotechnology</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614" name="Google Shape;614;p15"/>
          <p:cNvPicPr preferRelativeResize="0"/>
          <p:nvPr/>
        </p:nvPicPr>
        <p:blipFill>
          <a:blip r:embed="rId4">
            <a:alphaModFix/>
          </a:blip>
          <a:stretch>
            <a:fillRect/>
          </a:stretch>
        </p:blipFill>
        <p:spPr>
          <a:xfrm>
            <a:off x="7914099" y="1086668"/>
            <a:ext cx="3183727" cy="2089125"/>
          </a:xfrm>
          <a:prstGeom prst="rect">
            <a:avLst/>
          </a:prstGeom>
          <a:noFill/>
          <a:ln>
            <a:noFill/>
          </a:ln>
        </p:spPr>
      </p:pic>
      <p:pic>
        <p:nvPicPr>
          <p:cNvPr id="615" name="Google Shape;615;p15" title="Screenshot 2026-06-17 at 11.00.05 AM.png"/>
          <p:cNvPicPr preferRelativeResize="0"/>
          <p:nvPr/>
        </p:nvPicPr>
        <p:blipFill>
          <a:blip r:embed="rId5">
            <a:alphaModFix/>
          </a:blip>
          <a:stretch>
            <a:fillRect/>
          </a:stretch>
        </p:blipFill>
        <p:spPr>
          <a:xfrm>
            <a:off x="8819141" y="3379830"/>
            <a:ext cx="1892674" cy="1892674"/>
          </a:xfrm>
          <a:prstGeom prst="rect">
            <a:avLst/>
          </a:prstGeom>
          <a:noFill/>
          <a:ln>
            <a:noFill/>
          </a:ln>
        </p:spPr>
      </p:pic>
      <p:pic>
        <p:nvPicPr>
          <p:cNvPr id="616" name="Google Shape;616;p15" descr="Logo&#10;&#10;Description automatically generated"/>
          <p:cNvPicPr preferRelativeResize="0"/>
          <p:nvPr/>
        </p:nvPicPr>
        <p:blipFill rotWithShape="1">
          <a:blip r:embed="rId6">
            <a:alphaModFix/>
          </a:blip>
          <a:srcRect/>
          <a:stretch/>
        </p:blipFill>
        <p:spPr>
          <a:xfrm>
            <a:off x="7466736" y="201106"/>
            <a:ext cx="1059694" cy="585464"/>
          </a:xfrm>
          <a:prstGeom prst="rect">
            <a:avLst/>
          </a:prstGeom>
          <a:noFill/>
          <a:ln>
            <a:noFill/>
          </a:ln>
        </p:spPr>
      </p:pic>
      <p:pic>
        <p:nvPicPr>
          <p:cNvPr id="617" name="Google Shape;617;p15" descr="Shape&#10;&#10;Description automatically generated with medium confidence"/>
          <p:cNvPicPr preferRelativeResize="0"/>
          <p:nvPr/>
        </p:nvPicPr>
        <p:blipFill rotWithShape="1">
          <a:blip r:embed="rId7">
            <a:alphaModFix/>
          </a:blip>
          <a:srcRect/>
          <a:stretch/>
        </p:blipFill>
        <p:spPr>
          <a:xfrm>
            <a:off x="11141979" y="201095"/>
            <a:ext cx="909088" cy="441379"/>
          </a:xfrm>
          <a:prstGeom prst="rect">
            <a:avLst/>
          </a:prstGeom>
          <a:noFill/>
          <a:ln>
            <a:noFill/>
          </a:ln>
        </p:spPr>
      </p:pic>
      <p:pic>
        <p:nvPicPr>
          <p:cNvPr id="618" name="Google Shape;618;p15" descr="https://commguide.asu.edu/downloads/asulogo/jpg/logo_mg.jpg"/>
          <p:cNvPicPr preferRelativeResize="0"/>
          <p:nvPr/>
        </p:nvPicPr>
        <p:blipFill rotWithShape="1">
          <a:blip r:embed="rId8">
            <a:alphaModFix/>
          </a:blip>
          <a:srcRect/>
          <a:stretch/>
        </p:blipFill>
        <p:spPr>
          <a:xfrm>
            <a:off x="8759589" y="201095"/>
            <a:ext cx="1059689" cy="441379"/>
          </a:xfrm>
          <a:prstGeom prst="rect">
            <a:avLst/>
          </a:prstGeom>
          <a:noFill/>
          <a:ln>
            <a:noFill/>
          </a:ln>
        </p:spPr>
      </p:pic>
      <p:pic>
        <p:nvPicPr>
          <p:cNvPr id="619" name="Google Shape;619;p15" descr="REU at Harvard University (CNS) | NNCI"/>
          <p:cNvPicPr preferRelativeResize="0"/>
          <p:nvPr/>
        </p:nvPicPr>
        <p:blipFill rotWithShape="1">
          <a:blip r:embed="rId9">
            <a:alphaModFix/>
          </a:blip>
          <a:srcRect/>
          <a:stretch/>
        </p:blipFill>
        <p:spPr>
          <a:xfrm>
            <a:off x="9970807" y="168482"/>
            <a:ext cx="1127019" cy="483943"/>
          </a:xfrm>
          <a:prstGeom prst="rect">
            <a:avLst/>
          </a:prstGeom>
          <a:noFill/>
          <a:ln>
            <a:noFill/>
          </a:ln>
        </p:spPr>
      </p:pic>
      <p:pic>
        <p:nvPicPr>
          <p:cNvPr id="620" name="Google Shape;620;p15" title="Screenshot 2026-06-24 at 4.34.07 PM.png"/>
          <p:cNvPicPr preferRelativeResize="0"/>
          <p:nvPr/>
        </p:nvPicPr>
        <p:blipFill rotWithShape="1">
          <a:blip r:embed="rId10">
            <a:alphaModFix/>
          </a:blip>
          <a:srcRect l="5402" t="4898"/>
          <a:stretch/>
        </p:blipFill>
        <p:spPr>
          <a:xfrm>
            <a:off x="6591800" y="69925"/>
            <a:ext cx="747614" cy="716655"/>
          </a:xfrm>
          <a:prstGeom prst="rect">
            <a:avLst/>
          </a:prstGeom>
          <a:noFill/>
          <a:ln>
            <a:noFill/>
          </a:ln>
        </p:spPr>
      </p:pic>
      <p:sp>
        <p:nvSpPr>
          <p:cNvPr id="621" name="Google Shape;621;p15"/>
          <p:cNvSpPr txBox="1"/>
          <p:nvPr/>
        </p:nvSpPr>
        <p:spPr>
          <a:xfrm>
            <a:off x="-1" y="6508950"/>
            <a:ext cx="3396343"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dirty="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dirty="0">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622" name="Google Shape;622;p15"/>
          <p:cNvPicPr preferRelativeResize="0"/>
          <p:nvPr/>
        </p:nvPicPr>
        <p:blipFill rotWithShape="1">
          <a:blip r:embed="rId4">
            <a:alphaModFix/>
          </a:blip>
          <a:srcRect l="72805" t="23195" b="24210"/>
          <a:stretch/>
        </p:blipFill>
        <p:spPr>
          <a:xfrm>
            <a:off x="10181140" y="1375534"/>
            <a:ext cx="1190881" cy="1511391"/>
          </a:xfrm>
          <a:prstGeom prst="rect">
            <a:avLst/>
          </a:prstGeom>
          <a:noFill/>
          <a:ln>
            <a:noFill/>
          </a:ln>
        </p:spPr>
      </p:pic>
      <p:sp>
        <p:nvSpPr>
          <p:cNvPr id="623" name="Google Shape;623;p15"/>
          <p:cNvSpPr txBox="1"/>
          <p:nvPr/>
        </p:nvSpPr>
        <p:spPr>
          <a:xfrm>
            <a:off x="-7800" y="6508950"/>
            <a:ext cx="12215094"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Times New Roman" panose="02020603050405020304" pitchFamily="18" charset="0"/>
                <a:cs typeface="Times New Roman" panose="02020603050405020304" pitchFamily="18" charset="0"/>
                <a:sym typeface="Calibri"/>
              </a:rPr>
              <a:t>2</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2" name="Google Shape;1159;p18">
            <a:extLst>
              <a:ext uri="{FF2B5EF4-FFF2-40B4-BE49-F238E27FC236}">
                <a16:creationId xmlns:a16="http://schemas.microsoft.com/office/drawing/2014/main" id="{C8803253-195A-1C56-D1F2-F9F482E9A837}"/>
              </a:ext>
            </a:extLst>
          </p:cNvPr>
          <p:cNvSpPr txBox="1"/>
          <p:nvPr/>
        </p:nvSpPr>
        <p:spPr>
          <a:xfrm>
            <a:off x="7724832" y="5308338"/>
            <a:ext cx="4188892" cy="33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dirty="0">
                <a:solidFill>
                  <a:schemeClr val="dk1"/>
                </a:solidFill>
                <a:latin typeface="Times New Roman" panose="02020603050405020304" pitchFamily="18" charset="0"/>
                <a:ea typeface="Calibri"/>
                <a:cs typeface="Times New Roman" panose="02020603050405020304" pitchFamily="18" charset="0"/>
                <a:sym typeface="Calibri"/>
              </a:rPr>
              <a:t>Fig 1: Membrane separation process &amp; ELP microparticle</a:t>
            </a:r>
            <a:endParaRPr sz="1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51"/>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56"/>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61"/>
        <p:cNvGrpSpPr/>
        <p:nvPr/>
      </p:nvGrpSpPr>
      <p:grpSpPr>
        <a:xfrm>
          <a:off x="0" y="0"/>
          <a:ext cx="0" cy="0"/>
          <a:chOff x="0" y="0"/>
          <a:chExt cx="0" cy="0"/>
        </a:xfrm>
      </p:grpSpPr>
      <p:pic>
        <p:nvPicPr>
          <p:cNvPr id="3662" name="Google Shape;3662;p35"/>
          <p:cNvPicPr preferRelativeResize="0"/>
          <p:nvPr/>
        </p:nvPicPr>
        <p:blipFill>
          <a:blip r:embed="rId3">
            <a:alphaModFix/>
          </a:blip>
          <a:stretch>
            <a:fillRect/>
          </a:stretch>
        </p:blipFill>
        <p:spPr>
          <a:xfrm>
            <a:off x="24261519" y="25252276"/>
            <a:ext cx="5047730" cy="14603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67"/>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72"/>
        <p:cNvGrpSpPr/>
        <p:nvPr/>
      </p:nvGrpSpPr>
      <p:grpSpPr>
        <a:xfrm>
          <a:off x="0" y="0"/>
          <a:ext cx="0" cy="0"/>
          <a:chOff x="0" y="0"/>
          <a:chExt cx="0" cy="0"/>
        </a:xfrm>
      </p:grpSpPr>
      <p:pic>
        <p:nvPicPr>
          <p:cNvPr id="3673" name="Google Shape;3673;p37"/>
          <p:cNvPicPr preferRelativeResize="0"/>
          <p:nvPr/>
        </p:nvPicPr>
        <p:blipFill>
          <a:blip r:embed="rId3">
            <a:alphaModFix/>
          </a:blip>
          <a:stretch>
            <a:fillRect/>
          </a:stretch>
        </p:blipFill>
        <p:spPr>
          <a:xfrm>
            <a:off x="24261519" y="25252276"/>
            <a:ext cx="5047730" cy="1460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78"/>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83"/>
        <p:cNvGrpSpPr/>
        <p:nvPr/>
      </p:nvGrpSpPr>
      <p:grpSpPr>
        <a:xfrm>
          <a:off x="0" y="0"/>
          <a:ext cx="0" cy="0"/>
          <a:chOff x="0" y="0"/>
          <a:chExt cx="0" cy="0"/>
        </a:xfrm>
      </p:grpSpPr>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88"/>
        <p:cNvGrpSpPr/>
        <p:nvPr/>
      </p:nvGrpSpPr>
      <p:grpSpPr>
        <a:xfrm>
          <a:off x="0" y="0"/>
          <a:ext cx="0" cy="0"/>
          <a:chOff x="0" y="0"/>
          <a:chExt cx="0" cy="0"/>
        </a:xfrm>
      </p:grpSpPr>
      <p:pic>
        <p:nvPicPr>
          <p:cNvPr id="3689" name="Google Shape;3689;p40"/>
          <p:cNvPicPr preferRelativeResize="0"/>
          <p:nvPr/>
        </p:nvPicPr>
        <p:blipFill>
          <a:blip r:embed="rId3">
            <a:alphaModFix/>
          </a:blip>
          <a:stretch>
            <a:fillRect/>
          </a:stretch>
        </p:blipFill>
        <p:spPr>
          <a:xfrm>
            <a:off x="24261519" y="25252276"/>
            <a:ext cx="5047730" cy="14603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94"/>
        <p:cNvGrpSpPr/>
        <p:nvPr/>
      </p:nvGrpSpPr>
      <p:grpSpPr>
        <a:xfrm>
          <a:off x="0" y="0"/>
          <a:ext cx="0" cy="0"/>
          <a:chOff x="0" y="0"/>
          <a:chExt cx="0" cy="0"/>
        </a:xfrm>
      </p:grpSpPr>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9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grpSp>
        <p:nvGrpSpPr>
          <p:cNvPr id="629" name="Google Shape;629;p16"/>
          <p:cNvGrpSpPr/>
          <p:nvPr/>
        </p:nvGrpSpPr>
        <p:grpSpPr>
          <a:xfrm>
            <a:off x="-7700" y="6324840"/>
            <a:ext cx="12206290" cy="332283"/>
            <a:chOff x="931692" y="4540806"/>
            <a:chExt cx="31987132" cy="2418359"/>
          </a:xfrm>
        </p:grpSpPr>
        <p:grpSp>
          <p:nvGrpSpPr>
            <p:cNvPr id="630" name="Google Shape;630;p16"/>
            <p:cNvGrpSpPr/>
            <p:nvPr/>
          </p:nvGrpSpPr>
          <p:grpSpPr>
            <a:xfrm>
              <a:off x="931692" y="4540806"/>
              <a:ext cx="16002389" cy="2418359"/>
              <a:chOff x="1874938" y="4228518"/>
              <a:chExt cx="12714436" cy="29031919"/>
            </a:xfrm>
          </p:grpSpPr>
          <p:grpSp>
            <p:nvGrpSpPr>
              <p:cNvPr id="631" name="Google Shape;631;p16"/>
              <p:cNvGrpSpPr/>
              <p:nvPr/>
            </p:nvGrpSpPr>
            <p:grpSpPr>
              <a:xfrm>
                <a:off x="1874938" y="4228545"/>
                <a:ext cx="724122" cy="29031869"/>
                <a:chOff x="6763779" y="3610074"/>
                <a:chExt cx="724122" cy="19543500"/>
              </a:xfrm>
            </p:grpSpPr>
            <p:sp>
              <p:nvSpPr>
                <p:cNvPr id="632" name="Google Shape;632;p1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 name="Google Shape;633;p1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 name="Google Shape;634;p1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 name="Google Shape;635;p1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36" name="Google Shape;636;p16"/>
              <p:cNvGrpSpPr/>
              <p:nvPr/>
            </p:nvGrpSpPr>
            <p:grpSpPr>
              <a:xfrm>
                <a:off x="2589876" y="4228518"/>
                <a:ext cx="4171622" cy="29031750"/>
                <a:chOff x="589212" y="5453559"/>
                <a:chExt cx="4171622" cy="19354500"/>
              </a:xfrm>
            </p:grpSpPr>
            <p:grpSp>
              <p:nvGrpSpPr>
                <p:cNvPr id="637" name="Google Shape;637;p16"/>
                <p:cNvGrpSpPr/>
                <p:nvPr/>
              </p:nvGrpSpPr>
              <p:grpSpPr>
                <a:xfrm>
                  <a:off x="2213483" y="5453559"/>
                  <a:ext cx="2547351" cy="19354500"/>
                  <a:chOff x="2126394" y="6201753"/>
                  <a:chExt cx="2547351" cy="19354500"/>
                </a:xfrm>
              </p:grpSpPr>
              <p:sp>
                <p:nvSpPr>
                  <p:cNvPr id="638" name="Google Shape;638;p1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9" name="Google Shape;639;p1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0" name="Google Shape;640;p1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 name="Google Shape;641;p1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 name="Google Shape;642;p1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 name="Google Shape;643;p1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 name="Google Shape;644;p1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 name="Google Shape;645;p1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6" name="Google Shape;646;p1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 name="Google Shape;647;p1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 name="Google Shape;648;p1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 name="Google Shape;649;p1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 name="Google Shape;650;p1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 name="Google Shape;651;p1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52" name="Google Shape;652;p16"/>
                <p:cNvGrpSpPr/>
                <p:nvPr/>
              </p:nvGrpSpPr>
              <p:grpSpPr>
                <a:xfrm>
                  <a:off x="589212" y="5453559"/>
                  <a:ext cx="1622103" cy="19354500"/>
                  <a:chOff x="589212" y="5453048"/>
                  <a:chExt cx="1622103" cy="19354500"/>
                </a:xfrm>
              </p:grpSpPr>
              <p:sp>
                <p:nvSpPr>
                  <p:cNvPr id="653" name="Google Shape;653;p1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4" name="Google Shape;654;p1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5" name="Google Shape;655;p1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6" name="Google Shape;656;p1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7" name="Google Shape;657;p1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8" name="Google Shape;658;p1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 name="Google Shape;659;p1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 name="Google Shape;660;p1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1" name="Google Shape;661;p1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62" name="Google Shape;662;p16"/>
              <p:cNvGrpSpPr/>
              <p:nvPr/>
            </p:nvGrpSpPr>
            <p:grpSpPr>
              <a:xfrm>
                <a:off x="6752314" y="4228568"/>
                <a:ext cx="911322" cy="29031869"/>
                <a:chOff x="11540841" y="6900050"/>
                <a:chExt cx="911322" cy="19543500"/>
              </a:xfrm>
            </p:grpSpPr>
            <p:sp>
              <p:nvSpPr>
                <p:cNvPr id="663" name="Google Shape;663;p1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 name="Google Shape;664;p1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 name="Google Shape;665;p1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6" name="Google Shape;666;p1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 name="Google Shape;667;p1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68" name="Google Shape;668;p16"/>
              <p:cNvGrpSpPr/>
              <p:nvPr/>
            </p:nvGrpSpPr>
            <p:grpSpPr>
              <a:xfrm>
                <a:off x="7654454" y="4228555"/>
                <a:ext cx="2782652" cy="29031869"/>
                <a:chOff x="13486776" y="5144310"/>
                <a:chExt cx="2782652" cy="19543500"/>
              </a:xfrm>
            </p:grpSpPr>
            <p:sp>
              <p:nvSpPr>
                <p:cNvPr id="669" name="Google Shape;669;p1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 name="Google Shape;670;p1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 name="Google Shape;671;p1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 name="Google Shape;672;p1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3" name="Google Shape;673;p1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4" name="Google Shape;674;p1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5" name="Google Shape;675;p1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6" name="Google Shape;676;p1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 name="Google Shape;677;p1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 name="Google Shape;678;p1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 name="Google Shape;679;p1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0" name="Google Shape;680;p1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1" name="Google Shape;681;p1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 name="Google Shape;682;p1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 name="Google Shape;683;p1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4" name="Google Shape;684;p1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85" name="Google Shape;685;p16"/>
              <p:cNvGrpSpPr/>
              <p:nvPr/>
            </p:nvGrpSpPr>
            <p:grpSpPr>
              <a:xfrm>
                <a:off x="10427923" y="4228549"/>
                <a:ext cx="4161451" cy="29031869"/>
                <a:chOff x="16176528" y="4317489"/>
                <a:chExt cx="4161451" cy="19543500"/>
              </a:xfrm>
            </p:grpSpPr>
            <p:sp>
              <p:nvSpPr>
                <p:cNvPr id="686" name="Google Shape;686;p1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7" name="Google Shape;687;p1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 name="Google Shape;688;p1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 name="Google Shape;689;p1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 name="Google Shape;690;p1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 name="Google Shape;691;p1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2" name="Google Shape;692;p1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3" name="Google Shape;693;p1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4" name="Google Shape;694;p1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5" name="Google Shape;695;p1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 name="Google Shape;696;p1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 name="Google Shape;697;p1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8" name="Google Shape;698;p1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 name="Google Shape;699;p1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 name="Google Shape;700;p1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 name="Google Shape;701;p1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2" name="Google Shape;702;p1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3" name="Google Shape;703;p1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 name="Google Shape;704;p1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 name="Google Shape;705;p1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 name="Google Shape;706;p1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 name="Google Shape;707;p1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 name="Google Shape;708;p1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09" name="Google Shape;709;p16"/>
            <p:cNvGrpSpPr/>
            <p:nvPr/>
          </p:nvGrpSpPr>
          <p:grpSpPr>
            <a:xfrm>
              <a:off x="16916435" y="4540806"/>
              <a:ext cx="16002389" cy="2418359"/>
              <a:chOff x="1874938" y="4228518"/>
              <a:chExt cx="12714436" cy="29031919"/>
            </a:xfrm>
          </p:grpSpPr>
          <p:grpSp>
            <p:nvGrpSpPr>
              <p:cNvPr id="710" name="Google Shape;710;p16"/>
              <p:cNvGrpSpPr/>
              <p:nvPr/>
            </p:nvGrpSpPr>
            <p:grpSpPr>
              <a:xfrm>
                <a:off x="1874938" y="4228545"/>
                <a:ext cx="724122" cy="29031869"/>
                <a:chOff x="6763779" y="3610074"/>
                <a:chExt cx="724122" cy="19543500"/>
              </a:xfrm>
            </p:grpSpPr>
            <p:sp>
              <p:nvSpPr>
                <p:cNvPr id="711" name="Google Shape;711;p1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2" name="Google Shape;712;p1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3" name="Google Shape;713;p1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 name="Google Shape;714;p1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15" name="Google Shape;715;p16"/>
              <p:cNvGrpSpPr/>
              <p:nvPr/>
            </p:nvGrpSpPr>
            <p:grpSpPr>
              <a:xfrm>
                <a:off x="2589876" y="4228518"/>
                <a:ext cx="4171622" cy="29031750"/>
                <a:chOff x="589212" y="5453559"/>
                <a:chExt cx="4171622" cy="19354500"/>
              </a:xfrm>
            </p:grpSpPr>
            <p:grpSp>
              <p:nvGrpSpPr>
                <p:cNvPr id="716" name="Google Shape;716;p16"/>
                <p:cNvGrpSpPr/>
                <p:nvPr/>
              </p:nvGrpSpPr>
              <p:grpSpPr>
                <a:xfrm>
                  <a:off x="2213483" y="5453559"/>
                  <a:ext cx="2547351" cy="19354500"/>
                  <a:chOff x="2126394" y="6201753"/>
                  <a:chExt cx="2547351" cy="19354500"/>
                </a:xfrm>
              </p:grpSpPr>
              <p:sp>
                <p:nvSpPr>
                  <p:cNvPr id="717" name="Google Shape;717;p1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 name="Google Shape;718;p1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 name="Google Shape;719;p1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0" name="Google Shape;720;p1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 name="Google Shape;721;p1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 name="Google Shape;722;p1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 name="Google Shape;723;p1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 name="Google Shape;724;p1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 name="Google Shape;725;p1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 name="Google Shape;726;p1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 name="Google Shape;727;p1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8" name="Google Shape;728;p1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9" name="Google Shape;729;p1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0" name="Google Shape;730;p1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31" name="Google Shape;731;p16"/>
                <p:cNvGrpSpPr/>
                <p:nvPr/>
              </p:nvGrpSpPr>
              <p:grpSpPr>
                <a:xfrm>
                  <a:off x="589212" y="5453559"/>
                  <a:ext cx="1622103" cy="19354500"/>
                  <a:chOff x="589212" y="5453048"/>
                  <a:chExt cx="1622103" cy="19354500"/>
                </a:xfrm>
              </p:grpSpPr>
              <p:sp>
                <p:nvSpPr>
                  <p:cNvPr id="732" name="Google Shape;732;p1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3" name="Google Shape;733;p1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 name="Google Shape;734;p1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5" name="Google Shape;735;p1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 name="Google Shape;736;p1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7" name="Google Shape;737;p1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8" name="Google Shape;738;p1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 name="Google Shape;739;p1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 name="Google Shape;740;p1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41" name="Google Shape;741;p16"/>
              <p:cNvGrpSpPr/>
              <p:nvPr/>
            </p:nvGrpSpPr>
            <p:grpSpPr>
              <a:xfrm>
                <a:off x="6752314" y="4228568"/>
                <a:ext cx="911322" cy="29031869"/>
                <a:chOff x="11540841" y="6900050"/>
                <a:chExt cx="911322" cy="19543500"/>
              </a:xfrm>
            </p:grpSpPr>
            <p:sp>
              <p:nvSpPr>
                <p:cNvPr id="742" name="Google Shape;742;p1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 name="Google Shape;743;p1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 name="Google Shape;744;p1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5" name="Google Shape;745;p1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6" name="Google Shape;746;p1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47" name="Google Shape;747;p16"/>
              <p:cNvGrpSpPr/>
              <p:nvPr/>
            </p:nvGrpSpPr>
            <p:grpSpPr>
              <a:xfrm>
                <a:off x="7654454" y="4228555"/>
                <a:ext cx="2782652" cy="29031869"/>
                <a:chOff x="13486776" y="5144310"/>
                <a:chExt cx="2782652" cy="19543500"/>
              </a:xfrm>
            </p:grpSpPr>
            <p:sp>
              <p:nvSpPr>
                <p:cNvPr id="748" name="Google Shape;748;p1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 name="Google Shape;749;p1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 name="Google Shape;750;p1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 name="Google Shape;751;p1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 name="Google Shape;752;p1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 name="Google Shape;753;p1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 name="Google Shape;754;p1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 name="Google Shape;755;p1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6" name="Google Shape;756;p1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 name="Google Shape;757;p1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 name="Google Shape;758;p1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9" name="Google Shape;759;p1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0" name="Google Shape;760;p1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1" name="Google Shape;761;p1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 name="Google Shape;762;p1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 name="Google Shape;763;p1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64" name="Google Shape;764;p16"/>
              <p:cNvGrpSpPr/>
              <p:nvPr/>
            </p:nvGrpSpPr>
            <p:grpSpPr>
              <a:xfrm>
                <a:off x="10427923" y="4228549"/>
                <a:ext cx="4161451" cy="29031869"/>
                <a:chOff x="16176528" y="4317489"/>
                <a:chExt cx="4161451" cy="19543500"/>
              </a:xfrm>
            </p:grpSpPr>
            <p:sp>
              <p:nvSpPr>
                <p:cNvPr id="765" name="Google Shape;765;p1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6" name="Google Shape;766;p1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 name="Google Shape;767;p1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8" name="Google Shape;768;p1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9" name="Google Shape;769;p1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 name="Google Shape;770;p1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1" name="Google Shape;771;p1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 name="Google Shape;772;p1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3" name="Google Shape;773;p1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4" name="Google Shape;774;p1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 name="Google Shape;775;p1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6" name="Google Shape;776;p1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7" name="Google Shape;777;p1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 name="Google Shape;778;p1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9" name="Google Shape;779;p1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 name="Google Shape;780;p1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1" name="Google Shape;781;p1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2" name="Google Shape;782;p1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3" name="Google Shape;783;p1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4" name="Google Shape;784;p1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 name="Google Shape;785;p1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6" name="Google Shape;786;p1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 name="Google Shape;787;p1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788" name="Google Shape;788;p16"/>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89" name="Google Shape;789;p16"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sp>
        <p:nvSpPr>
          <p:cNvPr id="790" name="Google Shape;790;p16"/>
          <p:cNvSpPr txBox="1"/>
          <p:nvPr/>
        </p:nvSpPr>
        <p:spPr>
          <a:xfrm>
            <a:off x="322125" y="1654870"/>
            <a:ext cx="4352836" cy="22755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Synthetic lipid membranes </a:t>
            </a:r>
            <a:r>
              <a:rPr lang="en-US" sz="2300" baseline="30000" dirty="0">
                <a:solidFill>
                  <a:schemeClr val="dk1"/>
                </a:solidFill>
                <a:latin typeface="Times New Roman" panose="02020603050405020304" pitchFamily="18" charset="0"/>
                <a:ea typeface="Calibri"/>
                <a:cs typeface="Times New Roman" panose="02020603050405020304" pitchFamily="18" charset="0"/>
                <a:sym typeface="Calibri"/>
              </a:rPr>
              <a:t>1</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Labile</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High cost</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Complexity driven by composition</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791" name="Google Shape;791;p16"/>
          <p:cNvSpPr txBox="1"/>
          <p:nvPr/>
        </p:nvSpPr>
        <p:spPr>
          <a:xfrm>
            <a:off x="322125" y="146575"/>
            <a:ext cx="6233866"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Challenges of Synthetic Membrane-Based Nanotechnology </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792" name="Google Shape;792;p16"/>
          <p:cNvSpPr txBox="1"/>
          <p:nvPr/>
        </p:nvSpPr>
        <p:spPr>
          <a:xfrm>
            <a:off x="-22600" y="5723250"/>
            <a:ext cx="12236100" cy="59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00" baseline="30000" dirty="0">
                <a:solidFill>
                  <a:schemeClr val="dk1"/>
                </a:solidFill>
                <a:latin typeface="Times New Roman" panose="02020603050405020304" pitchFamily="18" charset="0"/>
                <a:ea typeface="Calibri"/>
                <a:cs typeface="Times New Roman" panose="02020603050405020304" pitchFamily="18" charset="0"/>
                <a:sym typeface="Calibri"/>
              </a:rPr>
              <a:t>1 </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Gan S, Scarpelli V, </a:t>
            </a:r>
            <a:r>
              <a:rPr lang="en-US" sz="1000" dirty="0" err="1">
                <a:solidFill>
                  <a:schemeClr val="dk1"/>
                </a:solidFill>
                <a:latin typeface="Times New Roman" panose="02020603050405020304" pitchFamily="18" charset="0"/>
                <a:ea typeface="Calibri"/>
                <a:cs typeface="Times New Roman" panose="02020603050405020304" pitchFamily="18" charset="0"/>
                <a:sym typeface="Calibri"/>
              </a:rPr>
              <a:t>Exterkate</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 M. Exploring lipid diversity and minimalism to define membrane requirements for synthetic cells. FEBS Lett. 2025 Dec;599(24):3569-3590. </a:t>
            </a:r>
            <a:r>
              <a:rPr lang="en-US" sz="1000" dirty="0" err="1">
                <a:solidFill>
                  <a:schemeClr val="dk1"/>
                </a:solidFill>
                <a:latin typeface="Times New Roman" panose="02020603050405020304" pitchFamily="18" charset="0"/>
                <a:ea typeface="Calibri"/>
                <a:cs typeface="Times New Roman" panose="02020603050405020304" pitchFamily="18" charset="0"/>
                <a:sym typeface="Calibri"/>
              </a:rPr>
              <a:t>doi</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 10.1002/1873-3468.70131. </a:t>
            </a:r>
            <a:r>
              <a:rPr lang="en-US" sz="1000" dirty="0" err="1">
                <a:solidFill>
                  <a:schemeClr val="dk1"/>
                </a:solidFill>
                <a:latin typeface="Times New Roman" panose="02020603050405020304" pitchFamily="18" charset="0"/>
                <a:ea typeface="Calibri"/>
                <a:cs typeface="Times New Roman" panose="02020603050405020304" pitchFamily="18" charset="0"/>
                <a:sym typeface="Calibri"/>
              </a:rPr>
              <a:t>Epub</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 2025 Aug 11. PMID: 40787853; PMCID: PMC12720230.</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ctr" rtl="0">
              <a:spcBef>
                <a:spcPts val="0"/>
              </a:spcBef>
              <a:spcAft>
                <a:spcPts val="0"/>
              </a:spcAft>
              <a:buNone/>
            </a:pPr>
            <a:r>
              <a:rPr lang="en-US" sz="1000" baseline="30000" dirty="0">
                <a:solidFill>
                  <a:schemeClr val="dk1"/>
                </a:solidFill>
                <a:latin typeface="Times New Roman" panose="02020603050405020304" pitchFamily="18" charset="0"/>
                <a:ea typeface="Calibri"/>
                <a:cs typeface="Times New Roman" panose="02020603050405020304" pitchFamily="18" charset="0"/>
                <a:sym typeface="Calibri"/>
              </a:rPr>
              <a:t>2 </a:t>
            </a: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Polymer Source Inc. Product Categories. Polymer Source Inc.; 2026 [cited 2026 Jun 18]. Available from:</a:t>
            </a:r>
            <a:r>
              <a:rPr lang="en-US" sz="1000" dirty="0">
                <a:solidFill>
                  <a:schemeClr val="dk1"/>
                </a:solidFill>
                <a:uFill>
                  <a:noFill/>
                </a:uFill>
                <a:latin typeface="Times New Roman" panose="02020603050405020304" pitchFamily="18" charset="0"/>
                <a:ea typeface="Calibri"/>
                <a:cs typeface="Times New Roman" panose="02020603050405020304" pitchFamily="18" charset="0"/>
                <a:sym typeface="Calibri"/>
                <a:hlinkClick r:id="rId4">
                  <a:extLst>
                    <a:ext uri="{A12FA001-AC4F-418D-AE19-62706E023703}">
                      <ahyp:hlinkClr xmlns:ahyp="http://schemas.microsoft.com/office/drawing/2018/hyperlinkcolor" val="tx"/>
                    </a:ext>
                  </a:extLst>
                </a:hlinkClick>
              </a:rPr>
              <a:t> </a:t>
            </a:r>
            <a:r>
              <a:rPr lang="en-US" sz="1000" u="sng" dirty="0">
                <a:solidFill>
                  <a:schemeClr val="hlink"/>
                </a:solidFill>
                <a:latin typeface="Times New Roman" panose="02020603050405020304" pitchFamily="18" charset="0"/>
                <a:ea typeface="Calibri"/>
                <a:cs typeface="Times New Roman" panose="02020603050405020304" pitchFamily="18" charset="0"/>
                <a:sym typeface="Calibri"/>
                <a:hlinkClick r:id="rId4"/>
              </a:rPr>
              <a:t>https://www.polymersource.ca/index.php?route=product/maincategory</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793" name="Google Shape;793;p16"/>
          <p:cNvPicPr preferRelativeResize="0"/>
          <p:nvPr/>
        </p:nvPicPr>
        <p:blipFill>
          <a:blip r:embed="rId5">
            <a:alphaModFix/>
          </a:blip>
          <a:stretch>
            <a:fillRect/>
          </a:stretch>
        </p:blipFill>
        <p:spPr>
          <a:xfrm>
            <a:off x="8559216" y="1534955"/>
            <a:ext cx="3202387" cy="3132652"/>
          </a:xfrm>
          <a:prstGeom prst="rect">
            <a:avLst/>
          </a:prstGeom>
          <a:noFill/>
          <a:ln>
            <a:noFill/>
          </a:ln>
        </p:spPr>
      </p:pic>
      <p:pic>
        <p:nvPicPr>
          <p:cNvPr id="794" name="Google Shape;794;p16" descr="Logo&#10;&#10;Description automatically generated"/>
          <p:cNvPicPr preferRelativeResize="0"/>
          <p:nvPr/>
        </p:nvPicPr>
        <p:blipFill rotWithShape="1">
          <a:blip r:embed="rId6">
            <a:alphaModFix/>
          </a:blip>
          <a:srcRect/>
          <a:stretch/>
        </p:blipFill>
        <p:spPr>
          <a:xfrm>
            <a:off x="7466735" y="201106"/>
            <a:ext cx="1175413" cy="585464"/>
          </a:xfrm>
          <a:prstGeom prst="rect">
            <a:avLst/>
          </a:prstGeom>
          <a:noFill/>
          <a:ln>
            <a:noFill/>
          </a:ln>
        </p:spPr>
      </p:pic>
      <p:pic>
        <p:nvPicPr>
          <p:cNvPr id="795" name="Google Shape;795;p16" descr="Shape&#10;&#10;Description automatically generated with medium confidence"/>
          <p:cNvPicPr preferRelativeResize="0"/>
          <p:nvPr/>
        </p:nvPicPr>
        <p:blipFill rotWithShape="1">
          <a:blip r:embed="rId7">
            <a:alphaModFix/>
          </a:blip>
          <a:srcRect/>
          <a:stretch/>
        </p:blipFill>
        <p:spPr>
          <a:xfrm>
            <a:off x="11141978" y="201095"/>
            <a:ext cx="1008361" cy="441379"/>
          </a:xfrm>
          <a:prstGeom prst="rect">
            <a:avLst/>
          </a:prstGeom>
          <a:noFill/>
          <a:ln>
            <a:noFill/>
          </a:ln>
        </p:spPr>
      </p:pic>
      <p:pic>
        <p:nvPicPr>
          <p:cNvPr id="796" name="Google Shape;796;p16" descr="https://commguide.asu.edu/downloads/asulogo/jpg/logo_mg.jpg"/>
          <p:cNvPicPr preferRelativeResize="0"/>
          <p:nvPr/>
        </p:nvPicPr>
        <p:blipFill rotWithShape="1">
          <a:blip r:embed="rId8">
            <a:alphaModFix/>
          </a:blip>
          <a:srcRect/>
          <a:stretch/>
        </p:blipFill>
        <p:spPr>
          <a:xfrm>
            <a:off x="8759589" y="201095"/>
            <a:ext cx="1175408" cy="441379"/>
          </a:xfrm>
          <a:prstGeom prst="rect">
            <a:avLst/>
          </a:prstGeom>
          <a:noFill/>
          <a:ln>
            <a:noFill/>
          </a:ln>
        </p:spPr>
      </p:pic>
      <p:pic>
        <p:nvPicPr>
          <p:cNvPr id="797" name="Google Shape;797;p16" descr="REU at Harvard University (CNS) | NNCI"/>
          <p:cNvPicPr preferRelativeResize="0"/>
          <p:nvPr/>
        </p:nvPicPr>
        <p:blipFill rotWithShape="1">
          <a:blip r:embed="rId9">
            <a:alphaModFix/>
          </a:blip>
          <a:srcRect/>
          <a:stretch/>
        </p:blipFill>
        <p:spPr>
          <a:xfrm>
            <a:off x="9970807" y="168482"/>
            <a:ext cx="1250090" cy="483943"/>
          </a:xfrm>
          <a:prstGeom prst="rect">
            <a:avLst/>
          </a:prstGeom>
          <a:noFill/>
          <a:ln>
            <a:noFill/>
          </a:ln>
        </p:spPr>
      </p:pic>
      <p:pic>
        <p:nvPicPr>
          <p:cNvPr id="798" name="Google Shape;798;p16" title="Screenshot 2026-06-24 at 4.34.07 PM.png"/>
          <p:cNvPicPr preferRelativeResize="0"/>
          <p:nvPr/>
        </p:nvPicPr>
        <p:blipFill rotWithShape="1">
          <a:blip r:embed="rId10">
            <a:alphaModFix/>
          </a:blip>
          <a:srcRect l="5402" t="4898"/>
          <a:stretch/>
        </p:blipFill>
        <p:spPr>
          <a:xfrm>
            <a:off x="6591800" y="69925"/>
            <a:ext cx="747614" cy="716655"/>
          </a:xfrm>
          <a:prstGeom prst="rect">
            <a:avLst/>
          </a:prstGeom>
          <a:noFill/>
          <a:ln>
            <a:noFill/>
          </a:ln>
        </p:spPr>
      </p:pic>
      <p:sp>
        <p:nvSpPr>
          <p:cNvPr id="799" name="Google Shape;799;p16"/>
          <p:cNvSpPr txBox="1"/>
          <p:nvPr/>
        </p:nvSpPr>
        <p:spPr>
          <a:xfrm>
            <a:off x="-1" y="6508950"/>
            <a:ext cx="2859741"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800" name="Google Shape;800;p16"/>
          <p:cNvSpPr txBox="1"/>
          <p:nvPr/>
        </p:nvSpPr>
        <p:spPr>
          <a:xfrm>
            <a:off x="8270260" y="4697907"/>
            <a:ext cx="3780300" cy="48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dirty="0">
                <a:solidFill>
                  <a:schemeClr val="dk1"/>
                </a:solidFill>
                <a:latin typeface="Times New Roman" panose="02020603050405020304" pitchFamily="18" charset="0"/>
                <a:ea typeface="Calibri"/>
                <a:cs typeface="Times New Roman" panose="02020603050405020304" pitchFamily="18" charset="0"/>
                <a:sym typeface="Calibri"/>
              </a:rPr>
              <a:t>Fig 2: Schematic representation of key functions required for a synthetic minimal cell membrane</a:t>
            </a:r>
            <a:endParaRPr sz="1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01" name="Google Shape;801;p16"/>
          <p:cNvSpPr txBox="1"/>
          <p:nvPr/>
        </p:nvSpPr>
        <p:spPr>
          <a:xfrm>
            <a:off x="4005255" y="1677954"/>
            <a:ext cx="4438023" cy="3552414"/>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Amphiphilic block copolymers </a:t>
            </a:r>
            <a:r>
              <a:rPr lang="en-US" sz="2300" baseline="30000" dirty="0">
                <a:solidFill>
                  <a:schemeClr val="dk1"/>
                </a:solidFill>
                <a:latin typeface="Times New Roman" panose="02020603050405020304" pitchFamily="18" charset="0"/>
                <a:ea typeface="Calibri"/>
                <a:cs typeface="Times New Roman" panose="02020603050405020304" pitchFamily="18" charset="0"/>
                <a:sym typeface="Calibri"/>
              </a:rPr>
              <a:t>2</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Caustic synthesis</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High cost </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Low throughput and yield</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p:txBody>
      </p:sp>
      <p:cxnSp>
        <p:nvCxnSpPr>
          <p:cNvPr id="802" name="Google Shape;802;p16"/>
          <p:cNvCxnSpPr>
            <a:cxnSpLocks/>
          </p:cNvCxnSpPr>
          <p:nvPr/>
        </p:nvCxnSpPr>
        <p:spPr>
          <a:xfrm>
            <a:off x="3917424" y="1958220"/>
            <a:ext cx="0" cy="3272148"/>
          </a:xfrm>
          <a:prstGeom prst="straightConnector1">
            <a:avLst/>
          </a:prstGeom>
          <a:noFill/>
          <a:ln w="9525" cap="flat" cmpd="sng">
            <a:solidFill>
              <a:schemeClr val="dk2"/>
            </a:solidFill>
            <a:prstDash val="solid"/>
            <a:round/>
            <a:headEnd type="none" w="med" len="med"/>
            <a:tailEnd type="none" w="med" len="med"/>
          </a:ln>
        </p:spPr>
      </p:cxnSp>
      <p:cxnSp>
        <p:nvCxnSpPr>
          <p:cNvPr id="803" name="Google Shape;803;p16"/>
          <p:cNvCxnSpPr>
            <a:cxnSpLocks/>
          </p:cNvCxnSpPr>
          <p:nvPr/>
        </p:nvCxnSpPr>
        <p:spPr>
          <a:xfrm>
            <a:off x="233323" y="2601975"/>
            <a:ext cx="7749389" cy="0"/>
          </a:xfrm>
          <a:prstGeom prst="straightConnector1">
            <a:avLst/>
          </a:prstGeom>
          <a:noFill/>
          <a:ln w="9525" cap="flat" cmpd="sng">
            <a:solidFill>
              <a:schemeClr val="dk2"/>
            </a:solidFill>
            <a:prstDash val="solid"/>
            <a:round/>
            <a:headEnd type="none" w="med" len="med"/>
            <a:tailEnd type="none" w="med" len="med"/>
          </a:ln>
        </p:spPr>
      </p:cxnSp>
      <p:sp>
        <p:nvSpPr>
          <p:cNvPr id="804" name="Google Shape;804;p16"/>
          <p:cNvSpPr txBox="1"/>
          <p:nvPr/>
        </p:nvSpPr>
        <p:spPr>
          <a:xfrm>
            <a:off x="-6" y="6508950"/>
            <a:ext cx="12207300"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Times New Roman" panose="02020603050405020304" pitchFamily="18" charset="0"/>
                <a:cs typeface="Times New Roman" panose="02020603050405020304" pitchFamily="18" charset="0"/>
                <a:sym typeface="Calibri"/>
              </a:rPr>
              <a:t>3</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267"/>
        <p:cNvGrpSpPr/>
        <p:nvPr/>
      </p:nvGrpSpPr>
      <p:grpSpPr>
        <a:xfrm>
          <a:off x="0" y="0"/>
          <a:ext cx="0" cy="0"/>
          <a:chOff x="0" y="0"/>
          <a:chExt cx="0" cy="0"/>
        </a:xfrm>
      </p:grpSpPr>
      <p:grpSp>
        <p:nvGrpSpPr>
          <p:cNvPr id="268" name="Google Shape;268;p14"/>
          <p:cNvGrpSpPr/>
          <p:nvPr/>
        </p:nvGrpSpPr>
        <p:grpSpPr>
          <a:xfrm>
            <a:off x="-7700" y="6324840"/>
            <a:ext cx="12206290" cy="332283"/>
            <a:chOff x="931692" y="4540806"/>
            <a:chExt cx="31987132" cy="2418359"/>
          </a:xfrm>
        </p:grpSpPr>
        <p:grpSp>
          <p:nvGrpSpPr>
            <p:cNvPr id="269" name="Google Shape;269;p14"/>
            <p:cNvGrpSpPr/>
            <p:nvPr/>
          </p:nvGrpSpPr>
          <p:grpSpPr>
            <a:xfrm>
              <a:off x="931692" y="4540806"/>
              <a:ext cx="16002389" cy="2418359"/>
              <a:chOff x="1874938" y="4228518"/>
              <a:chExt cx="12714436" cy="29031919"/>
            </a:xfrm>
          </p:grpSpPr>
          <p:grpSp>
            <p:nvGrpSpPr>
              <p:cNvPr id="270" name="Google Shape;270;p14"/>
              <p:cNvGrpSpPr/>
              <p:nvPr/>
            </p:nvGrpSpPr>
            <p:grpSpPr>
              <a:xfrm>
                <a:off x="1874938" y="4228545"/>
                <a:ext cx="724122" cy="29031869"/>
                <a:chOff x="6763779" y="3610074"/>
                <a:chExt cx="724122" cy="19543500"/>
              </a:xfrm>
            </p:grpSpPr>
            <p:sp>
              <p:nvSpPr>
                <p:cNvPr id="271" name="Google Shape;271;p1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 name="Google Shape;272;p1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 name="Google Shape;273;p1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4" name="Google Shape;274;p1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75" name="Google Shape;275;p14"/>
              <p:cNvGrpSpPr/>
              <p:nvPr/>
            </p:nvGrpSpPr>
            <p:grpSpPr>
              <a:xfrm>
                <a:off x="2589876" y="4228518"/>
                <a:ext cx="4171622" cy="29031750"/>
                <a:chOff x="589212" y="5453559"/>
                <a:chExt cx="4171622" cy="19354500"/>
              </a:xfrm>
            </p:grpSpPr>
            <p:grpSp>
              <p:nvGrpSpPr>
                <p:cNvPr id="276" name="Google Shape;276;p14"/>
                <p:cNvGrpSpPr/>
                <p:nvPr/>
              </p:nvGrpSpPr>
              <p:grpSpPr>
                <a:xfrm>
                  <a:off x="2213483" y="5453559"/>
                  <a:ext cx="2547351" cy="19354500"/>
                  <a:chOff x="2126394" y="6201753"/>
                  <a:chExt cx="2547351" cy="19354500"/>
                </a:xfrm>
              </p:grpSpPr>
              <p:sp>
                <p:nvSpPr>
                  <p:cNvPr id="277" name="Google Shape;277;p1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 name="Google Shape;278;p1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9" name="Google Shape;279;p1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 name="Google Shape;280;p1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 name="Google Shape;281;p1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 name="Google Shape;282;p1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 name="Google Shape;283;p1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4" name="Google Shape;284;p1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 name="Google Shape;285;p1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 name="Google Shape;286;p1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7" name="Google Shape;287;p1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 name="Google Shape;288;p1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 name="Google Shape;289;p1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 name="Google Shape;290;p1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91" name="Google Shape;291;p14"/>
                <p:cNvGrpSpPr/>
                <p:nvPr/>
              </p:nvGrpSpPr>
              <p:grpSpPr>
                <a:xfrm>
                  <a:off x="589212" y="5453559"/>
                  <a:ext cx="1622103" cy="19354500"/>
                  <a:chOff x="589212" y="5453048"/>
                  <a:chExt cx="1622103" cy="19354500"/>
                </a:xfrm>
              </p:grpSpPr>
              <p:sp>
                <p:nvSpPr>
                  <p:cNvPr id="292" name="Google Shape;292;p1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3" name="Google Shape;293;p1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4" name="Google Shape;294;p1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 name="Google Shape;295;p1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 name="Google Shape;296;p1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7" name="Google Shape;297;p1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 name="Google Shape;298;p1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9" name="Google Shape;299;p1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 name="Google Shape;300;p1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01" name="Google Shape;301;p14"/>
              <p:cNvGrpSpPr/>
              <p:nvPr/>
            </p:nvGrpSpPr>
            <p:grpSpPr>
              <a:xfrm>
                <a:off x="6752314" y="4228568"/>
                <a:ext cx="911322" cy="29031869"/>
                <a:chOff x="11540841" y="6900050"/>
                <a:chExt cx="911322" cy="19543500"/>
              </a:xfrm>
            </p:grpSpPr>
            <p:sp>
              <p:nvSpPr>
                <p:cNvPr id="302" name="Google Shape;302;p1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 name="Google Shape;303;p1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 name="Google Shape;304;p1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 name="Google Shape;305;p1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 name="Google Shape;306;p1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07" name="Google Shape;307;p14"/>
              <p:cNvGrpSpPr/>
              <p:nvPr/>
            </p:nvGrpSpPr>
            <p:grpSpPr>
              <a:xfrm>
                <a:off x="7654454" y="4228555"/>
                <a:ext cx="2782652" cy="29031869"/>
                <a:chOff x="13486776" y="5144310"/>
                <a:chExt cx="2782652" cy="19543500"/>
              </a:xfrm>
            </p:grpSpPr>
            <p:sp>
              <p:nvSpPr>
                <p:cNvPr id="308" name="Google Shape;308;p1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9" name="Google Shape;309;p1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0" name="Google Shape;310;p1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1" name="Google Shape;311;p1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2" name="Google Shape;312;p1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 name="Google Shape;313;p1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 name="Google Shape;314;p1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5" name="Google Shape;315;p1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 name="Google Shape;316;p1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 name="Google Shape;317;p1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 name="Google Shape;318;p1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 name="Google Shape;319;p1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0" name="Google Shape;320;p1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 name="Google Shape;321;p1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 name="Google Shape;322;p1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3" name="Google Shape;323;p1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24" name="Google Shape;324;p14"/>
              <p:cNvGrpSpPr/>
              <p:nvPr/>
            </p:nvGrpSpPr>
            <p:grpSpPr>
              <a:xfrm>
                <a:off x="10427923" y="4228549"/>
                <a:ext cx="4161451" cy="29031869"/>
                <a:chOff x="16176528" y="4317489"/>
                <a:chExt cx="4161451" cy="19543500"/>
              </a:xfrm>
            </p:grpSpPr>
            <p:sp>
              <p:nvSpPr>
                <p:cNvPr id="325" name="Google Shape;325;p1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 name="Google Shape;326;p1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7" name="Google Shape;327;p1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8" name="Google Shape;328;p1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9" name="Google Shape;329;p1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0" name="Google Shape;330;p1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1" name="Google Shape;331;p1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 name="Google Shape;332;p1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 name="Google Shape;333;p1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 name="Google Shape;334;p1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 name="Google Shape;335;p1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 name="Google Shape;336;p1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7" name="Google Shape;337;p1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8" name="Google Shape;338;p1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 name="Google Shape;339;p1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 name="Google Shape;340;p1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 name="Google Shape;341;p1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 name="Google Shape;342;p1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 name="Google Shape;343;p1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 name="Google Shape;344;p1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5" name="Google Shape;345;p1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6" name="Google Shape;346;p1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7" name="Google Shape;347;p1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48" name="Google Shape;348;p14"/>
            <p:cNvGrpSpPr/>
            <p:nvPr/>
          </p:nvGrpSpPr>
          <p:grpSpPr>
            <a:xfrm>
              <a:off x="16916435" y="4540806"/>
              <a:ext cx="16002389" cy="2418359"/>
              <a:chOff x="1874938" y="4228518"/>
              <a:chExt cx="12714436" cy="29031919"/>
            </a:xfrm>
          </p:grpSpPr>
          <p:grpSp>
            <p:nvGrpSpPr>
              <p:cNvPr id="349" name="Google Shape;349;p14"/>
              <p:cNvGrpSpPr/>
              <p:nvPr/>
            </p:nvGrpSpPr>
            <p:grpSpPr>
              <a:xfrm>
                <a:off x="1874938" y="4228545"/>
                <a:ext cx="724122" cy="29031869"/>
                <a:chOff x="6763779" y="3610074"/>
                <a:chExt cx="724122" cy="19543500"/>
              </a:xfrm>
            </p:grpSpPr>
            <p:sp>
              <p:nvSpPr>
                <p:cNvPr id="350" name="Google Shape;350;p1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 name="Google Shape;351;p1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 name="Google Shape;352;p1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 name="Google Shape;353;p1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54" name="Google Shape;354;p14"/>
              <p:cNvGrpSpPr/>
              <p:nvPr/>
            </p:nvGrpSpPr>
            <p:grpSpPr>
              <a:xfrm>
                <a:off x="2589876" y="4228518"/>
                <a:ext cx="4171622" cy="29031750"/>
                <a:chOff x="589212" y="5453559"/>
                <a:chExt cx="4171622" cy="19354500"/>
              </a:xfrm>
            </p:grpSpPr>
            <p:grpSp>
              <p:nvGrpSpPr>
                <p:cNvPr id="355" name="Google Shape;355;p14"/>
                <p:cNvGrpSpPr/>
                <p:nvPr/>
              </p:nvGrpSpPr>
              <p:grpSpPr>
                <a:xfrm>
                  <a:off x="2213483" y="5453559"/>
                  <a:ext cx="2547351" cy="19354500"/>
                  <a:chOff x="2126394" y="6201753"/>
                  <a:chExt cx="2547351" cy="19354500"/>
                </a:xfrm>
              </p:grpSpPr>
              <p:sp>
                <p:nvSpPr>
                  <p:cNvPr id="356" name="Google Shape;356;p1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 name="Google Shape;357;p1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8" name="Google Shape;358;p1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 name="Google Shape;359;p1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 name="Google Shape;360;p1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 name="Google Shape;361;p1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 name="Google Shape;362;p1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3" name="Google Shape;363;p1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4" name="Google Shape;364;p1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5" name="Google Shape;365;p1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 name="Google Shape;366;p1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 name="Google Shape;367;p1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8" name="Google Shape;368;p1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 name="Google Shape;369;p1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0" name="Google Shape;370;p14"/>
                <p:cNvGrpSpPr/>
                <p:nvPr/>
              </p:nvGrpSpPr>
              <p:grpSpPr>
                <a:xfrm>
                  <a:off x="589212" y="5453559"/>
                  <a:ext cx="1622103" cy="19354500"/>
                  <a:chOff x="589212" y="5453048"/>
                  <a:chExt cx="1622103" cy="19354500"/>
                </a:xfrm>
              </p:grpSpPr>
              <p:sp>
                <p:nvSpPr>
                  <p:cNvPr id="371" name="Google Shape;371;p1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 name="Google Shape;372;p1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 name="Google Shape;373;p1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 name="Google Shape;374;p1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 name="Google Shape;375;p1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 name="Google Shape;376;p1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 name="Google Shape;377;p1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 name="Google Shape;378;p1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 name="Google Shape;379;p1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80" name="Google Shape;380;p14"/>
              <p:cNvGrpSpPr/>
              <p:nvPr/>
            </p:nvGrpSpPr>
            <p:grpSpPr>
              <a:xfrm>
                <a:off x="6752314" y="4228568"/>
                <a:ext cx="911322" cy="29031869"/>
                <a:chOff x="11540841" y="6900050"/>
                <a:chExt cx="911322" cy="19543500"/>
              </a:xfrm>
            </p:grpSpPr>
            <p:sp>
              <p:nvSpPr>
                <p:cNvPr id="381" name="Google Shape;381;p1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2" name="Google Shape;382;p1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 name="Google Shape;383;p1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 name="Google Shape;384;p1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 name="Google Shape;385;p1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86" name="Google Shape;386;p14"/>
              <p:cNvGrpSpPr/>
              <p:nvPr/>
            </p:nvGrpSpPr>
            <p:grpSpPr>
              <a:xfrm>
                <a:off x="7654454" y="4228555"/>
                <a:ext cx="2782652" cy="29031869"/>
                <a:chOff x="13486776" y="5144310"/>
                <a:chExt cx="2782652" cy="19543500"/>
              </a:xfrm>
            </p:grpSpPr>
            <p:sp>
              <p:nvSpPr>
                <p:cNvPr id="387" name="Google Shape;387;p1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 name="Google Shape;388;p1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 name="Google Shape;389;p1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 name="Google Shape;390;p1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 name="Google Shape;391;p1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 name="Google Shape;392;p1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 name="Google Shape;393;p1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 name="Google Shape;394;p1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 name="Google Shape;395;p1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 name="Google Shape;396;p1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 name="Google Shape;397;p1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 name="Google Shape;398;p1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 name="Google Shape;399;p1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 name="Google Shape;400;p1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 name="Google Shape;401;p1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 name="Google Shape;402;p1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3" name="Google Shape;403;p14"/>
              <p:cNvGrpSpPr/>
              <p:nvPr/>
            </p:nvGrpSpPr>
            <p:grpSpPr>
              <a:xfrm>
                <a:off x="10427923" y="4228549"/>
                <a:ext cx="4161451" cy="29031869"/>
                <a:chOff x="16176528" y="4317489"/>
                <a:chExt cx="4161451" cy="19543500"/>
              </a:xfrm>
            </p:grpSpPr>
            <p:sp>
              <p:nvSpPr>
                <p:cNvPr id="404" name="Google Shape;404;p1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 name="Google Shape;405;p1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 name="Google Shape;406;p1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 name="Google Shape;407;p1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 name="Google Shape;408;p1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 name="Google Shape;409;p1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 name="Google Shape;410;p1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 name="Google Shape;411;p1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 name="Google Shape;412;p1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 name="Google Shape;413;p1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 name="Google Shape;414;p1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 name="Google Shape;415;p1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 name="Google Shape;416;p1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7" name="Google Shape;417;p1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 name="Google Shape;418;p1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 name="Google Shape;419;p1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 name="Google Shape;420;p1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 name="Google Shape;421;p1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 name="Google Shape;422;p1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3" name="Google Shape;423;p1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 name="Google Shape;424;p1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 name="Google Shape;425;p1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 name="Google Shape;426;p1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27" name="Google Shape;427;p14"/>
          <p:cNvSpPr/>
          <p:nvPr/>
        </p:nvSpPr>
        <p:spPr>
          <a:xfrm>
            <a:off x="-765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28" name="Google Shape;428;p14" descr="A black and white image of text&#10;&#10;Description automatically generated with low confidence"/>
          <p:cNvPicPr preferRelativeResize="0"/>
          <p:nvPr/>
        </p:nvPicPr>
        <p:blipFill rotWithShape="1">
          <a:blip r:embed="rId3">
            <a:alphaModFix/>
          </a:blip>
          <a:srcRect/>
          <a:stretch/>
        </p:blipFill>
        <p:spPr>
          <a:xfrm>
            <a:off x="9397931" y="6605385"/>
            <a:ext cx="2743201" cy="222645"/>
          </a:xfrm>
          <a:prstGeom prst="rect">
            <a:avLst/>
          </a:prstGeom>
          <a:noFill/>
          <a:ln>
            <a:noFill/>
          </a:ln>
        </p:spPr>
      </p:pic>
      <p:sp>
        <p:nvSpPr>
          <p:cNvPr id="429" name="Google Shape;429;p14"/>
          <p:cNvSpPr txBox="1"/>
          <p:nvPr/>
        </p:nvSpPr>
        <p:spPr>
          <a:xfrm>
            <a:off x="322125" y="1070500"/>
            <a:ext cx="11453100" cy="47460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150000"/>
              </a:lnSpc>
              <a:spcBef>
                <a:spcPts val="0"/>
              </a:spcBef>
              <a:spcAft>
                <a:spcPts val="0"/>
              </a:spcAft>
              <a:buNone/>
            </a:pPr>
            <a:r>
              <a:rPr lang="en-US" sz="2400">
                <a:solidFill>
                  <a:schemeClr val="dk1"/>
                </a:solidFill>
                <a:latin typeface="Calibri"/>
                <a:ea typeface="Calibri"/>
                <a:cs typeface="Calibri"/>
                <a:sym typeface="Calibri"/>
              </a:rPr>
              <a:t>Biomimicry is copying natures designs, which evolution has refined over millions of years </a:t>
            </a:r>
            <a:endParaRPr sz="2400">
              <a:solidFill>
                <a:schemeClr val="dk1"/>
              </a:solidFill>
              <a:latin typeface="Calibri"/>
              <a:ea typeface="Calibri"/>
              <a:cs typeface="Calibri"/>
              <a:sym typeface="Calibri"/>
            </a:endParaRPr>
          </a:p>
        </p:txBody>
      </p:sp>
      <p:sp>
        <p:nvSpPr>
          <p:cNvPr id="430" name="Google Shape;430;p14"/>
          <p:cNvSpPr txBox="1"/>
          <p:nvPr/>
        </p:nvSpPr>
        <p:spPr>
          <a:xfrm>
            <a:off x="322125" y="146550"/>
            <a:ext cx="52188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Biomimicry Introduction </a:t>
            </a:r>
            <a:r>
              <a:rPr lang="en-US" sz="2800">
                <a:solidFill>
                  <a:schemeClr val="dk1"/>
                </a:solidFill>
                <a:latin typeface="Calibri"/>
                <a:ea typeface="Calibri"/>
                <a:cs typeface="Calibri"/>
                <a:sym typeface="Calibri"/>
              </a:rPr>
              <a:t>😀</a:t>
            </a: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3200" b="1">
              <a:solidFill>
                <a:schemeClr val="dk1"/>
              </a:solidFill>
              <a:latin typeface="Calibri"/>
              <a:ea typeface="Calibri"/>
              <a:cs typeface="Calibri"/>
              <a:sym typeface="Calibri"/>
            </a:endParaRPr>
          </a:p>
        </p:txBody>
      </p:sp>
      <p:pic>
        <p:nvPicPr>
          <p:cNvPr id="431" name="Google Shape;431;p14"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432" name="Google Shape;432;p14"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433" name="Google Shape;433;p14"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434" name="Google Shape;434;p14"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sp>
        <p:nvSpPr>
          <p:cNvPr id="435" name="Google Shape;435;p14"/>
          <p:cNvSpPr txBox="1"/>
          <p:nvPr/>
        </p:nvSpPr>
        <p:spPr>
          <a:xfrm>
            <a:off x="3883925" y="7908350"/>
            <a:ext cx="2857500" cy="181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800">
              <a:solidFill>
                <a:srgbClr val="D52E27"/>
              </a:solidFill>
              <a:latin typeface="Calibri"/>
              <a:ea typeface="Calibri"/>
              <a:cs typeface="Calibri"/>
              <a:sym typeface="Calibri"/>
            </a:endParaRPr>
          </a:p>
          <a:p>
            <a:pPr marL="0" lvl="0" indent="0" algn="ctr" rtl="0">
              <a:spcBef>
                <a:spcPts val="0"/>
              </a:spcBef>
              <a:spcAft>
                <a:spcPts val="0"/>
              </a:spcAft>
              <a:buNone/>
            </a:pPr>
            <a:r>
              <a:rPr lang="en-US" sz="2800">
                <a:solidFill>
                  <a:srgbClr val="D52E27"/>
                </a:solidFill>
                <a:latin typeface="Calibri"/>
                <a:ea typeface="Calibri"/>
                <a:cs typeface="Calibri"/>
                <a:sym typeface="Calibri"/>
              </a:rPr>
              <a:t>Insert Image of Biomimicry Tech (Some sort of membrane)</a:t>
            </a:r>
            <a:endParaRPr sz="2800">
              <a:solidFill>
                <a:srgbClr val="D52E27"/>
              </a:solidFill>
              <a:latin typeface="Calibri"/>
              <a:ea typeface="Calibri"/>
              <a:cs typeface="Calibri"/>
              <a:sym typeface="Calibri"/>
            </a:endParaRPr>
          </a:p>
        </p:txBody>
      </p:sp>
      <p:sp>
        <p:nvSpPr>
          <p:cNvPr id="436" name="Google Shape;436;p14"/>
          <p:cNvSpPr txBox="1"/>
          <p:nvPr/>
        </p:nvSpPr>
        <p:spPr>
          <a:xfrm>
            <a:off x="-550" y="5259888"/>
            <a:ext cx="12192000" cy="1085100"/>
          </a:xfrm>
          <a:prstGeom prst="rect">
            <a:avLst/>
          </a:prstGeom>
          <a:noFill/>
          <a:ln>
            <a:noFill/>
          </a:ln>
        </p:spPr>
        <p:txBody>
          <a:bodyPr spcFirstLastPara="1" wrap="square" lIns="91425" tIns="91425" rIns="91425" bIns="91425" anchor="t" anchorCtr="0">
            <a:spAutoFit/>
          </a:bodyPr>
          <a:lstStyle/>
          <a:p>
            <a:pPr marL="457200" lvl="0" indent="0" algn="ctr" rtl="0">
              <a:lnSpc>
                <a:spcPct val="150000"/>
              </a:lnSpc>
              <a:spcBef>
                <a:spcPts val="0"/>
              </a:spcBef>
              <a:spcAft>
                <a:spcPts val="0"/>
              </a:spcAft>
              <a:buNone/>
            </a:pPr>
            <a:r>
              <a:rPr lang="en-US" sz="2300" b="1">
                <a:solidFill>
                  <a:schemeClr val="dk1"/>
                </a:solidFill>
                <a:latin typeface="Calibri"/>
                <a:ea typeface="Calibri"/>
                <a:cs typeface="Calibri"/>
                <a:sym typeface="Calibri"/>
              </a:rPr>
              <a:t>Bio-inspired membranes have emerged as a reproducible and cost-effective tool</a:t>
            </a:r>
            <a:endParaRPr sz="2300" b="1">
              <a:solidFill>
                <a:schemeClr val="dk1"/>
              </a:solidFill>
              <a:latin typeface="Calibri"/>
              <a:ea typeface="Calibri"/>
              <a:cs typeface="Calibri"/>
              <a:sym typeface="Calibri"/>
            </a:endParaRPr>
          </a:p>
          <a:p>
            <a:pPr marL="457200" lvl="0" indent="0" algn="ctr" rtl="0">
              <a:lnSpc>
                <a:spcPct val="150000"/>
              </a:lnSpc>
              <a:spcBef>
                <a:spcPts val="0"/>
              </a:spcBef>
              <a:spcAft>
                <a:spcPts val="0"/>
              </a:spcAft>
              <a:buNone/>
            </a:pPr>
            <a:endParaRPr sz="2400" b="1">
              <a:solidFill>
                <a:schemeClr val="dk1"/>
              </a:solidFill>
              <a:latin typeface="Calibri"/>
              <a:ea typeface="Calibri"/>
              <a:cs typeface="Calibri"/>
              <a:sym typeface="Calibri"/>
            </a:endParaRPr>
          </a:p>
        </p:txBody>
      </p:sp>
      <p:sp>
        <p:nvSpPr>
          <p:cNvPr id="437" name="Google Shape;437;p14"/>
          <p:cNvSpPr txBox="1"/>
          <p:nvPr/>
        </p:nvSpPr>
        <p:spPr>
          <a:xfrm>
            <a:off x="6373400" y="2464538"/>
            <a:ext cx="5218800" cy="16131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2300" b="1">
                <a:solidFill>
                  <a:schemeClr val="dk1"/>
                </a:solidFill>
                <a:latin typeface="Calibri"/>
                <a:ea typeface="Calibri"/>
                <a:cs typeface="Calibri"/>
                <a:sym typeface="Calibri"/>
              </a:rPr>
              <a:t>Example:</a:t>
            </a:r>
            <a:endParaRPr sz="2300" baseline="30000">
              <a:solidFill>
                <a:schemeClr val="dk1"/>
              </a:solidFill>
              <a:latin typeface="Calibri"/>
              <a:ea typeface="Calibri"/>
              <a:cs typeface="Calibri"/>
              <a:sym typeface="Calibri"/>
            </a:endParaRPr>
          </a:p>
          <a:p>
            <a:pPr marL="0" lvl="0" indent="0" algn="ctr" rtl="0">
              <a:lnSpc>
                <a:spcPct val="150000"/>
              </a:lnSpc>
              <a:spcBef>
                <a:spcPts val="0"/>
              </a:spcBef>
              <a:spcAft>
                <a:spcPts val="0"/>
              </a:spcAft>
              <a:buNone/>
            </a:pPr>
            <a:r>
              <a:rPr lang="en-US" sz="2300">
                <a:solidFill>
                  <a:schemeClr val="dk1"/>
                </a:solidFill>
                <a:latin typeface="Calibri"/>
                <a:ea typeface="Calibri"/>
                <a:cs typeface="Calibri"/>
                <a:sym typeface="Calibri"/>
              </a:rPr>
              <a:t>Real human and animal skin is difficult to source and raises ethical concerns</a:t>
            </a:r>
            <a:endParaRPr sz="2300">
              <a:solidFill>
                <a:schemeClr val="dk1"/>
              </a:solidFill>
              <a:latin typeface="Calibri"/>
              <a:ea typeface="Calibri"/>
              <a:cs typeface="Calibri"/>
              <a:sym typeface="Calibri"/>
            </a:endParaRPr>
          </a:p>
          <a:p>
            <a:pPr marL="0" lvl="0" indent="0" algn="ctr" rtl="0">
              <a:lnSpc>
                <a:spcPct val="150000"/>
              </a:lnSpc>
              <a:spcBef>
                <a:spcPts val="0"/>
              </a:spcBef>
              <a:spcAft>
                <a:spcPts val="0"/>
              </a:spcAft>
              <a:buNone/>
            </a:pPr>
            <a:endParaRPr sz="2300">
              <a:solidFill>
                <a:schemeClr val="dk1"/>
              </a:solidFill>
              <a:latin typeface="Calibri"/>
              <a:ea typeface="Calibri"/>
              <a:cs typeface="Calibri"/>
              <a:sym typeface="Calibri"/>
            </a:endParaRPr>
          </a:p>
        </p:txBody>
      </p:sp>
      <p:pic>
        <p:nvPicPr>
          <p:cNvPr id="438" name="Google Shape;438;p14"/>
          <p:cNvPicPr preferRelativeResize="0"/>
          <p:nvPr/>
        </p:nvPicPr>
        <p:blipFill>
          <a:blip r:embed="rId8">
            <a:alphaModFix/>
          </a:blip>
          <a:stretch>
            <a:fillRect/>
          </a:stretch>
        </p:blipFill>
        <p:spPr>
          <a:xfrm>
            <a:off x="439825" y="2008486"/>
            <a:ext cx="5494574" cy="2694455"/>
          </a:xfrm>
          <a:prstGeom prst="rect">
            <a:avLst/>
          </a:prstGeom>
          <a:noFill/>
          <a:ln>
            <a:noFill/>
          </a:ln>
        </p:spPr>
      </p:pic>
      <p:sp>
        <p:nvSpPr>
          <p:cNvPr id="439" name="Google Shape;439;p14"/>
          <p:cNvSpPr txBox="1"/>
          <p:nvPr/>
        </p:nvSpPr>
        <p:spPr>
          <a:xfrm>
            <a:off x="5901200" y="1835925"/>
            <a:ext cx="472200" cy="63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aseline="30000">
                <a:solidFill>
                  <a:schemeClr val="dk1"/>
                </a:solidFill>
                <a:latin typeface="Calibri"/>
                <a:ea typeface="Calibri"/>
                <a:cs typeface="Calibri"/>
                <a:sym typeface="Calibri"/>
              </a:rPr>
              <a:t>1</a:t>
            </a:r>
            <a:endParaRPr sz="2400" baseline="30000">
              <a:solidFill>
                <a:schemeClr val="dk1"/>
              </a:solidFill>
              <a:latin typeface="Calibri"/>
              <a:ea typeface="Calibri"/>
              <a:cs typeface="Calibri"/>
              <a:sym typeface="Calibri"/>
            </a:endParaRPr>
          </a:p>
        </p:txBody>
      </p:sp>
      <p:sp>
        <p:nvSpPr>
          <p:cNvPr id="440" name="Google Shape;440;p14"/>
          <p:cNvSpPr txBox="1"/>
          <p:nvPr/>
        </p:nvSpPr>
        <p:spPr>
          <a:xfrm>
            <a:off x="386" y="5889775"/>
            <a:ext cx="122073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baseline="30000"/>
              <a:t>1 </a:t>
            </a:r>
            <a:r>
              <a:rPr lang="en-US" sz="1000"/>
              <a:t>Neupane, Rabin &amp; Boddu, Sai HS &amp; Renukuntla, Jwala &amp; Babu, R. Jayachandra &amp; Tiwari, Amit. (2020). Alternatives to Biological Skin in Permeation Studies: Current Trends and Possibilities. Pharmaceutics. 12. 152. 10.3390/pharmaceutics12020152.</a:t>
            </a:r>
            <a:endParaRPr sz="1000"/>
          </a:p>
        </p:txBody>
      </p:sp>
      <p:pic>
        <p:nvPicPr>
          <p:cNvPr id="441" name="Google Shape;441;p14" title="Screenshot 2026-06-24 at 4.34.07 PM.png"/>
          <p:cNvPicPr preferRelativeResize="0"/>
          <p:nvPr/>
        </p:nvPicPr>
        <p:blipFill rotWithShape="1">
          <a:blip r:embed="rId9">
            <a:alphaModFix/>
          </a:blip>
          <a:srcRect l="5402" t="4898"/>
          <a:stretch/>
        </p:blipFill>
        <p:spPr>
          <a:xfrm>
            <a:off x="6591800" y="69925"/>
            <a:ext cx="747614" cy="716655"/>
          </a:xfrm>
          <a:prstGeom prst="rect">
            <a:avLst/>
          </a:prstGeom>
          <a:noFill/>
          <a:ln>
            <a:noFill/>
          </a:ln>
        </p:spPr>
      </p:pic>
      <p:sp>
        <p:nvSpPr>
          <p:cNvPr id="442" name="Google Shape;442;p14"/>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443" name="Google Shape;443;p14"/>
          <p:cNvSpPr txBox="1"/>
          <p:nvPr/>
        </p:nvSpPr>
        <p:spPr>
          <a:xfrm>
            <a:off x="1041375" y="4702950"/>
            <a:ext cx="3780300" cy="33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a:solidFill>
                  <a:schemeClr val="dk1"/>
                </a:solidFill>
                <a:latin typeface="Calibri"/>
                <a:ea typeface="Calibri"/>
                <a:cs typeface="Calibri"/>
                <a:sym typeface="Calibri"/>
              </a:rPr>
              <a:t>Fig x: </a:t>
            </a:r>
            <a:endParaRPr sz="1300">
              <a:solidFill>
                <a:schemeClr val="dk1"/>
              </a:solidFill>
              <a:latin typeface="Calibri"/>
              <a:ea typeface="Calibri"/>
              <a:cs typeface="Calibri"/>
              <a:sym typeface="Calibri"/>
            </a:endParaRPr>
          </a:p>
        </p:txBody>
      </p:sp>
      <p:sp>
        <p:nvSpPr>
          <p:cNvPr id="444" name="Google Shape;444;p14"/>
          <p:cNvSpPr txBox="1"/>
          <p:nvPr/>
        </p:nvSpPr>
        <p:spPr>
          <a:xfrm>
            <a:off x="-6" y="6508950"/>
            <a:ext cx="12207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Shape 3704"/>
        <p:cNvGrpSpPr/>
        <p:nvPr/>
      </p:nvGrpSpPr>
      <p:grpSpPr>
        <a:xfrm>
          <a:off x="0" y="0"/>
          <a:ext cx="0" cy="0"/>
          <a:chOff x="0" y="0"/>
          <a:chExt cx="0" cy="0"/>
        </a:xfrm>
      </p:grpSpPr>
      <p:pic>
        <p:nvPicPr>
          <p:cNvPr id="3705" name="Google Shape;3705;p43"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3706" name="Google Shape;3706;p43"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3707" name="Google Shape;3707;p43"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3708" name="Google Shape;3708;p43"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3709" name="Google Shape;3709;p43"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3710" name="Google Shape;3710;p43"/>
          <p:cNvGrpSpPr/>
          <p:nvPr/>
        </p:nvGrpSpPr>
        <p:grpSpPr>
          <a:xfrm>
            <a:off x="-7700" y="6324841"/>
            <a:ext cx="12206290" cy="332283"/>
            <a:chOff x="931692" y="4540806"/>
            <a:chExt cx="31987132" cy="2418359"/>
          </a:xfrm>
        </p:grpSpPr>
        <p:grpSp>
          <p:nvGrpSpPr>
            <p:cNvPr id="3711" name="Google Shape;3711;p43"/>
            <p:cNvGrpSpPr/>
            <p:nvPr/>
          </p:nvGrpSpPr>
          <p:grpSpPr>
            <a:xfrm>
              <a:off x="931692" y="4540806"/>
              <a:ext cx="16002389" cy="2418359"/>
              <a:chOff x="1874938" y="4228518"/>
              <a:chExt cx="12714436" cy="29031919"/>
            </a:xfrm>
          </p:grpSpPr>
          <p:grpSp>
            <p:nvGrpSpPr>
              <p:cNvPr id="3712" name="Google Shape;3712;p43"/>
              <p:cNvGrpSpPr/>
              <p:nvPr/>
            </p:nvGrpSpPr>
            <p:grpSpPr>
              <a:xfrm>
                <a:off x="1874938" y="4228545"/>
                <a:ext cx="724122" cy="29031869"/>
                <a:chOff x="6763779" y="3610074"/>
                <a:chExt cx="724122" cy="19543500"/>
              </a:xfrm>
            </p:grpSpPr>
            <p:sp>
              <p:nvSpPr>
                <p:cNvPr id="3713" name="Google Shape;3713;p4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4" name="Google Shape;3714;p4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5" name="Google Shape;3715;p4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6" name="Google Shape;3716;p4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17" name="Google Shape;3717;p43"/>
              <p:cNvGrpSpPr/>
              <p:nvPr/>
            </p:nvGrpSpPr>
            <p:grpSpPr>
              <a:xfrm>
                <a:off x="2589876" y="4228518"/>
                <a:ext cx="4171622" cy="29031750"/>
                <a:chOff x="589212" y="5453559"/>
                <a:chExt cx="4171622" cy="19354500"/>
              </a:xfrm>
            </p:grpSpPr>
            <p:grpSp>
              <p:nvGrpSpPr>
                <p:cNvPr id="3718" name="Google Shape;3718;p43"/>
                <p:cNvGrpSpPr/>
                <p:nvPr/>
              </p:nvGrpSpPr>
              <p:grpSpPr>
                <a:xfrm>
                  <a:off x="2213483" y="5453559"/>
                  <a:ext cx="2547351" cy="19354500"/>
                  <a:chOff x="2126394" y="6201753"/>
                  <a:chExt cx="2547351" cy="19354500"/>
                </a:xfrm>
              </p:grpSpPr>
              <p:sp>
                <p:nvSpPr>
                  <p:cNvPr id="3719" name="Google Shape;3719;p4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0" name="Google Shape;3720;p4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1" name="Google Shape;3721;p4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2" name="Google Shape;3722;p4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3" name="Google Shape;3723;p4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4" name="Google Shape;3724;p4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5" name="Google Shape;3725;p4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6" name="Google Shape;3726;p4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7" name="Google Shape;3727;p4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8" name="Google Shape;3728;p4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9" name="Google Shape;3729;p4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0" name="Google Shape;3730;p4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1" name="Google Shape;3731;p4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2" name="Google Shape;3732;p4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33" name="Google Shape;3733;p43"/>
                <p:cNvGrpSpPr/>
                <p:nvPr/>
              </p:nvGrpSpPr>
              <p:grpSpPr>
                <a:xfrm>
                  <a:off x="589212" y="5453559"/>
                  <a:ext cx="1622103" cy="19354500"/>
                  <a:chOff x="589212" y="5453048"/>
                  <a:chExt cx="1622103" cy="19354500"/>
                </a:xfrm>
              </p:grpSpPr>
              <p:sp>
                <p:nvSpPr>
                  <p:cNvPr id="3734" name="Google Shape;3734;p4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5" name="Google Shape;3735;p4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6" name="Google Shape;3736;p4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7" name="Google Shape;3737;p4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8" name="Google Shape;3738;p4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9" name="Google Shape;3739;p4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0" name="Google Shape;3740;p4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1" name="Google Shape;3741;p4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2" name="Google Shape;3742;p4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743" name="Google Shape;3743;p43"/>
              <p:cNvGrpSpPr/>
              <p:nvPr/>
            </p:nvGrpSpPr>
            <p:grpSpPr>
              <a:xfrm>
                <a:off x="6752314" y="4228568"/>
                <a:ext cx="911322" cy="29031869"/>
                <a:chOff x="11540841" y="6900050"/>
                <a:chExt cx="911322" cy="19543500"/>
              </a:xfrm>
            </p:grpSpPr>
            <p:sp>
              <p:nvSpPr>
                <p:cNvPr id="3744" name="Google Shape;3744;p4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5" name="Google Shape;3745;p4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6" name="Google Shape;3746;p4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7" name="Google Shape;3747;p4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8" name="Google Shape;3748;p4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49" name="Google Shape;3749;p43"/>
              <p:cNvGrpSpPr/>
              <p:nvPr/>
            </p:nvGrpSpPr>
            <p:grpSpPr>
              <a:xfrm>
                <a:off x="7654454" y="4228555"/>
                <a:ext cx="2782652" cy="29031869"/>
                <a:chOff x="13486776" y="5144310"/>
                <a:chExt cx="2782652" cy="19543500"/>
              </a:xfrm>
            </p:grpSpPr>
            <p:sp>
              <p:nvSpPr>
                <p:cNvPr id="3750" name="Google Shape;3750;p4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1" name="Google Shape;3751;p4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2" name="Google Shape;3752;p4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3" name="Google Shape;3753;p4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4" name="Google Shape;3754;p4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5" name="Google Shape;3755;p4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6" name="Google Shape;3756;p4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7" name="Google Shape;3757;p4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8" name="Google Shape;3758;p4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9" name="Google Shape;3759;p4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0" name="Google Shape;3760;p4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1" name="Google Shape;3761;p4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2" name="Google Shape;3762;p4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3" name="Google Shape;3763;p4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4" name="Google Shape;3764;p4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5" name="Google Shape;3765;p4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66" name="Google Shape;3766;p43"/>
              <p:cNvGrpSpPr/>
              <p:nvPr/>
            </p:nvGrpSpPr>
            <p:grpSpPr>
              <a:xfrm>
                <a:off x="10427923" y="4228549"/>
                <a:ext cx="4161451" cy="29031869"/>
                <a:chOff x="16176528" y="4317489"/>
                <a:chExt cx="4161451" cy="19543500"/>
              </a:xfrm>
            </p:grpSpPr>
            <p:sp>
              <p:nvSpPr>
                <p:cNvPr id="3767" name="Google Shape;3767;p4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8" name="Google Shape;3768;p4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9" name="Google Shape;3769;p4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0" name="Google Shape;3770;p4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1" name="Google Shape;3771;p4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2" name="Google Shape;3772;p4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3" name="Google Shape;3773;p4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4" name="Google Shape;3774;p4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5" name="Google Shape;3775;p4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6" name="Google Shape;3776;p4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7" name="Google Shape;3777;p4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8" name="Google Shape;3778;p4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9" name="Google Shape;3779;p4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0" name="Google Shape;3780;p4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1" name="Google Shape;3781;p4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2" name="Google Shape;3782;p4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3" name="Google Shape;3783;p4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4" name="Google Shape;3784;p4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5" name="Google Shape;3785;p4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6" name="Google Shape;3786;p4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7" name="Google Shape;3787;p4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8" name="Google Shape;3788;p4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9" name="Google Shape;3789;p4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790" name="Google Shape;3790;p43"/>
            <p:cNvGrpSpPr/>
            <p:nvPr/>
          </p:nvGrpSpPr>
          <p:grpSpPr>
            <a:xfrm>
              <a:off x="16916435" y="4540806"/>
              <a:ext cx="16002389" cy="2418359"/>
              <a:chOff x="1874938" y="4228518"/>
              <a:chExt cx="12714436" cy="29031919"/>
            </a:xfrm>
          </p:grpSpPr>
          <p:grpSp>
            <p:nvGrpSpPr>
              <p:cNvPr id="3791" name="Google Shape;3791;p43"/>
              <p:cNvGrpSpPr/>
              <p:nvPr/>
            </p:nvGrpSpPr>
            <p:grpSpPr>
              <a:xfrm>
                <a:off x="1874938" y="4228545"/>
                <a:ext cx="724122" cy="29031869"/>
                <a:chOff x="6763779" y="3610074"/>
                <a:chExt cx="724122" cy="19543500"/>
              </a:xfrm>
            </p:grpSpPr>
            <p:sp>
              <p:nvSpPr>
                <p:cNvPr id="3792" name="Google Shape;3792;p4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3" name="Google Shape;3793;p4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4" name="Google Shape;3794;p4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5" name="Google Shape;3795;p4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96" name="Google Shape;3796;p43"/>
              <p:cNvGrpSpPr/>
              <p:nvPr/>
            </p:nvGrpSpPr>
            <p:grpSpPr>
              <a:xfrm>
                <a:off x="2589876" y="4228518"/>
                <a:ext cx="4171622" cy="29031750"/>
                <a:chOff x="589212" y="5453559"/>
                <a:chExt cx="4171622" cy="19354500"/>
              </a:xfrm>
            </p:grpSpPr>
            <p:grpSp>
              <p:nvGrpSpPr>
                <p:cNvPr id="3797" name="Google Shape;3797;p43"/>
                <p:cNvGrpSpPr/>
                <p:nvPr/>
              </p:nvGrpSpPr>
              <p:grpSpPr>
                <a:xfrm>
                  <a:off x="2213483" y="5453559"/>
                  <a:ext cx="2547351" cy="19354500"/>
                  <a:chOff x="2126394" y="6201753"/>
                  <a:chExt cx="2547351" cy="19354500"/>
                </a:xfrm>
              </p:grpSpPr>
              <p:sp>
                <p:nvSpPr>
                  <p:cNvPr id="3798" name="Google Shape;3798;p4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9" name="Google Shape;3799;p4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0" name="Google Shape;3800;p4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1" name="Google Shape;3801;p4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2" name="Google Shape;3802;p4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3" name="Google Shape;3803;p4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4" name="Google Shape;3804;p4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5" name="Google Shape;3805;p4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6" name="Google Shape;3806;p4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7" name="Google Shape;3807;p4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8" name="Google Shape;3808;p4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9" name="Google Shape;3809;p4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10" name="Google Shape;3810;p4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11" name="Google Shape;3811;p4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812" name="Google Shape;3812;p43"/>
                <p:cNvGrpSpPr/>
                <p:nvPr/>
              </p:nvGrpSpPr>
              <p:grpSpPr>
                <a:xfrm>
                  <a:off x="589212" y="5453559"/>
                  <a:ext cx="1622103" cy="19354500"/>
                  <a:chOff x="589212" y="5453048"/>
                  <a:chExt cx="1622103" cy="19354500"/>
                </a:xfrm>
              </p:grpSpPr>
              <p:sp>
                <p:nvSpPr>
                  <p:cNvPr id="3813" name="Google Shape;3813;p4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14" name="Google Shape;3814;p4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15" name="Google Shape;3815;p4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16" name="Google Shape;3816;p4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17" name="Google Shape;3817;p4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18" name="Google Shape;3818;p4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19" name="Google Shape;3819;p4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20" name="Google Shape;3820;p4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21" name="Google Shape;3821;p4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822" name="Google Shape;3822;p43"/>
              <p:cNvGrpSpPr/>
              <p:nvPr/>
            </p:nvGrpSpPr>
            <p:grpSpPr>
              <a:xfrm>
                <a:off x="6752314" y="4228568"/>
                <a:ext cx="911322" cy="29031869"/>
                <a:chOff x="11540841" y="6900050"/>
                <a:chExt cx="911322" cy="19543500"/>
              </a:xfrm>
            </p:grpSpPr>
            <p:sp>
              <p:nvSpPr>
                <p:cNvPr id="3823" name="Google Shape;3823;p4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24" name="Google Shape;3824;p4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25" name="Google Shape;3825;p4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26" name="Google Shape;3826;p4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27" name="Google Shape;3827;p4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828" name="Google Shape;3828;p43"/>
              <p:cNvGrpSpPr/>
              <p:nvPr/>
            </p:nvGrpSpPr>
            <p:grpSpPr>
              <a:xfrm>
                <a:off x="7654454" y="4228555"/>
                <a:ext cx="2782652" cy="29031869"/>
                <a:chOff x="13486776" y="5144310"/>
                <a:chExt cx="2782652" cy="19543500"/>
              </a:xfrm>
            </p:grpSpPr>
            <p:sp>
              <p:nvSpPr>
                <p:cNvPr id="3829" name="Google Shape;3829;p4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0" name="Google Shape;3830;p4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1" name="Google Shape;3831;p4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2" name="Google Shape;3832;p4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3" name="Google Shape;3833;p4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4" name="Google Shape;3834;p4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5" name="Google Shape;3835;p4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6" name="Google Shape;3836;p4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7" name="Google Shape;3837;p4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8" name="Google Shape;3838;p4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9" name="Google Shape;3839;p4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0" name="Google Shape;3840;p4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1" name="Google Shape;3841;p4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2" name="Google Shape;3842;p4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3" name="Google Shape;3843;p4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4" name="Google Shape;3844;p4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845" name="Google Shape;3845;p43"/>
              <p:cNvGrpSpPr/>
              <p:nvPr/>
            </p:nvGrpSpPr>
            <p:grpSpPr>
              <a:xfrm>
                <a:off x="10427923" y="4228549"/>
                <a:ext cx="4161451" cy="29031869"/>
                <a:chOff x="16176528" y="4317489"/>
                <a:chExt cx="4161451" cy="19543500"/>
              </a:xfrm>
            </p:grpSpPr>
            <p:sp>
              <p:nvSpPr>
                <p:cNvPr id="3846" name="Google Shape;3846;p4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7" name="Google Shape;3847;p4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8" name="Google Shape;3848;p4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9" name="Google Shape;3849;p4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0" name="Google Shape;3850;p4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1" name="Google Shape;3851;p4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2" name="Google Shape;3852;p4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3" name="Google Shape;3853;p4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4" name="Google Shape;3854;p4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5" name="Google Shape;3855;p4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6" name="Google Shape;3856;p4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7" name="Google Shape;3857;p4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8" name="Google Shape;3858;p4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9" name="Google Shape;3859;p4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0" name="Google Shape;3860;p4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1" name="Google Shape;3861;p4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2" name="Google Shape;3862;p4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3" name="Google Shape;3863;p4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4" name="Google Shape;3864;p4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5" name="Google Shape;3865;p4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6" name="Google Shape;3866;p4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7" name="Google Shape;3867;p4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8" name="Google Shape;3868;p4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3869" name="Google Shape;3869;p43"/>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870" name="Google Shape;3870;p43"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3871" name="Google Shape;3871;p43"/>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3872" name="Google Shape;3872;p43"/>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873" name="Google Shape;3873;p43"/>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10</a:t>
            </a:r>
            <a:endParaRPr sz="1400" b="0" i="0" u="none" strike="noStrike" cap="none">
              <a:solidFill>
                <a:srgbClr val="000000"/>
              </a:solidFill>
              <a:latin typeface="Arial"/>
              <a:ea typeface="Arial"/>
              <a:cs typeface="Arial"/>
              <a:sym typeface="Arial"/>
            </a:endParaRPr>
          </a:p>
        </p:txBody>
      </p:sp>
      <p:sp>
        <p:nvSpPr>
          <p:cNvPr id="3874" name="Google Shape;3874;p43"/>
          <p:cNvSpPr txBox="1"/>
          <p:nvPr/>
        </p:nvSpPr>
        <p:spPr>
          <a:xfrm>
            <a:off x="322125" y="146575"/>
            <a:ext cx="54588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75.7 µM 20:10 Hysteresis DLS Results</a:t>
            </a:r>
            <a:endParaRPr sz="3200" b="1">
              <a:solidFill>
                <a:schemeClr val="dk1"/>
              </a:solidFill>
              <a:latin typeface="Calibri"/>
              <a:ea typeface="Calibri"/>
              <a:cs typeface="Calibri"/>
              <a:sym typeface="Calibri"/>
            </a:endParaRPr>
          </a:p>
        </p:txBody>
      </p:sp>
      <p:pic>
        <p:nvPicPr>
          <p:cNvPr id="3875" name="Google Shape;3875;p43" title="Volume High Res.png"/>
          <p:cNvPicPr preferRelativeResize="0"/>
          <p:nvPr/>
        </p:nvPicPr>
        <p:blipFill>
          <a:blip r:embed="rId9">
            <a:alphaModFix/>
          </a:blip>
          <a:stretch>
            <a:fillRect/>
          </a:stretch>
        </p:blipFill>
        <p:spPr>
          <a:xfrm>
            <a:off x="2075176" y="970675"/>
            <a:ext cx="8040530" cy="4828031"/>
          </a:xfrm>
          <a:prstGeom prst="rect">
            <a:avLst/>
          </a:prstGeom>
          <a:noFill/>
          <a:ln>
            <a:noFill/>
          </a:ln>
        </p:spPr>
      </p:pic>
      <p:sp>
        <p:nvSpPr>
          <p:cNvPr id="3876" name="Google Shape;3876;p43"/>
          <p:cNvSpPr txBox="1"/>
          <p:nvPr/>
        </p:nvSpPr>
        <p:spPr>
          <a:xfrm>
            <a:off x="2587250" y="2042100"/>
            <a:ext cx="3610500" cy="23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3877" name="Google Shape;3877;p43"/>
          <p:cNvSpPr/>
          <p:nvPr/>
        </p:nvSpPr>
        <p:spPr>
          <a:xfrm>
            <a:off x="2604950" y="2077500"/>
            <a:ext cx="3690000" cy="23097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878" name="Google Shape;3878;p43" title="Volume High Res No Inset.png"/>
          <p:cNvPicPr preferRelativeResize="0"/>
          <p:nvPr/>
        </p:nvPicPr>
        <p:blipFill>
          <a:blip r:embed="rId10">
            <a:alphaModFix/>
          </a:blip>
          <a:stretch>
            <a:fillRect/>
          </a:stretch>
        </p:blipFill>
        <p:spPr>
          <a:xfrm>
            <a:off x="2075175" y="970675"/>
            <a:ext cx="8032302" cy="48280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3883"/>
        <p:cNvGrpSpPr/>
        <p:nvPr/>
      </p:nvGrpSpPr>
      <p:grpSpPr>
        <a:xfrm>
          <a:off x="0" y="0"/>
          <a:ext cx="0" cy="0"/>
          <a:chOff x="0" y="0"/>
          <a:chExt cx="0" cy="0"/>
        </a:xfrm>
      </p:grpSpPr>
      <p:pic>
        <p:nvPicPr>
          <p:cNvPr id="3884" name="Google Shape;3884;p44" title="Volume High Res No Inset.png"/>
          <p:cNvPicPr preferRelativeResize="0"/>
          <p:nvPr/>
        </p:nvPicPr>
        <p:blipFill>
          <a:blip r:embed="rId3">
            <a:alphaModFix/>
          </a:blip>
          <a:stretch>
            <a:fillRect/>
          </a:stretch>
        </p:blipFill>
        <p:spPr>
          <a:xfrm>
            <a:off x="2075175" y="970675"/>
            <a:ext cx="8032302" cy="4828025"/>
          </a:xfrm>
          <a:prstGeom prst="rect">
            <a:avLst/>
          </a:prstGeom>
          <a:noFill/>
          <a:ln>
            <a:noFill/>
          </a:ln>
        </p:spPr>
      </p:pic>
      <p:pic>
        <p:nvPicPr>
          <p:cNvPr id="3885" name="Google Shape;3885;p44"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3886" name="Google Shape;3886;p44"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3887" name="Google Shape;3887;p44"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3888" name="Google Shape;3888;p44"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pic>
        <p:nvPicPr>
          <p:cNvPr id="3889" name="Google Shape;3889;p44" title="Screenshot 2026-06-24 at 4.34.07 PM.png"/>
          <p:cNvPicPr preferRelativeResize="0"/>
          <p:nvPr/>
        </p:nvPicPr>
        <p:blipFill rotWithShape="1">
          <a:blip r:embed="rId8">
            <a:alphaModFix/>
          </a:blip>
          <a:srcRect l="5402" t="4898"/>
          <a:stretch/>
        </p:blipFill>
        <p:spPr>
          <a:xfrm>
            <a:off x="6591800" y="69925"/>
            <a:ext cx="747614" cy="716655"/>
          </a:xfrm>
          <a:prstGeom prst="rect">
            <a:avLst/>
          </a:prstGeom>
          <a:noFill/>
          <a:ln>
            <a:noFill/>
          </a:ln>
        </p:spPr>
      </p:pic>
      <p:grpSp>
        <p:nvGrpSpPr>
          <p:cNvPr id="3890" name="Google Shape;3890;p44"/>
          <p:cNvGrpSpPr/>
          <p:nvPr/>
        </p:nvGrpSpPr>
        <p:grpSpPr>
          <a:xfrm>
            <a:off x="-7700" y="6324841"/>
            <a:ext cx="12206290" cy="332283"/>
            <a:chOff x="931692" y="4540806"/>
            <a:chExt cx="31987132" cy="2418359"/>
          </a:xfrm>
        </p:grpSpPr>
        <p:grpSp>
          <p:nvGrpSpPr>
            <p:cNvPr id="3891" name="Google Shape;3891;p44"/>
            <p:cNvGrpSpPr/>
            <p:nvPr/>
          </p:nvGrpSpPr>
          <p:grpSpPr>
            <a:xfrm>
              <a:off x="931692" y="4540806"/>
              <a:ext cx="16002389" cy="2418359"/>
              <a:chOff x="1874938" y="4228518"/>
              <a:chExt cx="12714436" cy="29031919"/>
            </a:xfrm>
          </p:grpSpPr>
          <p:grpSp>
            <p:nvGrpSpPr>
              <p:cNvPr id="3892" name="Google Shape;3892;p44"/>
              <p:cNvGrpSpPr/>
              <p:nvPr/>
            </p:nvGrpSpPr>
            <p:grpSpPr>
              <a:xfrm>
                <a:off x="1874938" y="4228545"/>
                <a:ext cx="724122" cy="29031869"/>
                <a:chOff x="6763779" y="3610074"/>
                <a:chExt cx="724122" cy="19543500"/>
              </a:xfrm>
            </p:grpSpPr>
            <p:sp>
              <p:nvSpPr>
                <p:cNvPr id="3893" name="Google Shape;3893;p4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4" name="Google Shape;3894;p4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5" name="Google Shape;3895;p4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6" name="Google Shape;3896;p4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897" name="Google Shape;3897;p44"/>
              <p:cNvGrpSpPr/>
              <p:nvPr/>
            </p:nvGrpSpPr>
            <p:grpSpPr>
              <a:xfrm>
                <a:off x="2589876" y="4228518"/>
                <a:ext cx="4171622" cy="29031750"/>
                <a:chOff x="589212" y="5453559"/>
                <a:chExt cx="4171622" cy="19354500"/>
              </a:xfrm>
            </p:grpSpPr>
            <p:grpSp>
              <p:nvGrpSpPr>
                <p:cNvPr id="3898" name="Google Shape;3898;p44"/>
                <p:cNvGrpSpPr/>
                <p:nvPr/>
              </p:nvGrpSpPr>
              <p:grpSpPr>
                <a:xfrm>
                  <a:off x="2213483" y="5453559"/>
                  <a:ext cx="2547351" cy="19354500"/>
                  <a:chOff x="2126394" y="6201753"/>
                  <a:chExt cx="2547351" cy="19354500"/>
                </a:xfrm>
              </p:grpSpPr>
              <p:sp>
                <p:nvSpPr>
                  <p:cNvPr id="3899" name="Google Shape;3899;p4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0" name="Google Shape;3900;p4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1" name="Google Shape;3901;p4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2" name="Google Shape;3902;p4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3" name="Google Shape;3903;p4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4" name="Google Shape;3904;p4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5" name="Google Shape;3905;p4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6" name="Google Shape;3906;p4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7" name="Google Shape;3907;p4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8" name="Google Shape;3908;p4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9" name="Google Shape;3909;p4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0" name="Google Shape;3910;p4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1" name="Google Shape;3911;p4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2" name="Google Shape;3912;p4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913" name="Google Shape;3913;p44"/>
                <p:cNvGrpSpPr/>
                <p:nvPr/>
              </p:nvGrpSpPr>
              <p:grpSpPr>
                <a:xfrm>
                  <a:off x="589212" y="5453559"/>
                  <a:ext cx="1622103" cy="19354500"/>
                  <a:chOff x="589212" y="5453048"/>
                  <a:chExt cx="1622103" cy="19354500"/>
                </a:xfrm>
              </p:grpSpPr>
              <p:sp>
                <p:nvSpPr>
                  <p:cNvPr id="3914" name="Google Shape;3914;p4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5" name="Google Shape;3915;p4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6" name="Google Shape;3916;p4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7" name="Google Shape;3917;p4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8" name="Google Shape;3918;p4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9" name="Google Shape;3919;p4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0" name="Google Shape;3920;p4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1" name="Google Shape;3921;p4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2" name="Google Shape;3922;p4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923" name="Google Shape;3923;p44"/>
              <p:cNvGrpSpPr/>
              <p:nvPr/>
            </p:nvGrpSpPr>
            <p:grpSpPr>
              <a:xfrm>
                <a:off x="6752314" y="4228568"/>
                <a:ext cx="911322" cy="29031869"/>
                <a:chOff x="11540841" y="6900050"/>
                <a:chExt cx="911322" cy="19543500"/>
              </a:xfrm>
            </p:grpSpPr>
            <p:sp>
              <p:nvSpPr>
                <p:cNvPr id="3924" name="Google Shape;3924;p4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5" name="Google Shape;3925;p4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6" name="Google Shape;3926;p4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7" name="Google Shape;3927;p4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8" name="Google Shape;3928;p4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929" name="Google Shape;3929;p44"/>
              <p:cNvGrpSpPr/>
              <p:nvPr/>
            </p:nvGrpSpPr>
            <p:grpSpPr>
              <a:xfrm>
                <a:off x="7654454" y="4228555"/>
                <a:ext cx="2782652" cy="29031869"/>
                <a:chOff x="13486776" y="5144310"/>
                <a:chExt cx="2782652" cy="19543500"/>
              </a:xfrm>
            </p:grpSpPr>
            <p:sp>
              <p:nvSpPr>
                <p:cNvPr id="3930" name="Google Shape;3930;p4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1" name="Google Shape;3931;p4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2" name="Google Shape;3932;p4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3" name="Google Shape;3933;p4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4" name="Google Shape;3934;p4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5" name="Google Shape;3935;p4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6" name="Google Shape;3936;p4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7" name="Google Shape;3937;p4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8" name="Google Shape;3938;p4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9" name="Google Shape;3939;p4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0" name="Google Shape;3940;p4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1" name="Google Shape;3941;p4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2" name="Google Shape;3942;p4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3" name="Google Shape;3943;p4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4" name="Google Shape;3944;p4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5" name="Google Shape;3945;p4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946" name="Google Shape;3946;p44"/>
              <p:cNvGrpSpPr/>
              <p:nvPr/>
            </p:nvGrpSpPr>
            <p:grpSpPr>
              <a:xfrm>
                <a:off x="10427923" y="4228549"/>
                <a:ext cx="4161451" cy="29031869"/>
                <a:chOff x="16176528" y="4317489"/>
                <a:chExt cx="4161451" cy="19543500"/>
              </a:xfrm>
            </p:grpSpPr>
            <p:sp>
              <p:nvSpPr>
                <p:cNvPr id="3947" name="Google Shape;3947;p4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8" name="Google Shape;3948;p4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9" name="Google Shape;3949;p4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0" name="Google Shape;3950;p4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1" name="Google Shape;3951;p4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2" name="Google Shape;3952;p4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3" name="Google Shape;3953;p4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4" name="Google Shape;3954;p4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5" name="Google Shape;3955;p4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6" name="Google Shape;3956;p4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7" name="Google Shape;3957;p4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8" name="Google Shape;3958;p4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9" name="Google Shape;3959;p4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0" name="Google Shape;3960;p4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1" name="Google Shape;3961;p4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2" name="Google Shape;3962;p4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3" name="Google Shape;3963;p4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4" name="Google Shape;3964;p4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5" name="Google Shape;3965;p4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6" name="Google Shape;3966;p4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7" name="Google Shape;3967;p4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8" name="Google Shape;3968;p4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9" name="Google Shape;3969;p4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970" name="Google Shape;3970;p44"/>
            <p:cNvGrpSpPr/>
            <p:nvPr/>
          </p:nvGrpSpPr>
          <p:grpSpPr>
            <a:xfrm>
              <a:off x="16916435" y="4540806"/>
              <a:ext cx="16002389" cy="2418359"/>
              <a:chOff x="1874938" y="4228518"/>
              <a:chExt cx="12714436" cy="29031919"/>
            </a:xfrm>
          </p:grpSpPr>
          <p:grpSp>
            <p:nvGrpSpPr>
              <p:cNvPr id="3971" name="Google Shape;3971;p44"/>
              <p:cNvGrpSpPr/>
              <p:nvPr/>
            </p:nvGrpSpPr>
            <p:grpSpPr>
              <a:xfrm>
                <a:off x="1874938" y="4228545"/>
                <a:ext cx="724122" cy="29031869"/>
                <a:chOff x="6763779" y="3610074"/>
                <a:chExt cx="724122" cy="19543500"/>
              </a:xfrm>
            </p:grpSpPr>
            <p:sp>
              <p:nvSpPr>
                <p:cNvPr id="3972" name="Google Shape;3972;p4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3" name="Google Shape;3973;p4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4" name="Google Shape;3974;p4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5" name="Google Shape;3975;p4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976" name="Google Shape;3976;p44"/>
              <p:cNvGrpSpPr/>
              <p:nvPr/>
            </p:nvGrpSpPr>
            <p:grpSpPr>
              <a:xfrm>
                <a:off x="2589876" y="4228518"/>
                <a:ext cx="4171622" cy="29031750"/>
                <a:chOff x="589212" y="5453559"/>
                <a:chExt cx="4171622" cy="19354500"/>
              </a:xfrm>
            </p:grpSpPr>
            <p:grpSp>
              <p:nvGrpSpPr>
                <p:cNvPr id="3977" name="Google Shape;3977;p44"/>
                <p:cNvGrpSpPr/>
                <p:nvPr/>
              </p:nvGrpSpPr>
              <p:grpSpPr>
                <a:xfrm>
                  <a:off x="2213483" y="5453559"/>
                  <a:ext cx="2547351" cy="19354500"/>
                  <a:chOff x="2126394" y="6201753"/>
                  <a:chExt cx="2547351" cy="19354500"/>
                </a:xfrm>
              </p:grpSpPr>
              <p:sp>
                <p:nvSpPr>
                  <p:cNvPr id="3978" name="Google Shape;3978;p4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9" name="Google Shape;3979;p4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0" name="Google Shape;3980;p4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1" name="Google Shape;3981;p4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2" name="Google Shape;3982;p4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3" name="Google Shape;3983;p4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4" name="Google Shape;3984;p4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5" name="Google Shape;3985;p4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6" name="Google Shape;3986;p4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7" name="Google Shape;3987;p4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8" name="Google Shape;3988;p4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9" name="Google Shape;3989;p4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0" name="Google Shape;3990;p4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1" name="Google Shape;3991;p4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992" name="Google Shape;3992;p44"/>
                <p:cNvGrpSpPr/>
                <p:nvPr/>
              </p:nvGrpSpPr>
              <p:grpSpPr>
                <a:xfrm>
                  <a:off x="589212" y="5453559"/>
                  <a:ext cx="1622103" cy="19354500"/>
                  <a:chOff x="589212" y="5453048"/>
                  <a:chExt cx="1622103" cy="19354500"/>
                </a:xfrm>
              </p:grpSpPr>
              <p:sp>
                <p:nvSpPr>
                  <p:cNvPr id="3993" name="Google Shape;3993;p4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4" name="Google Shape;3994;p4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5" name="Google Shape;3995;p4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6" name="Google Shape;3996;p4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7" name="Google Shape;3997;p4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8" name="Google Shape;3998;p4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9" name="Google Shape;3999;p4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0" name="Google Shape;4000;p4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1" name="Google Shape;4001;p4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002" name="Google Shape;4002;p44"/>
              <p:cNvGrpSpPr/>
              <p:nvPr/>
            </p:nvGrpSpPr>
            <p:grpSpPr>
              <a:xfrm>
                <a:off x="6752314" y="4228568"/>
                <a:ext cx="911322" cy="29031869"/>
                <a:chOff x="11540841" y="6900050"/>
                <a:chExt cx="911322" cy="19543500"/>
              </a:xfrm>
            </p:grpSpPr>
            <p:sp>
              <p:nvSpPr>
                <p:cNvPr id="4003" name="Google Shape;4003;p4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4" name="Google Shape;4004;p4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5" name="Google Shape;4005;p4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6" name="Google Shape;4006;p4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7" name="Google Shape;4007;p4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08" name="Google Shape;4008;p44"/>
              <p:cNvGrpSpPr/>
              <p:nvPr/>
            </p:nvGrpSpPr>
            <p:grpSpPr>
              <a:xfrm>
                <a:off x="7654454" y="4228555"/>
                <a:ext cx="2782652" cy="29031869"/>
                <a:chOff x="13486776" y="5144310"/>
                <a:chExt cx="2782652" cy="19543500"/>
              </a:xfrm>
            </p:grpSpPr>
            <p:sp>
              <p:nvSpPr>
                <p:cNvPr id="4009" name="Google Shape;4009;p4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0" name="Google Shape;4010;p4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1" name="Google Shape;4011;p4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2" name="Google Shape;4012;p4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3" name="Google Shape;4013;p4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4" name="Google Shape;4014;p4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5" name="Google Shape;4015;p4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6" name="Google Shape;4016;p4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7" name="Google Shape;4017;p4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8" name="Google Shape;4018;p4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9" name="Google Shape;4019;p4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0" name="Google Shape;4020;p4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1" name="Google Shape;4021;p4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2" name="Google Shape;4022;p4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3" name="Google Shape;4023;p4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4" name="Google Shape;4024;p4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25" name="Google Shape;4025;p44"/>
              <p:cNvGrpSpPr/>
              <p:nvPr/>
            </p:nvGrpSpPr>
            <p:grpSpPr>
              <a:xfrm>
                <a:off x="10427923" y="4228549"/>
                <a:ext cx="4161451" cy="29031869"/>
                <a:chOff x="16176528" y="4317489"/>
                <a:chExt cx="4161451" cy="19543500"/>
              </a:xfrm>
            </p:grpSpPr>
            <p:sp>
              <p:nvSpPr>
                <p:cNvPr id="4026" name="Google Shape;4026;p4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7" name="Google Shape;4027;p4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8" name="Google Shape;4028;p4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9" name="Google Shape;4029;p4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0" name="Google Shape;4030;p4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1" name="Google Shape;4031;p4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2" name="Google Shape;4032;p4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3" name="Google Shape;4033;p4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4" name="Google Shape;4034;p4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5" name="Google Shape;4035;p4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6" name="Google Shape;4036;p4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7" name="Google Shape;4037;p4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8" name="Google Shape;4038;p4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9" name="Google Shape;4039;p4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0" name="Google Shape;4040;p4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1" name="Google Shape;4041;p4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2" name="Google Shape;4042;p4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3" name="Google Shape;4043;p4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4" name="Google Shape;4044;p4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5" name="Google Shape;4045;p4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6" name="Google Shape;4046;p4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7" name="Google Shape;4047;p4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8" name="Google Shape;4048;p4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049" name="Google Shape;4049;p44"/>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050" name="Google Shape;4050;p44" descr="A black and white image of text&#10;&#10;Description automatically generated with low confidence"/>
          <p:cNvPicPr preferRelativeResize="0"/>
          <p:nvPr/>
        </p:nvPicPr>
        <p:blipFill rotWithShape="1">
          <a:blip r:embed="rId9">
            <a:alphaModFix/>
          </a:blip>
          <a:srcRect/>
          <a:stretch/>
        </p:blipFill>
        <p:spPr>
          <a:xfrm>
            <a:off x="9404981" y="6605385"/>
            <a:ext cx="2743201" cy="222645"/>
          </a:xfrm>
          <a:prstGeom prst="rect">
            <a:avLst/>
          </a:prstGeom>
          <a:noFill/>
          <a:ln>
            <a:noFill/>
          </a:ln>
        </p:spPr>
      </p:pic>
      <p:sp>
        <p:nvSpPr>
          <p:cNvPr id="4051" name="Google Shape;4051;p44"/>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4052" name="Google Shape;4052;p44"/>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053" name="Google Shape;4053;p44"/>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11</a:t>
            </a:r>
            <a:endParaRPr sz="1400" b="0" i="0" u="none" strike="noStrike" cap="none">
              <a:solidFill>
                <a:srgbClr val="000000"/>
              </a:solidFill>
              <a:latin typeface="Arial"/>
              <a:ea typeface="Arial"/>
              <a:cs typeface="Arial"/>
              <a:sym typeface="Arial"/>
            </a:endParaRPr>
          </a:p>
        </p:txBody>
      </p:sp>
      <p:sp>
        <p:nvSpPr>
          <p:cNvPr id="4054" name="Google Shape;4054;p44"/>
          <p:cNvSpPr/>
          <p:nvPr/>
        </p:nvSpPr>
        <p:spPr>
          <a:xfrm>
            <a:off x="6383500" y="3254425"/>
            <a:ext cx="380400" cy="2309700"/>
          </a:xfrm>
          <a:prstGeom prst="rect">
            <a:avLst/>
          </a:prstGeom>
          <a:noFill/>
          <a:ln w="28575" cap="flat" cmpd="sng">
            <a:solidFill>
              <a:srgbClr val="FF00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055" name="Google Shape;4055;p44"/>
          <p:cNvSpPr/>
          <p:nvPr/>
        </p:nvSpPr>
        <p:spPr>
          <a:xfrm>
            <a:off x="7580100" y="1696500"/>
            <a:ext cx="747600" cy="3968400"/>
          </a:xfrm>
          <a:prstGeom prst="rect">
            <a:avLst/>
          </a:prstGeom>
          <a:noFill/>
          <a:ln w="28575" cap="flat" cmpd="sng">
            <a:solidFill>
              <a:srgbClr val="4343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056" name="Google Shape;4056;p44"/>
          <p:cNvSpPr txBox="1"/>
          <p:nvPr/>
        </p:nvSpPr>
        <p:spPr>
          <a:xfrm>
            <a:off x="322125" y="146575"/>
            <a:ext cx="54588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75.7 µM 20:10 Hysteresis DLS Results</a:t>
            </a:r>
            <a:endParaRPr sz="3200" b="1">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4061"/>
        <p:cNvGrpSpPr/>
        <p:nvPr/>
      </p:nvGrpSpPr>
      <p:grpSpPr>
        <a:xfrm>
          <a:off x="0" y="0"/>
          <a:ext cx="0" cy="0"/>
          <a:chOff x="0" y="0"/>
          <a:chExt cx="0" cy="0"/>
        </a:xfrm>
      </p:grpSpPr>
      <p:pic>
        <p:nvPicPr>
          <p:cNvPr id="4062" name="Google Shape;4062;p45" title="Volume High Res No Inset.png"/>
          <p:cNvPicPr preferRelativeResize="0"/>
          <p:nvPr/>
        </p:nvPicPr>
        <p:blipFill>
          <a:blip r:embed="rId3">
            <a:alphaModFix/>
          </a:blip>
          <a:stretch>
            <a:fillRect/>
          </a:stretch>
        </p:blipFill>
        <p:spPr>
          <a:xfrm>
            <a:off x="2075175" y="970675"/>
            <a:ext cx="8032302" cy="4828025"/>
          </a:xfrm>
          <a:prstGeom prst="rect">
            <a:avLst/>
          </a:prstGeom>
          <a:noFill/>
          <a:ln>
            <a:noFill/>
          </a:ln>
        </p:spPr>
      </p:pic>
      <p:pic>
        <p:nvPicPr>
          <p:cNvPr id="4063" name="Google Shape;4063;p45"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4064" name="Google Shape;4064;p45"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4065" name="Google Shape;4065;p45"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4066" name="Google Shape;4066;p45"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pic>
        <p:nvPicPr>
          <p:cNvPr id="4067" name="Google Shape;4067;p45" title="Screenshot 2026-06-24 at 4.34.07 PM.png"/>
          <p:cNvPicPr preferRelativeResize="0"/>
          <p:nvPr/>
        </p:nvPicPr>
        <p:blipFill rotWithShape="1">
          <a:blip r:embed="rId8">
            <a:alphaModFix/>
          </a:blip>
          <a:srcRect l="5402" t="4898"/>
          <a:stretch/>
        </p:blipFill>
        <p:spPr>
          <a:xfrm>
            <a:off x="6591800" y="69925"/>
            <a:ext cx="747614" cy="716655"/>
          </a:xfrm>
          <a:prstGeom prst="rect">
            <a:avLst/>
          </a:prstGeom>
          <a:noFill/>
          <a:ln>
            <a:noFill/>
          </a:ln>
        </p:spPr>
      </p:pic>
      <p:grpSp>
        <p:nvGrpSpPr>
          <p:cNvPr id="4068" name="Google Shape;4068;p45"/>
          <p:cNvGrpSpPr/>
          <p:nvPr/>
        </p:nvGrpSpPr>
        <p:grpSpPr>
          <a:xfrm>
            <a:off x="-7700" y="6324841"/>
            <a:ext cx="12206290" cy="332283"/>
            <a:chOff x="931692" y="4540806"/>
            <a:chExt cx="31987132" cy="2418359"/>
          </a:xfrm>
        </p:grpSpPr>
        <p:grpSp>
          <p:nvGrpSpPr>
            <p:cNvPr id="4069" name="Google Shape;4069;p45"/>
            <p:cNvGrpSpPr/>
            <p:nvPr/>
          </p:nvGrpSpPr>
          <p:grpSpPr>
            <a:xfrm>
              <a:off x="931692" y="4540806"/>
              <a:ext cx="16002389" cy="2418359"/>
              <a:chOff x="1874938" y="4228518"/>
              <a:chExt cx="12714436" cy="29031919"/>
            </a:xfrm>
          </p:grpSpPr>
          <p:grpSp>
            <p:nvGrpSpPr>
              <p:cNvPr id="4070" name="Google Shape;4070;p45"/>
              <p:cNvGrpSpPr/>
              <p:nvPr/>
            </p:nvGrpSpPr>
            <p:grpSpPr>
              <a:xfrm>
                <a:off x="1874938" y="4228545"/>
                <a:ext cx="724122" cy="29031869"/>
                <a:chOff x="6763779" y="3610074"/>
                <a:chExt cx="724122" cy="19543500"/>
              </a:xfrm>
            </p:grpSpPr>
            <p:sp>
              <p:nvSpPr>
                <p:cNvPr id="4071" name="Google Shape;4071;p4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2" name="Google Shape;4072;p4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3" name="Google Shape;4073;p4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4" name="Google Shape;4074;p4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75" name="Google Shape;4075;p45"/>
              <p:cNvGrpSpPr/>
              <p:nvPr/>
            </p:nvGrpSpPr>
            <p:grpSpPr>
              <a:xfrm>
                <a:off x="2589876" y="4228518"/>
                <a:ext cx="4171622" cy="29031750"/>
                <a:chOff x="589212" y="5453559"/>
                <a:chExt cx="4171622" cy="19354500"/>
              </a:xfrm>
            </p:grpSpPr>
            <p:grpSp>
              <p:nvGrpSpPr>
                <p:cNvPr id="4076" name="Google Shape;4076;p45"/>
                <p:cNvGrpSpPr/>
                <p:nvPr/>
              </p:nvGrpSpPr>
              <p:grpSpPr>
                <a:xfrm>
                  <a:off x="2213483" y="5453559"/>
                  <a:ext cx="2547351" cy="19354500"/>
                  <a:chOff x="2126394" y="6201753"/>
                  <a:chExt cx="2547351" cy="19354500"/>
                </a:xfrm>
              </p:grpSpPr>
              <p:sp>
                <p:nvSpPr>
                  <p:cNvPr id="4077" name="Google Shape;4077;p4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8" name="Google Shape;4078;p4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9" name="Google Shape;4079;p4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0" name="Google Shape;4080;p4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1" name="Google Shape;4081;p4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2" name="Google Shape;4082;p4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3" name="Google Shape;4083;p4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4" name="Google Shape;4084;p4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5" name="Google Shape;4085;p4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6" name="Google Shape;4086;p4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7" name="Google Shape;4087;p4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8" name="Google Shape;4088;p4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9" name="Google Shape;4089;p4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0" name="Google Shape;4090;p4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91" name="Google Shape;4091;p45"/>
                <p:cNvGrpSpPr/>
                <p:nvPr/>
              </p:nvGrpSpPr>
              <p:grpSpPr>
                <a:xfrm>
                  <a:off x="589212" y="5453559"/>
                  <a:ext cx="1622103" cy="19354500"/>
                  <a:chOff x="589212" y="5453048"/>
                  <a:chExt cx="1622103" cy="19354500"/>
                </a:xfrm>
              </p:grpSpPr>
              <p:sp>
                <p:nvSpPr>
                  <p:cNvPr id="4092" name="Google Shape;4092;p4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3" name="Google Shape;4093;p4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4" name="Google Shape;4094;p4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5" name="Google Shape;4095;p4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6" name="Google Shape;4096;p4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7" name="Google Shape;4097;p4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8" name="Google Shape;4098;p4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9" name="Google Shape;4099;p4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0" name="Google Shape;4100;p4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101" name="Google Shape;4101;p45"/>
              <p:cNvGrpSpPr/>
              <p:nvPr/>
            </p:nvGrpSpPr>
            <p:grpSpPr>
              <a:xfrm>
                <a:off x="6752314" y="4228568"/>
                <a:ext cx="911322" cy="29031869"/>
                <a:chOff x="11540841" y="6900050"/>
                <a:chExt cx="911322" cy="19543500"/>
              </a:xfrm>
            </p:grpSpPr>
            <p:sp>
              <p:nvSpPr>
                <p:cNvPr id="4102" name="Google Shape;4102;p4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3" name="Google Shape;4103;p4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4" name="Google Shape;4104;p4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5" name="Google Shape;4105;p4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6" name="Google Shape;4106;p4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107" name="Google Shape;4107;p45"/>
              <p:cNvGrpSpPr/>
              <p:nvPr/>
            </p:nvGrpSpPr>
            <p:grpSpPr>
              <a:xfrm>
                <a:off x="7654454" y="4228555"/>
                <a:ext cx="2782652" cy="29031869"/>
                <a:chOff x="13486776" y="5144310"/>
                <a:chExt cx="2782652" cy="19543500"/>
              </a:xfrm>
            </p:grpSpPr>
            <p:sp>
              <p:nvSpPr>
                <p:cNvPr id="4108" name="Google Shape;4108;p4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9" name="Google Shape;4109;p4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0" name="Google Shape;4110;p4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1" name="Google Shape;4111;p4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2" name="Google Shape;4112;p4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3" name="Google Shape;4113;p4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4" name="Google Shape;4114;p4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5" name="Google Shape;4115;p4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6" name="Google Shape;4116;p4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7" name="Google Shape;4117;p4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8" name="Google Shape;4118;p4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9" name="Google Shape;4119;p4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0" name="Google Shape;4120;p4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1" name="Google Shape;4121;p4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2" name="Google Shape;4122;p4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3" name="Google Shape;4123;p4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124" name="Google Shape;4124;p45"/>
              <p:cNvGrpSpPr/>
              <p:nvPr/>
            </p:nvGrpSpPr>
            <p:grpSpPr>
              <a:xfrm>
                <a:off x="10427923" y="4228549"/>
                <a:ext cx="4161451" cy="29031869"/>
                <a:chOff x="16176528" y="4317489"/>
                <a:chExt cx="4161451" cy="19543500"/>
              </a:xfrm>
            </p:grpSpPr>
            <p:sp>
              <p:nvSpPr>
                <p:cNvPr id="4125" name="Google Shape;4125;p4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6" name="Google Shape;4126;p4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7" name="Google Shape;4127;p4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8" name="Google Shape;4128;p4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9" name="Google Shape;4129;p4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0" name="Google Shape;4130;p4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1" name="Google Shape;4131;p4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2" name="Google Shape;4132;p4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3" name="Google Shape;4133;p4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4" name="Google Shape;4134;p4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5" name="Google Shape;4135;p4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6" name="Google Shape;4136;p4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7" name="Google Shape;4137;p4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8" name="Google Shape;4138;p4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9" name="Google Shape;4139;p4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0" name="Google Shape;4140;p4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1" name="Google Shape;4141;p4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2" name="Google Shape;4142;p4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3" name="Google Shape;4143;p4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4" name="Google Shape;4144;p4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5" name="Google Shape;4145;p4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6" name="Google Shape;4146;p4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7" name="Google Shape;4147;p4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148" name="Google Shape;4148;p45"/>
            <p:cNvGrpSpPr/>
            <p:nvPr/>
          </p:nvGrpSpPr>
          <p:grpSpPr>
            <a:xfrm>
              <a:off x="16916435" y="4540806"/>
              <a:ext cx="16002389" cy="2418359"/>
              <a:chOff x="1874938" y="4228518"/>
              <a:chExt cx="12714436" cy="29031919"/>
            </a:xfrm>
          </p:grpSpPr>
          <p:grpSp>
            <p:nvGrpSpPr>
              <p:cNvPr id="4149" name="Google Shape;4149;p45"/>
              <p:cNvGrpSpPr/>
              <p:nvPr/>
            </p:nvGrpSpPr>
            <p:grpSpPr>
              <a:xfrm>
                <a:off x="1874938" y="4228545"/>
                <a:ext cx="724122" cy="29031869"/>
                <a:chOff x="6763779" y="3610074"/>
                <a:chExt cx="724122" cy="19543500"/>
              </a:xfrm>
            </p:grpSpPr>
            <p:sp>
              <p:nvSpPr>
                <p:cNvPr id="4150" name="Google Shape;4150;p4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1" name="Google Shape;4151;p4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2" name="Google Shape;4152;p4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3" name="Google Shape;4153;p4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154" name="Google Shape;4154;p45"/>
              <p:cNvGrpSpPr/>
              <p:nvPr/>
            </p:nvGrpSpPr>
            <p:grpSpPr>
              <a:xfrm>
                <a:off x="2589876" y="4228518"/>
                <a:ext cx="4171622" cy="29031750"/>
                <a:chOff x="589212" y="5453559"/>
                <a:chExt cx="4171622" cy="19354500"/>
              </a:xfrm>
            </p:grpSpPr>
            <p:grpSp>
              <p:nvGrpSpPr>
                <p:cNvPr id="4155" name="Google Shape;4155;p45"/>
                <p:cNvGrpSpPr/>
                <p:nvPr/>
              </p:nvGrpSpPr>
              <p:grpSpPr>
                <a:xfrm>
                  <a:off x="2213483" y="5453559"/>
                  <a:ext cx="2547351" cy="19354500"/>
                  <a:chOff x="2126394" y="6201753"/>
                  <a:chExt cx="2547351" cy="19354500"/>
                </a:xfrm>
              </p:grpSpPr>
              <p:sp>
                <p:nvSpPr>
                  <p:cNvPr id="4156" name="Google Shape;4156;p4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7" name="Google Shape;4157;p4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8" name="Google Shape;4158;p4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9" name="Google Shape;4159;p4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0" name="Google Shape;4160;p4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1" name="Google Shape;4161;p4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2" name="Google Shape;4162;p4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3" name="Google Shape;4163;p4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4" name="Google Shape;4164;p4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5" name="Google Shape;4165;p4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6" name="Google Shape;4166;p4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7" name="Google Shape;4167;p4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8" name="Google Shape;4168;p4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9" name="Google Shape;4169;p4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170" name="Google Shape;4170;p45"/>
                <p:cNvGrpSpPr/>
                <p:nvPr/>
              </p:nvGrpSpPr>
              <p:grpSpPr>
                <a:xfrm>
                  <a:off x="589212" y="5453559"/>
                  <a:ext cx="1622103" cy="19354500"/>
                  <a:chOff x="589212" y="5453048"/>
                  <a:chExt cx="1622103" cy="19354500"/>
                </a:xfrm>
              </p:grpSpPr>
              <p:sp>
                <p:nvSpPr>
                  <p:cNvPr id="4171" name="Google Shape;4171;p4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72" name="Google Shape;4172;p4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73" name="Google Shape;4173;p4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74" name="Google Shape;4174;p4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75" name="Google Shape;4175;p4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76" name="Google Shape;4176;p4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77" name="Google Shape;4177;p4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78" name="Google Shape;4178;p4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79" name="Google Shape;4179;p4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180" name="Google Shape;4180;p45"/>
              <p:cNvGrpSpPr/>
              <p:nvPr/>
            </p:nvGrpSpPr>
            <p:grpSpPr>
              <a:xfrm>
                <a:off x="6752314" y="4228568"/>
                <a:ext cx="911322" cy="29031869"/>
                <a:chOff x="11540841" y="6900050"/>
                <a:chExt cx="911322" cy="19543500"/>
              </a:xfrm>
            </p:grpSpPr>
            <p:sp>
              <p:nvSpPr>
                <p:cNvPr id="4181" name="Google Shape;4181;p4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2" name="Google Shape;4182;p4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3" name="Google Shape;4183;p4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4" name="Google Shape;4184;p4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5" name="Google Shape;4185;p4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186" name="Google Shape;4186;p45"/>
              <p:cNvGrpSpPr/>
              <p:nvPr/>
            </p:nvGrpSpPr>
            <p:grpSpPr>
              <a:xfrm>
                <a:off x="7654454" y="4228555"/>
                <a:ext cx="2782652" cy="29031869"/>
                <a:chOff x="13486776" y="5144310"/>
                <a:chExt cx="2782652" cy="19543500"/>
              </a:xfrm>
            </p:grpSpPr>
            <p:sp>
              <p:nvSpPr>
                <p:cNvPr id="4187" name="Google Shape;4187;p4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8" name="Google Shape;4188;p4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9" name="Google Shape;4189;p4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0" name="Google Shape;4190;p4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1" name="Google Shape;4191;p4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2" name="Google Shape;4192;p4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3" name="Google Shape;4193;p4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4" name="Google Shape;4194;p4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5" name="Google Shape;4195;p4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6" name="Google Shape;4196;p4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7" name="Google Shape;4197;p4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8" name="Google Shape;4198;p4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9" name="Google Shape;4199;p4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0" name="Google Shape;4200;p4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1" name="Google Shape;4201;p4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2" name="Google Shape;4202;p4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03" name="Google Shape;4203;p45"/>
              <p:cNvGrpSpPr/>
              <p:nvPr/>
            </p:nvGrpSpPr>
            <p:grpSpPr>
              <a:xfrm>
                <a:off x="10427923" y="4228549"/>
                <a:ext cx="4161451" cy="29031869"/>
                <a:chOff x="16176528" y="4317489"/>
                <a:chExt cx="4161451" cy="19543500"/>
              </a:xfrm>
            </p:grpSpPr>
            <p:sp>
              <p:nvSpPr>
                <p:cNvPr id="4204" name="Google Shape;4204;p4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5" name="Google Shape;4205;p4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6" name="Google Shape;4206;p4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7" name="Google Shape;4207;p4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8" name="Google Shape;4208;p4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9" name="Google Shape;4209;p4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0" name="Google Shape;4210;p4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1" name="Google Shape;4211;p4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2" name="Google Shape;4212;p4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3" name="Google Shape;4213;p4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4" name="Google Shape;4214;p4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5" name="Google Shape;4215;p4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6" name="Google Shape;4216;p4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7" name="Google Shape;4217;p4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8" name="Google Shape;4218;p4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9" name="Google Shape;4219;p4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0" name="Google Shape;4220;p4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1" name="Google Shape;4221;p4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2" name="Google Shape;4222;p4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3" name="Google Shape;4223;p4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4" name="Google Shape;4224;p4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5" name="Google Shape;4225;p4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6" name="Google Shape;4226;p4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227" name="Google Shape;4227;p45"/>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228" name="Google Shape;4228;p45" descr="A black and white image of text&#10;&#10;Description automatically generated with low confidence"/>
          <p:cNvPicPr preferRelativeResize="0"/>
          <p:nvPr/>
        </p:nvPicPr>
        <p:blipFill rotWithShape="1">
          <a:blip r:embed="rId9">
            <a:alphaModFix/>
          </a:blip>
          <a:srcRect/>
          <a:stretch/>
        </p:blipFill>
        <p:spPr>
          <a:xfrm>
            <a:off x="9404981" y="6605385"/>
            <a:ext cx="2743201" cy="222645"/>
          </a:xfrm>
          <a:prstGeom prst="rect">
            <a:avLst/>
          </a:prstGeom>
          <a:noFill/>
          <a:ln>
            <a:noFill/>
          </a:ln>
        </p:spPr>
      </p:pic>
      <p:sp>
        <p:nvSpPr>
          <p:cNvPr id="4229" name="Google Shape;4229;p45"/>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4230" name="Google Shape;4230;p45"/>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31" name="Google Shape;4231;p45"/>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12</a:t>
            </a:r>
            <a:endParaRPr sz="1400" b="0" i="0" u="none" strike="noStrike" cap="none">
              <a:solidFill>
                <a:srgbClr val="000000"/>
              </a:solidFill>
              <a:latin typeface="Arial"/>
              <a:ea typeface="Arial"/>
              <a:cs typeface="Arial"/>
              <a:sym typeface="Arial"/>
            </a:endParaRPr>
          </a:p>
        </p:txBody>
      </p:sp>
      <p:sp>
        <p:nvSpPr>
          <p:cNvPr id="4232" name="Google Shape;4232;p45"/>
          <p:cNvSpPr/>
          <p:nvPr/>
        </p:nvSpPr>
        <p:spPr>
          <a:xfrm>
            <a:off x="3020850" y="4864950"/>
            <a:ext cx="3884700" cy="1035300"/>
          </a:xfrm>
          <a:prstGeom prst="rect">
            <a:avLst/>
          </a:prstGeom>
          <a:noFill/>
          <a:ln w="38100" cap="flat" cmpd="sng">
            <a:solidFill>
              <a:srgbClr val="F4772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233" name="Google Shape;4233;p45"/>
          <p:cNvSpPr txBox="1"/>
          <p:nvPr/>
        </p:nvSpPr>
        <p:spPr>
          <a:xfrm>
            <a:off x="322125" y="146575"/>
            <a:ext cx="54588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75.7 µM 20:10 Hysteresis DLS Results</a:t>
            </a:r>
            <a:endParaRPr sz="3200" b="1">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4238"/>
        <p:cNvGrpSpPr/>
        <p:nvPr/>
      </p:nvGrpSpPr>
      <p:grpSpPr>
        <a:xfrm>
          <a:off x="0" y="0"/>
          <a:ext cx="0" cy="0"/>
          <a:chOff x="0" y="0"/>
          <a:chExt cx="0" cy="0"/>
        </a:xfrm>
      </p:grpSpPr>
      <p:pic>
        <p:nvPicPr>
          <p:cNvPr id="4239" name="Google Shape;4239;p46"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4240" name="Google Shape;4240;p46"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4241" name="Google Shape;4241;p46"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4242" name="Google Shape;4242;p46"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4243" name="Google Shape;4243;p46"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4244" name="Google Shape;4244;p46"/>
          <p:cNvGrpSpPr/>
          <p:nvPr/>
        </p:nvGrpSpPr>
        <p:grpSpPr>
          <a:xfrm>
            <a:off x="-7700" y="6324841"/>
            <a:ext cx="12206290" cy="332283"/>
            <a:chOff x="931692" y="4540806"/>
            <a:chExt cx="31987132" cy="2418359"/>
          </a:xfrm>
        </p:grpSpPr>
        <p:grpSp>
          <p:nvGrpSpPr>
            <p:cNvPr id="4245" name="Google Shape;4245;p46"/>
            <p:cNvGrpSpPr/>
            <p:nvPr/>
          </p:nvGrpSpPr>
          <p:grpSpPr>
            <a:xfrm>
              <a:off x="931692" y="4540806"/>
              <a:ext cx="16002389" cy="2418359"/>
              <a:chOff x="1874938" y="4228518"/>
              <a:chExt cx="12714436" cy="29031919"/>
            </a:xfrm>
          </p:grpSpPr>
          <p:grpSp>
            <p:nvGrpSpPr>
              <p:cNvPr id="4246" name="Google Shape;4246;p46"/>
              <p:cNvGrpSpPr/>
              <p:nvPr/>
            </p:nvGrpSpPr>
            <p:grpSpPr>
              <a:xfrm>
                <a:off x="1874938" y="4228545"/>
                <a:ext cx="724122" cy="29031869"/>
                <a:chOff x="6763779" y="3610074"/>
                <a:chExt cx="724122" cy="19543500"/>
              </a:xfrm>
            </p:grpSpPr>
            <p:sp>
              <p:nvSpPr>
                <p:cNvPr id="4247" name="Google Shape;4247;p4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8" name="Google Shape;4248;p4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9" name="Google Shape;4249;p4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0" name="Google Shape;4250;p4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51" name="Google Shape;4251;p46"/>
              <p:cNvGrpSpPr/>
              <p:nvPr/>
            </p:nvGrpSpPr>
            <p:grpSpPr>
              <a:xfrm>
                <a:off x="2589876" y="4228518"/>
                <a:ext cx="4171622" cy="29031750"/>
                <a:chOff x="589212" y="5453559"/>
                <a:chExt cx="4171622" cy="19354500"/>
              </a:xfrm>
            </p:grpSpPr>
            <p:grpSp>
              <p:nvGrpSpPr>
                <p:cNvPr id="4252" name="Google Shape;4252;p46"/>
                <p:cNvGrpSpPr/>
                <p:nvPr/>
              </p:nvGrpSpPr>
              <p:grpSpPr>
                <a:xfrm>
                  <a:off x="2213483" y="5453559"/>
                  <a:ext cx="2547351" cy="19354500"/>
                  <a:chOff x="2126394" y="6201753"/>
                  <a:chExt cx="2547351" cy="19354500"/>
                </a:xfrm>
              </p:grpSpPr>
              <p:sp>
                <p:nvSpPr>
                  <p:cNvPr id="4253" name="Google Shape;4253;p4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4" name="Google Shape;4254;p4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5" name="Google Shape;4255;p4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6" name="Google Shape;4256;p4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7" name="Google Shape;4257;p4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8" name="Google Shape;4258;p4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9" name="Google Shape;4259;p4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0" name="Google Shape;4260;p4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1" name="Google Shape;4261;p4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2" name="Google Shape;4262;p4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3" name="Google Shape;4263;p4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4" name="Google Shape;4264;p4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5" name="Google Shape;4265;p4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6" name="Google Shape;4266;p4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67" name="Google Shape;4267;p46"/>
                <p:cNvGrpSpPr/>
                <p:nvPr/>
              </p:nvGrpSpPr>
              <p:grpSpPr>
                <a:xfrm>
                  <a:off x="589212" y="5453559"/>
                  <a:ext cx="1622103" cy="19354500"/>
                  <a:chOff x="589212" y="5453048"/>
                  <a:chExt cx="1622103" cy="19354500"/>
                </a:xfrm>
              </p:grpSpPr>
              <p:sp>
                <p:nvSpPr>
                  <p:cNvPr id="4268" name="Google Shape;4268;p4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9" name="Google Shape;4269;p4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0" name="Google Shape;4270;p4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1" name="Google Shape;4271;p4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2" name="Google Shape;4272;p4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3" name="Google Shape;4273;p4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4" name="Google Shape;4274;p4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5" name="Google Shape;4275;p4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6" name="Google Shape;4276;p4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277" name="Google Shape;4277;p46"/>
              <p:cNvGrpSpPr/>
              <p:nvPr/>
            </p:nvGrpSpPr>
            <p:grpSpPr>
              <a:xfrm>
                <a:off x="6752314" y="4228568"/>
                <a:ext cx="911322" cy="29031869"/>
                <a:chOff x="11540841" y="6900050"/>
                <a:chExt cx="911322" cy="19543500"/>
              </a:xfrm>
            </p:grpSpPr>
            <p:sp>
              <p:nvSpPr>
                <p:cNvPr id="4278" name="Google Shape;4278;p4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9" name="Google Shape;4279;p4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0" name="Google Shape;4280;p4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1" name="Google Shape;4281;p4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2" name="Google Shape;4282;p4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83" name="Google Shape;4283;p46"/>
              <p:cNvGrpSpPr/>
              <p:nvPr/>
            </p:nvGrpSpPr>
            <p:grpSpPr>
              <a:xfrm>
                <a:off x="7654454" y="4228555"/>
                <a:ext cx="2782652" cy="29031869"/>
                <a:chOff x="13486776" y="5144310"/>
                <a:chExt cx="2782652" cy="19543500"/>
              </a:xfrm>
            </p:grpSpPr>
            <p:sp>
              <p:nvSpPr>
                <p:cNvPr id="4284" name="Google Shape;4284;p4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5" name="Google Shape;4285;p4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6" name="Google Shape;4286;p4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7" name="Google Shape;4287;p4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8" name="Google Shape;4288;p4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9" name="Google Shape;4289;p4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0" name="Google Shape;4290;p4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1" name="Google Shape;4291;p4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2" name="Google Shape;4292;p4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3" name="Google Shape;4293;p4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4" name="Google Shape;4294;p4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5" name="Google Shape;4295;p4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6" name="Google Shape;4296;p4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7" name="Google Shape;4297;p4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8" name="Google Shape;4298;p4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9" name="Google Shape;4299;p4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300" name="Google Shape;4300;p46"/>
              <p:cNvGrpSpPr/>
              <p:nvPr/>
            </p:nvGrpSpPr>
            <p:grpSpPr>
              <a:xfrm>
                <a:off x="10427923" y="4228549"/>
                <a:ext cx="4161451" cy="29031869"/>
                <a:chOff x="16176528" y="4317489"/>
                <a:chExt cx="4161451" cy="19543500"/>
              </a:xfrm>
            </p:grpSpPr>
            <p:sp>
              <p:nvSpPr>
                <p:cNvPr id="4301" name="Google Shape;4301;p4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2" name="Google Shape;4302;p4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3" name="Google Shape;4303;p4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4" name="Google Shape;4304;p4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5" name="Google Shape;4305;p4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6" name="Google Shape;4306;p4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7" name="Google Shape;4307;p4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8" name="Google Shape;4308;p4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9" name="Google Shape;4309;p4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0" name="Google Shape;4310;p4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1" name="Google Shape;4311;p4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2" name="Google Shape;4312;p4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3" name="Google Shape;4313;p4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4" name="Google Shape;4314;p4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5" name="Google Shape;4315;p4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6" name="Google Shape;4316;p4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7" name="Google Shape;4317;p4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8" name="Google Shape;4318;p4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9" name="Google Shape;4319;p4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0" name="Google Shape;4320;p4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1" name="Google Shape;4321;p4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2" name="Google Shape;4322;p4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3" name="Google Shape;4323;p4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324" name="Google Shape;4324;p46"/>
            <p:cNvGrpSpPr/>
            <p:nvPr/>
          </p:nvGrpSpPr>
          <p:grpSpPr>
            <a:xfrm>
              <a:off x="16916435" y="4540806"/>
              <a:ext cx="16002389" cy="2418359"/>
              <a:chOff x="1874938" y="4228518"/>
              <a:chExt cx="12714436" cy="29031919"/>
            </a:xfrm>
          </p:grpSpPr>
          <p:grpSp>
            <p:nvGrpSpPr>
              <p:cNvPr id="4325" name="Google Shape;4325;p46"/>
              <p:cNvGrpSpPr/>
              <p:nvPr/>
            </p:nvGrpSpPr>
            <p:grpSpPr>
              <a:xfrm>
                <a:off x="1874938" y="4228545"/>
                <a:ext cx="724122" cy="29031869"/>
                <a:chOff x="6763779" y="3610074"/>
                <a:chExt cx="724122" cy="19543500"/>
              </a:xfrm>
            </p:grpSpPr>
            <p:sp>
              <p:nvSpPr>
                <p:cNvPr id="4326" name="Google Shape;4326;p4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7" name="Google Shape;4327;p4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8" name="Google Shape;4328;p4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9" name="Google Shape;4329;p4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330" name="Google Shape;4330;p46"/>
              <p:cNvGrpSpPr/>
              <p:nvPr/>
            </p:nvGrpSpPr>
            <p:grpSpPr>
              <a:xfrm>
                <a:off x="2589876" y="4228518"/>
                <a:ext cx="4171622" cy="29031750"/>
                <a:chOff x="589212" y="5453559"/>
                <a:chExt cx="4171622" cy="19354500"/>
              </a:xfrm>
            </p:grpSpPr>
            <p:grpSp>
              <p:nvGrpSpPr>
                <p:cNvPr id="4331" name="Google Shape;4331;p46"/>
                <p:cNvGrpSpPr/>
                <p:nvPr/>
              </p:nvGrpSpPr>
              <p:grpSpPr>
                <a:xfrm>
                  <a:off x="2213483" y="5453559"/>
                  <a:ext cx="2547351" cy="19354500"/>
                  <a:chOff x="2126394" y="6201753"/>
                  <a:chExt cx="2547351" cy="19354500"/>
                </a:xfrm>
              </p:grpSpPr>
              <p:sp>
                <p:nvSpPr>
                  <p:cNvPr id="4332" name="Google Shape;4332;p4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3" name="Google Shape;4333;p4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4" name="Google Shape;4334;p4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5" name="Google Shape;4335;p4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6" name="Google Shape;4336;p4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7" name="Google Shape;4337;p4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8" name="Google Shape;4338;p4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9" name="Google Shape;4339;p4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40" name="Google Shape;4340;p4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41" name="Google Shape;4341;p4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42" name="Google Shape;4342;p4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43" name="Google Shape;4343;p4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44" name="Google Shape;4344;p4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45" name="Google Shape;4345;p4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346" name="Google Shape;4346;p46"/>
                <p:cNvGrpSpPr/>
                <p:nvPr/>
              </p:nvGrpSpPr>
              <p:grpSpPr>
                <a:xfrm>
                  <a:off x="589212" y="5453559"/>
                  <a:ext cx="1622103" cy="19354500"/>
                  <a:chOff x="589212" y="5453048"/>
                  <a:chExt cx="1622103" cy="19354500"/>
                </a:xfrm>
              </p:grpSpPr>
              <p:sp>
                <p:nvSpPr>
                  <p:cNvPr id="4347" name="Google Shape;4347;p4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48" name="Google Shape;4348;p4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49" name="Google Shape;4349;p4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50" name="Google Shape;4350;p4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51" name="Google Shape;4351;p4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52" name="Google Shape;4352;p4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53" name="Google Shape;4353;p4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54" name="Google Shape;4354;p4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55" name="Google Shape;4355;p4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356" name="Google Shape;4356;p46"/>
              <p:cNvGrpSpPr/>
              <p:nvPr/>
            </p:nvGrpSpPr>
            <p:grpSpPr>
              <a:xfrm>
                <a:off x="6752314" y="4228568"/>
                <a:ext cx="911322" cy="29031869"/>
                <a:chOff x="11540841" y="6900050"/>
                <a:chExt cx="911322" cy="19543500"/>
              </a:xfrm>
            </p:grpSpPr>
            <p:sp>
              <p:nvSpPr>
                <p:cNvPr id="4357" name="Google Shape;4357;p4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58" name="Google Shape;4358;p4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59" name="Google Shape;4359;p4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60" name="Google Shape;4360;p4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61" name="Google Shape;4361;p4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362" name="Google Shape;4362;p46"/>
              <p:cNvGrpSpPr/>
              <p:nvPr/>
            </p:nvGrpSpPr>
            <p:grpSpPr>
              <a:xfrm>
                <a:off x="7654454" y="4228555"/>
                <a:ext cx="2782652" cy="29031869"/>
                <a:chOff x="13486776" y="5144310"/>
                <a:chExt cx="2782652" cy="19543500"/>
              </a:xfrm>
            </p:grpSpPr>
            <p:sp>
              <p:nvSpPr>
                <p:cNvPr id="4363" name="Google Shape;4363;p4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64" name="Google Shape;4364;p4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65" name="Google Shape;4365;p4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66" name="Google Shape;4366;p4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67" name="Google Shape;4367;p4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68" name="Google Shape;4368;p4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69" name="Google Shape;4369;p4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0" name="Google Shape;4370;p4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1" name="Google Shape;4371;p4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2" name="Google Shape;4372;p4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3" name="Google Shape;4373;p4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4" name="Google Shape;4374;p4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5" name="Google Shape;4375;p4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6" name="Google Shape;4376;p4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7" name="Google Shape;4377;p4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8" name="Google Shape;4378;p4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379" name="Google Shape;4379;p46"/>
              <p:cNvGrpSpPr/>
              <p:nvPr/>
            </p:nvGrpSpPr>
            <p:grpSpPr>
              <a:xfrm>
                <a:off x="10427923" y="4228549"/>
                <a:ext cx="4161451" cy="29031869"/>
                <a:chOff x="16176528" y="4317489"/>
                <a:chExt cx="4161451" cy="19543500"/>
              </a:xfrm>
            </p:grpSpPr>
            <p:sp>
              <p:nvSpPr>
                <p:cNvPr id="4380" name="Google Shape;4380;p4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1" name="Google Shape;4381;p4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2" name="Google Shape;4382;p4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3" name="Google Shape;4383;p4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4" name="Google Shape;4384;p4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5" name="Google Shape;4385;p4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6" name="Google Shape;4386;p4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7" name="Google Shape;4387;p4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8" name="Google Shape;4388;p4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9" name="Google Shape;4389;p4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0" name="Google Shape;4390;p4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1" name="Google Shape;4391;p4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2" name="Google Shape;4392;p4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3" name="Google Shape;4393;p4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4" name="Google Shape;4394;p4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5" name="Google Shape;4395;p4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6" name="Google Shape;4396;p4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7" name="Google Shape;4397;p4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8" name="Google Shape;4398;p4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9" name="Google Shape;4399;p4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00" name="Google Shape;4400;p4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01" name="Google Shape;4401;p4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02" name="Google Shape;4402;p4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403" name="Google Shape;4403;p46"/>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404" name="Google Shape;4404;p46"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4405" name="Google Shape;4405;p46"/>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4406" name="Google Shape;4406;p46"/>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407" name="Google Shape;4407;p46"/>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13</a:t>
            </a:r>
            <a:endParaRPr sz="1400" b="0" i="0" u="none" strike="noStrike" cap="none">
              <a:solidFill>
                <a:srgbClr val="000000"/>
              </a:solidFill>
              <a:latin typeface="Arial"/>
              <a:ea typeface="Arial"/>
              <a:cs typeface="Arial"/>
              <a:sym typeface="Arial"/>
            </a:endParaRPr>
          </a:p>
        </p:txBody>
      </p:sp>
      <p:pic>
        <p:nvPicPr>
          <p:cNvPr id="4408" name="Google Shape;4408;p46" title="Volume High Res.png"/>
          <p:cNvPicPr preferRelativeResize="0"/>
          <p:nvPr/>
        </p:nvPicPr>
        <p:blipFill>
          <a:blip r:embed="rId9">
            <a:alphaModFix/>
          </a:blip>
          <a:stretch>
            <a:fillRect/>
          </a:stretch>
        </p:blipFill>
        <p:spPr>
          <a:xfrm>
            <a:off x="2075176" y="970675"/>
            <a:ext cx="8040530" cy="4828031"/>
          </a:xfrm>
          <a:prstGeom prst="rect">
            <a:avLst/>
          </a:prstGeom>
          <a:noFill/>
          <a:ln>
            <a:noFill/>
          </a:ln>
        </p:spPr>
      </p:pic>
      <p:sp>
        <p:nvSpPr>
          <p:cNvPr id="4409" name="Google Shape;4409;p46"/>
          <p:cNvSpPr/>
          <p:nvPr/>
        </p:nvSpPr>
        <p:spPr>
          <a:xfrm>
            <a:off x="3020850" y="4864950"/>
            <a:ext cx="3884700" cy="1035300"/>
          </a:xfrm>
          <a:prstGeom prst="rect">
            <a:avLst/>
          </a:prstGeom>
          <a:noFill/>
          <a:ln w="38100" cap="flat" cmpd="sng">
            <a:solidFill>
              <a:srgbClr val="F4772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410" name="Google Shape;4410;p46"/>
          <p:cNvSpPr txBox="1"/>
          <p:nvPr/>
        </p:nvSpPr>
        <p:spPr>
          <a:xfrm>
            <a:off x="322125" y="146575"/>
            <a:ext cx="54588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75.7 µM 20:10 Hysteresis DLS Results</a:t>
            </a:r>
            <a:endParaRPr sz="3200" b="1">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4415"/>
        <p:cNvGrpSpPr/>
        <p:nvPr/>
      </p:nvGrpSpPr>
      <p:grpSpPr>
        <a:xfrm>
          <a:off x="0" y="0"/>
          <a:ext cx="0" cy="0"/>
          <a:chOff x="0" y="0"/>
          <a:chExt cx="0" cy="0"/>
        </a:xfrm>
      </p:grpSpPr>
      <p:sp>
        <p:nvSpPr>
          <p:cNvPr id="4416" name="Google Shape;4416;p47"/>
          <p:cNvSpPr txBox="1"/>
          <p:nvPr/>
        </p:nvSpPr>
        <p:spPr>
          <a:xfrm>
            <a:off x="322125" y="1181792"/>
            <a:ext cx="11533500" cy="48453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sp>
        <p:nvSpPr>
          <p:cNvPr id="4417" name="Google Shape;4417;p47"/>
          <p:cNvSpPr txBox="1"/>
          <p:nvPr/>
        </p:nvSpPr>
        <p:spPr>
          <a:xfrm>
            <a:off x="322125" y="146575"/>
            <a:ext cx="4479000" cy="117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AFM</a:t>
            </a:r>
            <a:endParaRPr sz="3200" b="1">
              <a:solidFill>
                <a:schemeClr val="dk1"/>
              </a:solidFill>
              <a:latin typeface="Calibri"/>
              <a:ea typeface="Calibri"/>
              <a:cs typeface="Calibri"/>
              <a:sym typeface="Calibri"/>
            </a:endParaRPr>
          </a:p>
        </p:txBody>
      </p:sp>
      <p:pic>
        <p:nvPicPr>
          <p:cNvPr id="4418" name="Google Shape;4418;p47"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4419" name="Google Shape;4419;p47"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4420" name="Google Shape;4420;p47"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4421" name="Google Shape;4421;p47"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4422" name="Google Shape;4422;p47"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4423" name="Google Shape;4423;p47"/>
          <p:cNvGrpSpPr/>
          <p:nvPr/>
        </p:nvGrpSpPr>
        <p:grpSpPr>
          <a:xfrm>
            <a:off x="-7700" y="6324841"/>
            <a:ext cx="12206290" cy="332283"/>
            <a:chOff x="931692" y="4540806"/>
            <a:chExt cx="31987132" cy="2418359"/>
          </a:xfrm>
        </p:grpSpPr>
        <p:grpSp>
          <p:nvGrpSpPr>
            <p:cNvPr id="4424" name="Google Shape;4424;p47"/>
            <p:cNvGrpSpPr/>
            <p:nvPr/>
          </p:nvGrpSpPr>
          <p:grpSpPr>
            <a:xfrm>
              <a:off x="931692" y="4540806"/>
              <a:ext cx="16002389" cy="2418359"/>
              <a:chOff x="1874938" y="4228518"/>
              <a:chExt cx="12714436" cy="29031919"/>
            </a:xfrm>
          </p:grpSpPr>
          <p:grpSp>
            <p:nvGrpSpPr>
              <p:cNvPr id="4425" name="Google Shape;4425;p47"/>
              <p:cNvGrpSpPr/>
              <p:nvPr/>
            </p:nvGrpSpPr>
            <p:grpSpPr>
              <a:xfrm>
                <a:off x="1874938" y="4228545"/>
                <a:ext cx="724122" cy="29031869"/>
                <a:chOff x="6763779" y="3610074"/>
                <a:chExt cx="724122" cy="19543500"/>
              </a:xfrm>
            </p:grpSpPr>
            <p:sp>
              <p:nvSpPr>
                <p:cNvPr id="4426" name="Google Shape;4426;p4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27" name="Google Shape;4427;p4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28" name="Google Shape;4428;p4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29" name="Google Shape;4429;p4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430" name="Google Shape;4430;p47"/>
              <p:cNvGrpSpPr/>
              <p:nvPr/>
            </p:nvGrpSpPr>
            <p:grpSpPr>
              <a:xfrm>
                <a:off x="2589876" y="4228518"/>
                <a:ext cx="4171622" cy="29031750"/>
                <a:chOff x="589212" y="5453559"/>
                <a:chExt cx="4171622" cy="19354500"/>
              </a:xfrm>
            </p:grpSpPr>
            <p:grpSp>
              <p:nvGrpSpPr>
                <p:cNvPr id="4431" name="Google Shape;4431;p47"/>
                <p:cNvGrpSpPr/>
                <p:nvPr/>
              </p:nvGrpSpPr>
              <p:grpSpPr>
                <a:xfrm>
                  <a:off x="2213483" y="5453559"/>
                  <a:ext cx="2547351" cy="19354500"/>
                  <a:chOff x="2126394" y="6201753"/>
                  <a:chExt cx="2547351" cy="19354500"/>
                </a:xfrm>
              </p:grpSpPr>
              <p:sp>
                <p:nvSpPr>
                  <p:cNvPr id="4432" name="Google Shape;4432;p4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33" name="Google Shape;4433;p4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34" name="Google Shape;4434;p4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35" name="Google Shape;4435;p4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36" name="Google Shape;4436;p4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37" name="Google Shape;4437;p4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38" name="Google Shape;4438;p4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39" name="Google Shape;4439;p4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40" name="Google Shape;4440;p4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41" name="Google Shape;4441;p4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42" name="Google Shape;4442;p4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43" name="Google Shape;4443;p4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44" name="Google Shape;4444;p4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45" name="Google Shape;4445;p4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446" name="Google Shape;4446;p47"/>
                <p:cNvGrpSpPr/>
                <p:nvPr/>
              </p:nvGrpSpPr>
              <p:grpSpPr>
                <a:xfrm>
                  <a:off x="589212" y="5453559"/>
                  <a:ext cx="1622103" cy="19354500"/>
                  <a:chOff x="589212" y="5453048"/>
                  <a:chExt cx="1622103" cy="19354500"/>
                </a:xfrm>
              </p:grpSpPr>
              <p:sp>
                <p:nvSpPr>
                  <p:cNvPr id="4447" name="Google Shape;4447;p4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48" name="Google Shape;4448;p4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49" name="Google Shape;4449;p4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50" name="Google Shape;4450;p4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51" name="Google Shape;4451;p4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52" name="Google Shape;4452;p4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53" name="Google Shape;4453;p4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54" name="Google Shape;4454;p4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55" name="Google Shape;4455;p4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456" name="Google Shape;4456;p47"/>
              <p:cNvGrpSpPr/>
              <p:nvPr/>
            </p:nvGrpSpPr>
            <p:grpSpPr>
              <a:xfrm>
                <a:off x="6752314" y="4228568"/>
                <a:ext cx="911322" cy="29031869"/>
                <a:chOff x="11540841" y="6900050"/>
                <a:chExt cx="911322" cy="19543500"/>
              </a:xfrm>
            </p:grpSpPr>
            <p:sp>
              <p:nvSpPr>
                <p:cNvPr id="4457" name="Google Shape;4457;p4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58" name="Google Shape;4458;p4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59" name="Google Shape;4459;p4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60" name="Google Shape;4460;p4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61" name="Google Shape;4461;p4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462" name="Google Shape;4462;p47"/>
              <p:cNvGrpSpPr/>
              <p:nvPr/>
            </p:nvGrpSpPr>
            <p:grpSpPr>
              <a:xfrm>
                <a:off x="7654454" y="4228555"/>
                <a:ext cx="2782652" cy="29031869"/>
                <a:chOff x="13486776" y="5144310"/>
                <a:chExt cx="2782652" cy="19543500"/>
              </a:xfrm>
            </p:grpSpPr>
            <p:sp>
              <p:nvSpPr>
                <p:cNvPr id="4463" name="Google Shape;4463;p4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64" name="Google Shape;4464;p4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65" name="Google Shape;4465;p4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66" name="Google Shape;4466;p4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67" name="Google Shape;4467;p4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68" name="Google Shape;4468;p4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69" name="Google Shape;4469;p4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70" name="Google Shape;4470;p4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71" name="Google Shape;4471;p4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72" name="Google Shape;4472;p4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73" name="Google Shape;4473;p4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74" name="Google Shape;4474;p4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75" name="Google Shape;4475;p4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76" name="Google Shape;4476;p4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77" name="Google Shape;4477;p4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78" name="Google Shape;4478;p4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479" name="Google Shape;4479;p47"/>
              <p:cNvGrpSpPr/>
              <p:nvPr/>
            </p:nvGrpSpPr>
            <p:grpSpPr>
              <a:xfrm>
                <a:off x="10427923" y="4228549"/>
                <a:ext cx="4161451" cy="29031869"/>
                <a:chOff x="16176528" y="4317489"/>
                <a:chExt cx="4161451" cy="19543500"/>
              </a:xfrm>
            </p:grpSpPr>
            <p:sp>
              <p:nvSpPr>
                <p:cNvPr id="4480" name="Google Shape;4480;p4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1" name="Google Shape;4481;p4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2" name="Google Shape;4482;p4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3" name="Google Shape;4483;p4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4" name="Google Shape;4484;p4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5" name="Google Shape;4485;p4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6" name="Google Shape;4486;p4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7" name="Google Shape;4487;p4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8" name="Google Shape;4488;p4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9" name="Google Shape;4489;p4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0" name="Google Shape;4490;p4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1" name="Google Shape;4491;p4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2" name="Google Shape;4492;p4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3" name="Google Shape;4493;p4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4" name="Google Shape;4494;p4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5" name="Google Shape;4495;p4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6" name="Google Shape;4496;p4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7" name="Google Shape;4497;p4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8" name="Google Shape;4498;p4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9" name="Google Shape;4499;p4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00" name="Google Shape;4500;p4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01" name="Google Shape;4501;p4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02" name="Google Shape;4502;p4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503" name="Google Shape;4503;p47"/>
            <p:cNvGrpSpPr/>
            <p:nvPr/>
          </p:nvGrpSpPr>
          <p:grpSpPr>
            <a:xfrm>
              <a:off x="16916435" y="4540806"/>
              <a:ext cx="16002389" cy="2418359"/>
              <a:chOff x="1874938" y="4228518"/>
              <a:chExt cx="12714436" cy="29031919"/>
            </a:xfrm>
          </p:grpSpPr>
          <p:grpSp>
            <p:nvGrpSpPr>
              <p:cNvPr id="4504" name="Google Shape;4504;p47"/>
              <p:cNvGrpSpPr/>
              <p:nvPr/>
            </p:nvGrpSpPr>
            <p:grpSpPr>
              <a:xfrm>
                <a:off x="1874938" y="4228545"/>
                <a:ext cx="724122" cy="29031869"/>
                <a:chOff x="6763779" y="3610074"/>
                <a:chExt cx="724122" cy="19543500"/>
              </a:xfrm>
            </p:grpSpPr>
            <p:sp>
              <p:nvSpPr>
                <p:cNvPr id="4505" name="Google Shape;4505;p4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06" name="Google Shape;4506;p4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07" name="Google Shape;4507;p4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08" name="Google Shape;4508;p4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509" name="Google Shape;4509;p47"/>
              <p:cNvGrpSpPr/>
              <p:nvPr/>
            </p:nvGrpSpPr>
            <p:grpSpPr>
              <a:xfrm>
                <a:off x="2589876" y="4228518"/>
                <a:ext cx="4171622" cy="29031750"/>
                <a:chOff x="589212" y="5453559"/>
                <a:chExt cx="4171622" cy="19354500"/>
              </a:xfrm>
            </p:grpSpPr>
            <p:grpSp>
              <p:nvGrpSpPr>
                <p:cNvPr id="4510" name="Google Shape;4510;p47"/>
                <p:cNvGrpSpPr/>
                <p:nvPr/>
              </p:nvGrpSpPr>
              <p:grpSpPr>
                <a:xfrm>
                  <a:off x="2213483" y="5453559"/>
                  <a:ext cx="2547351" cy="19354500"/>
                  <a:chOff x="2126394" y="6201753"/>
                  <a:chExt cx="2547351" cy="19354500"/>
                </a:xfrm>
              </p:grpSpPr>
              <p:sp>
                <p:nvSpPr>
                  <p:cNvPr id="4511" name="Google Shape;4511;p4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12" name="Google Shape;4512;p4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13" name="Google Shape;4513;p4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14" name="Google Shape;4514;p4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15" name="Google Shape;4515;p4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16" name="Google Shape;4516;p4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17" name="Google Shape;4517;p4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18" name="Google Shape;4518;p4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19" name="Google Shape;4519;p4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20" name="Google Shape;4520;p4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21" name="Google Shape;4521;p4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22" name="Google Shape;4522;p4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23" name="Google Shape;4523;p4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24" name="Google Shape;4524;p4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525" name="Google Shape;4525;p47"/>
                <p:cNvGrpSpPr/>
                <p:nvPr/>
              </p:nvGrpSpPr>
              <p:grpSpPr>
                <a:xfrm>
                  <a:off x="589212" y="5453559"/>
                  <a:ext cx="1622103" cy="19354500"/>
                  <a:chOff x="589212" y="5453048"/>
                  <a:chExt cx="1622103" cy="19354500"/>
                </a:xfrm>
              </p:grpSpPr>
              <p:sp>
                <p:nvSpPr>
                  <p:cNvPr id="4526" name="Google Shape;4526;p4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27" name="Google Shape;4527;p4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28" name="Google Shape;4528;p4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29" name="Google Shape;4529;p4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30" name="Google Shape;4530;p4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31" name="Google Shape;4531;p4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32" name="Google Shape;4532;p4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33" name="Google Shape;4533;p4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34" name="Google Shape;4534;p4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535" name="Google Shape;4535;p47"/>
              <p:cNvGrpSpPr/>
              <p:nvPr/>
            </p:nvGrpSpPr>
            <p:grpSpPr>
              <a:xfrm>
                <a:off x="6752314" y="4228568"/>
                <a:ext cx="911322" cy="29031869"/>
                <a:chOff x="11540841" y="6900050"/>
                <a:chExt cx="911322" cy="19543500"/>
              </a:xfrm>
            </p:grpSpPr>
            <p:sp>
              <p:nvSpPr>
                <p:cNvPr id="4536" name="Google Shape;4536;p4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37" name="Google Shape;4537;p4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38" name="Google Shape;4538;p4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39" name="Google Shape;4539;p4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0" name="Google Shape;4540;p4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541" name="Google Shape;4541;p47"/>
              <p:cNvGrpSpPr/>
              <p:nvPr/>
            </p:nvGrpSpPr>
            <p:grpSpPr>
              <a:xfrm>
                <a:off x="7654454" y="4228555"/>
                <a:ext cx="2782652" cy="29031869"/>
                <a:chOff x="13486776" y="5144310"/>
                <a:chExt cx="2782652" cy="19543500"/>
              </a:xfrm>
            </p:grpSpPr>
            <p:sp>
              <p:nvSpPr>
                <p:cNvPr id="4542" name="Google Shape;4542;p4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3" name="Google Shape;4543;p4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4" name="Google Shape;4544;p4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5" name="Google Shape;4545;p4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6" name="Google Shape;4546;p4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7" name="Google Shape;4547;p4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8" name="Google Shape;4548;p4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9" name="Google Shape;4549;p4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0" name="Google Shape;4550;p4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1" name="Google Shape;4551;p4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2" name="Google Shape;4552;p4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3" name="Google Shape;4553;p4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4" name="Google Shape;4554;p4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5" name="Google Shape;4555;p4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6" name="Google Shape;4556;p4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7" name="Google Shape;4557;p4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558" name="Google Shape;4558;p47"/>
              <p:cNvGrpSpPr/>
              <p:nvPr/>
            </p:nvGrpSpPr>
            <p:grpSpPr>
              <a:xfrm>
                <a:off x="10427923" y="4228549"/>
                <a:ext cx="4161451" cy="29031869"/>
                <a:chOff x="16176528" y="4317489"/>
                <a:chExt cx="4161451" cy="19543500"/>
              </a:xfrm>
            </p:grpSpPr>
            <p:sp>
              <p:nvSpPr>
                <p:cNvPr id="4559" name="Google Shape;4559;p4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0" name="Google Shape;4560;p4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1" name="Google Shape;4561;p4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2" name="Google Shape;4562;p4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3" name="Google Shape;4563;p4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4" name="Google Shape;4564;p4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5" name="Google Shape;4565;p4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6" name="Google Shape;4566;p4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7" name="Google Shape;4567;p4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8" name="Google Shape;4568;p4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69" name="Google Shape;4569;p4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0" name="Google Shape;4570;p4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1" name="Google Shape;4571;p4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2" name="Google Shape;4572;p4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3" name="Google Shape;4573;p4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4" name="Google Shape;4574;p4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5" name="Google Shape;4575;p4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6" name="Google Shape;4576;p4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7" name="Google Shape;4577;p4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8" name="Google Shape;4578;p4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79" name="Google Shape;4579;p4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80" name="Google Shape;4580;p4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81" name="Google Shape;4581;p4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582" name="Google Shape;4582;p47"/>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583" name="Google Shape;4583;p47"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4584" name="Google Shape;4584;p47"/>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4585" name="Google Shape;4585;p47"/>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4590"/>
        <p:cNvGrpSpPr/>
        <p:nvPr/>
      </p:nvGrpSpPr>
      <p:grpSpPr>
        <a:xfrm>
          <a:off x="0" y="0"/>
          <a:ext cx="0" cy="0"/>
          <a:chOff x="0" y="0"/>
          <a:chExt cx="0" cy="0"/>
        </a:xfrm>
      </p:grpSpPr>
      <p:sp>
        <p:nvSpPr>
          <p:cNvPr id="4591" name="Google Shape;4591;p48"/>
          <p:cNvSpPr txBox="1"/>
          <p:nvPr/>
        </p:nvSpPr>
        <p:spPr>
          <a:xfrm>
            <a:off x="322125" y="146575"/>
            <a:ext cx="6384900" cy="115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Determining Protein Concentration</a:t>
            </a:r>
            <a:endParaRPr sz="3200" b="1">
              <a:solidFill>
                <a:schemeClr val="dk1"/>
              </a:solidFill>
              <a:latin typeface="Calibri"/>
              <a:ea typeface="Calibri"/>
              <a:cs typeface="Calibri"/>
              <a:sym typeface="Calibri"/>
            </a:endParaRPr>
          </a:p>
          <a:p>
            <a:pPr marL="0" lvl="0" indent="0" algn="l" rtl="0">
              <a:spcBef>
                <a:spcPts val="0"/>
              </a:spcBef>
              <a:spcAft>
                <a:spcPts val="0"/>
              </a:spcAft>
              <a:buNone/>
            </a:pPr>
            <a:r>
              <a:rPr lang="en-US" sz="2800">
                <a:solidFill>
                  <a:schemeClr val="dk1"/>
                </a:solidFill>
                <a:latin typeface="Calibri"/>
                <a:ea typeface="Calibri"/>
                <a:cs typeface="Calibri"/>
                <a:sym typeface="Calibri"/>
              </a:rPr>
              <a:t>😀*</a:t>
            </a: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3200" b="1">
              <a:solidFill>
                <a:schemeClr val="dk1"/>
              </a:solidFill>
              <a:latin typeface="Calibri"/>
              <a:ea typeface="Calibri"/>
              <a:cs typeface="Calibri"/>
              <a:sym typeface="Calibri"/>
            </a:endParaRPr>
          </a:p>
        </p:txBody>
      </p:sp>
      <p:pic>
        <p:nvPicPr>
          <p:cNvPr id="4592" name="Google Shape;4592;p48"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4593" name="Google Shape;4593;p48"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4594" name="Google Shape;4594;p48"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4595" name="Google Shape;4595;p48"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4596" name="Google Shape;4596;p48"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4597" name="Google Shape;4597;p48"/>
          <p:cNvGrpSpPr/>
          <p:nvPr/>
        </p:nvGrpSpPr>
        <p:grpSpPr>
          <a:xfrm>
            <a:off x="-7700" y="6324841"/>
            <a:ext cx="12206290" cy="332283"/>
            <a:chOff x="931692" y="4540806"/>
            <a:chExt cx="31987132" cy="2418359"/>
          </a:xfrm>
        </p:grpSpPr>
        <p:grpSp>
          <p:nvGrpSpPr>
            <p:cNvPr id="4598" name="Google Shape;4598;p48"/>
            <p:cNvGrpSpPr/>
            <p:nvPr/>
          </p:nvGrpSpPr>
          <p:grpSpPr>
            <a:xfrm>
              <a:off x="931692" y="4540806"/>
              <a:ext cx="16002389" cy="2418359"/>
              <a:chOff x="1874938" y="4228518"/>
              <a:chExt cx="12714436" cy="29031919"/>
            </a:xfrm>
          </p:grpSpPr>
          <p:grpSp>
            <p:nvGrpSpPr>
              <p:cNvPr id="4599" name="Google Shape;4599;p48"/>
              <p:cNvGrpSpPr/>
              <p:nvPr/>
            </p:nvGrpSpPr>
            <p:grpSpPr>
              <a:xfrm>
                <a:off x="1874938" y="4228545"/>
                <a:ext cx="724122" cy="29031869"/>
                <a:chOff x="6763779" y="3610074"/>
                <a:chExt cx="724122" cy="19543500"/>
              </a:xfrm>
            </p:grpSpPr>
            <p:sp>
              <p:nvSpPr>
                <p:cNvPr id="4600" name="Google Shape;4600;p4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01" name="Google Shape;4601;p4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02" name="Google Shape;4602;p4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03" name="Google Shape;4603;p4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604" name="Google Shape;4604;p48"/>
              <p:cNvGrpSpPr/>
              <p:nvPr/>
            </p:nvGrpSpPr>
            <p:grpSpPr>
              <a:xfrm>
                <a:off x="2589876" y="4228518"/>
                <a:ext cx="4171622" cy="29031750"/>
                <a:chOff x="589212" y="5453559"/>
                <a:chExt cx="4171622" cy="19354500"/>
              </a:xfrm>
            </p:grpSpPr>
            <p:grpSp>
              <p:nvGrpSpPr>
                <p:cNvPr id="4605" name="Google Shape;4605;p48"/>
                <p:cNvGrpSpPr/>
                <p:nvPr/>
              </p:nvGrpSpPr>
              <p:grpSpPr>
                <a:xfrm>
                  <a:off x="2213483" y="5453559"/>
                  <a:ext cx="2547351" cy="19354500"/>
                  <a:chOff x="2126394" y="6201753"/>
                  <a:chExt cx="2547351" cy="19354500"/>
                </a:xfrm>
              </p:grpSpPr>
              <p:sp>
                <p:nvSpPr>
                  <p:cNvPr id="4606" name="Google Shape;4606;p4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07" name="Google Shape;4607;p4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08" name="Google Shape;4608;p4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09" name="Google Shape;4609;p4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0" name="Google Shape;4610;p4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1" name="Google Shape;4611;p4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2" name="Google Shape;4612;p4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3" name="Google Shape;4613;p4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4" name="Google Shape;4614;p4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5" name="Google Shape;4615;p4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6" name="Google Shape;4616;p4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7" name="Google Shape;4617;p4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8" name="Google Shape;4618;p4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9" name="Google Shape;4619;p4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620" name="Google Shape;4620;p48"/>
                <p:cNvGrpSpPr/>
                <p:nvPr/>
              </p:nvGrpSpPr>
              <p:grpSpPr>
                <a:xfrm>
                  <a:off x="589212" y="5453559"/>
                  <a:ext cx="1622103" cy="19354500"/>
                  <a:chOff x="589212" y="5453048"/>
                  <a:chExt cx="1622103" cy="19354500"/>
                </a:xfrm>
              </p:grpSpPr>
              <p:sp>
                <p:nvSpPr>
                  <p:cNvPr id="4621" name="Google Shape;4621;p4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22" name="Google Shape;4622;p4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23" name="Google Shape;4623;p4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24" name="Google Shape;4624;p4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25" name="Google Shape;4625;p4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26" name="Google Shape;4626;p4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27" name="Google Shape;4627;p4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28" name="Google Shape;4628;p4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29" name="Google Shape;4629;p4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630" name="Google Shape;4630;p48"/>
              <p:cNvGrpSpPr/>
              <p:nvPr/>
            </p:nvGrpSpPr>
            <p:grpSpPr>
              <a:xfrm>
                <a:off x="6752314" y="4228568"/>
                <a:ext cx="911322" cy="29031869"/>
                <a:chOff x="11540841" y="6900050"/>
                <a:chExt cx="911322" cy="19543500"/>
              </a:xfrm>
            </p:grpSpPr>
            <p:sp>
              <p:nvSpPr>
                <p:cNvPr id="4631" name="Google Shape;4631;p4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32" name="Google Shape;4632;p4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33" name="Google Shape;4633;p4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34" name="Google Shape;4634;p4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35" name="Google Shape;4635;p4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636" name="Google Shape;4636;p48"/>
              <p:cNvGrpSpPr/>
              <p:nvPr/>
            </p:nvGrpSpPr>
            <p:grpSpPr>
              <a:xfrm>
                <a:off x="7654454" y="4228555"/>
                <a:ext cx="2782652" cy="29031869"/>
                <a:chOff x="13486776" y="5144310"/>
                <a:chExt cx="2782652" cy="19543500"/>
              </a:xfrm>
            </p:grpSpPr>
            <p:sp>
              <p:nvSpPr>
                <p:cNvPr id="4637" name="Google Shape;4637;p4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38" name="Google Shape;4638;p4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39" name="Google Shape;4639;p4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0" name="Google Shape;4640;p4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1" name="Google Shape;4641;p4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2" name="Google Shape;4642;p4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3" name="Google Shape;4643;p4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4" name="Google Shape;4644;p4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5" name="Google Shape;4645;p4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6" name="Google Shape;4646;p4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7" name="Google Shape;4647;p4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8" name="Google Shape;4648;p4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9" name="Google Shape;4649;p4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0" name="Google Shape;4650;p4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1" name="Google Shape;4651;p4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2" name="Google Shape;4652;p4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653" name="Google Shape;4653;p48"/>
              <p:cNvGrpSpPr/>
              <p:nvPr/>
            </p:nvGrpSpPr>
            <p:grpSpPr>
              <a:xfrm>
                <a:off x="10427923" y="4228549"/>
                <a:ext cx="4161451" cy="29031869"/>
                <a:chOff x="16176528" y="4317489"/>
                <a:chExt cx="4161451" cy="19543500"/>
              </a:xfrm>
            </p:grpSpPr>
            <p:sp>
              <p:nvSpPr>
                <p:cNvPr id="4654" name="Google Shape;4654;p4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5" name="Google Shape;4655;p4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6" name="Google Shape;4656;p4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7" name="Google Shape;4657;p4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8" name="Google Shape;4658;p4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9" name="Google Shape;4659;p4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0" name="Google Shape;4660;p4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1" name="Google Shape;4661;p4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2" name="Google Shape;4662;p4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3" name="Google Shape;4663;p4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4" name="Google Shape;4664;p4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5" name="Google Shape;4665;p4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6" name="Google Shape;4666;p4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7" name="Google Shape;4667;p4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8" name="Google Shape;4668;p4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9" name="Google Shape;4669;p4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70" name="Google Shape;4670;p4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71" name="Google Shape;4671;p4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72" name="Google Shape;4672;p4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73" name="Google Shape;4673;p4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74" name="Google Shape;4674;p4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75" name="Google Shape;4675;p4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76" name="Google Shape;4676;p4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677" name="Google Shape;4677;p48"/>
            <p:cNvGrpSpPr/>
            <p:nvPr/>
          </p:nvGrpSpPr>
          <p:grpSpPr>
            <a:xfrm>
              <a:off x="16916435" y="4540806"/>
              <a:ext cx="16002389" cy="2418359"/>
              <a:chOff x="1874938" y="4228518"/>
              <a:chExt cx="12714436" cy="29031919"/>
            </a:xfrm>
          </p:grpSpPr>
          <p:grpSp>
            <p:nvGrpSpPr>
              <p:cNvPr id="4678" name="Google Shape;4678;p48"/>
              <p:cNvGrpSpPr/>
              <p:nvPr/>
            </p:nvGrpSpPr>
            <p:grpSpPr>
              <a:xfrm>
                <a:off x="1874938" y="4228545"/>
                <a:ext cx="724122" cy="29031869"/>
                <a:chOff x="6763779" y="3610074"/>
                <a:chExt cx="724122" cy="19543500"/>
              </a:xfrm>
            </p:grpSpPr>
            <p:sp>
              <p:nvSpPr>
                <p:cNvPr id="4679" name="Google Shape;4679;p4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80" name="Google Shape;4680;p4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81" name="Google Shape;4681;p4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82" name="Google Shape;4682;p4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683" name="Google Shape;4683;p48"/>
              <p:cNvGrpSpPr/>
              <p:nvPr/>
            </p:nvGrpSpPr>
            <p:grpSpPr>
              <a:xfrm>
                <a:off x="2589876" y="4228518"/>
                <a:ext cx="4171622" cy="29031750"/>
                <a:chOff x="589212" y="5453559"/>
                <a:chExt cx="4171622" cy="19354500"/>
              </a:xfrm>
            </p:grpSpPr>
            <p:grpSp>
              <p:nvGrpSpPr>
                <p:cNvPr id="4684" name="Google Shape;4684;p48"/>
                <p:cNvGrpSpPr/>
                <p:nvPr/>
              </p:nvGrpSpPr>
              <p:grpSpPr>
                <a:xfrm>
                  <a:off x="2213483" y="5453559"/>
                  <a:ext cx="2547351" cy="19354500"/>
                  <a:chOff x="2126394" y="6201753"/>
                  <a:chExt cx="2547351" cy="19354500"/>
                </a:xfrm>
              </p:grpSpPr>
              <p:sp>
                <p:nvSpPr>
                  <p:cNvPr id="4685" name="Google Shape;4685;p4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86" name="Google Shape;4686;p4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87" name="Google Shape;4687;p4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88" name="Google Shape;4688;p4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89" name="Google Shape;4689;p4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0" name="Google Shape;4690;p4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1" name="Google Shape;4691;p4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2" name="Google Shape;4692;p4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3" name="Google Shape;4693;p4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4" name="Google Shape;4694;p4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5" name="Google Shape;4695;p4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6" name="Google Shape;4696;p4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7" name="Google Shape;4697;p4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8" name="Google Shape;4698;p4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699" name="Google Shape;4699;p48"/>
                <p:cNvGrpSpPr/>
                <p:nvPr/>
              </p:nvGrpSpPr>
              <p:grpSpPr>
                <a:xfrm>
                  <a:off x="589212" y="5453559"/>
                  <a:ext cx="1622103" cy="19354500"/>
                  <a:chOff x="589212" y="5453048"/>
                  <a:chExt cx="1622103" cy="19354500"/>
                </a:xfrm>
              </p:grpSpPr>
              <p:sp>
                <p:nvSpPr>
                  <p:cNvPr id="4700" name="Google Shape;4700;p4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1" name="Google Shape;4701;p4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2" name="Google Shape;4702;p4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3" name="Google Shape;4703;p4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4" name="Google Shape;4704;p4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5" name="Google Shape;4705;p4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6" name="Google Shape;4706;p4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7" name="Google Shape;4707;p4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8" name="Google Shape;4708;p4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709" name="Google Shape;4709;p48"/>
              <p:cNvGrpSpPr/>
              <p:nvPr/>
            </p:nvGrpSpPr>
            <p:grpSpPr>
              <a:xfrm>
                <a:off x="6752314" y="4228568"/>
                <a:ext cx="911322" cy="29031869"/>
                <a:chOff x="11540841" y="6900050"/>
                <a:chExt cx="911322" cy="19543500"/>
              </a:xfrm>
            </p:grpSpPr>
            <p:sp>
              <p:nvSpPr>
                <p:cNvPr id="4710" name="Google Shape;4710;p4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11" name="Google Shape;4711;p4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12" name="Google Shape;4712;p4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13" name="Google Shape;4713;p4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14" name="Google Shape;4714;p4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715" name="Google Shape;4715;p48"/>
              <p:cNvGrpSpPr/>
              <p:nvPr/>
            </p:nvGrpSpPr>
            <p:grpSpPr>
              <a:xfrm>
                <a:off x="7654454" y="4228555"/>
                <a:ext cx="2782652" cy="29031869"/>
                <a:chOff x="13486776" y="5144310"/>
                <a:chExt cx="2782652" cy="19543500"/>
              </a:xfrm>
            </p:grpSpPr>
            <p:sp>
              <p:nvSpPr>
                <p:cNvPr id="4716" name="Google Shape;4716;p4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17" name="Google Shape;4717;p4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18" name="Google Shape;4718;p4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19" name="Google Shape;4719;p4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0" name="Google Shape;4720;p4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1" name="Google Shape;4721;p4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2" name="Google Shape;4722;p4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3" name="Google Shape;4723;p4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4" name="Google Shape;4724;p4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5" name="Google Shape;4725;p4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6" name="Google Shape;4726;p4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7" name="Google Shape;4727;p4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8" name="Google Shape;4728;p4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9" name="Google Shape;4729;p4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30" name="Google Shape;4730;p4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31" name="Google Shape;4731;p4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732" name="Google Shape;4732;p48"/>
              <p:cNvGrpSpPr/>
              <p:nvPr/>
            </p:nvGrpSpPr>
            <p:grpSpPr>
              <a:xfrm>
                <a:off x="10427923" y="4228549"/>
                <a:ext cx="4161451" cy="29031869"/>
                <a:chOff x="16176528" y="4317489"/>
                <a:chExt cx="4161451" cy="19543500"/>
              </a:xfrm>
            </p:grpSpPr>
            <p:sp>
              <p:nvSpPr>
                <p:cNvPr id="4733" name="Google Shape;4733;p4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34" name="Google Shape;4734;p4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35" name="Google Shape;4735;p4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36" name="Google Shape;4736;p4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37" name="Google Shape;4737;p4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38" name="Google Shape;4738;p4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39" name="Google Shape;4739;p4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0" name="Google Shape;4740;p4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1" name="Google Shape;4741;p4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2" name="Google Shape;4742;p4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3" name="Google Shape;4743;p4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4" name="Google Shape;4744;p4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5" name="Google Shape;4745;p4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6" name="Google Shape;4746;p4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7" name="Google Shape;4747;p4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8" name="Google Shape;4748;p4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9" name="Google Shape;4749;p4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50" name="Google Shape;4750;p4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51" name="Google Shape;4751;p4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52" name="Google Shape;4752;p4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53" name="Google Shape;4753;p4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54" name="Google Shape;4754;p4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55" name="Google Shape;4755;p4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756" name="Google Shape;4756;p48"/>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757" name="Google Shape;4757;p48"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4758" name="Google Shape;4758;p48"/>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pic>
        <p:nvPicPr>
          <p:cNvPr id="4759" name="Google Shape;4759;p48"/>
          <p:cNvPicPr preferRelativeResize="0"/>
          <p:nvPr/>
        </p:nvPicPr>
        <p:blipFill rotWithShape="1">
          <a:blip r:embed="rId9">
            <a:alphaModFix/>
          </a:blip>
          <a:srcRect l="79002" t="56003"/>
          <a:stretch/>
        </p:blipFill>
        <p:spPr>
          <a:xfrm>
            <a:off x="277913" y="2124662"/>
            <a:ext cx="2108901" cy="3036276"/>
          </a:xfrm>
          <a:prstGeom prst="rect">
            <a:avLst/>
          </a:prstGeom>
          <a:noFill/>
          <a:ln>
            <a:noFill/>
          </a:ln>
        </p:spPr>
      </p:pic>
      <p:sp>
        <p:nvSpPr>
          <p:cNvPr id="4760" name="Google Shape;4760;p48"/>
          <p:cNvSpPr/>
          <p:nvPr/>
        </p:nvSpPr>
        <p:spPr>
          <a:xfrm>
            <a:off x="61875" y="3640563"/>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761" name="Google Shape;4761;p48" title="2010 pro check 1 to 4 dillution.JPG"/>
          <p:cNvPicPr preferRelativeResize="0"/>
          <p:nvPr/>
        </p:nvPicPr>
        <p:blipFill rotWithShape="1">
          <a:blip r:embed="rId10">
            <a:alphaModFix/>
          </a:blip>
          <a:srcRect l="12207" t="17650" r="2903" b="11150"/>
          <a:stretch/>
        </p:blipFill>
        <p:spPr>
          <a:xfrm>
            <a:off x="2653563" y="1299524"/>
            <a:ext cx="9259424" cy="4368301"/>
          </a:xfrm>
          <a:prstGeom prst="rect">
            <a:avLst/>
          </a:prstGeom>
          <a:noFill/>
          <a:ln>
            <a:noFill/>
          </a:ln>
        </p:spPr>
      </p:pic>
      <p:sp>
        <p:nvSpPr>
          <p:cNvPr id="4762" name="Google Shape;4762;p48"/>
          <p:cNvSpPr txBox="1"/>
          <p:nvPr/>
        </p:nvSpPr>
        <p:spPr>
          <a:xfrm>
            <a:off x="7125713" y="2124638"/>
            <a:ext cx="2323200" cy="776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100">
                <a:solidFill>
                  <a:srgbClr val="D52E27"/>
                </a:solidFill>
                <a:latin typeface="Calibri"/>
                <a:ea typeface="Calibri"/>
                <a:cs typeface="Calibri"/>
                <a:sym typeface="Calibri"/>
              </a:rPr>
              <a:t>259.0 µM (30˚C)</a:t>
            </a:r>
            <a:endParaRPr sz="2100">
              <a:solidFill>
                <a:srgbClr val="D52E27"/>
              </a:solidFill>
              <a:latin typeface="Calibri"/>
              <a:ea typeface="Calibri"/>
              <a:cs typeface="Calibri"/>
              <a:sym typeface="Calibri"/>
            </a:endParaRPr>
          </a:p>
        </p:txBody>
      </p:sp>
      <p:sp>
        <p:nvSpPr>
          <p:cNvPr id="4763" name="Google Shape;4763;p48"/>
          <p:cNvSpPr txBox="1"/>
          <p:nvPr/>
        </p:nvSpPr>
        <p:spPr>
          <a:xfrm>
            <a:off x="5792000" y="3640575"/>
            <a:ext cx="3292200" cy="9075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1900">
                <a:solidFill>
                  <a:schemeClr val="dk1"/>
                </a:solidFill>
                <a:latin typeface="Calibri"/>
                <a:ea typeface="Calibri"/>
                <a:cs typeface="Calibri"/>
                <a:sym typeface="Calibri"/>
              </a:rPr>
              <a:t>(VPGXG)</a:t>
            </a:r>
            <a:r>
              <a:rPr lang="en-US" sz="1900" baseline="-25000">
                <a:solidFill>
                  <a:schemeClr val="dk1"/>
                </a:solidFill>
                <a:latin typeface="Calibri"/>
                <a:ea typeface="Calibri"/>
                <a:cs typeface="Calibri"/>
                <a:sym typeface="Calibri"/>
              </a:rPr>
              <a:t>20 </a:t>
            </a:r>
            <a:r>
              <a:rPr lang="en-US" sz="1900">
                <a:solidFill>
                  <a:schemeClr val="dk1"/>
                </a:solidFill>
                <a:latin typeface="Calibri"/>
                <a:ea typeface="Calibri"/>
                <a:cs typeface="Calibri"/>
                <a:sym typeface="Calibri"/>
              </a:rPr>
              <a:t>(VPGSG)</a:t>
            </a:r>
            <a:r>
              <a:rPr lang="en-US" sz="1900" baseline="-25000">
                <a:solidFill>
                  <a:schemeClr val="dk1"/>
                </a:solidFill>
                <a:latin typeface="Calibri"/>
                <a:ea typeface="Calibri"/>
                <a:cs typeface="Calibri"/>
                <a:sym typeface="Calibri"/>
              </a:rPr>
              <a:t>10 </a:t>
            </a:r>
            <a:r>
              <a:rPr lang="en-US" sz="1900">
                <a:solidFill>
                  <a:schemeClr val="dk1"/>
                </a:solidFill>
                <a:latin typeface="Calibri"/>
                <a:ea typeface="Calibri"/>
                <a:cs typeface="Calibri"/>
                <a:sym typeface="Calibri"/>
              </a:rPr>
              <a:t>6H </a:t>
            </a:r>
            <a:endParaRPr sz="1900">
              <a:solidFill>
                <a:schemeClr val="dk1"/>
              </a:solidFill>
              <a:latin typeface="Calibri"/>
              <a:ea typeface="Calibri"/>
              <a:cs typeface="Calibri"/>
              <a:sym typeface="Calibri"/>
            </a:endParaRPr>
          </a:p>
          <a:p>
            <a:pPr marL="0" lvl="0" indent="0" algn="ctr" rtl="0">
              <a:lnSpc>
                <a:spcPct val="150000"/>
              </a:lnSpc>
              <a:spcBef>
                <a:spcPts val="0"/>
              </a:spcBef>
              <a:spcAft>
                <a:spcPts val="0"/>
              </a:spcAft>
              <a:buNone/>
            </a:pPr>
            <a:r>
              <a:rPr lang="en-US" sz="1900">
                <a:solidFill>
                  <a:schemeClr val="dk1"/>
                </a:solidFill>
                <a:latin typeface="Calibri"/>
                <a:ea typeface="Calibri"/>
                <a:cs typeface="Calibri"/>
                <a:sym typeface="Calibri"/>
              </a:rPr>
              <a:t>where X = 1:4 ratio of </a:t>
            </a:r>
            <a:r>
              <a:rPr lang="en-US" sz="1900">
                <a:solidFill>
                  <a:srgbClr val="D52E27"/>
                </a:solidFill>
                <a:latin typeface="Calibri"/>
                <a:ea typeface="Calibri"/>
                <a:cs typeface="Calibri"/>
                <a:sym typeface="Calibri"/>
              </a:rPr>
              <a:t>W</a:t>
            </a:r>
            <a:r>
              <a:rPr lang="en-US" sz="1900">
                <a:solidFill>
                  <a:schemeClr val="dk1"/>
                </a:solidFill>
                <a:latin typeface="Calibri"/>
                <a:ea typeface="Calibri"/>
                <a:cs typeface="Calibri"/>
                <a:sym typeface="Calibri"/>
              </a:rPr>
              <a:t>:V</a:t>
            </a:r>
            <a:endParaRPr sz="1900">
              <a:solidFill>
                <a:schemeClr val="dk1"/>
              </a:solidFill>
              <a:latin typeface="Calibri"/>
              <a:ea typeface="Calibri"/>
              <a:cs typeface="Calibri"/>
              <a:sym typeface="Calibri"/>
            </a:endParaRPr>
          </a:p>
        </p:txBody>
      </p:sp>
      <p:sp>
        <p:nvSpPr>
          <p:cNvPr id="4764" name="Google Shape;4764;p48"/>
          <p:cNvSpPr/>
          <p:nvPr/>
        </p:nvSpPr>
        <p:spPr>
          <a:xfrm>
            <a:off x="244075" y="3763038"/>
            <a:ext cx="331500" cy="294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765" name="Google Shape;4765;p48"/>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4770"/>
        <p:cNvGrpSpPr/>
        <p:nvPr/>
      </p:nvGrpSpPr>
      <p:grpSpPr>
        <a:xfrm>
          <a:off x="0" y="0"/>
          <a:ext cx="0" cy="0"/>
          <a:chOff x="0" y="0"/>
          <a:chExt cx="0" cy="0"/>
        </a:xfrm>
      </p:grpSpPr>
      <p:sp>
        <p:nvSpPr>
          <p:cNvPr id="4771" name="Google Shape;4771;p49"/>
          <p:cNvSpPr txBox="1"/>
          <p:nvPr/>
        </p:nvSpPr>
        <p:spPr>
          <a:xfrm>
            <a:off x="322125" y="146575"/>
            <a:ext cx="54588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DLS: Intensity Based</a:t>
            </a:r>
            <a:endParaRPr sz="3200" b="1">
              <a:solidFill>
                <a:schemeClr val="dk1"/>
              </a:solidFill>
              <a:latin typeface="Calibri"/>
              <a:ea typeface="Calibri"/>
              <a:cs typeface="Calibri"/>
              <a:sym typeface="Calibri"/>
            </a:endParaRPr>
          </a:p>
        </p:txBody>
      </p:sp>
      <p:pic>
        <p:nvPicPr>
          <p:cNvPr id="4772" name="Google Shape;4772;p49"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4773" name="Google Shape;4773;p49"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4774" name="Google Shape;4774;p49"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4775" name="Google Shape;4775;p49"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4776" name="Google Shape;4776;p49"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4777" name="Google Shape;4777;p49"/>
          <p:cNvGrpSpPr/>
          <p:nvPr/>
        </p:nvGrpSpPr>
        <p:grpSpPr>
          <a:xfrm>
            <a:off x="-7700" y="6324841"/>
            <a:ext cx="12206290" cy="332283"/>
            <a:chOff x="931692" y="4540806"/>
            <a:chExt cx="31987132" cy="2418359"/>
          </a:xfrm>
        </p:grpSpPr>
        <p:grpSp>
          <p:nvGrpSpPr>
            <p:cNvPr id="4778" name="Google Shape;4778;p49"/>
            <p:cNvGrpSpPr/>
            <p:nvPr/>
          </p:nvGrpSpPr>
          <p:grpSpPr>
            <a:xfrm>
              <a:off x="931692" y="4540806"/>
              <a:ext cx="16002389" cy="2418359"/>
              <a:chOff x="1874938" y="4228518"/>
              <a:chExt cx="12714436" cy="29031919"/>
            </a:xfrm>
          </p:grpSpPr>
          <p:grpSp>
            <p:nvGrpSpPr>
              <p:cNvPr id="4779" name="Google Shape;4779;p49"/>
              <p:cNvGrpSpPr/>
              <p:nvPr/>
            </p:nvGrpSpPr>
            <p:grpSpPr>
              <a:xfrm>
                <a:off x="1874938" y="4228545"/>
                <a:ext cx="724122" cy="29031869"/>
                <a:chOff x="6763779" y="3610074"/>
                <a:chExt cx="724122" cy="19543500"/>
              </a:xfrm>
            </p:grpSpPr>
            <p:sp>
              <p:nvSpPr>
                <p:cNvPr id="4780" name="Google Shape;4780;p4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81" name="Google Shape;4781;p4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82" name="Google Shape;4782;p4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83" name="Google Shape;4783;p4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784" name="Google Shape;4784;p49"/>
              <p:cNvGrpSpPr/>
              <p:nvPr/>
            </p:nvGrpSpPr>
            <p:grpSpPr>
              <a:xfrm>
                <a:off x="2589876" y="4228518"/>
                <a:ext cx="4171622" cy="29031750"/>
                <a:chOff x="589212" y="5453559"/>
                <a:chExt cx="4171622" cy="19354500"/>
              </a:xfrm>
            </p:grpSpPr>
            <p:grpSp>
              <p:nvGrpSpPr>
                <p:cNvPr id="4785" name="Google Shape;4785;p49"/>
                <p:cNvGrpSpPr/>
                <p:nvPr/>
              </p:nvGrpSpPr>
              <p:grpSpPr>
                <a:xfrm>
                  <a:off x="2213483" y="5453559"/>
                  <a:ext cx="2547351" cy="19354500"/>
                  <a:chOff x="2126394" y="6201753"/>
                  <a:chExt cx="2547351" cy="19354500"/>
                </a:xfrm>
              </p:grpSpPr>
              <p:sp>
                <p:nvSpPr>
                  <p:cNvPr id="4786" name="Google Shape;4786;p4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87" name="Google Shape;4787;p4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88" name="Google Shape;4788;p4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89" name="Google Shape;4789;p4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0" name="Google Shape;4790;p4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1" name="Google Shape;4791;p4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2" name="Google Shape;4792;p4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3" name="Google Shape;4793;p4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4" name="Google Shape;4794;p4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5" name="Google Shape;4795;p4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6" name="Google Shape;4796;p4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7" name="Google Shape;4797;p4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8" name="Google Shape;4798;p4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99" name="Google Shape;4799;p4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800" name="Google Shape;4800;p49"/>
                <p:cNvGrpSpPr/>
                <p:nvPr/>
              </p:nvGrpSpPr>
              <p:grpSpPr>
                <a:xfrm>
                  <a:off x="589212" y="5453559"/>
                  <a:ext cx="1622103" cy="19354500"/>
                  <a:chOff x="589212" y="5453048"/>
                  <a:chExt cx="1622103" cy="19354500"/>
                </a:xfrm>
              </p:grpSpPr>
              <p:sp>
                <p:nvSpPr>
                  <p:cNvPr id="4801" name="Google Shape;4801;p4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02" name="Google Shape;4802;p4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03" name="Google Shape;4803;p4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04" name="Google Shape;4804;p4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05" name="Google Shape;4805;p4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06" name="Google Shape;4806;p4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07" name="Google Shape;4807;p4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08" name="Google Shape;4808;p4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09" name="Google Shape;4809;p4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810" name="Google Shape;4810;p49"/>
              <p:cNvGrpSpPr/>
              <p:nvPr/>
            </p:nvGrpSpPr>
            <p:grpSpPr>
              <a:xfrm>
                <a:off x="6752314" y="4228568"/>
                <a:ext cx="911322" cy="29031869"/>
                <a:chOff x="11540841" y="6900050"/>
                <a:chExt cx="911322" cy="19543500"/>
              </a:xfrm>
            </p:grpSpPr>
            <p:sp>
              <p:nvSpPr>
                <p:cNvPr id="4811" name="Google Shape;4811;p4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12" name="Google Shape;4812;p4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13" name="Google Shape;4813;p4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14" name="Google Shape;4814;p4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15" name="Google Shape;4815;p4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816" name="Google Shape;4816;p49"/>
              <p:cNvGrpSpPr/>
              <p:nvPr/>
            </p:nvGrpSpPr>
            <p:grpSpPr>
              <a:xfrm>
                <a:off x="7654454" y="4228555"/>
                <a:ext cx="2782652" cy="29031869"/>
                <a:chOff x="13486776" y="5144310"/>
                <a:chExt cx="2782652" cy="19543500"/>
              </a:xfrm>
            </p:grpSpPr>
            <p:sp>
              <p:nvSpPr>
                <p:cNvPr id="4817" name="Google Shape;4817;p4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18" name="Google Shape;4818;p4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19" name="Google Shape;4819;p4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0" name="Google Shape;4820;p4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1" name="Google Shape;4821;p4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2" name="Google Shape;4822;p4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3" name="Google Shape;4823;p4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4" name="Google Shape;4824;p4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5" name="Google Shape;4825;p4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6" name="Google Shape;4826;p4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7" name="Google Shape;4827;p4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8" name="Google Shape;4828;p4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9" name="Google Shape;4829;p4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30" name="Google Shape;4830;p4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31" name="Google Shape;4831;p4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32" name="Google Shape;4832;p4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833" name="Google Shape;4833;p49"/>
              <p:cNvGrpSpPr/>
              <p:nvPr/>
            </p:nvGrpSpPr>
            <p:grpSpPr>
              <a:xfrm>
                <a:off x="10427923" y="4228549"/>
                <a:ext cx="4161451" cy="29031869"/>
                <a:chOff x="16176528" y="4317489"/>
                <a:chExt cx="4161451" cy="19543500"/>
              </a:xfrm>
            </p:grpSpPr>
            <p:sp>
              <p:nvSpPr>
                <p:cNvPr id="4834" name="Google Shape;4834;p4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35" name="Google Shape;4835;p4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36" name="Google Shape;4836;p4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37" name="Google Shape;4837;p4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38" name="Google Shape;4838;p4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39" name="Google Shape;4839;p4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0" name="Google Shape;4840;p4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1" name="Google Shape;4841;p4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2" name="Google Shape;4842;p4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3" name="Google Shape;4843;p4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4" name="Google Shape;4844;p4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5" name="Google Shape;4845;p4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6" name="Google Shape;4846;p4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7" name="Google Shape;4847;p4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8" name="Google Shape;4848;p4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9" name="Google Shape;4849;p4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50" name="Google Shape;4850;p4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51" name="Google Shape;4851;p4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52" name="Google Shape;4852;p4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53" name="Google Shape;4853;p4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54" name="Google Shape;4854;p4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55" name="Google Shape;4855;p4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56" name="Google Shape;4856;p4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857" name="Google Shape;4857;p49"/>
            <p:cNvGrpSpPr/>
            <p:nvPr/>
          </p:nvGrpSpPr>
          <p:grpSpPr>
            <a:xfrm>
              <a:off x="16916435" y="4540806"/>
              <a:ext cx="16002389" cy="2418359"/>
              <a:chOff x="1874938" y="4228518"/>
              <a:chExt cx="12714436" cy="29031919"/>
            </a:xfrm>
          </p:grpSpPr>
          <p:grpSp>
            <p:nvGrpSpPr>
              <p:cNvPr id="4858" name="Google Shape;4858;p49"/>
              <p:cNvGrpSpPr/>
              <p:nvPr/>
            </p:nvGrpSpPr>
            <p:grpSpPr>
              <a:xfrm>
                <a:off x="1874938" y="4228545"/>
                <a:ext cx="724122" cy="29031869"/>
                <a:chOff x="6763779" y="3610074"/>
                <a:chExt cx="724122" cy="19543500"/>
              </a:xfrm>
            </p:grpSpPr>
            <p:sp>
              <p:nvSpPr>
                <p:cNvPr id="4859" name="Google Shape;4859;p4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60" name="Google Shape;4860;p4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61" name="Google Shape;4861;p4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62" name="Google Shape;4862;p4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863" name="Google Shape;4863;p49"/>
              <p:cNvGrpSpPr/>
              <p:nvPr/>
            </p:nvGrpSpPr>
            <p:grpSpPr>
              <a:xfrm>
                <a:off x="2589876" y="4228518"/>
                <a:ext cx="4171622" cy="29031750"/>
                <a:chOff x="589212" y="5453559"/>
                <a:chExt cx="4171622" cy="19354500"/>
              </a:xfrm>
            </p:grpSpPr>
            <p:grpSp>
              <p:nvGrpSpPr>
                <p:cNvPr id="4864" name="Google Shape;4864;p49"/>
                <p:cNvGrpSpPr/>
                <p:nvPr/>
              </p:nvGrpSpPr>
              <p:grpSpPr>
                <a:xfrm>
                  <a:off x="2213483" y="5453559"/>
                  <a:ext cx="2547351" cy="19354500"/>
                  <a:chOff x="2126394" y="6201753"/>
                  <a:chExt cx="2547351" cy="19354500"/>
                </a:xfrm>
              </p:grpSpPr>
              <p:sp>
                <p:nvSpPr>
                  <p:cNvPr id="4865" name="Google Shape;4865;p4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66" name="Google Shape;4866;p4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67" name="Google Shape;4867;p4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68" name="Google Shape;4868;p4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69" name="Google Shape;4869;p4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0" name="Google Shape;4870;p4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1" name="Google Shape;4871;p4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2" name="Google Shape;4872;p4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3" name="Google Shape;4873;p4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4" name="Google Shape;4874;p4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5" name="Google Shape;4875;p4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6" name="Google Shape;4876;p4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7" name="Google Shape;4877;p4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8" name="Google Shape;4878;p4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879" name="Google Shape;4879;p49"/>
                <p:cNvGrpSpPr/>
                <p:nvPr/>
              </p:nvGrpSpPr>
              <p:grpSpPr>
                <a:xfrm>
                  <a:off x="589212" y="5453559"/>
                  <a:ext cx="1622103" cy="19354500"/>
                  <a:chOff x="589212" y="5453048"/>
                  <a:chExt cx="1622103" cy="19354500"/>
                </a:xfrm>
              </p:grpSpPr>
              <p:sp>
                <p:nvSpPr>
                  <p:cNvPr id="4880" name="Google Shape;4880;p4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1" name="Google Shape;4881;p4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2" name="Google Shape;4882;p4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3" name="Google Shape;4883;p4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4" name="Google Shape;4884;p4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5" name="Google Shape;4885;p4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6" name="Google Shape;4886;p4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7" name="Google Shape;4887;p4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8" name="Google Shape;4888;p4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889" name="Google Shape;4889;p49"/>
              <p:cNvGrpSpPr/>
              <p:nvPr/>
            </p:nvGrpSpPr>
            <p:grpSpPr>
              <a:xfrm>
                <a:off x="6752314" y="4228568"/>
                <a:ext cx="911322" cy="29031869"/>
                <a:chOff x="11540841" y="6900050"/>
                <a:chExt cx="911322" cy="19543500"/>
              </a:xfrm>
            </p:grpSpPr>
            <p:sp>
              <p:nvSpPr>
                <p:cNvPr id="4890" name="Google Shape;4890;p4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91" name="Google Shape;4891;p4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92" name="Google Shape;4892;p4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93" name="Google Shape;4893;p4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94" name="Google Shape;4894;p4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895" name="Google Shape;4895;p49"/>
              <p:cNvGrpSpPr/>
              <p:nvPr/>
            </p:nvGrpSpPr>
            <p:grpSpPr>
              <a:xfrm>
                <a:off x="7654454" y="4228555"/>
                <a:ext cx="2782652" cy="29031869"/>
                <a:chOff x="13486776" y="5144310"/>
                <a:chExt cx="2782652" cy="19543500"/>
              </a:xfrm>
            </p:grpSpPr>
            <p:sp>
              <p:nvSpPr>
                <p:cNvPr id="4896" name="Google Shape;4896;p4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97" name="Google Shape;4897;p4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98" name="Google Shape;4898;p4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99" name="Google Shape;4899;p4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0" name="Google Shape;4900;p4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1" name="Google Shape;4901;p4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2" name="Google Shape;4902;p4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3" name="Google Shape;4903;p4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4" name="Google Shape;4904;p4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5" name="Google Shape;4905;p4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6" name="Google Shape;4906;p4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7" name="Google Shape;4907;p4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8" name="Google Shape;4908;p4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9" name="Google Shape;4909;p4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0" name="Google Shape;4910;p4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1" name="Google Shape;4911;p4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912" name="Google Shape;4912;p49"/>
              <p:cNvGrpSpPr/>
              <p:nvPr/>
            </p:nvGrpSpPr>
            <p:grpSpPr>
              <a:xfrm>
                <a:off x="10427923" y="4228549"/>
                <a:ext cx="4161451" cy="29031869"/>
                <a:chOff x="16176528" y="4317489"/>
                <a:chExt cx="4161451" cy="19543500"/>
              </a:xfrm>
            </p:grpSpPr>
            <p:sp>
              <p:nvSpPr>
                <p:cNvPr id="4913" name="Google Shape;4913;p4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4" name="Google Shape;4914;p4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5" name="Google Shape;4915;p4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6" name="Google Shape;4916;p4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7" name="Google Shape;4917;p4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8" name="Google Shape;4918;p4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9" name="Google Shape;4919;p4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0" name="Google Shape;4920;p4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1" name="Google Shape;4921;p4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2" name="Google Shape;4922;p4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3" name="Google Shape;4923;p4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4" name="Google Shape;4924;p4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5" name="Google Shape;4925;p4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6" name="Google Shape;4926;p4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7" name="Google Shape;4927;p4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8" name="Google Shape;4928;p4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9" name="Google Shape;4929;p4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30" name="Google Shape;4930;p4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31" name="Google Shape;4931;p4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32" name="Google Shape;4932;p4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33" name="Google Shape;4933;p4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34" name="Google Shape;4934;p4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35" name="Google Shape;4935;p4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936" name="Google Shape;4936;p49"/>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937" name="Google Shape;4937;p49"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4938" name="Google Shape;4938;p49"/>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4939" name="Google Shape;4939;p49"/>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40" name="Google Shape;4940;p49"/>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10</a:t>
            </a:r>
            <a:endParaRPr sz="1400" b="0" i="0" u="none" strike="noStrike" cap="none">
              <a:solidFill>
                <a:srgbClr val="000000"/>
              </a:solidFill>
              <a:latin typeface="Arial"/>
              <a:ea typeface="Arial"/>
              <a:cs typeface="Arial"/>
              <a:sym typeface="Arial"/>
            </a:endParaRPr>
          </a:p>
        </p:txBody>
      </p:sp>
      <p:pic>
        <p:nvPicPr>
          <p:cNvPr id="4941" name="Google Shape;4941;p49" title="Intensity High Res.png"/>
          <p:cNvPicPr preferRelativeResize="0"/>
          <p:nvPr/>
        </p:nvPicPr>
        <p:blipFill>
          <a:blip r:embed="rId9">
            <a:alphaModFix/>
          </a:blip>
          <a:stretch>
            <a:fillRect/>
          </a:stretch>
        </p:blipFill>
        <p:spPr>
          <a:xfrm>
            <a:off x="2081239" y="1015050"/>
            <a:ext cx="8028431" cy="482790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4946"/>
        <p:cNvGrpSpPr/>
        <p:nvPr/>
      </p:nvGrpSpPr>
      <p:grpSpPr>
        <a:xfrm>
          <a:off x="0" y="0"/>
          <a:ext cx="0" cy="0"/>
          <a:chOff x="0" y="0"/>
          <a:chExt cx="0" cy="0"/>
        </a:xfrm>
      </p:grpSpPr>
      <p:pic>
        <p:nvPicPr>
          <p:cNvPr id="4947" name="Google Shape;4947;p50"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4948" name="Google Shape;4948;p50"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4949" name="Google Shape;4949;p50"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4950" name="Google Shape;4950;p50"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4951" name="Google Shape;4951;p50"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4952" name="Google Shape;4952;p50"/>
          <p:cNvGrpSpPr/>
          <p:nvPr/>
        </p:nvGrpSpPr>
        <p:grpSpPr>
          <a:xfrm>
            <a:off x="-7700" y="6324841"/>
            <a:ext cx="12206290" cy="332283"/>
            <a:chOff x="931692" y="4540806"/>
            <a:chExt cx="31987132" cy="2418359"/>
          </a:xfrm>
        </p:grpSpPr>
        <p:grpSp>
          <p:nvGrpSpPr>
            <p:cNvPr id="4953" name="Google Shape;4953;p50"/>
            <p:cNvGrpSpPr/>
            <p:nvPr/>
          </p:nvGrpSpPr>
          <p:grpSpPr>
            <a:xfrm>
              <a:off x="931692" y="4540806"/>
              <a:ext cx="16002389" cy="2418359"/>
              <a:chOff x="1874938" y="4228518"/>
              <a:chExt cx="12714436" cy="29031919"/>
            </a:xfrm>
          </p:grpSpPr>
          <p:grpSp>
            <p:nvGrpSpPr>
              <p:cNvPr id="4954" name="Google Shape;4954;p50"/>
              <p:cNvGrpSpPr/>
              <p:nvPr/>
            </p:nvGrpSpPr>
            <p:grpSpPr>
              <a:xfrm>
                <a:off x="1874938" y="4228545"/>
                <a:ext cx="724122" cy="29031869"/>
                <a:chOff x="6763779" y="3610074"/>
                <a:chExt cx="724122" cy="19543500"/>
              </a:xfrm>
            </p:grpSpPr>
            <p:sp>
              <p:nvSpPr>
                <p:cNvPr id="4955" name="Google Shape;4955;p5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56" name="Google Shape;4956;p5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57" name="Google Shape;4957;p5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58" name="Google Shape;4958;p5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959" name="Google Shape;4959;p50"/>
              <p:cNvGrpSpPr/>
              <p:nvPr/>
            </p:nvGrpSpPr>
            <p:grpSpPr>
              <a:xfrm>
                <a:off x="2589876" y="4228518"/>
                <a:ext cx="4171622" cy="29031750"/>
                <a:chOff x="589212" y="5453559"/>
                <a:chExt cx="4171622" cy="19354500"/>
              </a:xfrm>
            </p:grpSpPr>
            <p:grpSp>
              <p:nvGrpSpPr>
                <p:cNvPr id="4960" name="Google Shape;4960;p50"/>
                <p:cNvGrpSpPr/>
                <p:nvPr/>
              </p:nvGrpSpPr>
              <p:grpSpPr>
                <a:xfrm>
                  <a:off x="2213483" y="5453559"/>
                  <a:ext cx="2547351" cy="19354500"/>
                  <a:chOff x="2126394" y="6201753"/>
                  <a:chExt cx="2547351" cy="19354500"/>
                </a:xfrm>
              </p:grpSpPr>
              <p:sp>
                <p:nvSpPr>
                  <p:cNvPr id="4961" name="Google Shape;4961;p5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2" name="Google Shape;4962;p5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3" name="Google Shape;4963;p5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4" name="Google Shape;4964;p5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5" name="Google Shape;4965;p5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6" name="Google Shape;4966;p5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7" name="Google Shape;4967;p5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8" name="Google Shape;4968;p5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9" name="Google Shape;4969;p5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0" name="Google Shape;4970;p5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1" name="Google Shape;4971;p5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2" name="Google Shape;4972;p5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3" name="Google Shape;4973;p5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4" name="Google Shape;4974;p5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975" name="Google Shape;4975;p50"/>
                <p:cNvGrpSpPr/>
                <p:nvPr/>
              </p:nvGrpSpPr>
              <p:grpSpPr>
                <a:xfrm>
                  <a:off x="589212" y="5453559"/>
                  <a:ext cx="1622103" cy="19354500"/>
                  <a:chOff x="589212" y="5453048"/>
                  <a:chExt cx="1622103" cy="19354500"/>
                </a:xfrm>
              </p:grpSpPr>
              <p:sp>
                <p:nvSpPr>
                  <p:cNvPr id="4976" name="Google Shape;4976;p5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7" name="Google Shape;4977;p5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8" name="Google Shape;4978;p5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9" name="Google Shape;4979;p5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0" name="Google Shape;4980;p5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1" name="Google Shape;4981;p5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2" name="Google Shape;4982;p5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3" name="Google Shape;4983;p5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4" name="Google Shape;4984;p5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985" name="Google Shape;4985;p50"/>
              <p:cNvGrpSpPr/>
              <p:nvPr/>
            </p:nvGrpSpPr>
            <p:grpSpPr>
              <a:xfrm>
                <a:off x="6752314" y="4228568"/>
                <a:ext cx="911322" cy="29031869"/>
                <a:chOff x="11540841" y="6900050"/>
                <a:chExt cx="911322" cy="19543500"/>
              </a:xfrm>
            </p:grpSpPr>
            <p:sp>
              <p:nvSpPr>
                <p:cNvPr id="4986" name="Google Shape;4986;p5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7" name="Google Shape;4987;p5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8" name="Google Shape;4988;p5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9" name="Google Shape;4989;p5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0" name="Google Shape;4990;p5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991" name="Google Shape;4991;p50"/>
              <p:cNvGrpSpPr/>
              <p:nvPr/>
            </p:nvGrpSpPr>
            <p:grpSpPr>
              <a:xfrm>
                <a:off x="7654454" y="4228555"/>
                <a:ext cx="2782652" cy="29031869"/>
                <a:chOff x="13486776" y="5144310"/>
                <a:chExt cx="2782652" cy="19543500"/>
              </a:xfrm>
            </p:grpSpPr>
            <p:sp>
              <p:nvSpPr>
                <p:cNvPr id="4992" name="Google Shape;4992;p5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3" name="Google Shape;4993;p5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4" name="Google Shape;4994;p5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5" name="Google Shape;4995;p5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6" name="Google Shape;4996;p5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7" name="Google Shape;4997;p5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8" name="Google Shape;4998;p5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9" name="Google Shape;4999;p5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0" name="Google Shape;5000;p5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1" name="Google Shape;5001;p5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2" name="Google Shape;5002;p5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3" name="Google Shape;5003;p5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4" name="Google Shape;5004;p5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5" name="Google Shape;5005;p5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6" name="Google Shape;5006;p5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7" name="Google Shape;5007;p5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008" name="Google Shape;5008;p50"/>
              <p:cNvGrpSpPr/>
              <p:nvPr/>
            </p:nvGrpSpPr>
            <p:grpSpPr>
              <a:xfrm>
                <a:off x="10427923" y="4228549"/>
                <a:ext cx="4161451" cy="29031869"/>
                <a:chOff x="16176528" y="4317489"/>
                <a:chExt cx="4161451" cy="19543500"/>
              </a:xfrm>
            </p:grpSpPr>
            <p:sp>
              <p:nvSpPr>
                <p:cNvPr id="5009" name="Google Shape;5009;p5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0" name="Google Shape;5010;p5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1" name="Google Shape;5011;p5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2" name="Google Shape;5012;p5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3" name="Google Shape;5013;p5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4" name="Google Shape;5014;p5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5" name="Google Shape;5015;p5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6" name="Google Shape;5016;p5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7" name="Google Shape;5017;p5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8" name="Google Shape;5018;p5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9" name="Google Shape;5019;p5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0" name="Google Shape;5020;p5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1" name="Google Shape;5021;p5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2" name="Google Shape;5022;p5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3" name="Google Shape;5023;p5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4" name="Google Shape;5024;p5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5" name="Google Shape;5025;p5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6" name="Google Shape;5026;p5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7" name="Google Shape;5027;p5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8" name="Google Shape;5028;p5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9" name="Google Shape;5029;p5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30" name="Google Shape;5030;p5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31" name="Google Shape;5031;p5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032" name="Google Shape;5032;p50"/>
            <p:cNvGrpSpPr/>
            <p:nvPr/>
          </p:nvGrpSpPr>
          <p:grpSpPr>
            <a:xfrm>
              <a:off x="16916435" y="4540806"/>
              <a:ext cx="16002389" cy="2418359"/>
              <a:chOff x="1874938" y="4228518"/>
              <a:chExt cx="12714436" cy="29031919"/>
            </a:xfrm>
          </p:grpSpPr>
          <p:grpSp>
            <p:nvGrpSpPr>
              <p:cNvPr id="5033" name="Google Shape;5033;p50"/>
              <p:cNvGrpSpPr/>
              <p:nvPr/>
            </p:nvGrpSpPr>
            <p:grpSpPr>
              <a:xfrm>
                <a:off x="1874938" y="4228545"/>
                <a:ext cx="724122" cy="29031869"/>
                <a:chOff x="6763779" y="3610074"/>
                <a:chExt cx="724122" cy="19543500"/>
              </a:xfrm>
            </p:grpSpPr>
            <p:sp>
              <p:nvSpPr>
                <p:cNvPr id="5034" name="Google Shape;5034;p5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35" name="Google Shape;5035;p5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36" name="Google Shape;5036;p5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37" name="Google Shape;5037;p5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038" name="Google Shape;5038;p50"/>
              <p:cNvGrpSpPr/>
              <p:nvPr/>
            </p:nvGrpSpPr>
            <p:grpSpPr>
              <a:xfrm>
                <a:off x="2589876" y="4228518"/>
                <a:ext cx="4171622" cy="29031750"/>
                <a:chOff x="589212" y="5453559"/>
                <a:chExt cx="4171622" cy="19354500"/>
              </a:xfrm>
            </p:grpSpPr>
            <p:grpSp>
              <p:nvGrpSpPr>
                <p:cNvPr id="5039" name="Google Shape;5039;p50"/>
                <p:cNvGrpSpPr/>
                <p:nvPr/>
              </p:nvGrpSpPr>
              <p:grpSpPr>
                <a:xfrm>
                  <a:off x="2213483" y="5453559"/>
                  <a:ext cx="2547351" cy="19354500"/>
                  <a:chOff x="2126394" y="6201753"/>
                  <a:chExt cx="2547351" cy="19354500"/>
                </a:xfrm>
              </p:grpSpPr>
              <p:sp>
                <p:nvSpPr>
                  <p:cNvPr id="5040" name="Google Shape;5040;p5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1" name="Google Shape;5041;p5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2" name="Google Shape;5042;p5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3" name="Google Shape;5043;p5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4" name="Google Shape;5044;p5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5" name="Google Shape;5045;p5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6" name="Google Shape;5046;p5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7" name="Google Shape;5047;p5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8" name="Google Shape;5048;p5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49" name="Google Shape;5049;p5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50" name="Google Shape;5050;p5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51" name="Google Shape;5051;p5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52" name="Google Shape;5052;p5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53" name="Google Shape;5053;p5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054" name="Google Shape;5054;p50"/>
                <p:cNvGrpSpPr/>
                <p:nvPr/>
              </p:nvGrpSpPr>
              <p:grpSpPr>
                <a:xfrm>
                  <a:off x="589212" y="5453559"/>
                  <a:ext cx="1622103" cy="19354500"/>
                  <a:chOff x="589212" y="5453048"/>
                  <a:chExt cx="1622103" cy="19354500"/>
                </a:xfrm>
              </p:grpSpPr>
              <p:sp>
                <p:nvSpPr>
                  <p:cNvPr id="5055" name="Google Shape;5055;p5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56" name="Google Shape;5056;p5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57" name="Google Shape;5057;p5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58" name="Google Shape;5058;p5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59" name="Google Shape;5059;p5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60" name="Google Shape;5060;p5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61" name="Google Shape;5061;p5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62" name="Google Shape;5062;p5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63" name="Google Shape;5063;p5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064" name="Google Shape;5064;p50"/>
              <p:cNvGrpSpPr/>
              <p:nvPr/>
            </p:nvGrpSpPr>
            <p:grpSpPr>
              <a:xfrm>
                <a:off x="6752314" y="4228568"/>
                <a:ext cx="911322" cy="29031869"/>
                <a:chOff x="11540841" y="6900050"/>
                <a:chExt cx="911322" cy="19543500"/>
              </a:xfrm>
            </p:grpSpPr>
            <p:sp>
              <p:nvSpPr>
                <p:cNvPr id="5065" name="Google Shape;5065;p5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66" name="Google Shape;5066;p5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67" name="Google Shape;5067;p5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68" name="Google Shape;5068;p5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69" name="Google Shape;5069;p5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070" name="Google Shape;5070;p50"/>
              <p:cNvGrpSpPr/>
              <p:nvPr/>
            </p:nvGrpSpPr>
            <p:grpSpPr>
              <a:xfrm>
                <a:off x="7654454" y="4228555"/>
                <a:ext cx="2782652" cy="29031869"/>
                <a:chOff x="13486776" y="5144310"/>
                <a:chExt cx="2782652" cy="19543500"/>
              </a:xfrm>
            </p:grpSpPr>
            <p:sp>
              <p:nvSpPr>
                <p:cNvPr id="5071" name="Google Shape;5071;p5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72" name="Google Shape;5072;p5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73" name="Google Shape;5073;p5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74" name="Google Shape;5074;p5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75" name="Google Shape;5075;p5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76" name="Google Shape;5076;p5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77" name="Google Shape;5077;p5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78" name="Google Shape;5078;p5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79" name="Google Shape;5079;p5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0" name="Google Shape;5080;p5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1" name="Google Shape;5081;p5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2" name="Google Shape;5082;p5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3" name="Google Shape;5083;p5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4" name="Google Shape;5084;p5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5" name="Google Shape;5085;p5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6" name="Google Shape;5086;p5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087" name="Google Shape;5087;p50"/>
              <p:cNvGrpSpPr/>
              <p:nvPr/>
            </p:nvGrpSpPr>
            <p:grpSpPr>
              <a:xfrm>
                <a:off x="10427923" y="4228549"/>
                <a:ext cx="4161451" cy="29031869"/>
                <a:chOff x="16176528" y="4317489"/>
                <a:chExt cx="4161451" cy="19543500"/>
              </a:xfrm>
            </p:grpSpPr>
            <p:sp>
              <p:nvSpPr>
                <p:cNvPr id="5088" name="Google Shape;5088;p5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9" name="Google Shape;5089;p5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0" name="Google Shape;5090;p5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1" name="Google Shape;5091;p5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2" name="Google Shape;5092;p5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3" name="Google Shape;5093;p5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4" name="Google Shape;5094;p5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5" name="Google Shape;5095;p5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6" name="Google Shape;5096;p5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7" name="Google Shape;5097;p5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8" name="Google Shape;5098;p5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99" name="Google Shape;5099;p5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0" name="Google Shape;5100;p5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1" name="Google Shape;5101;p5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2" name="Google Shape;5102;p5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3" name="Google Shape;5103;p5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4" name="Google Shape;5104;p5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5" name="Google Shape;5105;p5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6" name="Google Shape;5106;p5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7" name="Google Shape;5107;p5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8" name="Google Shape;5108;p5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09" name="Google Shape;5109;p5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10" name="Google Shape;5110;p5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5111" name="Google Shape;5111;p50"/>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112" name="Google Shape;5112;p50"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5113" name="Google Shape;5113;p50"/>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5114" name="Google Shape;5114;p50"/>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115" name="Google Shape;5115;p50"/>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12</a:t>
            </a:r>
            <a:endParaRPr sz="1400" b="0" i="0" u="none" strike="noStrike" cap="none">
              <a:solidFill>
                <a:srgbClr val="000000"/>
              </a:solidFill>
              <a:latin typeface="Arial"/>
              <a:ea typeface="Arial"/>
              <a:cs typeface="Arial"/>
              <a:sym typeface="Arial"/>
            </a:endParaRPr>
          </a:p>
        </p:txBody>
      </p:sp>
      <p:sp>
        <p:nvSpPr>
          <p:cNvPr id="5116" name="Google Shape;5116;p50"/>
          <p:cNvSpPr txBox="1"/>
          <p:nvPr/>
        </p:nvSpPr>
        <p:spPr>
          <a:xfrm>
            <a:off x="322125" y="146575"/>
            <a:ext cx="54588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DLS: Number Based</a:t>
            </a:r>
            <a:endParaRPr sz="3200" b="1">
              <a:solidFill>
                <a:schemeClr val="dk1"/>
              </a:solidFill>
              <a:latin typeface="Calibri"/>
              <a:ea typeface="Calibri"/>
              <a:cs typeface="Calibri"/>
              <a:sym typeface="Calibri"/>
            </a:endParaRPr>
          </a:p>
        </p:txBody>
      </p:sp>
      <p:pic>
        <p:nvPicPr>
          <p:cNvPr id="5117" name="Google Shape;5117;p50" title="Number High Res.png"/>
          <p:cNvPicPr preferRelativeResize="0"/>
          <p:nvPr/>
        </p:nvPicPr>
        <p:blipFill>
          <a:blip r:embed="rId9">
            <a:alphaModFix/>
          </a:blip>
          <a:stretch>
            <a:fillRect/>
          </a:stretch>
        </p:blipFill>
        <p:spPr>
          <a:xfrm>
            <a:off x="2081226" y="1020475"/>
            <a:ext cx="8028431" cy="481706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Shape 5122"/>
        <p:cNvGrpSpPr/>
        <p:nvPr/>
      </p:nvGrpSpPr>
      <p:grpSpPr>
        <a:xfrm>
          <a:off x="0" y="0"/>
          <a:ext cx="0" cy="0"/>
          <a:chOff x="0" y="0"/>
          <a:chExt cx="0" cy="0"/>
        </a:xfrm>
      </p:grpSpPr>
      <p:sp>
        <p:nvSpPr>
          <p:cNvPr id="5123" name="Google Shape;5123;p51"/>
          <p:cNvSpPr txBox="1"/>
          <p:nvPr/>
        </p:nvSpPr>
        <p:spPr>
          <a:xfrm>
            <a:off x="322125" y="1175375"/>
            <a:ext cx="11533500" cy="48453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Measure pH</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Decrease in concentration</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Ionic strength</a:t>
            </a:r>
            <a:endParaRPr sz="2400">
              <a:solidFill>
                <a:schemeClr val="dk1"/>
              </a:solidFill>
              <a:latin typeface="Calibri"/>
              <a:ea typeface="Calibri"/>
              <a:cs typeface="Calibri"/>
              <a:sym typeface="Calibri"/>
            </a:endParaRPr>
          </a:p>
        </p:txBody>
      </p:sp>
      <p:sp>
        <p:nvSpPr>
          <p:cNvPr id="5124" name="Google Shape;5124;p51"/>
          <p:cNvSpPr txBox="1"/>
          <p:nvPr/>
        </p:nvSpPr>
        <p:spPr>
          <a:xfrm>
            <a:off x="322125" y="146575"/>
            <a:ext cx="4479000" cy="117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Future Work</a:t>
            </a:r>
            <a:endParaRPr sz="3200" b="1">
              <a:solidFill>
                <a:schemeClr val="dk1"/>
              </a:solidFill>
              <a:latin typeface="Calibri"/>
              <a:ea typeface="Calibri"/>
              <a:cs typeface="Calibri"/>
              <a:sym typeface="Calibri"/>
            </a:endParaRPr>
          </a:p>
        </p:txBody>
      </p:sp>
      <p:pic>
        <p:nvPicPr>
          <p:cNvPr id="5125" name="Google Shape;5125;p51"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5126" name="Google Shape;5126;p51"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5127" name="Google Shape;5127;p51"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5128" name="Google Shape;5128;p51"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5129" name="Google Shape;5129;p51"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5130" name="Google Shape;5130;p51"/>
          <p:cNvGrpSpPr/>
          <p:nvPr/>
        </p:nvGrpSpPr>
        <p:grpSpPr>
          <a:xfrm>
            <a:off x="-7700" y="6324841"/>
            <a:ext cx="12206290" cy="332283"/>
            <a:chOff x="931692" y="4540806"/>
            <a:chExt cx="31987132" cy="2418359"/>
          </a:xfrm>
        </p:grpSpPr>
        <p:grpSp>
          <p:nvGrpSpPr>
            <p:cNvPr id="5131" name="Google Shape;5131;p51"/>
            <p:cNvGrpSpPr/>
            <p:nvPr/>
          </p:nvGrpSpPr>
          <p:grpSpPr>
            <a:xfrm>
              <a:off x="931692" y="4540806"/>
              <a:ext cx="16002389" cy="2418359"/>
              <a:chOff x="1874938" y="4228518"/>
              <a:chExt cx="12714436" cy="29031919"/>
            </a:xfrm>
          </p:grpSpPr>
          <p:grpSp>
            <p:nvGrpSpPr>
              <p:cNvPr id="5132" name="Google Shape;5132;p51"/>
              <p:cNvGrpSpPr/>
              <p:nvPr/>
            </p:nvGrpSpPr>
            <p:grpSpPr>
              <a:xfrm>
                <a:off x="1874938" y="4228545"/>
                <a:ext cx="724122" cy="29031869"/>
                <a:chOff x="6763779" y="3610074"/>
                <a:chExt cx="724122" cy="19543500"/>
              </a:xfrm>
            </p:grpSpPr>
            <p:sp>
              <p:nvSpPr>
                <p:cNvPr id="5133" name="Google Shape;5133;p5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34" name="Google Shape;5134;p5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35" name="Google Shape;5135;p5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36" name="Google Shape;5136;p5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137" name="Google Shape;5137;p51"/>
              <p:cNvGrpSpPr/>
              <p:nvPr/>
            </p:nvGrpSpPr>
            <p:grpSpPr>
              <a:xfrm>
                <a:off x="2589876" y="4228518"/>
                <a:ext cx="4171622" cy="29031750"/>
                <a:chOff x="589212" y="5453559"/>
                <a:chExt cx="4171622" cy="19354500"/>
              </a:xfrm>
            </p:grpSpPr>
            <p:grpSp>
              <p:nvGrpSpPr>
                <p:cNvPr id="5138" name="Google Shape;5138;p51"/>
                <p:cNvGrpSpPr/>
                <p:nvPr/>
              </p:nvGrpSpPr>
              <p:grpSpPr>
                <a:xfrm>
                  <a:off x="2213483" y="5453559"/>
                  <a:ext cx="2547351" cy="19354500"/>
                  <a:chOff x="2126394" y="6201753"/>
                  <a:chExt cx="2547351" cy="19354500"/>
                </a:xfrm>
              </p:grpSpPr>
              <p:sp>
                <p:nvSpPr>
                  <p:cNvPr id="5139" name="Google Shape;5139;p5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0" name="Google Shape;5140;p5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1" name="Google Shape;5141;p5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2" name="Google Shape;5142;p5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3" name="Google Shape;5143;p5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4" name="Google Shape;5144;p5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5" name="Google Shape;5145;p5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6" name="Google Shape;5146;p5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7" name="Google Shape;5147;p5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8" name="Google Shape;5148;p5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9" name="Google Shape;5149;p5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0" name="Google Shape;5150;p5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1" name="Google Shape;5151;p5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2" name="Google Shape;5152;p5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153" name="Google Shape;5153;p51"/>
                <p:cNvGrpSpPr/>
                <p:nvPr/>
              </p:nvGrpSpPr>
              <p:grpSpPr>
                <a:xfrm>
                  <a:off x="589212" y="5453559"/>
                  <a:ext cx="1622103" cy="19354500"/>
                  <a:chOff x="589212" y="5453048"/>
                  <a:chExt cx="1622103" cy="19354500"/>
                </a:xfrm>
              </p:grpSpPr>
              <p:sp>
                <p:nvSpPr>
                  <p:cNvPr id="5154" name="Google Shape;5154;p5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5" name="Google Shape;5155;p5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6" name="Google Shape;5156;p5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7" name="Google Shape;5157;p5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8" name="Google Shape;5158;p5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9" name="Google Shape;5159;p5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60" name="Google Shape;5160;p5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61" name="Google Shape;5161;p5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62" name="Google Shape;5162;p5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163" name="Google Shape;5163;p51"/>
              <p:cNvGrpSpPr/>
              <p:nvPr/>
            </p:nvGrpSpPr>
            <p:grpSpPr>
              <a:xfrm>
                <a:off x="6752314" y="4228568"/>
                <a:ext cx="911322" cy="29031869"/>
                <a:chOff x="11540841" y="6900050"/>
                <a:chExt cx="911322" cy="19543500"/>
              </a:xfrm>
            </p:grpSpPr>
            <p:sp>
              <p:nvSpPr>
                <p:cNvPr id="5164" name="Google Shape;5164;p5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65" name="Google Shape;5165;p5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66" name="Google Shape;5166;p5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67" name="Google Shape;5167;p5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68" name="Google Shape;5168;p5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169" name="Google Shape;5169;p51"/>
              <p:cNvGrpSpPr/>
              <p:nvPr/>
            </p:nvGrpSpPr>
            <p:grpSpPr>
              <a:xfrm>
                <a:off x="7654454" y="4228555"/>
                <a:ext cx="2782652" cy="29031869"/>
                <a:chOff x="13486776" y="5144310"/>
                <a:chExt cx="2782652" cy="19543500"/>
              </a:xfrm>
            </p:grpSpPr>
            <p:sp>
              <p:nvSpPr>
                <p:cNvPr id="5170" name="Google Shape;5170;p5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1" name="Google Shape;5171;p5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2" name="Google Shape;5172;p5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3" name="Google Shape;5173;p5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4" name="Google Shape;5174;p5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5" name="Google Shape;5175;p5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6" name="Google Shape;5176;p5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7" name="Google Shape;5177;p5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8" name="Google Shape;5178;p5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9" name="Google Shape;5179;p5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0" name="Google Shape;5180;p5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1" name="Google Shape;5181;p5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2" name="Google Shape;5182;p5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3" name="Google Shape;5183;p5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4" name="Google Shape;5184;p5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5" name="Google Shape;5185;p5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186" name="Google Shape;5186;p51"/>
              <p:cNvGrpSpPr/>
              <p:nvPr/>
            </p:nvGrpSpPr>
            <p:grpSpPr>
              <a:xfrm>
                <a:off x="10427923" y="4228549"/>
                <a:ext cx="4161451" cy="29031869"/>
                <a:chOff x="16176528" y="4317489"/>
                <a:chExt cx="4161451" cy="19543500"/>
              </a:xfrm>
            </p:grpSpPr>
            <p:sp>
              <p:nvSpPr>
                <p:cNvPr id="5187" name="Google Shape;5187;p5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8" name="Google Shape;5188;p5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9" name="Google Shape;5189;p5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0" name="Google Shape;5190;p5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1" name="Google Shape;5191;p5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2" name="Google Shape;5192;p5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3" name="Google Shape;5193;p5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4" name="Google Shape;5194;p5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5" name="Google Shape;5195;p5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6" name="Google Shape;5196;p5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7" name="Google Shape;5197;p5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8" name="Google Shape;5198;p5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9" name="Google Shape;5199;p5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0" name="Google Shape;5200;p5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1" name="Google Shape;5201;p5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2" name="Google Shape;5202;p5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3" name="Google Shape;5203;p5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4" name="Google Shape;5204;p5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5" name="Google Shape;5205;p5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6" name="Google Shape;5206;p5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7" name="Google Shape;5207;p5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8" name="Google Shape;5208;p5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9" name="Google Shape;5209;p5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210" name="Google Shape;5210;p51"/>
            <p:cNvGrpSpPr/>
            <p:nvPr/>
          </p:nvGrpSpPr>
          <p:grpSpPr>
            <a:xfrm>
              <a:off x="16916435" y="4540806"/>
              <a:ext cx="16002389" cy="2418359"/>
              <a:chOff x="1874938" y="4228518"/>
              <a:chExt cx="12714436" cy="29031919"/>
            </a:xfrm>
          </p:grpSpPr>
          <p:grpSp>
            <p:nvGrpSpPr>
              <p:cNvPr id="5211" name="Google Shape;5211;p51"/>
              <p:cNvGrpSpPr/>
              <p:nvPr/>
            </p:nvGrpSpPr>
            <p:grpSpPr>
              <a:xfrm>
                <a:off x="1874938" y="4228545"/>
                <a:ext cx="724122" cy="29031869"/>
                <a:chOff x="6763779" y="3610074"/>
                <a:chExt cx="724122" cy="19543500"/>
              </a:xfrm>
            </p:grpSpPr>
            <p:sp>
              <p:nvSpPr>
                <p:cNvPr id="5212" name="Google Shape;5212;p5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13" name="Google Shape;5213;p5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14" name="Google Shape;5214;p5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15" name="Google Shape;5215;p5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216" name="Google Shape;5216;p51"/>
              <p:cNvGrpSpPr/>
              <p:nvPr/>
            </p:nvGrpSpPr>
            <p:grpSpPr>
              <a:xfrm>
                <a:off x="2589876" y="4228518"/>
                <a:ext cx="4171622" cy="29031750"/>
                <a:chOff x="589212" y="5453559"/>
                <a:chExt cx="4171622" cy="19354500"/>
              </a:xfrm>
            </p:grpSpPr>
            <p:grpSp>
              <p:nvGrpSpPr>
                <p:cNvPr id="5217" name="Google Shape;5217;p51"/>
                <p:cNvGrpSpPr/>
                <p:nvPr/>
              </p:nvGrpSpPr>
              <p:grpSpPr>
                <a:xfrm>
                  <a:off x="2213483" y="5453559"/>
                  <a:ext cx="2547351" cy="19354500"/>
                  <a:chOff x="2126394" y="6201753"/>
                  <a:chExt cx="2547351" cy="19354500"/>
                </a:xfrm>
              </p:grpSpPr>
              <p:sp>
                <p:nvSpPr>
                  <p:cNvPr id="5218" name="Google Shape;5218;p5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19" name="Google Shape;5219;p5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0" name="Google Shape;5220;p5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1" name="Google Shape;5221;p5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2" name="Google Shape;5222;p5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3" name="Google Shape;5223;p5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4" name="Google Shape;5224;p5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5" name="Google Shape;5225;p5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6" name="Google Shape;5226;p5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7" name="Google Shape;5227;p5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8" name="Google Shape;5228;p5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9" name="Google Shape;5229;p5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0" name="Google Shape;5230;p5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1" name="Google Shape;5231;p5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232" name="Google Shape;5232;p51"/>
                <p:cNvGrpSpPr/>
                <p:nvPr/>
              </p:nvGrpSpPr>
              <p:grpSpPr>
                <a:xfrm>
                  <a:off x="589212" y="5453559"/>
                  <a:ext cx="1622103" cy="19354500"/>
                  <a:chOff x="589212" y="5453048"/>
                  <a:chExt cx="1622103" cy="19354500"/>
                </a:xfrm>
              </p:grpSpPr>
              <p:sp>
                <p:nvSpPr>
                  <p:cNvPr id="5233" name="Google Shape;5233;p5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4" name="Google Shape;5234;p5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5" name="Google Shape;5235;p5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6" name="Google Shape;5236;p5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7" name="Google Shape;5237;p5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8" name="Google Shape;5238;p5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9" name="Google Shape;5239;p5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40" name="Google Shape;5240;p5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41" name="Google Shape;5241;p5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242" name="Google Shape;5242;p51"/>
              <p:cNvGrpSpPr/>
              <p:nvPr/>
            </p:nvGrpSpPr>
            <p:grpSpPr>
              <a:xfrm>
                <a:off x="6752314" y="4228568"/>
                <a:ext cx="911322" cy="29031869"/>
                <a:chOff x="11540841" y="6900050"/>
                <a:chExt cx="911322" cy="19543500"/>
              </a:xfrm>
            </p:grpSpPr>
            <p:sp>
              <p:nvSpPr>
                <p:cNvPr id="5243" name="Google Shape;5243;p5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44" name="Google Shape;5244;p5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45" name="Google Shape;5245;p5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46" name="Google Shape;5246;p5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47" name="Google Shape;5247;p5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248" name="Google Shape;5248;p51"/>
              <p:cNvGrpSpPr/>
              <p:nvPr/>
            </p:nvGrpSpPr>
            <p:grpSpPr>
              <a:xfrm>
                <a:off x="7654454" y="4228555"/>
                <a:ext cx="2782652" cy="29031869"/>
                <a:chOff x="13486776" y="5144310"/>
                <a:chExt cx="2782652" cy="19543500"/>
              </a:xfrm>
            </p:grpSpPr>
            <p:sp>
              <p:nvSpPr>
                <p:cNvPr id="5249" name="Google Shape;5249;p5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0" name="Google Shape;5250;p5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1" name="Google Shape;5251;p5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2" name="Google Shape;5252;p5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3" name="Google Shape;5253;p5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4" name="Google Shape;5254;p5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5" name="Google Shape;5255;p5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6" name="Google Shape;5256;p5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7" name="Google Shape;5257;p5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8" name="Google Shape;5258;p5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59" name="Google Shape;5259;p5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60" name="Google Shape;5260;p5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61" name="Google Shape;5261;p5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62" name="Google Shape;5262;p5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63" name="Google Shape;5263;p5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64" name="Google Shape;5264;p5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265" name="Google Shape;5265;p51"/>
              <p:cNvGrpSpPr/>
              <p:nvPr/>
            </p:nvGrpSpPr>
            <p:grpSpPr>
              <a:xfrm>
                <a:off x="10427923" y="4228549"/>
                <a:ext cx="4161451" cy="29031869"/>
                <a:chOff x="16176528" y="4317489"/>
                <a:chExt cx="4161451" cy="19543500"/>
              </a:xfrm>
            </p:grpSpPr>
            <p:sp>
              <p:nvSpPr>
                <p:cNvPr id="5266" name="Google Shape;5266;p5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67" name="Google Shape;5267;p5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68" name="Google Shape;5268;p5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69" name="Google Shape;5269;p5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0" name="Google Shape;5270;p5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1" name="Google Shape;5271;p5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2" name="Google Shape;5272;p5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3" name="Google Shape;5273;p5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4" name="Google Shape;5274;p5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5" name="Google Shape;5275;p5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6" name="Google Shape;5276;p5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7" name="Google Shape;5277;p5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8" name="Google Shape;5278;p5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9" name="Google Shape;5279;p5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0" name="Google Shape;5280;p5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1" name="Google Shape;5281;p5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2" name="Google Shape;5282;p5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3" name="Google Shape;5283;p5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4" name="Google Shape;5284;p5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5" name="Google Shape;5285;p5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6" name="Google Shape;5286;p5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7" name="Google Shape;5287;p5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8" name="Google Shape;5288;p5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5289" name="Google Shape;5289;p51"/>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290" name="Google Shape;5290;p51"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5291" name="Google Shape;5291;p51"/>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5292" name="Google Shape;5292;p51"/>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14</a:t>
            </a:r>
            <a:endParaRPr sz="1400" b="0" i="0" u="none" strike="noStrike" cap="none">
              <a:solidFill>
                <a:srgbClr val="000000"/>
              </a:solidFill>
              <a:latin typeface="Arial"/>
              <a:ea typeface="Arial"/>
              <a:cs typeface="Arial"/>
              <a:sym typeface="Arial"/>
            </a:endParaRPr>
          </a:p>
        </p:txBody>
      </p:sp>
      <p:sp>
        <p:nvSpPr>
          <p:cNvPr id="5293" name="Google Shape;5293;p51"/>
          <p:cNvSpPr txBox="1"/>
          <p:nvPr/>
        </p:nvSpPr>
        <p:spPr>
          <a:xfrm>
            <a:off x="5345475" y="1410750"/>
            <a:ext cx="1486800" cy="371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0">
                <a:solidFill>
                  <a:schemeClr val="accent2"/>
                </a:solidFill>
                <a:latin typeface="Calibri"/>
                <a:ea typeface="Calibri"/>
                <a:cs typeface="Calibri"/>
                <a:sym typeface="Calibri"/>
              </a:rPr>
              <a:t>?</a:t>
            </a:r>
            <a:endParaRPr sz="20000">
              <a:solidFill>
                <a:schemeClr val="accent2"/>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pic>
        <p:nvPicPr>
          <p:cNvPr id="810" name="Google Shape;810;p17"/>
          <p:cNvPicPr preferRelativeResize="0"/>
          <p:nvPr/>
        </p:nvPicPr>
        <p:blipFill rotWithShape="1">
          <a:blip r:embed="rId3">
            <a:alphaModFix/>
          </a:blip>
          <a:srcRect l="31833" r="37263"/>
          <a:stretch/>
        </p:blipFill>
        <p:spPr>
          <a:xfrm rot="-3917493">
            <a:off x="9557294" y="2926057"/>
            <a:ext cx="529488" cy="3426709"/>
          </a:xfrm>
          <a:prstGeom prst="rect">
            <a:avLst/>
          </a:prstGeom>
          <a:noFill/>
          <a:ln>
            <a:noFill/>
          </a:ln>
        </p:spPr>
      </p:pic>
      <p:pic>
        <p:nvPicPr>
          <p:cNvPr id="811" name="Google Shape;811;p17"/>
          <p:cNvPicPr preferRelativeResize="0"/>
          <p:nvPr/>
        </p:nvPicPr>
        <p:blipFill rotWithShape="1">
          <a:blip r:embed="rId3">
            <a:alphaModFix/>
          </a:blip>
          <a:srcRect l="75229"/>
          <a:stretch/>
        </p:blipFill>
        <p:spPr>
          <a:xfrm rot="-3530509" flipH="1">
            <a:off x="2070039" y="3390855"/>
            <a:ext cx="420742" cy="3396891"/>
          </a:xfrm>
          <a:prstGeom prst="rect">
            <a:avLst/>
          </a:prstGeom>
          <a:noFill/>
          <a:ln>
            <a:noFill/>
          </a:ln>
        </p:spPr>
      </p:pic>
      <p:pic>
        <p:nvPicPr>
          <p:cNvPr id="812" name="Google Shape;812;p17"/>
          <p:cNvPicPr preferRelativeResize="0"/>
          <p:nvPr/>
        </p:nvPicPr>
        <p:blipFill rotWithShape="1">
          <a:blip r:embed="rId3">
            <a:alphaModFix/>
          </a:blip>
          <a:srcRect r="78197"/>
          <a:stretch/>
        </p:blipFill>
        <p:spPr>
          <a:xfrm rot="-7253836" flipH="1">
            <a:off x="5914088" y="3047004"/>
            <a:ext cx="414732" cy="3804320"/>
          </a:xfrm>
          <a:prstGeom prst="rect">
            <a:avLst/>
          </a:prstGeom>
          <a:noFill/>
          <a:ln>
            <a:noFill/>
          </a:ln>
        </p:spPr>
      </p:pic>
      <p:grpSp>
        <p:nvGrpSpPr>
          <p:cNvPr id="813" name="Google Shape;813;p17"/>
          <p:cNvGrpSpPr/>
          <p:nvPr/>
        </p:nvGrpSpPr>
        <p:grpSpPr>
          <a:xfrm>
            <a:off x="-7700" y="6324840"/>
            <a:ext cx="12206290" cy="332283"/>
            <a:chOff x="931692" y="4540806"/>
            <a:chExt cx="31987132" cy="2418359"/>
          </a:xfrm>
        </p:grpSpPr>
        <p:grpSp>
          <p:nvGrpSpPr>
            <p:cNvPr id="814" name="Google Shape;814;p17"/>
            <p:cNvGrpSpPr/>
            <p:nvPr/>
          </p:nvGrpSpPr>
          <p:grpSpPr>
            <a:xfrm>
              <a:off x="931692" y="4540806"/>
              <a:ext cx="16002389" cy="2418359"/>
              <a:chOff x="1874938" y="4228518"/>
              <a:chExt cx="12714436" cy="29031919"/>
            </a:xfrm>
          </p:grpSpPr>
          <p:grpSp>
            <p:nvGrpSpPr>
              <p:cNvPr id="815" name="Google Shape;815;p17"/>
              <p:cNvGrpSpPr/>
              <p:nvPr/>
            </p:nvGrpSpPr>
            <p:grpSpPr>
              <a:xfrm>
                <a:off x="1874938" y="4228545"/>
                <a:ext cx="724122" cy="29031869"/>
                <a:chOff x="6763779" y="3610074"/>
                <a:chExt cx="724122" cy="19543500"/>
              </a:xfrm>
            </p:grpSpPr>
            <p:sp>
              <p:nvSpPr>
                <p:cNvPr id="816" name="Google Shape;816;p1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17" name="Google Shape;817;p1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18" name="Google Shape;818;p1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19" name="Google Shape;819;p1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820" name="Google Shape;820;p17"/>
              <p:cNvGrpSpPr/>
              <p:nvPr/>
            </p:nvGrpSpPr>
            <p:grpSpPr>
              <a:xfrm>
                <a:off x="2589876" y="4228518"/>
                <a:ext cx="4171622" cy="29031750"/>
                <a:chOff x="589212" y="5453559"/>
                <a:chExt cx="4171622" cy="19354500"/>
              </a:xfrm>
            </p:grpSpPr>
            <p:grpSp>
              <p:nvGrpSpPr>
                <p:cNvPr id="821" name="Google Shape;821;p17"/>
                <p:cNvGrpSpPr/>
                <p:nvPr/>
              </p:nvGrpSpPr>
              <p:grpSpPr>
                <a:xfrm>
                  <a:off x="2213483" y="5453559"/>
                  <a:ext cx="2547351" cy="19354500"/>
                  <a:chOff x="2126394" y="6201753"/>
                  <a:chExt cx="2547351" cy="19354500"/>
                </a:xfrm>
              </p:grpSpPr>
              <p:sp>
                <p:nvSpPr>
                  <p:cNvPr id="822" name="Google Shape;822;p1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23" name="Google Shape;823;p1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24" name="Google Shape;824;p1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25" name="Google Shape;825;p1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26" name="Google Shape;826;p1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27" name="Google Shape;827;p1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28" name="Google Shape;828;p1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29" name="Google Shape;829;p1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30" name="Google Shape;830;p1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31" name="Google Shape;831;p1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32" name="Google Shape;832;p1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33" name="Google Shape;833;p1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34" name="Google Shape;834;p1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35" name="Google Shape;835;p1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836" name="Google Shape;836;p17"/>
                <p:cNvGrpSpPr/>
                <p:nvPr/>
              </p:nvGrpSpPr>
              <p:grpSpPr>
                <a:xfrm>
                  <a:off x="589212" y="5453559"/>
                  <a:ext cx="1622103" cy="19354500"/>
                  <a:chOff x="589212" y="5453048"/>
                  <a:chExt cx="1622103" cy="19354500"/>
                </a:xfrm>
              </p:grpSpPr>
              <p:sp>
                <p:nvSpPr>
                  <p:cNvPr id="837" name="Google Shape;837;p1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38" name="Google Shape;838;p1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39" name="Google Shape;839;p1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40" name="Google Shape;840;p1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41" name="Google Shape;841;p1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42" name="Google Shape;842;p1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43" name="Google Shape;843;p1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44" name="Google Shape;844;p1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45" name="Google Shape;845;p1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846" name="Google Shape;846;p17"/>
              <p:cNvGrpSpPr/>
              <p:nvPr/>
            </p:nvGrpSpPr>
            <p:grpSpPr>
              <a:xfrm>
                <a:off x="6752314" y="4228568"/>
                <a:ext cx="911322" cy="29031869"/>
                <a:chOff x="11540841" y="6900050"/>
                <a:chExt cx="911322" cy="19543500"/>
              </a:xfrm>
            </p:grpSpPr>
            <p:sp>
              <p:nvSpPr>
                <p:cNvPr id="847" name="Google Shape;847;p1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48" name="Google Shape;848;p1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49" name="Google Shape;849;p1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0" name="Google Shape;850;p1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1" name="Google Shape;851;p1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852" name="Google Shape;852;p17"/>
              <p:cNvGrpSpPr/>
              <p:nvPr/>
            </p:nvGrpSpPr>
            <p:grpSpPr>
              <a:xfrm>
                <a:off x="7654454" y="4228555"/>
                <a:ext cx="2782652" cy="29031869"/>
                <a:chOff x="13486776" y="5144310"/>
                <a:chExt cx="2782652" cy="19543500"/>
              </a:xfrm>
            </p:grpSpPr>
            <p:sp>
              <p:nvSpPr>
                <p:cNvPr id="853" name="Google Shape;853;p1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4" name="Google Shape;854;p1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5" name="Google Shape;855;p1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6" name="Google Shape;856;p1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7" name="Google Shape;857;p1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8" name="Google Shape;858;p1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59" name="Google Shape;859;p1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60" name="Google Shape;860;p1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61" name="Google Shape;861;p1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62" name="Google Shape;862;p1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63" name="Google Shape;863;p1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64" name="Google Shape;864;p1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65" name="Google Shape;865;p1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66" name="Google Shape;866;p1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67" name="Google Shape;867;p1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68" name="Google Shape;868;p1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869" name="Google Shape;869;p17"/>
              <p:cNvGrpSpPr/>
              <p:nvPr/>
            </p:nvGrpSpPr>
            <p:grpSpPr>
              <a:xfrm>
                <a:off x="10427923" y="4228549"/>
                <a:ext cx="4161451" cy="29031869"/>
                <a:chOff x="16176528" y="4317489"/>
                <a:chExt cx="4161451" cy="19543500"/>
              </a:xfrm>
            </p:grpSpPr>
            <p:sp>
              <p:nvSpPr>
                <p:cNvPr id="870" name="Google Shape;870;p1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71" name="Google Shape;871;p1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72" name="Google Shape;872;p1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73" name="Google Shape;873;p1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74" name="Google Shape;874;p1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75" name="Google Shape;875;p1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76" name="Google Shape;876;p1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77" name="Google Shape;877;p1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78" name="Google Shape;878;p1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79" name="Google Shape;879;p1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0" name="Google Shape;880;p1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1" name="Google Shape;881;p1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2" name="Google Shape;882;p1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3" name="Google Shape;883;p1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4" name="Google Shape;884;p1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5" name="Google Shape;885;p1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6" name="Google Shape;886;p1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7" name="Google Shape;887;p1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8" name="Google Shape;888;p1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89" name="Google Shape;889;p1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90" name="Google Shape;890;p1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91" name="Google Shape;891;p1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92" name="Google Shape;892;p1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893" name="Google Shape;893;p17"/>
            <p:cNvGrpSpPr/>
            <p:nvPr/>
          </p:nvGrpSpPr>
          <p:grpSpPr>
            <a:xfrm>
              <a:off x="16916435" y="4540806"/>
              <a:ext cx="16002389" cy="2418359"/>
              <a:chOff x="1874938" y="4228518"/>
              <a:chExt cx="12714436" cy="29031919"/>
            </a:xfrm>
          </p:grpSpPr>
          <p:grpSp>
            <p:nvGrpSpPr>
              <p:cNvPr id="894" name="Google Shape;894;p17"/>
              <p:cNvGrpSpPr/>
              <p:nvPr/>
            </p:nvGrpSpPr>
            <p:grpSpPr>
              <a:xfrm>
                <a:off x="1874938" y="4228545"/>
                <a:ext cx="724122" cy="29031869"/>
                <a:chOff x="6763779" y="3610074"/>
                <a:chExt cx="724122" cy="19543500"/>
              </a:xfrm>
            </p:grpSpPr>
            <p:sp>
              <p:nvSpPr>
                <p:cNvPr id="895" name="Google Shape;895;p1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96" name="Google Shape;896;p1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97" name="Google Shape;897;p1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898" name="Google Shape;898;p1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899" name="Google Shape;899;p17"/>
              <p:cNvGrpSpPr/>
              <p:nvPr/>
            </p:nvGrpSpPr>
            <p:grpSpPr>
              <a:xfrm>
                <a:off x="2589876" y="4228518"/>
                <a:ext cx="4171622" cy="29031750"/>
                <a:chOff x="589212" y="5453559"/>
                <a:chExt cx="4171622" cy="19354500"/>
              </a:xfrm>
            </p:grpSpPr>
            <p:grpSp>
              <p:nvGrpSpPr>
                <p:cNvPr id="900" name="Google Shape;900;p17"/>
                <p:cNvGrpSpPr/>
                <p:nvPr/>
              </p:nvGrpSpPr>
              <p:grpSpPr>
                <a:xfrm>
                  <a:off x="2213483" y="5453559"/>
                  <a:ext cx="2547351" cy="19354500"/>
                  <a:chOff x="2126394" y="6201753"/>
                  <a:chExt cx="2547351" cy="19354500"/>
                </a:xfrm>
              </p:grpSpPr>
              <p:sp>
                <p:nvSpPr>
                  <p:cNvPr id="901" name="Google Shape;901;p1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02" name="Google Shape;902;p1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03" name="Google Shape;903;p1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04" name="Google Shape;904;p1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05" name="Google Shape;905;p1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06" name="Google Shape;906;p1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07" name="Google Shape;907;p1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08" name="Google Shape;908;p1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09" name="Google Shape;909;p1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10" name="Google Shape;910;p1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11" name="Google Shape;911;p1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12" name="Google Shape;912;p1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13" name="Google Shape;913;p1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14" name="Google Shape;914;p1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915" name="Google Shape;915;p17"/>
                <p:cNvGrpSpPr/>
                <p:nvPr/>
              </p:nvGrpSpPr>
              <p:grpSpPr>
                <a:xfrm>
                  <a:off x="589212" y="5453559"/>
                  <a:ext cx="1622103" cy="19354500"/>
                  <a:chOff x="589212" y="5453048"/>
                  <a:chExt cx="1622103" cy="19354500"/>
                </a:xfrm>
              </p:grpSpPr>
              <p:sp>
                <p:nvSpPr>
                  <p:cNvPr id="916" name="Google Shape;916;p1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17" name="Google Shape;917;p1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18" name="Google Shape;918;p1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19" name="Google Shape;919;p1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20" name="Google Shape;920;p1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21" name="Google Shape;921;p1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22" name="Google Shape;922;p1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23" name="Google Shape;923;p1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24" name="Google Shape;924;p1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925" name="Google Shape;925;p17"/>
              <p:cNvGrpSpPr/>
              <p:nvPr/>
            </p:nvGrpSpPr>
            <p:grpSpPr>
              <a:xfrm>
                <a:off x="6752314" y="4228568"/>
                <a:ext cx="911322" cy="29031869"/>
                <a:chOff x="11540841" y="6900050"/>
                <a:chExt cx="911322" cy="19543500"/>
              </a:xfrm>
            </p:grpSpPr>
            <p:sp>
              <p:nvSpPr>
                <p:cNvPr id="926" name="Google Shape;926;p1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27" name="Google Shape;927;p1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28" name="Google Shape;928;p1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29" name="Google Shape;929;p1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30" name="Google Shape;930;p1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931" name="Google Shape;931;p17"/>
              <p:cNvGrpSpPr/>
              <p:nvPr/>
            </p:nvGrpSpPr>
            <p:grpSpPr>
              <a:xfrm>
                <a:off x="7654454" y="4228555"/>
                <a:ext cx="2782652" cy="29031869"/>
                <a:chOff x="13486776" y="5144310"/>
                <a:chExt cx="2782652" cy="19543500"/>
              </a:xfrm>
            </p:grpSpPr>
            <p:sp>
              <p:nvSpPr>
                <p:cNvPr id="932" name="Google Shape;932;p1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33" name="Google Shape;933;p1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34" name="Google Shape;934;p1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35" name="Google Shape;935;p1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36" name="Google Shape;936;p1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37" name="Google Shape;937;p1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38" name="Google Shape;938;p1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39" name="Google Shape;939;p1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40" name="Google Shape;940;p1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41" name="Google Shape;941;p1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42" name="Google Shape;942;p1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43" name="Google Shape;943;p1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44" name="Google Shape;944;p1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45" name="Google Shape;945;p1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46" name="Google Shape;946;p1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47" name="Google Shape;947;p1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948" name="Google Shape;948;p17"/>
              <p:cNvGrpSpPr/>
              <p:nvPr/>
            </p:nvGrpSpPr>
            <p:grpSpPr>
              <a:xfrm>
                <a:off x="10427923" y="4228549"/>
                <a:ext cx="4161451" cy="29031869"/>
                <a:chOff x="16176528" y="4317489"/>
                <a:chExt cx="4161451" cy="19543500"/>
              </a:xfrm>
            </p:grpSpPr>
            <p:sp>
              <p:nvSpPr>
                <p:cNvPr id="949" name="Google Shape;949;p1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0" name="Google Shape;950;p1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1" name="Google Shape;951;p1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2" name="Google Shape;952;p1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3" name="Google Shape;953;p1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4" name="Google Shape;954;p1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5" name="Google Shape;955;p1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6" name="Google Shape;956;p1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7" name="Google Shape;957;p1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8" name="Google Shape;958;p1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59" name="Google Shape;959;p1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0" name="Google Shape;960;p1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1" name="Google Shape;961;p1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2" name="Google Shape;962;p1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3" name="Google Shape;963;p1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4" name="Google Shape;964;p1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5" name="Google Shape;965;p1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6" name="Google Shape;966;p1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7" name="Google Shape;967;p1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8" name="Google Shape;968;p1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69" name="Google Shape;969;p1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70" name="Google Shape;970;p1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71" name="Google Shape;971;p1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972" name="Google Shape;972;p17"/>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973" name="Google Shape;973;p17" descr="A black and white image of text&#10;&#10;Description automatically generated with low confidence"/>
          <p:cNvPicPr preferRelativeResize="0"/>
          <p:nvPr/>
        </p:nvPicPr>
        <p:blipFill rotWithShape="1">
          <a:blip r:embed="rId4">
            <a:alphaModFix/>
          </a:blip>
          <a:srcRect/>
          <a:stretch/>
        </p:blipFill>
        <p:spPr>
          <a:xfrm>
            <a:off x="9412031" y="6605385"/>
            <a:ext cx="2743201" cy="222645"/>
          </a:xfrm>
          <a:prstGeom prst="rect">
            <a:avLst/>
          </a:prstGeom>
          <a:noFill/>
          <a:ln>
            <a:noFill/>
          </a:ln>
        </p:spPr>
      </p:pic>
      <p:sp>
        <p:nvSpPr>
          <p:cNvPr id="974" name="Google Shape;974;p17"/>
          <p:cNvSpPr txBox="1"/>
          <p:nvPr/>
        </p:nvSpPr>
        <p:spPr>
          <a:xfrm>
            <a:off x="516450" y="1520739"/>
            <a:ext cx="11158800" cy="1790203"/>
          </a:xfrm>
          <a:prstGeom prst="rect">
            <a:avLst/>
          </a:prstGeom>
          <a:noFill/>
          <a:ln>
            <a:noFill/>
          </a:ln>
        </p:spPr>
        <p:txBody>
          <a:bodyPr spcFirstLastPara="1" wrap="square" lIns="91425" tIns="91425" rIns="91425" bIns="91425" anchor="t" anchorCtr="0">
            <a:spAutoFit/>
          </a:bodyPr>
          <a:lstStyle/>
          <a:p>
            <a:pPr lvl="0" algn="ctr">
              <a:lnSpc>
                <a:spcPct val="200000"/>
              </a:lnSpc>
              <a:spcBef>
                <a:spcPts val="1000"/>
              </a:spcBef>
            </a:pPr>
            <a:r>
              <a:rPr lang="en-US" sz="2400" dirty="0">
                <a:solidFill>
                  <a:schemeClr val="dk1"/>
                </a:solidFill>
                <a:latin typeface="Times New Roman"/>
                <a:ea typeface="Times New Roman"/>
                <a:cs typeface="Times New Roman"/>
                <a:sym typeface="Times New Roman"/>
              </a:rPr>
              <a:t>Genetically encoded polymers (GEP’s) have the potential to overcome the challenges faced in the development of synthetic membrane-based nanotechnology</a:t>
            </a:r>
          </a:p>
        </p:txBody>
      </p:sp>
      <p:pic>
        <p:nvPicPr>
          <p:cNvPr id="975" name="Google Shape;975;p17" descr="Logo&#10;&#10;Description automatically generated"/>
          <p:cNvPicPr preferRelativeResize="0"/>
          <p:nvPr/>
        </p:nvPicPr>
        <p:blipFill rotWithShape="1">
          <a:blip r:embed="rId5">
            <a:alphaModFix/>
          </a:blip>
          <a:srcRect/>
          <a:stretch/>
        </p:blipFill>
        <p:spPr>
          <a:xfrm>
            <a:off x="7466736" y="201106"/>
            <a:ext cx="1059694" cy="585464"/>
          </a:xfrm>
          <a:prstGeom prst="rect">
            <a:avLst/>
          </a:prstGeom>
          <a:noFill/>
          <a:ln>
            <a:noFill/>
          </a:ln>
        </p:spPr>
      </p:pic>
      <p:pic>
        <p:nvPicPr>
          <p:cNvPr id="976" name="Google Shape;976;p17" descr="Shape&#10;&#10;Description automatically generated with medium confidence"/>
          <p:cNvPicPr preferRelativeResize="0"/>
          <p:nvPr/>
        </p:nvPicPr>
        <p:blipFill rotWithShape="1">
          <a:blip r:embed="rId6">
            <a:alphaModFix/>
          </a:blip>
          <a:srcRect/>
          <a:stretch/>
        </p:blipFill>
        <p:spPr>
          <a:xfrm>
            <a:off x="11141979" y="201095"/>
            <a:ext cx="909088" cy="441379"/>
          </a:xfrm>
          <a:prstGeom prst="rect">
            <a:avLst/>
          </a:prstGeom>
          <a:noFill/>
          <a:ln>
            <a:noFill/>
          </a:ln>
        </p:spPr>
      </p:pic>
      <p:pic>
        <p:nvPicPr>
          <p:cNvPr id="977" name="Google Shape;977;p17" descr="https://commguide.asu.edu/downloads/asulogo/jpg/logo_mg.jpg"/>
          <p:cNvPicPr preferRelativeResize="0"/>
          <p:nvPr/>
        </p:nvPicPr>
        <p:blipFill rotWithShape="1">
          <a:blip r:embed="rId7">
            <a:alphaModFix/>
          </a:blip>
          <a:srcRect/>
          <a:stretch/>
        </p:blipFill>
        <p:spPr>
          <a:xfrm>
            <a:off x="8759589" y="201095"/>
            <a:ext cx="1059689" cy="441379"/>
          </a:xfrm>
          <a:prstGeom prst="rect">
            <a:avLst/>
          </a:prstGeom>
          <a:noFill/>
          <a:ln>
            <a:noFill/>
          </a:ln>
        </p:spPr>
      </p:pic>
      <p:pic>
        <p:nvPicPr>
          <p:cNvPr id="978" name="Google Shape;978;p17" descr="REU at Harvard University (CNS) | NNCI"/>
          <p:cNvPicPr preferRelativeResize="0"/>
          <p:nvPr/>
        </p:nvPicPr>
        <p:blipFill rotWithShape="1">
          <a:blip r:embed="rId8">
            <a:alphaModFix/>
          </a:blip>
          <a:srcRect/>
          <a:stretch/>
        </p:blipFill>
        <p:spPr>
          <a:xfrm>
            <a:off x="9970807" y="168482"/>
            <a:ext cx="1127019" cy="483943"/>
          </a:xfrm>
          <a:prstGeom prst="rect">
            <a:avLst/>
          </a:prstGeom>
          <a:noFill/>
          <a:ln>
            <a:noFill/>
          </a:ln>
        </p:spPr>
      </p:pic>
      <p:pic>
        <p:nvPicPr>
          <p:cNvPr id="979" name="Google Shape;979;p17" title="Screenshot 2026-06-24 at 4.34.07 PM.png"/>
          <p:cNvPicPr preferRelativeResize="0"/>
          <p:nvPr/>
        </p:nvPicPr>
        <p:blipFill rotWithShape="1">
          <a:blip r:embed="rId9">
            <a:alphaModFix/>
          </a:blip>
          <a:srcRect l="5402" t="4898"/>
          <a:stretch/>
        </p:blipFill>
        <p:spPr>
          <a:xfrm>
            <a:off x="6591800" y="69925"/>
            <a:ext cx="747614" cy="716655"/>
          </a:xfrm>
          <a:prstGeom prst="rect">
            <a:avLst/>
          </a:prstGeom>
          <a:noFill/>
          <a:ln>
            <a:noFill/>
          </a:ln>
        </p:spPr>
      </p:pic>
      <p:sp>
        <p:nvSpPr>
          <p:cNvPr id="980" name="Google Shape;980;p17"/>
          <p:cNvSpPr txBox="1"/>
          <p:nvPr/>
        </p:nvSpPr>
        <p:spPr>
          <a:xfrm>
            <a:off x="0" y="6508950"/>
            <a:ext cx="3209544"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dirty="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dirty="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981" name="Google Shape;981;p17"/>
          <p:cNvSpPr txBox="1"/>
          <p:nvPr/>
        </p:nvSpPr>
        <p:spPr>
          <a:xfrm>
            <a:off x="0" y="6508950"/>
            <a:ext cx="12207294"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dirty="0">
                <a:solidFill>
                  <a:schemeClr val="lt1"/>
                </a:solidFill>
                <a:latin typeface="Times New Roman" panose="02020603050405020304" pitchFamily="18" charset="0"/>
                <a:ea typeface="Calibri"/>
                <a:cs typeface="Times New Roman" panose="02020603050405020304" pitchFamily="18" charset="0"/>
                <a:sym typeface="Calibri"/>
              </a:rPr>
              <a:t>4</a:t>
            </a:r>
            <a:endParaRPr sz="1800" dirty="0">
              <a:solidFill>
                <a:schemeClr val="lt1"/>
              </a:solidFill>
              <a:latin typeface="Times New Roman" panose="02020603050405020304" pitchFamily="18" charset="0"/>
              <a:ea typeface="Calibri"/>
              <a:cs typeface="Times New Roman" panose="02020603050405020304" pitchFamily="18" charset="0"/>
              <a:sym typeface="Calibri"/>
            </a:endParaRPr>
          </a:p>
          <a:p>
            <a:pPr marL="0" marR="0" lvl="0" indent="0" algn="ctr" rtl="0">
              <a:lnSpc>
                <a:spcPct val="100000"/>
              </a:lnSpc>
              <a:spcBef>
                <a:spcPts val="0"/>
              </a:spcBef>
              <a:spcAft>
                <a:spcPts val="0"/>
              </a:spcAft>
              <a:buClr>
                <a:srgbClr val="000000"/>
              </a:buClr>
              <a:buSzPts val="1800"/>
              <a:buFont typeface="Arial"/>
              <a:buNone/>
            </a:pPr>
            <a:endParaRPr sz="1800" dirty="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982" name="Google Shape;982;p17"/>
          <p:cNvSpPr txBox="1"/>
          <p:nvPr/>
        </p:nvSpPr>
        <p:spPr>
          <a:xfrm>
            <a:off x="322125" y="146575"/>
            <a:ext cx="6207600"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Overcoming Challenges Faced in Synthetic Membrane Technology </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98"/>
        <p:cNvGrpSpPr/>
        <p:nvPr/>
      </p:nvGrpSpPr>
      <p:grpSpPr>
        <a:xfrm>
          <a:off x="0" y="0"/>
          <a:ext cx="0" cy="0"/>
          <a:chOff x="0" y="0"/>
          <a:chExt cx="0" cy="0"/>
        </a:xfrm>
      </p:grpSpPr>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03"/>
        <p:cNvGrpSpPr/>
        <p:nvPr/>
      </p:nvGrpSpPr>
      <p:grpSpPr>
        <a:xfrm>
          <a:off x="0" y="0"/>
          <a:ext cx="0" cy="0"/>
          <a:chOff x="0" y="0"/>
          <a:chExt cx="0" cy="0"/>
        </a:xfrm>
      </p:grpSpPr>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08"/>
        <p:cNvGrpSpPr/>
        <p:nvPr/>
      </p:nvGrpSpPr>
      <p:grpSpPr>
        <a:xfrm>
          <a:off x="0" y="0"/>
          <a:ext cx="0" cy="0"/>
          <a:chOff x="0" y="0"/>
          <a:chExt cx="0" cy="0"/>
        </a:xfrm>
      </p:grpSpPr>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5313"/>
        <p:cNvGrpSpPr/>
        <p:nvPr/>
      </p:nvGrpSpPr>
      <p:grpSpPr>
        <a:xfrm>
          <a:off x="0" y="0"/>
          <a:ext cx="0" cy="0"/>
          <a:chOff x="0" y="0"/>
          <a:chExt cx="0" cy="0"/>
        </a:xfrm>
      </p:grpSpPr>
      <p:sp>
        <p:nvSpPr>
          <p:cNvPr id="5314" name="Google Shape;5314;p55"/>
          <p:cNvSpPr txBox="1"/>
          <p:nvPr/>
        </p:nvSpPr>
        <p:spPr>
          <a:xfrm>
            <a:off x="322125" y="146575"/>
            <a:ext cx="5444400" cy="7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Growing up Bacteria with the 20:10 Vector</a:t>
            </a:r>
            <a:endParaRPr sz="3200" b="1">
              <a:solidFill>
                <a:schemeClr val="dk1"/>
              </a:solidFill>
              <a:latin typeface="Calibri"/>
              <a:ea typeface="Calibri"/>
              <a:cs typeface="Calibri"/>
              <a:sym typeface="Calibri"/>
            </a:endParaRPr>
          </a:p>
        </p:txBody>
      </p:sp>
      <p:pic>
        <p:nvPicPr>
          <p:cNvPr id="5315" name="Google Shape;5315;p55"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5316" name="Google Shape;5316;p55"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5317" name="Google Shape;5317;p55"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5318" name="Google Shape;5318;p55"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5319" name="Google Shape;5319;p55"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5320" name="Google Shape;5320;p55"/>
          <p:cNvGrpSpPr/>
          <p:nvPr/>
        </p:nvGrpSpPr>
        <p:grpSpPr>
          <a:xfrm>
            <a:off x="-7700" y="6324841"/>
            <a:ext cx="12206290" cy="332283"/>
            <a:chOff x="931692" y="4540806"/>
            <a:chExt cx="31987132" cy="2418359"/>
          </a:xfrm>
        </p:grpSpPr>
        <p:grpSp>
          <p:nvGrpSpPr>
            <p:cNvPr id="5321" name="Google Shape;5321;p55"/>
            <p:cNvGrpSpPr/>
            <p:nvPr/>
          </p:nvGrpSpPr>
          <p:grpSpPr>
            <a:xfrm>
              <a:off x="931692" y="4540806"/>
              <a:ext cx="16002389" cy="2418359"/>
              <a:chOff x="1874938" y="4228518"/>
              <a:chExt cx="12714436" cy="29031919"/>
            </a:xfrm>
          </p:grpSpPr>
          <p:grpSp>
            <p:nvGrpSpPr>
              <p:cNvPr id="5322" name="Google Shape;5322;p55"/>
              <p:cNvGrpSpPr/>
              <p:nvPr/>
            </p:nvGrpSpPr>
            <p:grpSpPr>
              <a:xfrm>
                <a:off x="1874938" y="4228545"/>
                <a:ext cx="724122" cy="29031869"/>
                <a:chOff x="6763779" y="3610074"/>
                <a:chExt cx="724122" cy="19543500"/>
              </a:xfrm>
            </p:grpSpPr>
            <p:sp>
              <p:nvSpPr>
                <p:cNvPr id="5323" name="Google Shape;5323;p5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24" name="Google Shape;5324;p5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25" name="Google Shape;5325;p5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26" name="Google Shape;5326;p5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327" name="Google Shape;5327;p55"/>
              <p:cNvGrpSpPr/>
              <p:nvPr/>
            </p:nvGrpSpPr>
            <p:grpSpPr>
              <a:xfrm>
                <a:off x="2589876" y="4228518"/>
                <a:ext cx="4171622" cy="29031750"/>
                <a:chOff x="589212" y="5453559"/>
                <a:chExt cx="4171622" cy="19354500"/>
              </a:xfrm>
            </p:grpSpPr>
            <p:grpSp>
              <p:nvGrpSpPr>
                <p:cNvPr id="5328" name="Google Shape;5328;p55"/>
                <p:cNvGrpSpPr/>
                <p:nvPr/>
              </p:nvGrpSpPr>
              <p:grpSpPr>
                <a:xfrm>
                  <a:off x="2213483" y="5453559"/>
                  <a:ext cx="2547351" cy="19354500"/>
                  <a:chOff x="2126394" y="6201753"/>
                  <a:chExt cx="2547351" cy="19354500"/>
                </a:xfrm>
              </p:grpSpPr>
              <p:sp>
                <p:nvSpPr>
                  <p:cNvPr id="5329" name="Google Shape;5329;p5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0" name="Google Shape;5330;p5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1" name="Google Shape;5331;p5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2" name="Google Shape;5332;p5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3" name="Google Shape;5333;p5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4" name="Google Shape;5334;p5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5" name="Google Shape;5335;p5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6" name="Google Shape;5336;p5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7" name="Google Shape;5337;p5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8" name="Google Shape;5338;p5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9" name="Google Shape;5339;p5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0" name="Google Shape;5340;p5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1" name="Google Shape;5341;p5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2" name="Google Shape;5342;p5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343" name="Google Shape;5343;p55"/>
                <p:cNvGrpSpPr/>
                <p:nvPr/>
              </p:nvGrpSpPr>
              <p:grpSpPr>
                <a:xfrm>
                  <a:off x="589212" y="5453559"/>
                  <a:ext cx="1622103" cy="19354500"/>
                  <a:chOff x="589212" y="5453048"/>
                  <a:chExt cx="1622103" cy="19354500"/>
                </a:xfrm>
              </p:grpSpPr>
              <p:sp>
                <p:nvSpPr>
                  <p:cNvPr id="5344" name="Google Shape;5344;p5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5" name="Google Shape;5345;p5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6" name="Google Shape;5346;p5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7" name="Google Shape;5347;p5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8" name="Google Shape;5348;p5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9" name="Google Shape;5349;p5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50" name="Google Shape;5350;p5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51" name="Google Shape;5351;p5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52" name="Google Shape;5352;p5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353" name="Google Shape;5353;p55"/>
              <p:cNvGrpSpPr/>
              <p:nvPr/>
            </p:nvGrpSpPr>
            <p:grpSpPr>
              <a:xfrm>
                <a:off x="6752314" y="4228568"/>
                <a:ext cx="911322" cy="29031869"/>
                <a:chOff x="11540841" y="6900050"/>
                <a:chExt cx="911322" cy="19543500"/>
              </a:xfrm>
            </p:grpSpPr>
            <p:sp>
              <p:nvSpPr>
                <p:cNvPr id="5354" name="Google Shape;5354;p5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55" name="Google Shape;5355;p5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56" name="Google Shape;5356;p5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57" name="Google Shape;5357;p5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58" name="Google Shape;5358;p5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359" name="Google Shape;5359;p55"/>
              <p:cNvGrpSpPr/>
              <p:nvPr/>
            </p:nvGrpSpPr>
            <p:grpSpPr>
              <a:xfrm>
                <a:off x="7654454" y="4228555"/>
                <a:ext cx="2782652" cy="29031869"/>
                <a:chOff x="13486776" y="5144310"/>
                <a:chExt cx="2782652" cy="19543500"/>
              </a:xfrm>
            </p:grpSpPr>
            <p:sp>
              <p:nvSpPr>
                <p:cNvPr id="5360" name="Google Shape;5360;p5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61" name="Google Shape;5361;p5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62" name="Google Shape;5362;p5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63" name="Google Shape;5363;p5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64" name="Google Shape;5364;p5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65" name="Google Shape;5365;p5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66" name="Google Shape;5366;p5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67" name="Google Shape;5367;p5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68" name="Google Shape;5368;p5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69" name="Google Shape;5369;p5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70" name="Google Shape;5370;p5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71" name="Google Shape;5371;p5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72" name="Google Shape;5372;p5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73" name="Google Shape;5373;p5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74" name="Google Shape;5374;p5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75" name="Google Shape;5375;p5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376" name="Google Shape;5376;p55"/>
              <p:cNvGrpSpPr/>
              <p:nvPr/>
            </p:nvGrpSpPr>
            <p:grpSpPr>
              <a:xfrm>
                <a:off x="10427923" y="4228549"/>
                <a:ext cx="4161451" cy="29031869"/>
                <a:chOff x="16176528" y="4317489"/>
                <a:chExt cx="4161451" cy="19543500"/>
              </a:xfrm>
            </p:grpSpPr>
            <p:sp>
              <p:nvSpPr>
                <p:cNvPr id="5377" name="Google Shape;5377;p5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78" name="Google Shape;5378;p5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79" name="Google Shape;5379;p5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0" name="Google Shape;5380;p5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1" name="Google Shape;5381;p5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2" name="Google Shape;5382;p5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3" name="Google Shape;5383;p5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4" name="Google Shape;5384;p5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5" name="Google Shape;5385;p5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6" name="Google Shape;5386;p5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7" name="Google Shape;5387;p5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8" name="Google Shape;5388;p5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9" name="Google Shape;5389;p5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0" name="Google Shape;5390;p5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1" name="Google Shape;5391;p5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2" name="Google Shape;5392;p5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3" name="Google Shape;5393;p5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4" name="Google Shape;5394;p5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5" name="Google Shape;5395;p5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6" name="Google Shape;5396;p5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7" name="Google Shape;5397;p5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8" name="Google Shape;5398;p5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9" name="Google Shape;5399;p5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400" name="Google Shape;5400;p55"/>
            <p:cNvGrpSpPr/>
            <p:nvPr/>
          </p:nvGrpSpPr>
          <p:grpSpPr>
            <a:xfrm>
              <a:off x="16916435" y="4540806"/>
              <a:ext cx="16002389" cy="2418359"/>
              <a:chOff x="1874938" y="4228518"/>
              <a:chExt cx="12714436" cy="29031919"/>
            </a:xfrm>
          </p:grpSpPr>
          <p:grpSp>
            <p:nvGrpSpPr>
              <p:cNvPr id="5401" name="Google Shape;5401;p55"/>
              <p:cNvGrpSpPr/>
              <p:nvPr/>
            </p:nvGrpSpPr>
            <p:grpSpPr>
              <a:xfrm>
                <a:off x="1874938" y="4228545"/>
                <a:ext cx="724122" cy="29031869"/>
                <a:chOff x="6763779" y="3610074"/>
                <a:chExt cx="724122" cy="19543500"/>
              </a:xfrm>
            </p:grpSpPr>
            <p:sp>
              <p:nvSpPr>
                <p:cNvPr id="5402" name="Google Shape;5402;p5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03" name="Google Shape;5403;p5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04" name="Google Shape;5404;p5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05" name="Google Shape;5405;p5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406" name="Google Shape;5406;p55"/>
              <p:cNvGrpSpPr/>
              <p:nvPr/>
            </p:nvGrpSpPr>
            <p:grpSpPr>
              <a:xfrm>
                <a:off x="2589876" y="4228518"/>
                <a:ext cx="4171622" cy="29031750"/>
                <a:chOff x="589212" y="5453559"/>
                <a:chExt cx="4171622" cy="19354500"/>
              </a:xfrm>
            </p:grpSpPr>
            <p:grpSp>
              <p:nvGrpSpPr>
                <p:cNvPr id="5407" name="Google Shape;5407;p55"/>
                <p:cNvGrpSpPr/>
                <p:nvPr/>
              </p:nvGrpSpPr>
              <p:grpSpPr>
                <a:xfrm>
                  <a:off x="2213483" y="5453559"/>
                  <a:ext cx="2547351" cy="19354500"/>
                  <a:chOff x="2126394" y="6201753"/>
                  <a:chExt cx="2547351" cy="19354500"/>
                </a:xfrm>
              </p:grpSpPr>
              <p:sp>
                <p:nvSpPr>
                  <p:cNvPr id="5408" name="Google Shape;5408;p5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09" name="Google Shape;5409;p5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0" name="Google Shape;5410;p5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1" name="Google Shape;5411;p5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2" name="Google Shape;5412;p5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3" name="Google Shape;5413;p5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4" name="Google Shape;5414;p5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5" name="Google Shape;5415;p5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6" name="Google Shape;5416;p5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7" name="Google Shape;5417;p5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8" name="Google Shape;5418;p5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19" name="Google Shape;5419;p5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20" name="Google Shape;5420;p5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21" name="Google Shape;5421;p5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422" name="Google Shape;5422;p55"/>
                <p:cNvGrpSpPr/>
                <p:nvPr/>
              </p:nvGrpSpPr>
              <p:grpSpPr>
                <a:xfrm>
                  <a:off x="589212" y="5453559"/>
                  <a:ext cx="1622103" cy="19354500"/>
                  <a:chOff x="589212" y="5453048"/>
                  <a:chExt cx="1622103" cy="19354500"/>
                </a:xfrm>
              </p:grpSpPr>
              <p:sp>
                <p:nvSpPr>
                  <p:cNvPr id="5423" name="Google Shape;5423;p5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24" name="Google Shape;5424;p5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25" name="Google Shape;5425;p5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26" name="Google Shape;5426;p5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27" name="Google Shape;5427;p5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28" name="Google Shape;5428;p5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29" name="Google Shape;5429;p5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30" name="Google Shape;5430;p5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31" name="Google Shape;5431;p5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432" name="Google Shape;5432;p55"/>
              <p:cNvGrpSpPr/>
              <p:nvPr/>
            </p:nvGrpSpPr>
            <p:grpSpPr>
              <a:xfrm>
                <a:off x="6752314" y="4228568"/>
                <a:ext cx="911322" cy="29031869"/>
                <a:chOff x="11540841" y="6900050"/>
                <a:chExt cx="911322" cy="19543500"/>
              </a:xfrm>
            </p:grpSpPr>
            <p:sp>
              <p:nvSpPr>
                <p:cNvPr id="5433" name="Google Shape;5433;p5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34" name="Google Shape;5434;p5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35" name="Google Shape;5435;p5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36" name="Google Shape;5436;p5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37" name="Google Shape;5437;p5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438" name="Google Shape;5438;p55"/>
              <p:cNvGrpSpPr/>
              <p:nvPr/>
            </p:nvGrpSpPr>
            <p:grpSpPr>
              <a:xfrm>
                <a:off x="7654454" y="4228555"/>
                <a:ext cx="2782652" cy="29031869"/>
                <a:chOff x="13486776" y="5144310"/>
                <a:chExt cx="2782652" cy="19543500"/>
              </a:xfrm>
            </p:grpSpPr>
            <p:sp>
              <p:nvSpPr>
                <p:cNvPr id="5439" name="Google Shape;5439;p5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0" name="Google Shape;5440;p5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1" name="Google Shape;5441;p5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2" name="Google Shape;5442;p5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3" name="Google Shape;5443;p5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4" name="Google Shape;5444;p5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5" name="Google Shape;5445;p5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6" name="Google Shape;5446;p5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7" name="Google Shape;5447;p5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8" name="Google Shape;5448;p5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9" name="Google Shape;5449;p5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0" name="Google Shape;5450;p5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1" name="Google Shape;5451;p5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2" name="Google Shape;5452;p5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3" name="Google Shape;5453;p5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4" name="Google Shape;5454;p5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455" name="Google Shape;5455;p55"/>
              <p:cNvGrpSpPr/>
              <p:nvPr/>
            </p:nvGrpSpPr>
            <p:grpSpPr>
              <a:xfrm>
                <a:off x="10427923" y="4228549"/>
                <a:ext cx="4161451" cy="29031869"/>
                <a:chOff x="16176528" y="4317489"/>
                <a:chExt cx="4161451" cy="19543500"/>
              </a:xfrm>
            </p:grpSpPr>
            <p:sp>
              <p:nvSpPr>
                <p:cNvPr id="5456" name="Google Shape;5456;p5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7" name="Google Shape;5457;p5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8" name="Google Shape;5458;p5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9" name="Google Shape;5459;p5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0" name="Google Shape;5460;p5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1" name="Google Shape;5461;p5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2" name="Google Shape;5462;p5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3" name="Google Shape;5463;p5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4" name="Google Shape;5464;p5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5" name="Google Shape;5465;p5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6" name="Google Shape;5466;p5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7" name="Google Shape;5467;p5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8" name="Google Shape;5468;p5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9" name="Google Shape;5469;p5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0" name="Google Shape;5470;p5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1" name="Google Shape;5471;p5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2" name="Google Shape;5472;p5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3" name="Google Shape;5473;p5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4" name="Google Shape;5474;p5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5" name="Google Shape;5475;p5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6" name="Google Shape;5476;p5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7" name="Google Shape;5477;p5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8" name="Google Shape;5478;p5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5479" name="Google Shape;5479;p55"/>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480" name="Google Shape;5480;p55"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5481" name="Google Shape;5481;p55"/>
          <p:cNvSpPr txBox="1"/>
          <p:nvPr/>
        </p:nvSpPr>
        <p:spPr>
          <a:xfrm>
            <a:off x="5929710" y="649622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
        <p:nvSpPr>
          <p:cNvPr id="5482" name="Google Shape;5482;p55"/>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pic>
        <p:nvPicPr>
          <p:cNvPr id="5483" name="Google Shape;5483;p55" title="IMG_6554.jpeg"/>
          <p:cNvPicPr preferRelativeResize="0"/>
          <p:nvPr/>
        </p:nvPicPr>
        <p:blipFill>
          <a:blip r:embed="rId9">
            <a:alphaModFix/>
          </a:blip>
          <a:stretch>
            <a:fillRect/>
          </a:stretch>
        </p:blipFill>
        <p:spPr>
          <a:xfrm rot="-5400000">
            <a:off x="5797612" y="-546863"/>
            <a:ext cx="3553075" cy="7732951"/>
          </a:xfrm>
          <a:prstGeom prst="rect">
            <a:avLst/>
          </a:prstGeom>
          <a:noFill/>
          <a:ln>
            <a:noFill/>
          </a:ln>
        </p:spPr>
      </p:pic>
      <p:pic>
        <p:nvPicPr>
          <p:cNvPr id="5484" name="Google Shape;5484;p55"/>
          <p:cNvPicPr preferRelativeResize="0"/>
          <p:nvPr/>
        </p:nvPicPr>
        <p:blipFill rotWithShape="1">
          <a:blip r:embed="rId10">
            <a:alphaModFix/>
          </a:blip>
          <a:srcRect r="47241" b="59781"/>
          <a:stretch/>
        </p:blipFill>
        <p:spPr>
          <a:xfrm>
            <a:off x="0" y="2696324"/>
            <a:ext cx="3456481" cy="1810526"/>
          </a:xfrm>
          <a:prstGeom prst="rect">
            <a:avLst/>
          </a:prstGeom>
          <a:noFill/>
          <a:ln>
            <a:noFill/>
          </a:ln>
        </p:spPr>
      </p:pic>
      <p:sp>
        <p:nvSpPr>
          <p:cNvPr id="5485" name="Google Shape;5485;p55"/>
          <p:cNvSpPr txBox="1"/>
          <p:nvPr/>
        </p:nvSpPr>
        <p:spPr>
          <a:xfrm>
            <a:off x="4750200" y="5064625"/>
            <a:ext cx="456000" cy="9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400" b="1">
                <a:solidFill>
                  <a:schemeClr val="dk1"/>
                </a:solidFill>
                <a:latin typeface="Calibri"/>
                <a:ea typeface="Calibri"/>
                <a:cs typeface="Calibri"/>
                <a:sym typeface="Calibri"/>
              </a:rPr>
              <a:t>+</a:t>
            </a:r>
            <a:endParaRPr sz="4400" b="1">
              <a:solidFill>
                <a:schemeClr val="dk1"/>
              </a:solidFill>
              <a:latin typeface="Calibri"/>
              <a:ea typeface="Calibri"/>
              <a:cs typeface="Calibri"/>
              <a:sym typeface="Calibri"/>
            </a:endParaRPr>
          </a:p>
        </p:txBody>
      </p:sp>
      <p:sp>
        <p:nvSpPr>
          <p:cNvPr id="5486" name="Google Shape;5486;p55"/>
          <p:cNvSpPr txBox="1"/>
          <p:nvPr/>
        </p:nvSpPr>
        <p:spPr>
          <a:xfrm>
            <a:off x="7292950" y="5064625"/>
            <a:ext cx="331500" cy="7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700" b="1">
                <a:solidFill>
                  <a:schemeClr val="dk1"/>
                </a:solidFill>
                <a:latin typeface="Calibri"/>
                <a:ea typeface="Calibri"/>
                <a:cs typeface="Calibri"/>
                <a:sym typeface="Calibri"/>
              </a:rPr>
              <a:t>-</a:t>
            </a:r>
            <a:endParaRPr sz="4700" b="1">
              <a:solidFill>
                <a:schemeClr val="dk1"/>
              </a:solidFill>
              <a:latin typeface="Calibri"/>
              <a:ea typeface="Calibri"/>
              <a:cs typeface="Calibri"/>
              <a:sym typeface="Calibri"/>
            </a:endParaRPr>
          </a:p>
        </p:txBody>
      </p:sp>
      <p:sp>
        <p:nvSpPr>
          <p:cNvPr id="5487" name="Google Shape;5487;p55"/>
          <p:cNvSpPr txBox="1"/>
          <p:nvPr/>
        </p:nvSpPr>
        <p:spPr>
          <a:xfrm>
            <a:off x="9346900" y="5222125"/>
            <a:ext cx="1353000" cy="58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b="1">
                <a:solidFill>
                  <a:schemeClr val="dk1"/>
                </a:solidFill>
                <a:latin typeface="Calibri"/>
                <a:ea typeface="Calibri"/>
                <a:cs typeface="Calibri"/>
                <a:sym typeface="Calibri"/>
              </a:rPr>
              <a:t>Sample</a:t>
            </a:r>
            <a:endParaRPr sz="2800" b="1">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5492"/>
        <p:cNvGrpSpPr/>
        <p:nvPr/>
      </p:nvGrpSpPr>
      <p:grpSpPr>
        <a:xfrm>
          <a:off x="0" y="0"/>
          <a:ext cx="0" cy="0"/>
          <a:chOff x="0" y="0"/>
          <a:chExt cx="0" cy="0"/>
        </a:xfrm>
      </p:grpSpPr>
      <p:sp>
        <p:nvSpPr>
          <p:cNvPr id="5493" name="Google Shape;5493;p56"/>
          <p:cNvSpPr txBox="1"/>
          <p:nvPr/>
        </p:nvSpPr>
        <p:spPr>
          <a:xfrm>
            <a:off x="322125" y="146575"/>
            <a:ext cx="54588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20:10 Protein Concentration</a:t>
            </a:r>
            <a:endParaRPr sz="3200" b="1">
              <a:solidFill>
                <a:schemeClr val="dk1"/>
              </a:solidFill>
              <a:latin typeface="Calibri"/>
              <a:ea typeface="Calibri"/>
              <a:cs typeface="Calibri"/>
              <a:sym typeface="Calibri"/>
            </a:endParaRPr>
          </a:p>
        </p:txBody>
      </p:sp>
      <p:pic>
        <p:nvPicPr>
          <p:cNvPr id="5494" name="Google Shape;5494;p56"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5495" name="Google Shape;5495;p56"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5496" name="Google Shape;5496;p56"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5497" name="Google Shape;5497;p56"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5498" name="Google Shape;5498;p56"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5499" name="Google Shape;5499;p56"/>
          <p:cNvGrpSpPr/>
          <p:nvPr/>
        </p:nvGrpSpPr>
        <p:grpSpPr>
          <a:xfrm>
            <a:off x="-7700" y="6324841"/>
            <a:ext cx="12206290" cy="332283"/>
            <a:chOff x="931692" y="4540806"/>
            <a:chExt cx="31987132" cy="2418359"/>
          </a:xfrm>
        </p:grpSpPr>
        <p:grpSp>
          <p:nvGrpSpPr>
            <p:cNvPr id="5500" name="Google Shape;5500;p56"/>
            <p:cNvGrpSpPr/>
            <p:nvPr/>
          </p:nvGrpSpPr>
          <p:grpSpPr>
            <a:xfrm>
              <a:off x="931692" y="4540806"/>
              <a:ext cx="16002389" cy="2418359"/>
              <a:chOff x="1874938" y="4228518"/>
              <a:chExt cx="12714436" cy="29031919"/>
            </a:xfrm>
          </p:grpSpPr>
          <p:grpSp>
            <p:nvGrpSpPr>
              <p:cNvPr id="5501" name="Google Shape;5501;p56"/>
              <p:cNvGrpSpPr/>
              <p:nvPr/>
            </p:nvGrpSpPr>
            <p:grpSpPr>
              <a:xfrm>
                <a:off x="1874938" y="4228545"/>
                <a:ext cx="724122" cy="29031869"/>
                <a:chOff x="6763779" y="3610074"/>
                <a:chExt cx="724122" cy="19543500"/>
              </a:xfrm>
            </p:grpSpPr>
            <p:sp>
              <p:nvSpPr>
                <p:cNvPr id="5502" name="Google Shape;5502;p5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03" name="Google Shape;5503;p5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04" name="Google Shape;5504;p5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05" name="Google Shape;5505;p5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506" name="Google Shape;5506;p56"/>
              <p:cNvGrpSpPr/>
              <p:nvPr/>
            </p:nvGrpSpPr>
            <p:grpSpPr>
              <a:xfrm>
                <a:off x="2589876" y="4228518"/>
                <a:ext cx="4171622" cy="29031750"/>
                <a:chOff x="589212" y="5453559"/>
                <a:chExt cx="4171622" cy="19354500"/>
              </a:xfrm>
            </p:grpSpPr>
            <p:grpSp>
              <p:nvGrpSpPr>
                <p:cNvPr id="5507" name="Google Shape;5507;p56"/>
                <p:cNvGrpSpPr/>
                <p:nvPr/>
              </p:nvGrpSpPr>
              <p:grpSpPr>
                <a:xfrm>
                  <a:off x="2213483" y="5453559"/>
                  <a:ext cx="2547351" cy="19354500"/>
                  <a:chOff x="2126394" y="6201753"/>
                  <a:chExt cx="2547351" cy="19354500"/>
                </a:xfrm>
              </p:grpSpPr>
              <p:sp>
                <p:nvSpPr>
                  <p:cNvPr id="5508" name="Google Shape;5508;p5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09" name="Google Shape;5509;p5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0" name="Google Shape;5510;p5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1" name="Google Shape;5511;p5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2" name="Google Shape;5512;p5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3" name="Google Shape;5513;p5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4" name="Google Shape;5514;p5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5" name="Google Shape;5515;p5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6" name="Google Shape;5516;p5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7" name="Google Shape;5517;p5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8" name="Google Shape;5518;p5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9" name="Google Shape;5519;p5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20" name="Google Shape;5520;p5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21" name="Google Shape;5521;p5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522" name="Google Shape;5522;p56"/>
                <p:cNvGrpSpPr/>
                <p:nvPr/>
              </p:nvGrpSpPr>
              <p:grpSpPr>
                <a:xfrm>
                  <a:off x="589212" y="5453559"/>
                  <a:ext cx="1622103" cy="19354500"/>
                  <a:chOff x="589212" y="5453048"/>
                  <a:chExt cx="1622103" cy="19354500"/>
                </a:xfrm>
              </p:grpSpPr>
              <p:sp>
                <p:nvSpPr>
                  <p:cNvPr id="5523" name="Google Shape;5523;p5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24" name="Google Shape;5524;p5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25" name="Google Shape;5525;p5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26" name="Google Shape;5526;p5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27" name="Google Shape;5527;p5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28" name="Google Shape;5528;p5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29" name="Google Shape;5529;p5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30" name="Google Shape;5530;p5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31" name="Google Shape;5531;p5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532" name="Google Shape;5532;p56"/>
              <p:cNvGrpSpPr/>
              <p:nvPr/>
            </p:nvGrpSpPr>
            <p:grpSpPr>
              <a:xfrm>
                <a:off x="6752314" y="4228568"/>
                <a:ext cx="911322" cy="29031869"/>
                <a:chOff x="11540841" y="6900050"/>
                <a:chExt cx="911322" cy="19543500"/>
              </a:xfrm>
            </p:grpSpPr>
            <p:sp>
              <p:nvSpPr>
                <p:cNvPr id="5533" name="Google Shape;5533;p5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34" name="Google Shape;5534;p5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35" name="Google Shape;5535;p5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36" name="Google Shape;5536;p5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37" name="Google Shape;5537;p5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538" name="Google Shape;5538;p56"/>
              <p:cNvGrpSpPr/>
              <p:nvPr/>
            </p:nvGrpSpPr>
            <p:grpSpPr>
              <a:xfrm>
                <a:off x="7654454" y="4228555"/>
                <a:ext cx="2782652" cy="29031869"/>
                <a:chOff x="13486776" y="5144310"/>
                <a:chExt cx="2782652" cy="19543500"/>
              </a:xfrm>
            </p:grpSpPr>
            <p:sp>
              <p:nvSpPr>
                <p:cNvPr id="5539" name="Google Shape;5539;p5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0" name="Google Shape;5540;p5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1" name="Google Shape;5541;p5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2" name="Google Shape;5542;p5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3" name="Google Shape;5543;p5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4" name="Google Shape;5544;p5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5" name="Google Shape;5545;p5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6" name="Google Shape;5546;p5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7" name="Google Shape;5547;p5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8" name="Google Shape;5548;p5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9" name="Google Shape;5549;p5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0" name="Google Shape;5550;p5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1" name="Google Shape;5551;p5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2" name="Google Shape;5552;p5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3" name="Google Shape;5553;p5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4" name="Google Shape;5554;p5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555" name="Google Shape;5555;p56"/>
              <p:cNvGrpSpPr/>
              <p:nvPr/>
            </p:nvGrpSpPr>
            <p:grpSpPr>
              <a:xfrm>
                <a:off x="10427923" y="4228549"/>
                <a:ext cx="4161451" cy="29031869"/>
                <a:chOff x="16176528" y="4317489"/>
                <a:chExt cx="4161451" cy="19543500"/>
              </a:xfrm>
            </p:grpSpPr>
            <p:sp>
              <p:nvSpPr>
                <p:cNvPr id="5556" name="Google Shape;5556;p5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7" name="Google Shape;5557;p5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8" name="Google Shape;5558;p5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9" name="Google Shape;5559;p5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0" name="Google Shape;5560;p5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1" name="Google Shape;5561;p5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2" name="Google Shape;5562;p5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3" name="Google Shape;5563;p5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4" name="Google Shape;5564;p5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5" name="Google Shape;5565;p5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6" name="Google Shape;5566;p5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7" name="Google Shape;5567;p5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8" name="Google Shape;5568;p5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9" name="Google Shape;5569;p5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0" name="Google Shape;5570;p5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1" name="Google Shape;5571;p5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2" name="Google Shape;5572;p5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3" name="Google Shape;5573;p5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4" name="Google Shape;5574;p5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5" name="Google Shape;5575;p5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6" name="Google Shape;5576;p5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7" name="Google Shape;5577;p5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8" name="Google Shape;5578;p5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579" name="Google Shape;5579;p56"/>
            <p:cNvGrpSpPr/>
            <p:nvPr/>
          </p:nvGrpSpPr>
          <p:grpSpPr>
            <a:xfrm>
              <a:off x="16916435" y="4540806"/>
              <a:ext cx="16002389" cy="2418359"/>
              <a:chOff x="1874938" y="4228518"/>
              <a:chExt cx="12714436" cy="29031919"/>
            </a:xfrm>
          </p:grpSpPr>
          <p:grpSp>
            <p:nvGrpSpPr>
              <p:cNvPr id="5580" name="Google Shape;5580;p56"/>
              <p:cNvGrpSpPr/>
              <p:nvPr/>
            </p:nvGrpSpPr>
            <p:grpSpPr>
              <a:xfrm>
                <a:off x="1874938" y="4228545"/>
                <a:ext cx="724122" cy="29031869"/>
                <a:chOff x="6763779" y="3610074"/>
                <a:chExt cx="724122" cy="19543500"/>
              </a:xfrm>
            </p:grpSpPr>
            <p:sp>
              <p:nvSpPr>
                <p:cNvPr id="5581" name="Google Shape;5581;p5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82" name="Google Shape;5582;p5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83" name="Google Shape;5583;p5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84" name="Google Shape;5584;p5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585" name="Google Shape;5585;p56"/>
              <p:cNvGrpSpPr/>
              <p:nvPr/>
            </p:nvGrpSpPr>
            <p:grpSpPr>
              <a:xfrm>
                <a:off x="2589876" y="4228518"/>
                <a:ext cx="4171622" cy="29031750"/>
                <a:chOff x="589212" y="5453559"/>
                <a:chExt cx="4171622" cy="19354500"/>
              </a:xfrm>
            </p:grpSpPr>
            <p:grpSp>
              <p:nvGrpSpPr>
                <p:cNvPr id="5586" name="Google Shape;5586;p56"/>
                <p:cNvGrpSpPr/>
                <p:nvPr/>
              </p:nvGrpSpPr>
              <p:grpSpPr>
                <a:xfrm>
                  <a:off x="2213483" y="5453559"/>
                  <a:ext cx="2547351" cy="19354500"/>
                  <a:chOff x="2126394" y="6201753"/>
                  <a:chExt cx="2547351" cy="19354500"/>
                </a:xfrm>
              </p:grpSpPr>
              <p:sp>
                <p:nvSpPr>
                  <p:cNvPr id="5587" name="Google Shape;5587;p5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88" name="Google Shape;5588;p5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89" name="Google Shape;5589;p5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0" name="Google Shape;5590;p5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1" name="Google Shape;5591;p5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2" name="Google Shape;5592;p5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3" name="Google Shape;5593;p5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4" name="Google Shape;5594;p5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5" name="Google Shape;5595;p5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6" name="Google Shape;5596;p5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7" name="Google Shape;5597;p5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8" name="Google Shape;5598;p5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99" name="Google Shape;5599;p5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0" name="Google Shape;5600;p5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601" name="Google Shape;5601;p56"/>
                <p:cNvGrpSpPr/>
                <p:nvPr/>
              </p:nvGrpSpPr>
              <p:grpSpPr>
                <a:xfrm>
                  <a:off x="589212" y="5453559"/>
                  <a:ext cx="1622103" cy="19354500"/>
                  <a:chOff x="589212" y="5453048"/>
                  <a:chExt cx="1622103" cy="19354500"/>
                </a:xfrm>
              </p:grpSpPr>
              <p:sp>
                <p:nvSpPr>
                  <p:cNvPr id="5602" name="Google Shape;5602;p5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3" name="Google Shape;5603;p5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4" name="Google Shape;5604;p5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5" name="Google Shape;5605;p5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6" name="Google Shape;5606;p5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7" name="Google Shape;5607;p5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8" name="Google Shape;5608;p5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9" name="Google Shape;5609;p5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10" name="Google Shape;5610;p5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611" name="Google Shape;5611;p56"/>
              <p:cNvGrpSpPr/>
              <p:nvPr/>
            </p:nvGrpSpPr>
            <p:grpSpPr>
              <a:xfrm>
                <a:off x="6752314" y="4228568"/>
                <a:ext cx="911322" cy="29031869"/>
                <a:chOff x="11540841" y="6900050"/>
                <a:chExt cx="911322" cy="19543500"/>
              </a:xfrm>
            </p:grpSpPr>
            <p:sp>
              <p:nvSpPr>
                <p:cNvPr id="5612" name="Google Shape;5612;p5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13" name="Google Shape;5613;p5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14" name="Google Shape;5614;p5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15" name="Google Shape;5615;p5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16" name="Google Shape;5616;p5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617" name="Google Shape;5617;p56"/>
              <p:cNvGrpSpPr/>
              <p:nvPr/>
            </p:nvGrpSpPr>
            <p:grpSpPr>
              <a:xfrm>
                <a:off x="7654454" y="4228555"/>
                <a:ext cx="2782652" cy="29031869"/>
                <a:chOff x="13486776" y="5144310"/>
                <a:chExt cx="2782652" cy="19543500"/>
              </a:xfrm>
            </p:grpSpPr>
            <p:sp>
              <p:nvSpPr>
                <p:cNvPr id="5618" name="Google Shape;5618;p5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19" name="Google Shape;5619;p5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0" name="Google Shape;5620;p5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1" name="Google Shape;5621;p5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2" name="Google Shape;5622;p5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3" name="Google Shape;5623;p5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4" name="Google Shape;5624;p5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5" name="Google Shape;5625;p5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6" name="Google Shape;5626;p5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7" name="Google Shape;5627;p5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8" name="Google Shape;5628;p5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9" name="Google Shape;5629;p5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30" name="Google Shape;5630;p5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31" name="Google Shape;5631;p5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32" name="Google Shape;5632;p5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33" name="Google Shape;5633;p5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634" name="Google Shape;5634;p56"/>
              <p:cNvGrpSpPr/>
              <p:nvPr/>
            </p:nvGrpSpPr>
            <p:grpSpPr>
              <a:xfrm>
                <a:off x="10427923" y="4228549"/>
                <a:ext cx="4161451" cy="29031869"/>
                <a:chOff x="16176528" y="4317489"/>
                <a:chExt cx="4161451" cy="19543500"/>
              </a:xfrm>
            </p:grpSpPr>
            <p:sp>
              <p:nvSpPr>
                <p:cNvPr id="5635" name="Google Shape;5635;p5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36" name="Google Shape;5636;p5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37" name="Google Shape;5637;p5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38" name="Google Shape;5638;p5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39" name="Google Shape;5639;p5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0" name="Google Shape;5640;p5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1" name="Google Shape;5641;p5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2" name="Google Shape;5642;p5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3" name="Google Shape;5643;p5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4" name="Google Shape;5644;p5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5" name="Google Shape;5645;p5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6" name="Google Shape;5646;p5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7" name="Google Shape;5647;p5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8" name="Google Shape;5648;p5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9" name="Google Shape;5649;p5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0" name="Google Shape;5650;p5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1" name="Google Shape;5651;p5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2" name="Google Shape;5652;p5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3" name="Google Shape;5653;p5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4" name="Google Shape;5654;p5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5" name="Google Shape;5655;p5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6" name="Google Shape;5656;p5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7" name="Google Shape;5657;p5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5658" name="Google Shape;5658;p56"/>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659" name="Google Shape;5659;p56"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5660" name="Google Shape;5660;p56"/>
          <p:cNvSpPr txBox="1"/>
          <p:nvPr/>
        </p:nvSpPr>
        <p:spPr>
          <a:xfrm>
            <a:off x="5929710" y="649622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
        <p:nvSpPr>
          <p:cNvPr id="5661" name="Google Shape;5661;p56"/>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pic>
        <p:nvPicPr>
          <p:cNvPr id="5662" name="Google Shape;5662;p56" title="2010 UV Vis.JPG"/>
          <p:cNvPicPr preferRelativeResize="0"/>
          <p:nvPr/>
        </p:nvPicPr>
        <p:blipFill rotWithShape="1">
          <a:blip r:embed="rId9">
            <a:alphaModFix/>
          </a:blip>
          <a:srcRect l="12476" t="17140" r="2943" b="10995"/>
          <a:stretch/>
        </p:blipFill>
        <p:spPr>
          <a:xfrm>
            <a:off x="2342562" y="1237224"/>
            <a:ext cx="9518016" cy="4636976"/>
          </a:xfrm>
          <a:prstGeom prst="rect">
            <a:avLst/>
          </a:prstGeom>
          <a:noFill/>
          <a:ln>
            <a:noFill/>
          </a:ln>
        </p:spPr>
      </p:pic>
      <p:pic>
        <p:nvPicPr>
          <p:cNvPr id="5663" name="Google Shape;5663;p56"/>
          <p:cNvPicPr preferRelativeResize="0"/>
          <p:nvPr/>
        </p:nvPicPr>
        <p:blipFill rotWithShape="1">
          <a:blip r:embed="rId10">
            <a:alphaModFix/>
          </a:blip>
          <a:srcRect l="79002" t="56003"/>
          <a:stretch/>
        </p:blipFill>
        <p:spPr>
          <a:xfrm>
            <a:off x="98025" y="2129624"/>
            <a:ext cx="2108901" cy="3036276"/>
          </a:xfrm>
          <a:prstGeom prst="rect">
            <a:avLst/>
          </a:prstGeom>
          <a:noFill/>
          <a:ln>
            <a:noFill/>
          </a:ln>
        </p:spPr>
      </p:pic>
      <p:sp>
        <p:nvSpPr>
          <p:cNvPr id="5664" name="Google Shape;5664;p56"/>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665" name="Google Shape;5665;p56"/>
          <p:cNvSpPr txBox="1"/>
          <p:nvPr/>
        </p:nvSpPr>
        <p:spPr>
          <a:xfrm>
            <a:off x="6172425" y="3389525"/>
            <a:ext cx="1912200" cy="33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800"/>
              <a:buFont typeface="Arial"/>
              <a:buNone/>
            </a:pPr>
            <a:r>
              <a:rPr lang="en-US" sz="1800" i="1">
                <a:solidFill>
                  <a:srgbClr val="FF0000"/>
                </a:solidFill>
                <a:latin typeface="Calibri"/>
                <a:ea typeface="Calibri"/>
                <a:cs typeface="Calibri"/>
                <a:sym typeface="Calibri"/>
              </a:rPr>
              <a:t>73.67 µM (35˚C)</a:t>
            </a:r>
            <a:endParaRPr sz="2800">
              <a:solidFill>
                <a:schemeClr val="dk1"/>
              </a:solidFill>
              <a:latin typeface="Calibri"/>
              <a:ea typeface="Calibri"/>
              <a:cs typeface="Calibri"/>
              <a:sym typeface="Calibri"/>
            </a:endParaRPr>
          </a:p>
        </p:txBody>
      </p:sp>
      <p:sp>
        <p:nvSpPr>
          <p:cNvPr id="5666" name="Google Shape;5666;p56"/>
          <p:cNvSpPr txBox="1"/>
          <p:nvPr/>
        </p:nvSpPr>
        <p:spPr>
          <a:xfrm>
            <a:off x="5648025" y="3994300"/>
            <a:ext cx="1691400" cy="29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800"/>
              <a:buFont typeface="Arial"/>
              <a:buNone/>
            </a:pPr>
            <a:r>
              <a:rPr lang="en-US" sz="1800" i="1">
                <a:solidFill>
                  <a:srgbClr val="007D3A"/>
                </a:solidFill>
                <a:latin typeface="Calibri"/>
                <a:ea typeface="Calibri"/>
                <a:cs typeface="Calibri"/>
                <a:sym typeface="Calibri"/>
              </a:rPr>
              <a:t>34.97 µM (RT)</a:t>
            </a:r>
            <a:endParaRPr sz="2800">
              <a:solidFill>
                <a:srgbClr val="007D3A"/>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5671"/>
        <p:cNvGrpSpPr/>
        <p:nvPr/>
      </p:nvGrpSpPr>
      <p:grpSpPr>
        <a:xfrm>
          <a:off x="0" y="0"/>
          <a:ext cx="0" cy="0"/>
          <a:chOff x="0" y="0"/>
          <a:chExt cx="0" cy="0"/>
        </a:xfrm>
      </p:grpSpPr>
      <p:sp>
        <p:nvSpPr>
          <p:cNvPr id="5672" name="Google Shape;5672;p57"/>
          <p:cNvSpPr txBox="1"/>
          <p:nvPr/>
        </p:nvSpPr>
        <p:spPr>
          <a:xfrm>
            <a:off x="322125" y="146575"/>
            <a:ext cx="5444400" cy="7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Glycerol Stock</a:t>
            </a:r>
            <a:endParaRPr sz="3200" b="1">
              <a:solidFill>
                <a:schemeClr val="dk1"/>
              </a:solidFill>
              <a:latin typeface="Calibri"/>
              <a:ea typeface="Calibri"/>
              <a:cs typeface="Calibri"/>
              <a:sym typeface="Calibri"/>
            </a:endParaRPr>
          </a:p>
        </p:txBody>
      </p:sp>
      <p:pic>
        <p:nvPicPr>
          <p:cNvPr id="5673" name="Google Shape;5673;p57"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5674" name="Google Shape;5674;p57"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5675" name="Google Shape;5675;p57"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5676" name="Google Shape;5676;p57"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5677" name="Google Shape;5677;p57"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5678" name="Google Shape;5678;p57"/>
          <p:cNvGrpSpPr/>
          <p:nvPr/>
        </p:nvGrpSpPr>
        <p:grpSpPr>
          <a:xfrm>
            <a:off x="-7700" y="6324841"/>
            <a:ext cx="12206290" cy="332283"/>
            <a:chOff x="931692" y="4540806"/>
            <a:chExt cx="31987132" cy="2418359"/>
          </a:xfrm>
        </p:grpSpPr>
        <p:grpSp>
          <p:nvGrpSpPr>
            <p:cNvPr id="5679" name="Google Shape;5679;p57"/>
            <p:cNvGrpSpPr/>
            <p:nvPr/>
          </p:nvGrpSpPr>
          <p:grpSpPr>
            <a:xfrm>
              <a:off x="931692" y="4540806"/>
              <a:ext cx="16002389" cy="2418359"/>
              <a:chOff x="1874938" y="4228518"/>
              <a:chExt cx="12714436" cy="29031919"/>
            </a:xfrm>
          </p:grpSpPr>
          <p:grpSp>
            <p:nvGrpSpPr>
              <p:cNvPr id="5680" name="Google Shape;5680;p57"/>
              <p:cNvGrpSpPr/>
              <p:nvPr/>
            </p:nvGrpSpPr>
            <p:grpSpPr>
              <a:xfrm>
                <a:off x="1874938" y="4228545"/>
                <a:ext cx="724122" cy="29031869"/>
                <a:chOff x="6763779" y="3610074"/>
                <a:chExt cx="724122" cy="19543500"/>
              </a:xfrm>
            </p:grpSpPr>
            <p:sp>
              <p:nvSpPr>
                <p:cNvPr id="5681" name="Google Shape;5681;p5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82" name="Google Shape;5682;p5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83" name="Google Shape;5683;p5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84" name="Google Shape;5684;p5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685" name="Google Shape;5685;p57"/>
              <p:cNvGrpSpPr/>
              <p:nvPr/>
            </p:nvGrpSpPr>
            <p:grpSpPr>
              <a:xfrm>
                <a:off x="2589876" y="4228518"/>
                <a:ext cx="4171622" cy="29031750"/>
                <a:chOff x="589212" y="5453559"/>
                <a:chExt cx="4171622" cy="19354500"/>
              </a:xfrm>
            </p:grpSpPr>
            <p:grpSp>
              <p:nvGrpSpPr>
                <p:cNvPr id="5686" name="Google Shape;5686;p57"/>
                <p:cNvGrpSpPr/>
                <p:nvPr/>
              </p:nvGrpSpPr>
              <p:grpSpPr>
                <a:xfrm>
                  <a:off x="2213483" y="5453559"/>
                  <a:ext cx="2547351" cy="19354500"/>
                  <a:chOff x="2126394" y="6201753"/>
                  <a:chExt cx="2547351" cy="19354500"/>
                </a:xfrm>
              </p:grpSpPr>
              <p:sp>
                <p:nvSpPr>
                  <p:cNvPr id="5687" name="Google Shape;5687;p5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88" name="Google Shape;5688;p5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89" name="Google Shape;5689;p5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0" name="Google Shape;5690;p5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1" name="Google Shape;5691;p5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2" name="Google Shape;5692;p5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3" name="Google Shape;5693;p5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4" name="Google Shape;5694;p5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5" name="Google Shape;5695;p5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6" name="Google Shape;5696;p5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7" name="Google Shape;5697;p5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8" name="Google Shape;5698;p5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9" name="Google Shape;5699;p5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0" name="Google Shape;5700;p5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701" name="Google Shape;5701;p57"/>
                <p:cNvGrpSpPr/>
                <p:nvPr/>
              </p:nvGrpSpPr>
              <p:grpSpPr>
                <a:xfrm>
                  <a:off x="589212" y="5453559"/>
                  <a:ext cx="1622103" cy="19354500"/>
                  <a:chOff x="589212" y="5453048"/>
                  <a:chExt cx="1622103" cy="19354500"/>
                </a:xfrm>
              </p:grpSpPr>
              <p:sp>
                <p:nvSpPr>
                  <p:cNvPr id="5702" name="Google Shape;5702;p5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3" name="Google Shape;5703;p5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4" name="Google Shape;5704;p5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5" name="Google Shape;5705;p5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6" name="Google Shape;5706;p5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7" name="Google Shape;5707;p5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8" name="Google Shape;5708;p5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9" name="Google Shape;5709;p5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10" name="Google Shape;5710;p5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711" name="Google Shape;5711;p57"/>
              <p:cNvGrpSpPr/>
              <p:nvPr/>
            </p:nvGrpSpPr>
            <p:grpSpPr>
              <a:xfrm>
                <a:off x="6752314" y="4228568"/>
                <a:ext cx="911322" cy="29031869"/>
                <a:chOff x="11540841" y="6900050"/>
                <a:chExt cx="911322" cy="19543500"/>
              </a:xfrm>
            </p:grpSpPr>
            <p:sp>
              <p:nvSpPr>
                <p:cNvPr id="5712" name="Google Shape;5712;p5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13" name="Google Shape;5713;p5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14" name="Google Shape;5714;p5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15" name="Google Shape;5715;p5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16" name="Google Shape;5716;p5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717" name="Google Shape;5717;p57"/>
              <p:cNvGrpSpPr/>
              <p:nvPr/>
            </p:nvGrpSpPr>
            <p:grpSpPr>
              <a:xfrm>
                <a:off x="7654454" y="4228555"/>
                <a:ext cx="2782652" cy="29031869"/>
                <a:chOff x="13486776" y="5144310"/>
                <a:chExt cx="2782652" cy="19543500"/>
              </a:xfrm>
            </p:grpSpPr>
            <p:sp>
              <p:nvSpPr>
                <p:cNvPr id="5718" name="Google Shape;5718;p5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19" name="Google Shape;5719;p5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0" name="Google Shape;5720;p5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1" name="Google Shape;5721;p5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2" name="Google Shape;5722;p5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3" name="Google Shape;5723;p5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4" name="Google Shape;5724;p5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5" name="Google Shape;5725;p5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6" name="Google Shape;5726;p5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7" name="Google Shape;5727;p5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8" name="Google Shape;5728;p5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9" name="Google Shape;5729;p5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0" name="Google Shape;5730;p5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1" name="Google Shape;5731;p5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2" name="Google Shape;5732;p5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3" name="Google Shape;5733;p5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734" name="Google Shape;5734;p57"/>
              <p:cNvGrpSpPr/>
              <p:nvPr/>
            </p:nvGrpSpPr>
            <p:grpSpPr>
              <a:xfrm>
                <a:off x="10427923" y="4228549"/>
                <a:ext cx="4161451" cy="29031869"/>
                <a:chOff x="16176528" y="4317489"/>
                <a:chExt cx="4161451" cy="19543500"/>
              </a:xfrm>
            </p:grpSpPr>
            <p:sp>
              <p:nvSpPr>
                <p:cNvPr id="5735" name="Google Shape;5735;p5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6" name="Google Shape;5736;p5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7" name="Google Shape;5737;p5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8" name="Google Shape;5738;p5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9" name="Google Shape;5739;p5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0" name="Google Shape;5740;p5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1" name="Google Shape;5741;p5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2" name="Google Shape;5742;p5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3" name="Google Shape;5743;p5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4" name="Google Shape;5744;p5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5" name="Google Shape;5745;p5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6" name="Google Shape;5746;p5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7" name="Google Shape;5747;p5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8" name="Google Shape;5748;p5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9" name="Google Shape;5749;p5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0" name="Google Shape;5750;p5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1" name="Google Shape;5751;p5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2" name="Google Shape;5752;p5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3" name="Google Shape;5753;p5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4" name="Google Shape;5754;p5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5" name="Google Shape;5755;p5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6" name="Google Shape;5756;p5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7" name="Google Shape;5757;p5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758" name="Google Shape;5758;p57"/>
            <p:cNvGrpSpPr/>
            <p:nvPr/>
          </p:nvGrpSpPr>
          <p:grpSpPr>
            <a:xfrm>
              <a:off x="16916435" y="4540806"/>
              <a:ext cx="16002389" cy="2418359"/>
              <a:chOff x="1874938" y="4228518"/>
              <a:chExt cx="12714436" cy="29031919"/>
            </a:xfrm>
          </p:grpSpPr>
          <p:grpSp>
            <p:nvGrpSpPr>
              <p:cNvPr id="5759" name="Google Shape;5759;p57"/>
              <p:cNvGrpSpPr/>
              <p:nvPr/>
            </p:nvGrpSpPr>
            <p:grpSpPr>
              <a:xfrm>
                <a:off x="1874938" y="4228545"/>
                <a:ext cx="724122" cy="29031869"/>
                <a:chOff x="6763779" y="3610074"/>
                <a:chExt cx="724122" cy="19543500"/>
              </a:xfrm>
            </p:grpSpPr>
            <p:sp>
              <p:nvSpPr>
                <p:cNvPr id="5760" name="Google Shape;5760;p5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61" name="Google Shape;5761;p5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62" name="Google Shape;5762;p5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63" name="Google Shape;5763;p5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764" name="Google Shape;5764;p57"/>
              <p:cNvGrpSpPr/>
              <p:nvPr/>
            </p:nvGrpSpPr>
            <p:grpSpPr>
              <a:xfrm>
                <a:off x="2589876" y="4228518"/>
                <a:ext cx="4171622" cy="29031750"/>
                <a:chOff x="589212" y="5453559"/>
                <a:chExt cx="4171622" cy="19354500"/>
              </a:xfrm>
            </p:grpSpPr>
            <p:grpSp>
              <p:nvGrpSpPr>
                <p:cNvPr id="5765" name="Google Shape;5765;p57"/>
                <p:cNvGrpSpPr/>
                <p:nvPr/>
              </p:nvGrpSpPr>
              <p:grpSpPr>
                <a:xfrm>
                  <a:off x="2213483" y="5453559"/>
                  <a:ext cx="2547351" cy="19354500"/>
                  <a:chOff x="2126394" y="6201753"/>
                  <a:chExt cx="2547351" cy="19354500"/>
                </a:xfrm>
              </p:grpSpPr>
              <p:sp>
                <p:nvSpPr>
                  <p:cNvPr id="5766" name="Google Shape;5766;p5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67" name="Google Shape;5767;p5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68" name="Google Shape;5768;p5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69" name="Google Shape;5769;p5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0" name="Google Shape;5770;p5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1" name="Google Shape;5771;p5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2" name="Google Shape;5772;p5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3" name="Google Shape;5773;p5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4" name="Google Shape;5774;p5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5" name="Google Shape;5775;p5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6" name="Google Shape;5776;p5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7" name="Google Shape;5777;p5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8" name="Google Shape;5778;p5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9" name="Google Shape;5779;p5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780" name="Google Shape;5780;p57"/>
                <p:cNvGrpSpPr/>
                <p:nvPr/>
              </p:nvGrpSpPr>
              <p:grpSpPr>
                <a:xfrm>
                  <a:off x="589212" y="5453559"/>
                  <a:ext cx="1622103" cy="19354500"/>
                  <a:chOff x="589212" y="5453048"/>
                  <a:chExt cx="1622103" cy="19354500"/>
                </a:xfrm>
              </p:grpSpPr>
              <p:sp>
                <p:nvSpPr>
                  <p:cNvPr id="5781" name="Google Shape;5781;p5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2" name="Google Shape;5782;p5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3" name="Google Shape;5783;p5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4" name="Google Shape;5784;p5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5" name="Google Shape;5785;p5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6" name="Google Shape;5786;p5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7" name="Google Shape;5787;p5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8" name="Google Shape;5788;p5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9" name="Google Shape;5789;p5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790" name="Google Shape;5790;p57"/>
              <p:cNvGrpSpPr/>
              <p:nvPr/>
            </p:nvGrpSpPr>
            <p:grpSpPr>
              <a:xfrm>
                <a:off x="6752314" y="4228568"/>
                <a:ext cx="911322" cy="29031869"/>
                <a:chOff x="11540841" y="6900050"/>
                <a:chExt cx="911322" cy="19543500"/>
              </a:xfrm>
            </p:grpSpPr>
            <p:sp>
              <p:nvSpPr>
                <p:cNvPr id="5791" name="Google Shape;5791;p5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92" name="Google Shape;5792;p5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93" name="Google Shape;5793;p5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94" name="Google Shape;5794;p5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95" name="Google Shape;5795;p5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796" name="Google Shape;5796;p57"/>
              <p:cNvGrpSpPr/>
              <p:nvPr/>
            </p:nvGrpSpPr>
            <p:grpSpPr>
              <a:xfrm>
                <a:off x="7654454" y="4228555"/>
                <a:ext cx="2782652" cy="29031869"/>
                <a:chOff x="13486776" y="5144310"/>
                <a:chExt cx="2782652" cy="19543500"/>
              </a:xfrm>
            </p:grpSpPr>
            <p:sp>
              <p:nvSpPr>
                <p:cNvPr id="5797" name="Google Shape;5797;p5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98" name="Google Shape;5798;p5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99" name="Google Shape;5799;p5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0" name="Google Shape;5800;p5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1" name="Google Shape;5801;p5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2" name="Google Shape;5802;p5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3" name="Google Shape;5803;p5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4" name="Google Shape;5804;p5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5" name="Google Shape;5805;p5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6" name="Google Shape;5806;p5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7" name="Google Shape;5807;p5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8" name="Google Shape;5808;p5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9" name="Google Shape;5809;p5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0" name="Google Shape;5810;p5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1" name="Google Shape;5811;p5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2" name="Google Shape;5812;p5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813" name="Google Shape;5813;p57"/>
              <p:cNvGrpSpPr/>
              <p:nvPr/>
            </p:nvGrpSpPr>
            <p:grpSpPr>
              <a:xfrm>
                <a:off x="10427923" y="4228549"/>
                <a:ext cx="4161451" cy="29031869"/>
                <a:chOff x="16176528" y="4317489"/>
                <a:chExt cx="4161451" cy="19543500"/>
              </a:xfrm>
            </p:grpSpPr>
            <p:sp>
              <p:nvSpPr>
                <p:cNvPr id="5814" name="Google Shape;5814;p5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5" name="Google Shape;5815;p5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6" name="Google Shape;5816;p5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7" name="Google Shape;5817;p5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8" name="Google Shape;5818;p5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9" name="Google Shape;5819;p5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0" name="Google Shape;5820;p5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1" name="Google Shape;5821;p5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2" name="Google Shape;5822;p5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3" name="Google Shape;5823;p5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4" name="Google Shape;5824;p5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5" name="Google Shape;5825;p5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6" name="Google Shape;5826;p5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7" name="Google Shape;5827;p5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8" name="Google Shape;5828;p5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29" name="Google Shape;5829;p5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30" name="Google Shape;5830;p5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31" name="Google Shape;5831;p5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32" name="Google Shape;5832;p5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33" name="Google Shape;5833;p5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34" name="Google Shape;5834;p5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35" name="Google Shape;5835;p5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36" name="Google Shape;5836;p5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5837" name="Google Shape;5837;p57"/>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838" name="Google Shape;5838;p57"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5839" name="Google Shape;5839;p57"/>
          <p:cNvSpPr txBox="1"/>
          <p:nvPr/>
        </p:nvSpPr>
        <p:spPr>
          <a:xfrm>
            <a:off x="5929710" y="649622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
        <p:nvSpPr>
          <p:cNvPr id="5840" name="Google Shape;5840;p57"/>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pic>
        <p:nvPicPr>
          <p:cNvPr id="5841" name="Google Shape;5841;p57"/>
          <p:cNvPicPr preferRelativeResize="0"/>
          <p:nvPr/>
        </p:nvPicPr>
        <p:blipFill rotWithShape="1">
          <a:blip r:embed="rId9">
            <a:alphaModFix/>
          </a:blip>
          <a:srcRect l="28347" r="44587" b="60107"/>
          <a:stretch/>
        </p:blipFill>
        <p:spPr>
          <a:xfrm>
            <a:off x="694900" y="2215725"/>
            <a:ext cx="2396001" cy="2426550"/>
          </a:xfrm>
          <a:prstGeom prst="rect">
            <a:avLst/>
          </a:prstGeom>
          <a:noFill/>
          <a:ln>
            <a:noFill/>
          </a:ln>
        </p:spPr>
      </p:pic>
      <p:pic>
        <p:nvPicPr>
          <p:cNvPr id="5842" name="Google Shape;5842;p57" title="IMG_6118.jpg"/>
          <p:cNvPicPr preferRelativeResize="0"/>
          <p:nvPr/>
        </p:nvPicPr>
        <p:blipFill rotWithShape="1">
          <a:blip r:embed="rId10">
            <a:alphaModFix/>
          </a:blip>
          <a:srcRect l="9191" t="18330" r="7329" b="19681"/>
          <a:stretch/>
        </p:blipFill>
        <p:spPr>
          <a:xfrm>
            <a:off x="3927225" y="1107450"/>
            <a:ext cx="4689350" cy="4643098"/>
          </a:xfrm>
          <a:prstGeom prst="rect">
            <a:avLst/>
          </a:prstGeom>
          <a:noFill/>
          <a:ln>
            <a:noFill/>
          </a:ln>
        </p:spPr>
      </p:pic>
      <p:sp>
        <p:nvSpPr>
          <p:cNvPr id="5843" name="Google Shape;5843;p57"/>
          <p:cNvSpPr/>
          <p:nvPr/>
        </p:nvSpPr>
        <p:spPr>
          <a:xfrm>
            <a:off x="2514186" y="3499371"/>
            <a:ext cx="696000" cy="256500"/>
          </a:xfrm>
          <a:prstGeom prst="rect">
            <a:avLst/>
          </a:prstGeom>
          <a:solidFill>
            <a:schemeClr val="lt1"/>
          </a:solidFill>
          <a:ln>
            <a:noFill/>
          </a:ln>
        </p:spPr>
        <p:txBody>
          <a:bodyPr spcFirstLastPara="1" wrap="square" lIns="105400" tIns="105400" rIns="105400" bIns="105400" anchor="ctr" anchorCtr="0">
            <a:noAutofit/>
          </a:bodyPr>
          <a:lstStyle/>
          <a:p>
            <a:pPr marL="0" lvl="0" indent="0" algn="ctr" rtl="0">
              <a:spcBef>
                <a:spcPts val="0"/>
              </a:spcBef>
              <a:spcAft>
                <a:spcPts val="0"/>
              </a:spcAft>
              <a:buNone/>
            </a:pPr>
            <a:endParaRPr sz="1614">
              <a:latin typeface="Calibri"/>
              <a:ea typeface="Calibri"/>
              <a:cs typeface="Calibri"/>
              <a:sym typeface="Calibri"/>
            </a:endParaRPr>
          </a:p>
        </p:txBody>
      </p:sp>
      <p:sp>
        <p:nvSpPr>
          <p:cNvPr id="5844" name="Google Shape;5844;p57"/>
          <p:cNvSpPr/>
          <p:nvPr/>
        </p:nvSpPr>
        <p:spPr>
          <a:xfrm>
            <a:off x="467125" y="3499371"/>
            <a:ext cx="696000" cy="256500"/>
          </a:xfrm>
          <a:prstGeom prst="rect">
            <a:avLst/>
          </a:prstGeom>
          <a:solidFill>
            <a:schemeClr val="lt1"/>
          </a:solidFill>
          <a:ln>
            <a:noFill/>
          </a:ln>
        </p:spPr>
        <p:txBody>
          <a:bodyPr spcFirstLastPara="1" wrap="square" lIns="105400" tIns="105400" rIns="105400" bIns="105400" anchor="ctr" anchorCtr="0">
            <a:noAutofit/>
          </a:bodyPr>
          <a:lstStyle/>
          <a:p>
            <a:pPr marL="0" lvl="0" indent="0" algn="ctr" rtl="0">
              <a:spcBef>
                <a:spcPts val="0"/>
              </a:spcBef>
              <a:spcAft>
                <a:spcPts val="0"/>
              </a:spcAft>
              <a:buNone/>
            </a:pPr>
            <a:endParaRPr sz="1614">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Shape 5849"/>
        <p:cNvGrpSpPr/>
        <p:nvPr/>
      </p:nvGrpSpPr>
      <p:grpSpPr>
        <a:xfrm>
          <a:off x="0" y="0"/>
          <a:ext cx="0" cy="0"/>
          <a:chOff x="0" y="0"/>
          <a:chExt cx="0" cy="0"/>
        </a:xfrm>
      </p:grpSpPr>
      <p:sp>
        <p:nvSpPr>
          <p:cNvPr id="5850" name="Google Shape;5850;p58"/>
          <p:cNvSpPr txBox="1"/>
          <p:nvPr/>
        </p:nvSpPr>
        <p:spPr>
          <a:xfrm>
            <a:off x="322125" y="146575"/>
            <a:ext cx="54588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Next Steps</a:t>
            </a:r>
            <a:endParaRPr sz="3200" b="1">
              <a:solidFill>
                <a:schemeClr val="dk1"/>
              </a:solidFill>
              <a:latin typeface="Calibri"/>
              <a:ea typeface="Calibri"/>
              <a:cs typeface="Calibri"/>
              <a:sym typeface="Calibri"/>
            </a:endParaRPr>
          </a:p>
        </p:txBody>
      </p:sp>
      <p:pic>
        <p:nvPicPr>
          <p:cNvPr id="5851" name="Google Shape;5851;p58"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5852" name="Google Shape;5852;p58"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5853" name="Google Shape;5853;p58"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5854" name="Google Shape;5854;p58"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5855" name="Google Shape;5855;p58"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5856" name="Google Shape;5856;p58"/>
          <p:cNvGrpSpPr/>
          <p:nvPr/>
        </p:nvGrpSpPr>
        <p:grpSpPr>
          <a:xfrm>
            <a:off x="-7700" y="6324841"/>
            <a:ext cx="12206290" cy="332283"/>
            <a:chOff x="931692" y="4540806"/>
            <a:chExt cx="31987132" cy="2418359"/>
          </a:xfrm>
        </p:grpSpPr>
        <p:grpSp>
          <p:nvGrpSpPr>
            <p:cNvPr id="5857" name="Google Shape;5857;p58"/>
            <p:cNvGrpSpPr/>
            <p:nvPr/>
          </p:nvGrpSpPr>
          <p:grpSpPr>
            <a:xfrm>
              <a:off x="931692" y="4540806"/>
              <a:ext cx="16002389" cy="2418359"/>
              <a:chOff x="1874938" y="4228518"/>
              <a:chExt cx="12714436" cy="29031919"/>
            </a:xfrm>
          </p:grpSpPr>
          <p:grpSp>
            <p:nvGrpSpPr>
              <p:cNvPr id="5858" name="Google Shape;5858;p58"/>
              <p:cNvGrpSpPr/>
              <p:nvPr/>
            </p:nvGrpSpPr>
            <p:grpSpPr>
              <a:xfrm>
                <a:off x="1874938" y="4228545"/>
                <a:ext cx="724122" cy="29031869"/>
                <a:chOff x="6763779" y="3610074"/>
                <a:chExt cx="724122" cy="19543500"/>
              </a:xfrm>
            </p:grpSpPr>
            <p:sp>
              <p:nvSpPr>
                <p:cNvPr id="5859" name="Google Shape;5859;p5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60" name="Google Shape;5860;p5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61" name="Google Shape;5861;p5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62" name="Google Shape;5862;p5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863" name="Google Shape;5863;p58"/>
              <p:cNvGrpSpPr/>
              <p:nvPr/>
            </p:nvGrpSpPr>
            <p:grpSpPr>
              <a:xfrm>
                <a:off x="2589876" y="4228518"/>
                <a:ext cx="4171622" cy="29031750"/>
                <a:chOff x="589212" y="5453559"/>
                <a:chExt cx="4171622" cy="19354500"/>
              </a:xfrm>
            </p:grpSpPr>
            <p:grpSp>
              <p:nvGrpSpPr>
                <p:cNvPr id="5864" name="Google Shape;5864;p58"/>
                <p:cNvGrpSpPr/>
                <p:nvPr/>
              </p:nvGrpSpPr>
              <p:grpSpPr>
                <a:xfrm>
                  <a:off x="2213483" y="5453559"/>
                  <a:ext cx="2547351" cy="19354500"/>
                  <a:chOff x="2126394" y="6201753"/>
                  <a:chExt cx="2547351" cy="19354500"/>
                </a:xfrm>
              </p:grpSpPr>
              <p:sp>
                <p:nvSpPr>
                  <p:cNvPr id="5865" name="Google Shape;5865;p5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66" name="Google Shape;5866;p5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67" name="Google Shape;5867;p5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68" name="Google Shape;5868;p5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69" name="Google Shape;5869;p5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0" name="Google Shape;5870;p5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1" name="Google Shape;5871;p5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2" name="Google Shape;5872;p5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3" name="Google Shape;5873;p5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4" name="Google Shape;5874;p5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5" name="Google Shape;5875;p5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6" name="Google Shape;5876;p5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7" name="Google Shape;5877;p5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78" name="Google Shape;5878;p5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879" name="Google Shape;5879;p58"/>
                <p:cNvGrpSpPr/>
                <p:nvPr/>
              </p:nvGrpSpPr>
              <p:grpSpPr>
                <a:xfrm>
                  <a:off x="589212" y="5453559"/>
                  <a:ext cx="1622103" cy="19354500"/>
                  <a:chOff x="589212" y="5453048"/>
                  <a:chExt cx="1622103" cy="19354500"/>
                </a:xfrm>
              </p:grpSpPr>
              <p:sp>
                <p:nvSpPr>
                  <p:cNvPr id="5880" name="Google Shape;5880;p5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81" name="Google Shape;5881;p5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82" name="Google Shape;5882;p5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83" name="Google Shape;5883;p5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84" name="Google Shape;5884;p5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85" name="Google Shape;5885;p5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86" name="Google Shape;5886;p5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87" name="Google Shape;5887;p5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88" name="Google Shape;5888;p5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889" name="Google Shape;5889;p58"/>
              <p:cNvGrpSpPr/>
              <p:nvPr/>
            </p:nvGrpSpPr>
            <p:grpSpPr>
              <a:xfrm>
                <a:off x="6752314" y="4228568"/>
                <a:ext cx="911322" cy="29031869"/>
                <a:chOff x="11540841" y="6900050"/>
                <a:chExt cx="911322" cy="19543500"/>
              </a:xfrm>
            </p:grpSpPr>
            <p:sp>
              <p:nvSpPr>
                <p:cNvPr id="5890" name="Google Shape;5890;p5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91" name="Google Shape;5891;p5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92" name="Google Shape;5892;p5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93" name="Google Shape;5893;p5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94" name="Google Shape;5894;p5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895" name="Google Shape;5895;p58"/>
              <p:cNvGrpSpPr/>
              <p:nvPr/>
            </p:nvGrpSpPr>
            <p:grpSpPr>
              <a:xfrm>
                <a:off x="7654454" y="4228555"/>
                <a:ext cx="2782652" cy="29031869"/>
                <a:chOff x="13486776" y="5144310"/>
                <a:chExt cx="2782652" cy="19543500"/>
              </a:xfrm>
            </p:grpSpPr>
            <p:sp>
              <p:nvSpPr>
                <p:cNvPr id="5896" name="Google Shape;5896;p5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97" name="Google Shape;5897;p5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98" name="Google Shape;5898;p5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99" name="Google Shape;5899;p5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0" name="Google Shape;5900;p5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1" name="Google Shape;5901;p5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2" name="Google Shape;5902;p5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3" name="Google Shape;5903;p5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4" name="Google Shape;5904;p5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5" name="Google Shape;5905;p5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6" name="Google Shape;5906;p5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7" name="Google Shape;5907;p5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8" name="Google Shape;5908;p5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09" name="Google Shape;5909;p5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10" name="Google Shape;5910;p5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11" name="Google Shape;5911;p5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912" name="Google Shape;5912;p58"/>
              <p:cNvGrpSpPr/>
              <p:nvPr/>
            </p:nvGrpSpPr>
            <p:grpSpPr>
              <a:xfrm>
                <a:off x="10427923" y="4228549"/>
                <a:ext cx="4161451" cy="29031869"/>
                <a:chOff x="16176528" y="4317489"/>
                <a:chExt cx="4161451" cy="19543500"/>
              </a:xfrm>
            </p:grpSpPr>
            <p:sp>
              <p:nvSpPr>
                <p:cNvPr id="5913" name="Google Shape;5913;p5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14" name="Google Shape;5914;p5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15" name="Google Shape;5915;p5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16" name="Google Shape;5916;p5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17" name="Google Shape;5917;p5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18" name="Google Shape;5918;p5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19" name="Google Shape;5919;p5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0" name="Google Shape;5920;p5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1" name="Google Shape;5921;p5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2" name="Google Shape;5922;p5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3" name="Google Shape;5923;p5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4" name="Google Shape;5924;p5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5" name="Google Shape;5925;p5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6" name="Google Shape;5926;p5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7" name="Google Shape;5927;p5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8" name="Google Shape;5928;p5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29" name="Google Shape;5929;p5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30" name="Google Shape;5930;p5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31" name="Google Shape;5931;p5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32" name="Google Shape;5932;p5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33" name="Google Shape;5933;p5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34" name="Google Shape;5934;p5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35" name="Google Shape;5935;p5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936" name="Google Shape;5936;p58"/>
            <p:cNvGrpSpPr/>
            <p:nvPr/>
          </p:nvGrpSpPr>
          <p:grpSpPr>
            <a:xfrm>
              <a:off x="16916435" y="4540806"/>
              <a:ext cx="16002389" cy="2418359"/>
              <a:chOff x="1874938" y="4228518"/>
              <a:chExt cx="12714436" cy="29031919"/>
            </a:xfrm>
          </p:grpSpPr>
          <p:grpSp>
            <p:nvGrpSpPr>
              <p:cNvPr id="5937" name="Google Shape;5937;p58"/>
              <p:cNvGrpSpPr/>
              <p:nvPr/>
            </p:nvGrpSpPr>
            <p:grpSpPr>
              <a:xfrm>
                <a:off x="1874938" y="4228545"/>
                <a:ext cx="724122" cy="29031869"/>
                <a:chOff x="6763779" y="3610074"/>
                <a:chExt cx="724122" cy="19543500"/>
              </a:xfrm>
            </p:grpSpPr>
            <p:sp>
              <p:nvSpPr>
                <p:cNvPr id="5938" name="Google Shape;5938;p5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39" name="Google Shape;5939;p5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40" name="Google Shape;5940;p5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41" name="Google Shape;5941;p5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942" name="Google Shape;5942;p58"/>
              <p:cNvGrpSpPr/>
              <p:nvPr/>
            </p:nvGrpSpPr>
            <p:grpSpPr>
              <a:xfrm>
                <a:off x="2589876" y="4228518"/>
                <a:ext cx="4171622" cy="29031750"/>
                <a:chOff x="589212" y="5453559"/>
                <a:chExt cx="4171622" cy="19354500"/>
              </a:xfrm>
            </p:grpSpPr>
            <p:grpSp>
              <p:nvGrpSpPr>
                <p:cNvPr id="5943" name="Google Shape;5943;p58"/>
                <p:cNvGrpSpPr/>
                <p:nvPr/>
              </p:nvGrpSpPr>
              <p:grpSpPr>
                <a:xfrm>
                  <a:off x="2213483" y="5453559"/>
                  <a:ext cx="2547351" cy="19354500"/>
                  <a:chOff x="2126394" y="6201753"/>
                  <a:chExt cx="2547351" cy="19354500"/>
                </a:xfrm>
              </p:grpSpPr>
              <p:sp>
                <p:nvSpPr>
                  <p:cNvPr id="5944" name="Google Shape;5944;p5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45" name="Google Shape;5945;p5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46" name="Google Shape;5946;p5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47" name="Google Shape;5947;p5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48" name="Google Shape;5948;p5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49" name="Google Shape;5949;p5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50" name="Google Shape;5950;p5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51" name="Google Shape;5951;p5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52" name="Google Shape;5952;p5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53" name="Google Shape;5953;p5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54" name="Google Shape;5954;p5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55" name="Google Shape;5955;p5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56" name="Google Shape;5956;p5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57" name="Google Shape;5957;p5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958" name="Google Shape;5958;p58"/>
                <p:cNvGrpSpPr/>
                <p:nvPr/>
              </p:nvGrpSpPr>
              <p:grpSpPr>
                <a:xfrm>
                  <a:off x="589212" y="5453559"/>
                  <a:ext cx="1622103" cy="19354500"/>
                  <a:chOff x="589212" y="5453048"/>
                  <a:chExt cx="1622103" cy="19354500"/>
                </a:xfrm>
              </p:grpSpPr>
              <p:sp>
                <p:nvSpPr>
                  <p:cNvPr id="5959" name="Google Shape;5959;p5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60" name="Google Shape;5960;p5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61" name="Google Shape;5961;p5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62" name="Google Shape;5962;p5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63" name="Google Shape;5963;p5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64" name="Google Shape;5964;p5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65" name="Google Shape;5965;p5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66" name="Google Shape;5966;p5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67" name="Google Shape;5967;p5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968" name="Google Shape;5968;p58"/>
              <p:cNvGrpSpPr/>
              <p:nvPr/>
            </p:nvGrpSpPr>
            <p:grpSpPr>
              <a:xfrm>
                <a:off x="6752314" y="4228568"/>
                <a:ext cx="911322" cy="29031869"/>
                <a:chOff x="11540841" y="6900050"/>
                <a:chExt cx="911322" cy="19543500"/>
              </a:xfrm>
            </p:grpSpPr>
            <p:sp>
              <p:nvSpPr>
                <p:cNvPr id="5969" name="Google Shape;5969;p5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70" name="Google Shape;5970;p5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71" name="Google Shape;5971;p5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72" name="Google Shape;5972;p5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73" name="Google Shape;5973;p5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974" name="Google Shape;5974;p58"/>
              <p:cNvGrpSpPr/>
              <p:nvPr/>
            </p:nvGrpSpPr>
            <p:grpSpPr>
              <a:xfrm>
                <a:off x="7654454" y="4228555"/>
                <a:ext cx="2782652" cy="29031869"/>
                <a:chOff x="13486776" y="5144310"/>
                <a:chExt cx="2782652" cy="19543500"/>
              </a:xfrm>
            </p:grpSpPr>
            <p:sp>
              <p:nvSpPr>
                <p:cNvPr id="5975" name="Google Shape;5975;p5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76" name="Google Shape;5976;p5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77" name="Google Shape;5977;p5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78" name="Google Shape;5978;p5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79" name="Google Shape;5979;p5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0" name="Google Shape;5980;p5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1" name="Google Shape;5981;p5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2" name="Google Shape;5982;p5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3" name="Google Shape;5983;p5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4" name="Google Shape;5984;p5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5" name="Google Shape;5985;p5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6" name="Google Shape;5986;p5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7" name="Google Shape;5987;p5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8" name="Google Shape;5988;p5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89" name="Google Shape;5989;p5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90" name="Google Shape;5990;p5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991" name="Google Shape;5991;p58"/>
              <p:cNvGrpSpPr/>
              <p:nvPr/>
            </p:nvGrpSpPr>
            <p:grpSpPr>
              <a:xfrm>
                <a:off x="10427923" y="4228549"/>
                <a:ext cx="4161451" cy="29031869"/>
                <a:chOff x="16176528" y="4317489"/>
                <a:chExt cx="4161451" cy="19543500"/>
              </a:xfrm>
            </p:grpSpPr>
            <p:sp>
              <p:nvSpPr>
                <p:cNvPr id="5992" name="Google Shape;5992;p5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93" name="Google Shape;5993;p5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94" name="Google Shape;5994;p5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95" name="Google Shape;5995;p5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96" name="Google Shape;5996;p5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97" name="Google Shape;5997;p5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98" name="Google Shape;5998;p5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999" name="Google Shape;5999;p5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0" name="Google Shape;6000;p5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1" name="Google Shape;6001;p5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2" name="Google Shape;6002;p5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3" name="Google Shape;6003;p5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4" name="Google Shape;6004;p5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5" name="Google Shape;6005;p5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6" name="Google Shape;6006;p5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7" name="Google Shape;6007;p5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8" name="Google Shape;6008;p5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09" name="Google Shape;6009;p5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10" name="Google Shape;6010;p5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11" name="Google Shape;6011;p5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12" name="Google Shape;6012;p5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13" name="Google Shape;6013;p5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14" name="Google Shape;6014;p5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6015" name="Google Shape;6015;p58"/>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016" name="Google Shape;6016;p58"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6017" name="Google Shape;6017;p58"/>
          <p:cNvSpPr txBox="1"/>
          <p:nvPr/>
        </p:nvSpPr>
        <p:spPr>
          <a:xfrm>
            <a:off x="5929710" y="649622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
        <p:nvSpPr>
          <p:cNvPr id="6018" name="Google Shape;6018;p58"/>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6019" name="Google Shape;6019;p58"/>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020" name="Google Shape;6020;p58"/>
          <p:cNvSpPr txBox="1"/>
          <p:nvPr/>
        </p:nvSpPr>
        <p:spPr>
          <a:xfrm>
            <a:off x="322125" y="1109400"/>
            <a:ext cx="6474300" cy="2508900"/>
          </a:xfrm>
          <a:prstGeom prst="rect">
            <a:avLst/>
          </a:prstGeom>
          <a:noFill/>
          <a:ln>
            <a:noFill/>
          </a:ln>
        </p:spPr>
        <p:txBody>
          <a:bodyPr spcFirstLastPara="1" wrap="square" lIns="91425" tIns="91425" rIns="91425" bIns="91425" anchor="t" anchorCtr="0">
            <a:noAutofit/>
          </a:bodyPr>
          <a:lstStyle/>
          <a:p>
            <a:pPr marL="457200" lvl="0" indent="-406400" algn="l" rtl="0">
              <a:lnSpc>
                <a:spcPct val="15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Cell lysis via sonication</a:t>
            </a:r>
            <a:endParaRPr sz="2800">
              <a:solidFill>
                <a:schemeClr val="dk1"/>
              </a:solidFill>
              <a:latin typeface="Calibri"/>
              <a:ea typeface="Calibri"/>
              <a:cs typeface="Calibri"/>
              <a:sym typeface="Calibri"/>
            </a:endParaRPr>
          </a:p>
          <a:p>
            <a:pPr marL="914400" lvl="1" indent="-406400" algn="l" rtl="0">
              <a:lnSpc>
                <a:spcPct val="15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Check for leftover protein in the bacteria's cytoplasm</a:t>
            </a:r>
            <a:endParaRPr sz="2800">
              <a:solidFill>
                <a:schemeClr val="dk1"/>
              </a:solidFill>
              <a:latin typeface="Calibri"/>
              <a:ea typeface="Calibri"/>
              <a:cs typeface="Calibri"/>
              <a:sym typeface="Calibri"/>
            </a:endParaRPr>
          </a:p>
          <a:p>
            <a:pPr marL="457200" lvl="0" indent="-406400" algn="l" rtl="0">
              <a:lnSpc>
                <a:spcPct val="15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Environmental response experiments </a:t>
            </a:r>
            <a:endParaRPr sz="2800">
              <a:solidFill>
                <a:schemeClr val="dk1"/>
              </a:solidFill>
              <a:latin typeface="Calibri"/>
              <a:ea typeface="Calibri"/>
              <a:cs typeface="Calibri"/>
              <a:sym typeface="Calibri"/>
            </a:endParaRPr>
          </a:p>
        </p:txBody>
      </p:sp>
      <p:sp>
        <p:nvSpPr>
          <p:cNvPr id="6021" name="Google Shape;6021;p58"/>
          <p:cNvSpPr txBox="1"/>
          <p:nvPr/>
        </p:nvSpPr>
        <p:spPr>
          <a:xfrm>
            <a:off x="8526425" y="2470800"/>
            <a:ext cx="1708800" cy="191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700">
                <a:solidFill>
                  <a:schemeClr val="dk1"/>
                </a:solidFill>
                <a:latin typeface="Calibri"/>
                <a:ea typeface="Calibri"/>
                <a:cs typeface="Calibri"/>
                <a:sym typeface="Calibri"/>
              </a:rPr>
              <a:t>😀</a:t>
            </a:r>
            <a:endParaRPr sz="11700">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6026"/>
        <p:cNvGrpSpPr/>
        <p:nvPr/>
      </p:nvGrpSpPr>
      <p:grpSpPr>
        <a:xfrm>
          <a:off x="0" y="0"/>
          <a:ext cx="0" cy="0"/>
          <a:chOff x="0" y="0"/>
          <a:chExt cx="0" cy="0"/>
        </a:xfrm>
      </p:grpSpPr>
      <p:grpSp>
        <p:nvGrpSpPr>
          <p:cNvPr id="6027" name="Google Shape;6027;p59"/>
          <p:cNvGrpSpPr/>
          <p:nvPr/>
        </p:nvGrpSpPr>
        <p:grpSpPr>
          <a:xfrm>
            <a:off x="-7700" y="6324840"/>
            <a:ext cx="12206290" cy="332283"/>
            <a:chOff x="931692" y="4540806"/>
            <a:chExt cx="31987132" cy="2418359"/>
          </a:xfrm>
        </p:grpSpPr>
        <p:grpSp>
          <p:nvGrpSpPr>
            <p:cNvPr id="6028" name="Google Shape;6028;p59"/>
            <p:cNvGrpSpPr/>
            <p:nvPr/>
          </p:nvGrpSpPr>
          <p:grpSpPr>
            <a:xfrm>
              <a:off x="931692" y="4540806"/>
              <a:ext cx="16002389" cy="2418359"/>
              <a:chOff x="1874938" y="4228518"/>
              <a:chExt cx="12714436" cy="29031919"/>
            </a:xfrm>
          </p:grpSpPr>
          <p:grpSp>
            <p:nvGrpSpPr>
              <p:cNvPr id="6029" name="Google Shape;6029;p59"/>
              <p:cNvGrpSpPr/>
              <p:nvPr/>
            </p:nvGrpSpPr>
            <p:grpSpPr>
              <a:xfrm>
                <a:off x="1874938" y="4228545"/>
                <a:ext cx="724122" cy="29031869"/>
                <a:chOff x="6763779" y="3610074"/>
                <a:chExt cx="724122" cy="19543500"/>
              </a:xfrm>
            </p:grpSpPr>
            <p:sp>
              <p:nvSpPr>
                <p:cNvPr id="6030" name="Google Shape;6030;p5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31" name="Google Shape;6031;p5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32" name="Google Shape;6032;p5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33" name="Google Shape;6033;p5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034" name="Google Shape;6034;p59"/>
              <p:cNvGrpSpPr/>
              <p:nvPr/>
            </p:nvGrpSpPr>
            <p:grpSpPr>
              <a:xfrm>
                <a:off x="2589876" y="4228518"/>
                <a:ext cx="4171622" cy="29031750"/>
                <a:chOff x="589212" y="5453559"/>
                <a:chExt cx="4171622" cy="19354500"/>
              </a:xfrm>
            </p:grpSpPr>
            <p:grpSp>
              <p:nvGrpSpPr>
                <p:cNvPr id="6035" name="Google Shape;6035;p59"/>
                <p:cNvGrpSpPr/>
                <p:nvPr/>
              </p:nvGrpSpPr>
              <p:grpSpPr>
                <a:xfrm>
                  <a:off x="2213483" y="5453559"/>
                  <a:ext cx="2547351" cy="19354500"/>
                  <a:chOff x="2126394" y="6201753"/>
                  <a:chExt cx="2547351" cy="19354500"/>
                </a:xfrm>
              </p:grpSpPr>
              <p:sp>
                <p:nvSpPr>
                  <p:cNvPr id="6036" name="Google Shape;6036;p5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37" name="Google Shape;6037;p5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38" name="Google Shape;6038;p5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39" name="Google Shape;6039;p5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0" name="Google Shape;6040;p5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1" name="Google Shape;6041;p5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2" name="Google Shape;6042;p5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3" name="Google Shape;6043;p5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4" name="Google Shape;6044;p5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5" name="Google Shape;6045;p5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6" name="Google Shape;6046;p5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7" name="Google Shape;6047;p5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8" name="Google Shape;6048;p5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9" name="Google Shape;6049;p5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050" name="Google Shape;6050;p59"/>
                <p:cNvGrpSpPr/>
                <p:nvPr/>
              </p:nvGrpSpPr>
              <p:grpSpPr>
                <a:xfrm>
                  <a:off x="589212" y="5453559"/>
                  <a:ext cx="1622103" cy="19354500"/>
                  <a:chOff x="589212" y="5453048"/>
                  <a:chExt cx="1622103" cy="19354500"/>
                </a:xfrm>
              </p:grpSpPr>
              <p:sp>
                <p:nvSpPr>
                  <p:cNvPr id="6051" name="Google Shape;6051;p5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2" name="Google Shape;6052;p5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3" name="Google Shape;6053;p5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4" name="Google Shape;6054;p5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5" name="Google Shape;6055;p5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6" name="Google Shape;6056;p5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7" name="Google Shape;6057;p5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8" name="Google Shape;6058;p5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9" name="Google Shape;6059;p5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060" name="Google Shape;6060;p59"/>
              <p:cNvGrpSpPr/>
              <p:nvPr/>
            </p:nvGrpSpPr>
            <p:grpSpPr>
              <a:xfrm>
                <a:off x="6752314" y="4228568"/>
                <a:ext cx="911322" cy="29031869"/>
                <a:chOff x="11540841" y="6900050"/>
                <a:chExt cx="911322" cy="19543500"/>
              </a:xfrm>
            </p:grpSpPr>
            <p:sp>
              <p:nvSpPr>
                <p:cNvPr id="6061" name="Google Shape;6061;p5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62" name="Google Shape;6062;p5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63" name="Google Shape;6063;p5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64" name="Google Shape;6064;p5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65" name="Google Shape;6065;p5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066" name="Google Shape;6066;p59"/>
              <p:cNvGrpSpPr/>
              <p:nvPr/>
            </p:nvGrpSpPr>
            <p:grpSpPr>
              <a:xfrm>
                <a:off x="7654454" y="4228555"/>
                <a:ext cx="2782652" cy="29031869"/>
                <a:chOff x="13486776" y="5144310"/>
                <a:chExt cx="2782652" cy="19543500"/>
              </a:xfrm>
            </p:grpSpPr>
            <p:sp>
              <p:nvSpPr>
                <p:cNvPr id="6067" name="Google Shape;6067;p5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68" name="Google Shape;6068;p5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69" name="Google Shape;6069;p5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0" name="Google Shape;6070;p5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1" name="Google Shape;6071;p5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2" name="Google Shape;6072;p5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3" name="Google Shape;6073;p5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4" name="Google Shape;6074;p5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5" name="Google Shape;6075;p5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6" name="Google Shape;6076;p5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7" name="Google Shape;6077;p5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8" name="Google Shape;6078;p5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79" name="Google Shape;6079;p5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80" name="Google Shape;6080;p5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81" name="Google Shape;6081;p5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82" name="Google Shape;6082;p5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083" name="Google Shape;6083;p59"/>
              <p:cNvGrpSpPr/>
              <p:nvPr/>
            </p:nvGrpSpPr>
            <p:grpSpPr>
              <a:xfrm>
                <a:off x="10427923" y="4228549"/>
                <a:ext cx="4161451" cy="29031869"/>
                <a:chOff x="16176528" y="4317489"/>
                <a:chExt cx="4161451" cy="19543500"/>
              </a:xfrm>
            </p:grpSpPr>
            <p:sp>
              <p:nvSpPr>
                <p:cNvPr id="6084" name="Google Shape;6084;p5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85" name="Google Shape;6085;p5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86" name="Google Shape;6086;p5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87" name="Google Shape;6087;p5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88" name="Google Shape;6088;p5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89" name="Google Shape;6089;p5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0" name="Google Shape;6090;p5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1" name="Google Shape;6091;p5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2" name="Google Shape;6092;p5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3" name="Google Shape;6093;p5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4" name="Google Shape;6094;p5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5" name="Google Shape;6095;p5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6" name="Google Shape;6096;p5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7" name="Google Shape;6097;p5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8" name="Google Shape;6098;p5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99" name="Google Shape;6099;p5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00" name="Google Shape;6100;p5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01" name="Google Shape;6101;p5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02" name="Google Shape;6102;p5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03" name="Google Shape;6103;p5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04" name="Google Shape;6104;p5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05" name="Google Shape;6105;p5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06" name="Google Shape;6106;p5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107" name="Google Shape;6107;p59"/>
            <p:cNvGrpSpPr/>
            <p:nvPr/>
          </p:nvGrpSpPr>
          <p:grpSpPr>
            <a:xfrm>
              <a:off x="16916435" y="4540806"/>
              <a:ext cx="16002389" cy="2418359"/>
              <a:chOff x="1874938" y="4228518"/>
              <a:chExt cx="12714436" cy="29031919"/>
            </a:xfrm>
          </p:grpSpPr>
          <p:grpSp>
            <p:nvGrpSpPr>
              <p:cNvPr id="6108" name="Google Shape;6108;p59"/>
              <p:cNvGrpSpPr/>
              <p:nvPr/>
            </p:nvGrpSpPr>
            <p:grpSpPr>
              <a:xfrm>
                <a:off x="1874938" y="4228545"/>
                <a:ext cx="724122" cy="29031869"/>
                <a:chOff x="6763779" y="3610074"/>
                <a:chExt cx="724122" cy="19543500"/>
              </a:xfrm>
            </p:grpSpPr>
            <p:sp>
              <p:nvSpPr>
                <p:cNvPr id="6109" name="Google Shape;6109;p5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10" name="Google Shape;6110;p5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11" name="Google Shape;6111;p5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12" name="Google Shape;6112;p5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113" name="Google Shape;6113;p59"/>
              <p:cNvGrpSpPr/>
              <p:nvPr/>
            </p:nvGrpSpPr>
            <p:grpSpPr>
              <a:xfrm>
                <a:off x="2589876" y="4228518"/>
                <a:ext cx="4171622" cy="29031750"/>
                <a:chOff x="589212" y="5453559"/>
                <a:chExt cx="4171622" cy="19354500"/>
              </a:xfrm>
            </p:grpSpPr>
            <p:grpSp>
              <p:nvGrpSpPr>
                <p:cNvPr id="6114" name="Google Shape;6114;p59"/>
                <p:cNvGrpSpPr/>
                <p:nvPr/>
              </p:nvGrpSpPr>
              <p:grpSpPr>
                <a:xfrm>
                  <a:off x="2213483" y="5453559"/>
                  <a:ext cx="2547351" cy="19354500"/>
                  <a:chOff x="2126394" y="6201753"/>
                  <a:chExt cx="2547351" cy="19354500"/>
                </a:xfrm>
              </p:grpSpPr>
              <p:sp>
                <p:nvSpPr>
                  <p:cNvPr id="6115" name="Google Shape;6115;p5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16" name="Google Shape;6116;p5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17" name="Google Shape;6117;p5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18" name="Google Shape;6118;p5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19" name="Google Shape;6119;p5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0" name="Google Shape;6120;p5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1" name="Google Shape;6121;p5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2" name="Google Shape;6122;p5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3" name="Google Shape;6123;p5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4" name="Google Shape;6124;p5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5" name="Google Shape;6125;p5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6" name="Google Shape;6126;p5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7" name="Google Shape;6127;p5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8" name="Google Shape;6128;p5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129" name="Google Shape;6129;p59"/>
                <p:cNvGrpSpPr/>
                <p:nvPr/>
              </p:nvGrpSpPr>
              <p:grpSpPr>
                <a:xfrm>
                  <a:off x="589212" y="5453559"/>
                  <a:ext cx="1622103" cy="19354500"/>
                  <a:chOff x="589212" y="5453048"/>
                  <a:chExt cx="1622103" cy="19354500"/>
                </a:xfrm>
              </p:grpSpPr>
              <p:sp>
                <p:nvSpPr>
                  <p:cNvPr id="6130" name="Google Shape;6130;p5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31" name="Google Shape;6131;p5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32" name="Google Shape;6132;p5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33" name="Google Shape;6133;p5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34" name="Google Shape;6134;p5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35" name="Google Shape;6135;p5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36" name="Google Shape;6136;p5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37" name="Google Shape;6137;p5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38" name="Google Shape;6138;p5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139" name="Google Shape;6139;p59"/>
              <p:cNvGrpSpPr/>
              <p:nvPr/>
            </p:nvGrpSpPr>
            <p:grpSpPr>
              <a:xfrm>
                <a:off x="6752314" y="4228568"/>
                <a:ext cx="911322" cy="29031869"/>
                <a:chOff x="11540841" y="6900050"/>
                <a:chExt cx="911322" cy="19543500"/>
              </a:xfrm>
            </p:grpSpPr>
            <p:sp>
              <p:nvSpPr>
                <p:cNvPr id="6140" name="Google Shape;6140;p5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41" name="Google Shape;6141;p5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42" name="Google Shape;6142;p5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43" name="Google Shape;6143;p5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44" name="Google Shape;6144;p5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145" name="Google Shape;6145;p59"/>
              <p:cNvGrpSpPr/>
              <p:nvPr/>
            </p:nvGrpSpPr>
            <p:grpSpPr>
              <a:xfrm>
                <a:off x="7654454" y="4228555"/>
                <a:ext cx="2782652" cy="29031869"/>
                <a:chOff x="13486776" y="5144310"/>
                <a:chExt cx="2782652" cy="19543500"/>
              </a:xfrm>
            </p:grpSpPr>
            <p:sp>
              <p:nvSpPr>
                <p:cNvPr id="6146" name="Google Shape;6146;p5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47" name="Google Shape;6147;p5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48" name="Google Shape;6148;p5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49" name="Google Shape;6149;p5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0" name="Google Shape;6150;p5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1" name="Google Shape;6151;p5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2" name="Google Shape;6152;p5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3" name="Google Shape;6153;p5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4" name="Google Shape;6154;p5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5" name="Google Shape;6155;p5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6" name="Google Shape;6156;p5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7" name="Google Shape;6157;p5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8" name="Google Shape;6158;p5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9" name="Google Shape;6159;p5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60" name="Google Shape;6160;p5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61" name="Google Shape;6161;p5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162" name="Google Shape;6162;p59"/>
              <p:cNvGrpSpPr/>
              <p:nvPr/>
            </p:nvGrpSpPr>
            <p:grpSpPr>
              <a:xfrm>
                <a:off x="10427923" y="4228549"/>
                <a:ext cx="4161451" cy="29031869"/>
                <a:chOff x="16176528" y="4317489"/>
                <a:chExt cx="4161451" cy="19543500"/>
              </a:xfrm>
            </p:grpSpPr>
            <p:sp>
              <p:nvSpPr>
                <p:cNvPr id="6163" name="Google Shape;6163;p5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64" name="Google Shape;6164;p5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65" name="Google Shape;6165;p5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66" name="Google Shape;6166;p5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67" name="Google Shape;6167;p5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68" name="Google Shape;6168;p5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69" name="Google Shape;6169;p5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0" name="Google Shape;6170;p5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1" name="Google Shape;6171;p5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2" name="Google Shape;6172;p5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3" name="Google Shape;6173;p5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4" name="Google Shape;6174;p5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5" name="Google Shape;6175;p5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6" name="Google Shape;6176;p5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7" name="Google Shape;6177;p5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8" name="Google Shape;6178;p5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9" name="Google Shape;6179;p5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80" name="Google Shape;6180;p5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81" name="Google Shape;6181;p5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82" name="Google Shape;6182;p5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83" name="Google Shape;6183;p5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84" name="Google Shape;6184;p5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85" name="Google Shape;6185;p5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6186" name="Google Shape;6186;p59"/>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187" name="Google Shape;6187;p59"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sp>
        <p:nvSpPr>
          <p:cNvPr id="6188" name="Google Shape;6188;p59"/>
          <p:cNvSpPr txBox="1"/>
          <p:nvPr/>
        </p:nvSpPr>
        <p:spPr>
          <a:xfrm>
            <a:off x="5930260" y="649622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5</a:t>
            </a:r>
            <a:endParaRPr sz="1400" b="0" i="0" u="none" strike="noStrike" cap="none">
              <a:solidFill>
                <a:srgbClr val="000000"/>
              </a:solidFill>
              <a:latin typeface="Arial"/>
              <a:ea typeface="Arial"/>
              <a:cs typeface="Arial"/>
              <a:sym typeface="Arial"/>
            </a:endParaRPr>
          </a:p>
        </p:txBody>
      </p:sp>
      <p:sp>
        <p:nvSpPr>
          <p:cNvPr id="6189" name="Google Shape;6189;p59"/>
          <p:cNvSpPr txBox="1"/>
          <p:nvPr/>
        </p:nvSpPr>
        <p:spPr>
          <a:xfrm>
            <a:off x="322125" y="146575"/>
            <a:ext cx="6766500"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Overcoming Challenges Faced in Synthetic Membrane Technology</a:t>
            </a:r>
            <a:endParaRPr sz="3200" b="1">
              <a:solidFill>
                <a:schemeClr val="dk1"/>
              </a:solidFill>
              <a:latin typeface="Calibri"/>
              <a:ea typeface="Calibri"/>
              <a:cs typeface="Calibri"/>
              <a:sym typeface="Calibri"/>
            </a:endParaRPr>
          </a:p>
        </p:txBody>
      </p:sp>
      <p:sp>
        <p:nvSpPr>
          <p:cNvPr id="6190" name="Google Shape;6190;p59"/>
          <p:cNvSpPr txBox="1"/>
          <p:nvPr/>
        </p:nvSpPr>
        <p:spPr>
          <a:xfrm>
            <a:off x="-22600" y="5701313"/>
            <a:ext cx="12236100" cy="59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00" baseline="30000">
                <a:solidFill>
                  <a:schemeClr val="dk1"/>
                </a:solidFill>
                <a:latin typeface="Calibri"/>
                <a:ea typeface="Calibri"/>
                <a:cs typeface="Calibri"/>
                <a:sym typeface="Calibri"/>
              </a:rPr>
              <a:t>1 </a:t>
            </a:r>
            <a:r>
              <a:rPr lang="en-US" sz="1000">
                <a:solidFill>
                  <a:schemeClr val="dk1"/>
                </a:solidFill>
                <a:latin typeface="Calibri"/>
                <a:ea typeface="Calibri"/>
                <a:cs typeface="Calibri"/>
                <a:sym typeface="Calibri"/>
              </a:rPr>
              <a:t>Gan S, Scarpelli V, Exterkate M. Exploring lipid diversity and minimalism to define membrane requirements for synthetic cells. FEBS Lett. 2025 Dec;599(24):3569-3590. doi: 10.1002/1873-3468.70131. Epub 2025 Aug 11. PMID: 40787853; PMCID: PMC12720230.</a:t>
            </a:r>
            <a:endParaRPr sz="1000">
              <a:solidFill>
                <a:schemeClr val="dk1"/>
              </a:solidFill>
              <a:latin typeface="Calibri"/>
              <a:ea typeface="Calibri"/>
              <a:cs typeface="Calibri"/>
              <a:sym typeface="Calibri"/>
            </a:endParaRPr>
          </a:p>
          <a:p>
            <a:pPr marL="0" lvl="0" indent="0" algn="ctr" rtl="0">
              <a:spcBef>
                <a:spcPts val="0"/>
              </a:spcBef>
              <a:spcAft>
                <a:spcPts val="0"/>
              </a:spcAft>
              <a:buNone/>
            </a:pPr>
            <a:r>
              <a:rPr lang="en-US" sz="1000" baseline="30000">
                <a:solidFill>
                  <a:schemeClr val="dk1"/>
                </a:solidFill>
                <a:latin typeface="Calibri"/>
                <a:ea typeface="Calibri"/>
                <a:cs typeface="Calibri"/>
                <a:sym typeface="Calibri"/>
              </a:rPr>
              <a:t>2 </a:t>
            </a:r>
            <a:r>
              <a:rPr lang="en-US" sz="1000">
                <a:solidFill>
                  <a:schemeClr val="dk1"/>
                </a:solidFill>
                <a:latin typeface="Calibri"/>
                <a:ea typeface="Calibri"/>
                <a:cs typeface="Calibri"/>
                <a:sym typeface="Calibri"/>
              </a:rPr>
              <a:t>Polymer Source Inc. Product Categories. Polymer Source Inc.; 2026 [cited 2026 Jun 18]. Available from:</a:t>
            </a:r>
            <a:r>
              <a:rPr lang="en-US" sz="100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1000" u="sng">
                <a:solidFill>
                  <a:schemeClr val="hlink"/>
                </a:solidFill>
                <a:latin typeface="Calibri"/>
                <a:ea typeface="Calibri"/>
                <a:cs typeface="Calibri"/>
                <a:sym typeface="Calibri"/>
                <a:hlinkClick r:id="rId4"/>
              </a:rPr>
              <a:t>https://www.polymersource.ca/index.php?route=product/maincategory</a:t>
            </a:r>
            <a:endParaRPr sz="1000">
              <a:solidFill>
                <a:schemeClr val="dk1"/>
              </a:solidFill>
              <a:latin typeface="Calibri"/>
              <a:ea typeface="Calibri"/>
              <a:cs typeface="Calibri"/>
              <a:sym typeface="Calibri"/>
            </a:endParaRPr>
          </a:p>
        </p:txBody>
      </p:sp>
      <p:sp>
        <p:nvSpPr>
          <p:cNvPr id="6191" name="Google Shape;6191;p59"/>
          <p:cNvSpPr txBox="1"/>
          <p:nvPr/>
        </p:nvSpPr>
        <p:spPr>
          <a:xfrm>
            <a:off x="322125" y="1379075"/>
            <a:ext cx="7364400" cy="4294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US" sz="2300">
                <a:solidFill>
                  <a:schemeClr val="dk1"/>
                </a:solidFill>
                <a:latin typeface="Calibri"/>
                <a:ea typeface="Calibri"/>
                <a:cs typeface="Calibri"/>
                <a:sym typeface="Calibri"/>
              </a:rPr>
              <a:t>GEP’s offer the simplicity and diversity needed to overcome the challenges faced in the development of synthetic membrane-based nanotechnology</a:t>
            </a:r>
            <a:endParaRPr sz="2300">
              <a:solidFill>
                <a:schemeClr val="dk1"/>
              </a:solidFill>
              <a:latin typeface="Calibri"/>
              <a:ea typeface="Calibri"/>
              <a:cs typeface="Calibri"/>
              <a:sym typeface="Calibri"/>
            </a:endParaRPr>
          </a:p>
          <a:p>
            <a:pPr marL="457200" lvl="0"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Elastin is one of the most abundant proteins in the human body</a:t>
            </a:r>
            <a:endParaRPr sz="2300">
              <a:solidFill>
                <a:schemeClr val="dk1"/>
              </a:solidFill>
              <a:latin typeface="Calibri"/>
              <a:ea typeface="Calibri"/>
              <a:cs typeface="Calibri"/>
              <a:sym typeface="Calibri"/>
            </a:endParaRPr>
          </a:p>
          <a:p>
            <a:pPr marL="914400" lvl="1"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Provides elasticity to tissues</a:t>
            </a:r>
            <a:endParaRPr sz="2300">
              <a:solidFill>
                <a:schemeClr val="dk1"/>
              </a:solidFill>
              <a:latin typeface="Calibri"/>
              <a:ea typeface="Calibri"/>
              <a:cs typeface="Calibri"/>
              <a:sym typeface="Calibri"/>
            </a:endParaRPr>
          </a:p>
          <a:p>
            <a:pPr marL="914400" lvl="1"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Over 75% of the amino acid sequence consists of glycine, valine, alanine, and proline</a:t>
            </a:r>
            <a:endParaRPr sz="2300">
              <a:solidFill>
                <a:schemeClr val="dk1"/>
              </a:solidFill>
              <a:latin typeface="Calibri"/>
              <a:ea typeface="Calibri"/>
              <a:cs typeface="Calibri"/>
              <a:sym typeface="Calibri"/>
            </a:endParaRPr>
          </a:p>
        </p:txBody>
      </p:sp>
      <p:pic>
        <p:nvPicPr>
          <p:cNvPr id="6192" name="Google Shape;6192;p59"/>
          <p:cNvPicPr preferRelativeResize="0"/>
          <p:nvPr/>
        </p:nvPicPr>
        <p:blipFill rotWithShape="1">
          <a:blip r:embed="rId5">
            <a:alphaModFix/>
          </a:blip>
          <a:srcRect l="11630" r="16449"/>
          <a:stretch/>
        </p:blipFill>
        <p:spPr>
          <a:xfrm>
            <a:off x="7946000" y="1351388"/>
            <a:ext cx="3780138" cy="3780137"/>
          </a:xfrm>
          <a:prstGeom prst="rect">
            <a:avLst/>
          </a:prstGeom>
          <a:noFill/>
          <a:ln>
            <a:noFill/>
          </a:ln>
        </p:spPr>
      </p:pic>
      <p:pic>
        <p:nvPicPr>
          <p:cNvPr id="6193" name="Google Shape;6193;p59" descr="Logo&#10;&#10;Description automatically generated"/>
          <p:cNvPicPr preferRelativeResize="0"/>
          <p:nvPr/>
        </p:nvPicPr>
        <p:blipFill rotWithShape="1">
          <a:blip r:embed="rId6">
            <a:alphaModFix/>
          </a:blip>
          <a:srcRect/>
          <a:stretch/>
        </p:blipFill>
        <p:spPr>
          <a:xfrm>
            <a:off x="7466736" y="201106"/>
            <a:ext cx="1059694" cy="585464"/>
          </a:xfrm>
          <a:prstGeom prst="rect">
            <a:avLst/>
          </a:prstGeom>
          <a:noFill/>
          <a:ln>
            <a:noFill/>
          </a:ln>
        </p:spPr>
      </p:pic>
      <p:pic>
        <p:nvPicPr>
          <p:cNvPr id="6194" name="Google Shape;6194;p59" descr="Shape&#10;&#10;Description automatically generated with medium confidence"/>
          <p:cNvPicPr preferRelativeResize="0"/>
          <p:nvPr/>
        </p:nvPicPr>
        <p:blipFill rotWithShape="1">
          <a:blip r:embed="rId7">
            <a:alphaModFix/>
          </a:blip>
          <a:srcRect/>
          <a:stretch/>
        </p:blipFill>
        <p:spPr>
          <a:xfrm>
            <a:off x="11141979" y="201095"/>
            <a:ext cx="909088" cy="441379"/>
          </a:xfrm>
          <a:prstGeom prst="rect">
            <a:avLst/>
          </a:prstGeom>
          <a:noFill/>
          <a:ln>
            <a:noFill/>
          </a:ln>
        </p:spPr>
      </p:pic>
      <p:pic>
        <p:nvPicPr>
          <p:cNvPr id="6195" name="Google Shape;6195;p59" descr="https://commguide.asu.edu/downloads/asulogo/jpg/logo_mg.jpg"/>
          <p:cNvPicPr preferRelativeResize="0"/>
          <p:nvPr/>
        </p:nvPicPr>
        <p:blipFill rotWithShape="1">
          <a:blip r:embed="rId8">
            <a:alphaModFix/>
          </a:blip>
          <a:srcRect/>
          <a:stretch/>
        </p:blipFill>
        <p:spPr>
          <a:xfrm>
            <a:off x="8759589" y="201095"/>
            <a:ext cx="1059689" cy="441379"/>
          </a:xfrm>
          <a:prstGeom prst="rect">
            <a:avLst/>
          </a:prstGeom>
          <a:noFill/>
          <a:ln>
            <a:noFill/>
          </a:ln>
        </p:spPr>
      </p:pic>
      <p:pic>
        <p:nvPicPr>
          <p:cNvPr id="6196" name="Google Shape;6196;p59" descr="REU at Harvard University (CNS) | NNCI"/>
          <p:cNvPicPr preferRelativeResize="0"/>
          <p:nvPr/>
        </p:nvPicPr>
        <p:blipFill rotWithShape="1">
          <a:blip r:embed="rId9">
            <a:alphaModFix/>
          </a:blip>
          <a:srcRect/>
          <a:stretch/>
        </p:blipFill>
        <p:spPr>
          <a:xfrm>
            <a:off x="9970807" y="168482"/>
            <a:ext cx="1127019" cy="483943"/>
          </a:xfrm>
          <a:prstGeom prst="rect">
            <a:avLst/>
          </a:prstGeom>
          <a:noFill/>
          <a:ln>
            <a:noFill/>
          </a:ln>
        </p:spPr>
      </p:pic>
      <p:pic>
        <p:nvPicPr>
          <p:cNvPr id="6197" name="Google Shape;6197;p59" title="Screenshot 2026-06-24 at 4.34.07 PM.png"/>
          <p:cNvPicPr preferRelativeResize="0"/>
          <p:nvPr/>
        </p:nvPicPr>
        <p:blipFill rotWithShape="1">
          <a:blip r:embed="rId10">
            <a:alphaModFix/>
          </a:blip>
          <a:srcRect l="5402" t="4898"/>
          <a:stretch/>
        </p:blipFill>
        <p:spPr>
          <a:xfrm>
            <a:off x="6591800" y="69925"/>
            <a:ext cx="747614" cy="716655"/>
          </a:xfrm>
          <a:prstGeom prst="rect">
            <a:avLst/>
          </a:prstGeom>
          <a:noFill/>
          <a:ln>
            <a:noFill/>
          </a:ln>
        </p:spPr>
      </p:pic>
      <p:sp>
        <p:nvSpPr>
          <p:cNvPr id="6198" name="Google Shape;6198;p59"/>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6203"/>
        <p:cNvGrpSpPr/>
        <p:nvPr/>
      </p:nvGrpSpPr>
      <p:grpSpPr>
        <a:xfrm>
          <a:off x="0" y="0"/>
          <a:ext cx="0" cy="0"/>
          <a:chOff x="0" y="0"/>
          <a:chExt cx="0" cy="0"/>
        </a:xfrm>
      </p:grpSpPr>
      <p:grpSp>
        <p:nvGrpSpPr>
          <p:cNvPr id="6204" name="Google Shape;6204;p60"/>
          <p:cNvGrpSpPr/>
          <p:nvPr/>
        </p:nvGrpSpPr>
        <p:grpSpPr>
          <a:xfrm>
            <a:off x="-7700" y="6324840"/>
            <a:ext cx="12206290" cy="332283"/>
            <a:chOff x="931692" y="4540806"/>
            <a:chExt cx="31987132" cy="2418359"/>
          </a:xfrm>
        </p:grpSpPr>
        <p:grpSp>
          <p:nvGrpSpPr>
            <p:cNvPr id="6205" name="Google Shape;6205;p60"/>
            <p:cNvGrpSpPr/>
            <p:nvPr/>
          </p:nvGrpSpPr>
          <p:grpSpPr>
            <a:xfrm>
              <a:off x="931692" y="4540806"/>
              <a:ext cx="16002389" cy="2418359"/>
              <a:chOff x="1874938" y="4228518"/>
              <a:chExt cx="12714436" cy="29031919"/>
            </a:xfrm>
          </p:grpSpPr>
          <p:grpSp>
            <p:nvGrpSpPr>
              <p:cNvPr id="6206" name="Google Shape;6206;p60"/>
              <p:cNvGrpSpPr/>
              <p:nvPr/>
            </p:nvGrpSpPr>
            <p:grpSpPr>
              <a:xfrm>
                <a:off x="1874938" y="4228545"/>
                <a:ext cx="724122" cy="29031869"/>
                <a:chOff x="6763779" y="3610074"/>
                <a:chExt cx="724122" cy="19543500"/>
              </a:xfrm>
            </p:grpSpPr>
            <p:sp>
              <p:nvSpPr>
                <p:cNvPr id="6207" name="Google Shape;6207;p6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08" name="Google Shape;6208;p6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09" name="Google Shape;6209;p6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10" name="Google Shape;6210;p6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211" name="Google Shape;6211;p60"/>
              <p:cNvGrpSpPr/>
              <p:nvPr/>
            </p:nvGrpSpPr>
            <p:grpSpPr>
              <a:xfrm>
                <a:off x="2589876" y="4228518"/>
                <a:ext cx="4171622" cy="29031750"/>
                <a:chOff x="589212" y="5453559"/>
                <a:chExt cx="4171622" cy="19354500"/>
              </a:xfrm>
            </p:grpSpPr>
            <p:grpSp>
              <p:nvGrpSpPr>
                <p:cNvPr id="6212" name="Google Shape;6212;p60"/>
                <p:cNvGrpSpPr/>
                <p:nvPr/>
              </p:nvGrpSpPr>
              <p:grpSpPr>
                <a:xfrm>
                  <a:off x="2213483" y="5453559"/>
                  <a:ext cx="2547351" cy="19354500"/>
                  <a:chOff x="2126394" y="6201753"/>
                  <a:chExt cx="2547351" cy="19354500"/>
                </a:xfrm>
              </p:grpSpPr>
              <p:sp>
                <p:nvSpPr>
                  <p:cNvPr id="6213" name="Google Shape;6213;p6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14" name="Google Shape;6214;p6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15" name="Google Shape;6215;p6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16" name="Google Shape;6216;p6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17" name="Google Shape;6217;p6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18" name="Google Shape;6218;p6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19" name="Google Shape;6219;p6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20" name="Google Shape;6220;p6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21" name="Google Shape;6221;p6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22" name="Google Shape;6222;p6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23" name="Google Shape;6223;p6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24" name="Google Shape;6224;p6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25" name="Google Shape;6225;p6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26" name="Google Shape;6226;p6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227" name="Google Shape;6227;p60"/>
                <p:cNvGrpSpPr/>
                <p:nvPr/>
              </p:nvGrpSpPr>
              <p:grpSpPr>
                <a:xfrm>
                  <a:off x="589212" y="5453559"/>
                  <a:ext cx="1622103" cy="19354500"/>
                  <a:chOff x="589212" y="5453048"/>
                  <a:chExt cx="1622103" cy="19354500"/>
                </a:xfrm>
              </p:grpSpPr>
              <p:sp>
                <p:nvSpPr>
                  <p:cNvPr id="6228" name="Google Shape;6228;p6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29" name="Google Shape;6229;p6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30" name="Google Shape;6230;p6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31" name="Google Shape;6231;p6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32" name="Google Shape;6232;p6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33" name="Google Shape;6233;p6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34" name="Google Shape;6234;p6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35" name="Google Shape;6235;p6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36" name="Google Shape;6236;p6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237" name="Google Shape;6237;p60"/>
              <p:cNvGrpSpPr/>
              <p:nvPr/>
            </p:nvGrpSpPr>
            <p:grpSpPr>
              <a:xfrm>
                <a:off x="6752314" y="4228568"/>
                <a:ext cx="911322" cy="29031869"/>
                <a:chOff x="11540841" y="6900050"/>
                <a:chExt cx="911322" cy="19543500"/>
              </a:xfrm>
            </p:grpSpPr>
            <p:sp>
              <p:nvSpPr>
                <p:cNvPr id="6238" name="Google Shape;6238;p6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39" name="Google Shape;6239;p6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40" name="Google Shape;6240;p6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41" name="Google Shape;6241;p6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42" name="Google Shape;6242;p6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243" name="Google Shape;6243;p60"/>
              <p:cNvGrpSpPr/>
              <p:nvPr/>
            </p:nvGrpSpPr>
            <p:grpSpPr>
              <a:xfrm>
                <a:off x="7654454" y="4228555"/>
                <a:ext cx="2782652" cy="29031869"/>
                <a:chOff x="13486776" y="5144310"/>
                <a:chExt cx="2782652" cy="19543500"/>
              </a:xfrm>
            </p:grpSpPr>
            <p:sp>
              <p:nvSpPr>
                <p:cNvPr id="6244" name="Google Shape;6244;p6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45" name="Google Shape;6245;p6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46" name="Google Shape;6246;p6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47" name="Google Shape;6247;p6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48" name="Google Shape;6248;p6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49" name="Google Shape;6249;p6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0" name="Google Shape;6250;p6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1" name="Google Shape;6251;p6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2" name="Google Shape;6252;p6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3" name="Google Shape;6253;p6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4" name="Google Shape;6254;p6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5" name="Google Shape;6255;p6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6" name="Google Shape;6256;p6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7" name="Google Shape;6257;p6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8" name="Google Shape;6258;p6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9" name="Google Shape;6259;p6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260" name="Google Shape;6260;p60"/>
              <p:cNvGrpSpPr/>
              <p:nvPr/>
            </p:nvGrpSpPr>
            <p:grpSpPr>
              <a:xfrm>
                <a:off x="10427923" y="4228549"/>
                <a:ext cx="4161451" cy="29031869"/>
                <a:chOff x="16176528" y="4317489"/>
                <a:chExt cx="4161451" cy="19543500"/>
              </a:xfrm>
            </p:grpSpPr>
            <p:sp>
              <p:nvSpPr>
                <p:cNvPr id="6261" name="Google Shape;6261;p6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62" name="Google Shape;6262;p6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63" name="Google Shape;6263;p6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64" name="Google Shape;6264;p6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65" name="Google Shape;6265;p6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66" name="Google Shape;6266;p6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67" name="Google Shape;6267;p6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68" name="Google Shape;6268;p6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69" name="Google Shape;6269;p6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0" name="Google Shape;6270;p6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1" name="Google Shape;6271;p6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2" name="Google Shape;6272;p6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3" name="Google Shape;6273;p6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4" name="Google Shape;6274;p6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5" name="Google Shape;6275;p6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6" name="Google Shape;6276;p6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7" name="Google Shape;6277;p6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8" name="Google Shape;6278;p6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9" name="Google Shape;6279;p6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80" name="Google Shape;6280;p6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81" name="Google Shape;6281;p6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82" name="Google Shape;6282;p6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83" name="Google Shape;6283;p6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284" name="Google Shape;6284;p60"/>
            <p:cNvGrpSpPr/>
            <p:nvPr/>
          </p:nvGrpSpPr>
          <p:grpSpPr>
            <a:xfrm>
              <a:off x="16916435" y="4540806"/>
              <a:ext cx="16002389" cy="2418359"/>
              <a:chOff x="1874938" y="4228518"/>
              <a:chExt cx="12714436" cy="29031919"/>
            </a:xfrm>
          </p:grpSpPr>
          <p:grpSp>
            <p:nvGrpSpPr>
              <p:cNvPr id="6285" name="Google Shape;6285;p60"/>
              <p:cNvGrpSpPr/>
              <p:nvPr/>
            </p:nvGrpSpPr>
            <p:grpSpPr>
              <a:xfrm>
                <a:off x="1874938" y="4228545"/>
                <a:ext cx="724122" cy="29031869"/>
                <a:chOff x="6763779" y="3610074"/>
                <a:chExt cx="724122" cy="19543500"/>
              </a:xfrm>
            </p:grpSpPr>
            <p:sp>
              <p:nvSpPr>
                <p:cNvPr id="6286" name="Google Shape;6286;p6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87" name="Google Shape;6287;p6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88" name="Google Shape;6288;p6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89" name="Google Shape;6289;p6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290" name="Google Shape;6290;p60"/>
              <p:cNvGrpSpPr/>
              <p:nvPr/>
            </p:nvGrpSpPr>
            <p:grpSpPr>
              <a:xfrm>
                <a:off x="2589876" y="4228518"/>
                <a:ext cx="4171622" cy="29031750"/>
                <a:chOff x="589212" y="5453559"/>
                <a:chExt cx="4171622" cy="19354500"/>
              </a:xfrm>
            </p:grpSpPr>
            <p:grpSp>
              <p:nvGrpSpPr>
                <p:cNvPr id="6291" name="Google Shape;6291;p60"/>
                <p:cNvGrpSpPr/>
                <p:nvPr/>
              </p:nvGrpSpPr>
              <p:grpSpPr>
                <a:xfrm>
                  <a:off x="2213483" y="5453559"/>
                  <a:ext cx="2547351" cy="19354500"/>
                  <a:chOff x="2126394" y="6201753"/>
                  <a:chExt cx="2547351" cy="19354500"/>
                </a:xfrm>
              </p:grpSpPr>
              <p:sp>
                <p:nvSpPr>
                  <p:cNvPr id="6292" name="Google Shape;6292;p6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93" name="Google Shape;6293;p6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94" name="Google Shape;6294;p6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95" name="Google Shape;6295;p6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96" name="Google Shape;6296;p6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97" name="Google Shape;6297;p6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98" name="Google Shape;6298;p6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99" name="Google Shape;6299;p6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00" name="Google Shape;6300;p6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01" name="Google Shape;6301;p6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02" name="Google Shape;6302;p6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03" name="Google Shape;6303;p6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04" name="Google Shape;6304;p6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05" name="Google Shape;6305;p6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306" name="Google Shape;6306;p60"/>
                <p:cNvGrpSpPr/>
                <p:nvPr/>
              </p:nvGrpSpPr>
              <p:grpSpPr>
                <a:xfrm>
                  <a:off x="589212" y="5453559"/>
                  <a:ext cx="1622103" cy="19354500"/>
                  <a:chOff x="589212" y="5453048"/>
                  <a:chExt cx="1622103" cy="19354500"/>
                </a:xfrm>
              </p:grpSpPr>
              <p:sp>
                <p:nvSpPr>
                  <p:cNvPr id="6307" name="Google Shape;6307;p6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08" name="Google Shape;6308;p6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09" name="Google Shape;6309;p6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10" name="Google Shape;6310;p6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11" name="Google Shape;6311;p6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12" name="Google Shape;6312;p6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13" name="Google Shape;6313;p6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14" name="Google Shape;6314;p6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15" name="Google Shape;6315;p6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316" name="Google Shape;6316;p60"/>
              <p:cNvGrpSpPr/>
              <p:nvPr/>
            </p:nvGrpSpPr>
            <p:grpSpPr>
              <a:xfrm>
                <a:off x="6752314" y="4228568"/>
                <a:ext cx="911322" cy="29031869"/>
                <a:chOff x="11540841" y="6900050"/>
                <a:chExt cx="911322" cy="19543500"/>
              </a:xfrm>
            </p:grpSpPr>
            <p:sp>
              <p:nvSpPr>
                <p:cNvPr id="6317" name="Google Shape;6317;p6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18" name="Google Shape;6318;p6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19" name="Google Shape;6319;p6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20" name="Google Shape;6320;p6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21" name="Google Shape;6321;p6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322" name="Google Shape;6322;p60"/>
              <p:cNvGrpSpPr/>
              <p:nvPr/>
            </p:nvGrpSpPr>
            <p:grpSpPr>
              <a:xfrm>
                <a:off x="7654454" y="4228555"/>
                <a:ext cx="2782652" cy="29031869"/>
                <a:chOff x="13486776" y="5144310"/>
                <a:chExt cx="2782652" cy="19543500"/>
              </a:xfrm>
            </p:grpSpPr>
            <p:sp>
              <p:nvSpPr>
                <p:cNvPr id="6323" name="Google Shape;6323;p6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24" name="Google Shape;6324;p6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25" name="Google Shape;6325;p6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26" name="Google Shape;6326;p6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27" name="Google Shape;6327;p6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28" name="Google Shape;6328;p6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29" name="Google Shape;6329;p6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0" name="Google Shape;6330;p6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1" name="Google Shape;6331;p6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2" name="Google Shape;6332;p6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3" name="Google Shape;6333;p6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4" name="Google Shape;6334;p6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5" name="Google Shape;6335;p6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6" name="Google Shape;6336;p6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7" name="Google Shape;6337;p6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38" name="Google Shape;6338;p6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339" name="Google Shape;6339;p60"/>
              <p:cNvGrpSpPr/>
              <p:nvPr/>
            </p:nvGrpSpPr>
            <p:grpSpPr>
              <a:xfrm>
                <a:off x="10427923" y="4228549"/>
                <a:ext cx="4161451" cy="29031869"/>
                <a:chOff x="16176528" y="4317489"/>
                <a:chExt cx="4161451" cy="19543500"/>
              </a:xfrm>
            </p:grpSpPr>
            <p:sp>
              <p:nvSpPr>
                <p:cNvPr id="6340" name="Google Shape;6340;p6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1" name="Google Shape;6341;p6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2" name="Google Shape;6342;p6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3" name="Google Shape;6343;p6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4" name="Google Shape;6344;p6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5" name="Google Shape;6345;p6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6" name="Google Shape;6346;p6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7" name="Google Shape;6347;p6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8" name="Google Shape;6348;p6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49" name="Google Shape;6349;p6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0" name="Google Shape;6350;p6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1" name="Google Shape;6351;p6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2" name="Google Shape;6352;p6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3" name="Google Shape;6353;p6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4" name="Google Shape;6354;p6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5" name="Google Shape;6355;p6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6" name="Google Shape;6356;p6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7" name="Google Shape;6357;p6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8" name="Google Shape;6358;p6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9" name="Google Shape;6359;p6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60" name="Google Shape;6360;p6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61" name="Google Shape;6361;p6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62" name="Google Shape;6362;p6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6363" name="Google Shape;6363;p60"/>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364" name="Google Shape;6364;p60"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sp>
        <p:nvSpPr>
          <p:cNvPr id="6365" name="Google Shape;6365;p60"/>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6366" name="Google Shape;6366;p6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sp>
        <p:nvSpPr>
          <p:cNvPr id="6367" name="Google Shape;6367;p60"/>
          <p:cNvSpPr txBox="1"/>
          <p:nvPr/>
        </p:nvSpPr>
        <p:spPr>
          <a:xfrm>
            <a:off x="322125" y="1108225"/>
            <a:ext cx="7863600" cy="3472200"/>
          </a:xfrm>
          <a:prstGeom prst="rect">
            <a:avLst/>
          </a:prstGeom>
          <a:noFill/>
          <a:ln>
            <a:noFill/>
          </a:ln>
        </p:spPr>
        <p:txBody>
          <a:bodyPr spcFirstLastPara="1" wrap="square" lIns="91425" tIns="91425" rIns="91425" bIns="91425" anchor="t" anchorCtr="0">
            <a:noAutofit/>
          </a:bodyPr>
          <a:lstStyle/>
          <a:p>
            <a:pPr marL="457200" lvl="0"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Produce genetically encoded elastin like polymers (ELP’s) and investigate their response to varying environmental conditions such as temperature and ionic strength to contribute to a library of materials with various applications</a:t>
            </a:r>
            <a:endParaRPr sz="2300">
              <a:solidFill>
                <a:schemeClr val="dk1"/>
              </a:solidFill>
              <a:latin typeface="Calibri"/>
              <a:ea typeface="Calibri"/>
              <a:cs typeface="Calibri"/>
              <a:sym typeface="Calibri"/>
            </a:endParaRPr>
          </a:p>
          <a:p>
            <a:pPr marL="457200" lvl="0" indent="-374650" algn="l" rtl="0">
              <a:lnSpc>
                <a:spcPct val="150000"/>
              </a:lnSpc>
              <a:spcBef>
                <a:spcPts val="0"/>
              </a:spcBef>
              <a:spcAft>
                <a:spcPts val="0"/>
              </a:spcAft>
              <a:buClr>
                <a:schemeClr val="dk1"/>
              </a:buClr>
              <a:buSzPts val="2300"/>
              <a:buFont typeface="Calibri"/>
              <a:buChar char="●"/>
            </a:pPr>
            <a:r>
              <a:rPr lang="en-US" sz="2300" b="1">
                <a:solidFill>
                  <a:schemeClr val="dk1"/>
                </a:solidFill>
                <a:latin typeface="Calibri"/>
                <a:ea typeface="Calibri"/>
                <a:cs typeface="Calibri"/>
                <a:sym typeface="Calibri"/>
              </a:rPr>
              <a:t>Advantages of ELP’s</a:t>
            </a:r>
            <a:endParaRPr sz="2300" b="1">
              <a:solidFill>
                <a:schemeClr val="dk1"/>
              </a:solidFill>
              <a:latin typeface="Calibri"/>
              <a:ea typeface="Calibri"/>
              <a:cs typeface="Calibri"/>
              <a:sym typeface="Calibri"/>
            </a:endParaRPr>
          </a:p>
          <a:p>
            <a:pPr marL="457200" lvl="0" indent="0" algn="l" rtl="0">
              <a:lnSpc>
                <a:spcPct val="150000"/>
              </a:lnSpc>
              <a:spcBef>
                <a:spcPts val="0"/>
              </a:spcBef>
              <a:spcAft>
                <a:spcPts val="0"/>
              </a:spcAft>
              <a:buNone/>
            </a:pPr>
            <a:r>
              <a:rPr lang="en-US" sz="2300">
                <a:solidFill>
                  <a:schemeClr val="dk1"/>
                </a:solidFill>
                <a:latin typeface="Calibri"/>
                <a:ea typeface="Calibri"/>
                <a:cs typeface="Calibri"/>
                <a:sym typeface="Calibri"/>
              </a:rPr>
              <a:t>ELP’s offer the simplicity and diversity needed to overcome the challenges faced in the development of synthetic membrane-based nanotechnology</a:t>
            </a:r>
            <a:endParaRPr sz="2300">
              <a:solidFill>
                <a:schemeClr val="dk1"/>
              </a:solidFill>
              <a:latin typeface="Calibri"/>
              <a:ea typeface="Calibri"/>
              <a:cs typeface="Calibri"/>
              <a:sym typeface="Calibri"/>
            </a:endParaRPr>
          </a:p>
        </p:txBody>
      </p:sp>
      <p:sp>
        <p:nvSpPr>
          <p:cNvPr id="6368" name="Google Shape;6368;p60"/>
          <p:cNvSpPr txBox="1"/>
          <p:nvPr/>
        </p:nvSpPr>
        <p:spPr>
          <a:xfrm>
            <a:off x="322125" y="146575"/>
            <a:ext cx="6766500"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Primary Research Goal</a:t>
            </a:r>
            <a:endParaRPr sz="3200" b="1">
              <a:solidFill>
                <a:schemeClr val="dk1"/>
              </a:solidFill>
              <a:latin typeface="Calibri"/>
              <a:ea typeface="Calibri"/>
              <a:cs typeface="Calibri"/>
              <a:sym typeface="Calibri"/>
            </a:endParaRPr>
          </a:p>
        </p:txBody>
      </p:sp>
      <p:sp>
        <p:nvSpPr>
          <p:cNvPr id="6369" name="Google Shape;6369;p60"/>
          <p:cNvSpPr txBox="1"/>
          <p:nvPr/>
        </p:nvSpPr>
        <p:spPr>
          <a:xfrm>
            <a:off x="322125" y="5619500"/>
            <a:ext cx="11955600"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a:solidFill>
                  <a:schemeClr val="dk1"/>
                </a:solidFill>
                <a:latin typeface="Calibri"/>
                <a:ea typeface="Calibri"/>
                <a:cs typeface="Calibri"/>
                <a:sym typeface="Calibri"/>
              </a:rPr>
              <a:t>Gan S, Scarpelli V, Exterkate M. Exploring lipid diversity and minimalism to define membrane requirements for synthetic cells. FEBS Lett. 2025 Dec;599(24):3569-3590. doi: 10.1002/1873-3468.70131. Epub 2025 Aug 11. PMID: 40787853; PMCID: PMC12720230.</a:t>
            </a:r>
            <a:endParaRPr sz="1100">
              <a:solidFill>
                <a:schemeClr val="dk1"/>
              </a:solidFill>
              <a:latin typeface="Calibri"/>
              <a:ea typeface="Calibri"/>
              <a:cs typeface="Calibri"/>
              <a:sym typeface="Calibri"/>
            </a:endParaRPr>
          </a:p>
          <a:p>
            <a:pPr marL="0" lvl="0" indent="0" algn="l" rtl="0">
              <a:spcBef>
                <a:spcPts val="0"/>
              </a:spcBef>
              <a:spcAft>
                <a:spcPts val="0"/>
              </a:spcAft>
              <a:buNone/>
            </a:pPr>
            <a:r>
              <a:rPr lang="en-US" sz="1100">
                <a:solidFill>
                  <a:schemeClr val="dk1"/>
                </a:solidFill>
                <a:latin typeface="Calibri"/>
                <a:ea typeface="Calibri"/>
                <a:cs typeface="Calibri"/>
                <a:sym typeface="Calibri"/>
              </a:rPr>
              <a:t>https://www.polymersource.ca/</a:t>
            </a:r>
            <a:endParaRPr sz="1100">
              <a:solidFill>
                <a:schemeClr val="dk1"/>
              </a:solidFill>
              <a:latin typeface="Calibri"/>
              <a:ea typeface="Calibri"/>
              <a:cs typeface="Calibri"/>
              <a:sym typeface="Calibri"/>
            </a:endParaRPr>
          </a:p>
        </p:txBody>
      </p:sp>
      <p:pic>
        <p:nvPicPr>
          <p:cNvPr id="6370" name="Google Shape;6370;p60"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6371" name="Google Shape;6371;p60"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6372" name="Google Shape;6372;p60"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6373" name="Google Shape;6373;p60"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sp>
        <p:nvSpPr>
          <p:cNvPr id="6374" name="Google Shape;6374;p60"/>
          <p:cNvSpPr txBox="1"/>
          <p:nvPr/>
        </p:nvSpPr>
        <p:spPr>
          <a:xfrm>
            <a:off x="8636500" y="2271275"/>
            <a:ext cx="2857500" cy="181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800">
              <a:solidFill>
                <a:srgbClr val="D52E27"/>
              </a:solidFill>
              <a:latin typeface="Calibri"/>
              <a:ea typeface="Calibri"/>
              <a:cs typeface="Calibri"/>
              <a:sym typeface="Calibri"/>
            </a:endParaRPr>
          </a:p>
          <a:p>
            <a:pPr marL="0" lvl="0" indent="0" algn="ctr" rtl="0">
              <a:spcBef>
                <a:spcPts val="0"/>
              </a:spcBef>
              <a:spcAft>
                <a:spcPts val="0"/>
              </a:spcAft>
              <a:buNone/>
            </a:pPr>
            <a:r>
              <a:rPr lang="en-US" sz="2800">
                <a:solidFill>
                  <a:srgbClr val="D52E27"/>
                </a:solidFill>
                <a:latin typeface="Calibri"/>
                <a:ea typeface="Calibri"/>
                <a:cs typeface="Calibri"/>
                <a:sym typeface="Calibri"/>
              </a:rPr>
              <a:t>Insert Image of ELP (or something else)</a:t>
            </a:r>
            <a:endParaRPr sz="2800">
              <a:solidFill>
                <a:srgbClr val="D52E27"/>
              </a:solidFill>
              <a:latin typeface="Calibri"/>
              <a:ea typeface="Calibri"/>
              <a:cs typeface="Calibri"/>
              <a:sym typeface="Calibri"/>
            </a:endParaRPr>
          </a:p>
        </p:txBody>
      </p:sp>
      <p:pic>
        <p:nvPicPr>
          <p:cNvPr id="6375" name="Google Shape;6375;p60"/>
          <p:cNvPicPr preferRelativeResize="0"/>
          <p:nvPr/>
        </p:nvPicPr>
        <p:blipFill rotWithShape="1">
          <a:blip r:embed="rId8">
            <a:alphaModFix/>
          </a:blip>
          <a:srcRect l="26111" t="43060" r="50376" b="30155"/>
          <a:stretch/>
        </p:blipFill>
        <p:spPr>
          <a:xfrm>
            <a:off x="8263338" y="2060903"/>
            <a:ext cx="3603825" cy="2736201"/>
          </a:xfrm>
          <a:prstGeom prst="rect">
            <a:avLst/>
          </a:prstGeom>
          <a:noFill/>
          <a:ln>
            <a:noFill/>
          </a:ln>
        </p:spPr>
      </p:pic>
      <p:sp>
        <p:nvSpPr>
          <p:cNvPr id="6376" name="Google Shape;6376;p60"/>
          <p:cNvSpPr txBox="1"/>
          <p:nvPr/>
        </p:nvSpPr>
        <p:spPr>
          <a:xfrm>
            <a:off x="8263200" y="4883550"/>
            <a:ext cx="3603900" cy="40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baseline="30000">
                <a:solidFill>
                  <a:schemeClr val="dk1"/>
                </a:solidFill>
                <a:latin typeface="Calibri"/>
                <a:ea typeface="Calibri"/>
                <a:cs typeface="Calibri"/>
                <a:sym typeface="Calibri"/>
              </a:rPr>
              <a:t>1 </a:t>
            </a:r>
            <a:r>
              <a:rPr lang="en-US" sz="1300">
                <a:solidFill>
                  <a:schemeClr val="dk1"/>
                </a:solidFill>
                <a:latin typeface="Calibri"/>
                <a:ea typeface="Calibri"/>
                <a:cs typeface="Calibri"/>
                <a:sym typeface="Calibri"/>
              </a:rPr>
              <a:t>Fraunhofer IMWS - Fraunhofer-Gesellschaft</a:t>
            </a:r>
            <a:endParaRPr sz="1300">
              <a:solidFill>
                <a:schemeClr val="dk1"/>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6381"/>
        <p:cNvGrpSpPr/>
        <p:nvPr/>
      </p:nvGrpSpPr>
      <p:grpSpPr>
        <a:xfrm>
          <a:off x="0" y="0"/>
          <a:ext cx="0" cy="0"/>
          <a:chOff x="0" y="0"/>
          <a:chExt cx="0" cy="0"/>
        </a:xfrm>
      </p:grpSpPr>
      <p:grpSp>
        <p:nvGrpSpPr>
          <p:cNvPr id="6382" name="Google Shape;6382;p61"/>
          <p:cNvGrpSpPr/>
          <p:nvPr/>
        </p:nvGrpSpPr>
        <p:grpSpPr>
          <a:xfrm>
            <a:off x="-7700" y="6324840"/>
            <a:ext cx="12206290" cy="332283"/>
            <a:chOff x="931692" y="4540806"/>
            <a:chExt cx="31987132" cy="2418359"/>
          </a:xfrm>
        </p:grpSpPr>
        <p:grpSp>
          <p:nvGrpSpPr>
            <p:cNvPr id="6383" name="Google Shape;6383;p61"/>
            <p:cNvGrpSpPr/>
            <p:nvPr/>
          </p:nvGrpSpPr>
          <p:grpSpPr>
            <a:xfrm>
              <a:off x="931692" y="4540806"/>
              <a:ext cx="16002389" cy="2418359"/>
              <a:chOff x="1874938" y="4228518"/>
              <a:chExt cx="12714436" cy="29031919"/>
            </a:xfrm>
          </p:grpSpPr>
          <p:grpSp>
            <p:nvGrpSpPr>
              <p:cNvPr id="6384" name="Google Shape;6384;p61"/>
              <p:cNvGrpSpPr/>
              <p:nvPr/>
            </p:nvGrpSpPr>
            <p:grpSpPr>
              <a:xfrm>
                <a:off x="1874938" y="4228545"/>
                <a:ext cx="724122" cy="29031869"/>
                <a:chOff x="6763779" y="3610074"/>
                <a:chExt cx="724122" cy="19543500"/>
              </a:xfrm>
            </p:grpSpPr>
            <p:sp>
              <p:nvSpPr>
                <p:cNvPr id="6385" name="Google Shape;6385;p6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86" name="Google Shape;6386;p6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87" name="Google Shape;6387;p6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88" name="Google Shape;6388;p6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389" name="Google Shape;6389;p61"/>
              <p:cNvGrpSpPr/>
              <p:nvPr/>
            </p:nvGrpSpPr>
            <p:grpSpPr>
              <a:xfrm>
                <a:off x="2589876" y="4228518"/>
                <a:ext cx="4171622" cy="29031750"/>
                <a:chOff x="589212" y="5453559"/>
                <a:chExt cx="4171622" cy="19354500"/>
              </a:xfrm>
            </p:grpSpPr>
            <p:grpSp>
              <p:nvGrpSpPr>
                <p:cNvPr id="6390" name="Google Shape;6390;p61"/>
                <p:cNvGrpSpPr/>
                <p:nvPr/>
              </p:nvGrpSpPr>
              <p:grpSpPr>
                <a:xfrm>
                  <a:off x="2213483" y="5453559"/>
                  <a:ext cx="2547351" cy="19354500"/>
                  <a:chOff x="2126394" y="6201753"/>
                  <a:chExt cx="2547351" cy="19354500"/>
                </a:xfrm>
              </p:grpSpPr>
              <p:sp>
                <p:nvSpPr>
                  <p:cNvPr id="6391" name="Google Shape;6391;p6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92" name="Google Shape;6392;p6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93" name="Google Shape;6393;p6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94" name="Google Shape;6394;p6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95" name="Google Shape;6395;p6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96" name="Google Shape;6396;p6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97" name="Google Shape;6397;p6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98" name="Google Shape;6398;p6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99" name="Google Shape;6399;p6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00" name="Google Shape;6400;p6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01" name="Google Shape;6401;p6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02" name="Google Shape;6402;p6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03" name="Google Shape;6403;p6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04" name="Google Shape;6404;p6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405" name="Google Shape;6405;p61"/>
                <p:cNvGrpSpPr/>
                <p:nvPr/>
              </p:nvGrpSpPr>
              <p:grpSpPr>
                <a:xfrm>
                  <a:off x="589212" y="5453559"/>
                  <a:ext cx="1622103" cy="19354500"/>
                  <a:chOff x="589212" y="5453048"/>
                  <a:chExt cx="1622103" cy="19354500"/>
                </a:xfrm>
              </p:grpSpPr>
              <p:sp>
                <p:nvSpPr>
                  <p:cNvPr id="6406" name="Google Shape;6406;p6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07" name="Google Shape;6407;p6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08" name="Google Shape;6408;p6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09" name="Google Shape;6409;p6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0" name="Google Shape;6410;p6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1" name="Google Shape;6411;p6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2" name="Google Shape;6412;p6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3" name="Google Shape;6413;p6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4" name="Google Shape;6414;p6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415" name="Google Shape;6415;p61"/>
              <p:cNvGrpSpPr/>
              <p:nvPr/>
            </p:nvGrpSpPr>
            <p:grpSpPr>
              <a:xfrm>
                <a:off x="6752314" y="4228568"/>
                <a:ext cx="911322" cy="29031869"/>
                <a:chOff x="11540841" y="6900050"/>
                <a:chExt cx="911322" cy="19543500"/>
              </a:xfrm>
            </p:grpSpPr>
            <p:sp>
              <p:nvSpPr>
                <p:cNvPr id="6416" name="Google Shape;6416;p6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7" name="Google Shape;6417;p6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8" name="Google Shape;6418;p6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9" name="Google Shape;6419;p6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0" name="Google Shape;6420;p6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421" name="Google Shape;6421;p61"/>
              <p:cNvGrpSpPr/>
              <p:nvPr/>
            </p:nvGrpSpPr>
            <p:grpSpPr>
              <a:xfrm>
                <a:off x="7654454" y="4228555"/>
                <a:ext cx="2782652" cy="29031869"/>
                <a:chOff x="13486776" y="5144310"/>
                <a:chExt cx="2782652" cy="19543500"/>
              </a:xfrm>
            </p:grpSpPr>
            <p:sp>
              <p:nvSpPr>
                <p:cNvPr id="6422" name="Google Shape;6422;p6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3" name="Google Shape;6423;p6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4" name="Google Shape;6424;p6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5" name="Google Shape;6425;p6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6" name="Google Shape;6426;p6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7" name="Google Shape;6427;p6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8" name="Google Shape;6428;p6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9" name="Google Shape;6429;p6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0" name="Google Shape;6430;p6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1" name="Google Shape;6431;p6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2" name="Google Shape;6432;p6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3" name="Google Shape;6433;p6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4" name="Google Shape;6434;p6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5" name="Google Shape;6435;p6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6" name="Google Shape;6436;p6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7" name="Google Shape;6437;p6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438" name="Google Shape;6438;p61"/>
              <p:cNvGrpSpPr/>
              <p:nvPr/>
            </p:nvGrpSpPr>
            <p:grpSpPr>
              <a:xfrm>
                <a:off x="10427923" y="4228549"/>
                <a:ext cx="4161451" cy="29031869"/>
                <a:chOff x="16176528" y="4317489"/>
                <a:chExt cx="4161451" cy="19543500"/>
              </a:xfrm>
            </p:grpSpPr>
            <p:sp>
              <p:nvSpPr>
                <p:cNvPr id="6439" name="Google Shape;6439;p6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0" name="Google Shape;6440;p6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1" name="Google Shape;6441;p6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2" name="Google Shape;6442;p6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3" name="Google Shape;6443;p6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4" name="Google Shape;6444;p6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5" name="Google Shape;6445;p6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6" name="Google Shape;6446;p6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7" name="Google Shape;6447;p6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8" name="Google Shape;6448;p6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9" name="Google Shape;6449;p6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0" name="Google Shape;6450;p6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1" name="Google Shape;6451;p6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2" name="Google Shape;6452;p6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3" name="Google Shape;6453;p6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4" name="Google Shape;6454;p6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5" name="Google Shape;6455;p6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6" name="Google Shape;6456;p6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7" name="Google Shape;6457;p6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8" name="Google Shape;6458;p6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9" name="Google Shape;6459;p6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60" name="Google Shape;6460;p6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61" name="Google Shape;6461;p6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462" name="Google Shape;6462;p61"/>
            <p:cNvGrpSpPr/>
            <p:nvPr/>
          </p:nvGrpSpPr>
          <p:grpSpPr>
            <a:xfrm>
              <a:off x="16916435" y="4540806"/>
              <a:ext cx="16002389" cy="2418359"/>
              <a:chOff x="1874938" y="4228518"/>
              <a:chExt cx="12714436" cy="29031919"/>
            </a:xfrm>
          </p:grpSpPr>
          <p:grpSp>
            <p:nvGrpSpPr>
              <p:cNvPr id="6463" name="Google Shape;6463;p61"/>
              <p:cNvGrpSpPr/>
              <p:nvPr/>
            </p:nvGrpSpPr>
            <p:grpSpPr>
              <a:xfrm>
                <a:off x="1874938" y="4228545"/>
                <a:ext cx="724122" cy="29031869"/>
                <a:chOff x="6763779" y="3610074"/>
                <a:chExt cx="724122" cy="19543500"/>
              </a:xfrm>
            </p:grpSpPr>
            <p:sp>
              <p:nvSpPr>
                <p:cNvPr id="6464" name="Google Shape;6464;p6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65" name="Google Shape;6465;p6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66" name="Google Shape;6466;p6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67" name="Google Shape;6467;p6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468" name="Google Shape;6468;p61"/>
              <p:cNvGrpSpPr/>
              <p:nvPr/>
            </p:nvGrpSpPr>
            <p:grpSpPr>
              <a:xfrm>
                <a:off x="2589876" y="4228518"/>
                <a:ext cx="4171622" cy="29031750"/>
                <a:chOff x="589212" y="5453559"/>
                <a:chExt cx="4171622" cy="19354500"/>
              </a:xfrm>
            </p:grpSpPr>
            <p:grpSp>
              <p:nvGrpSpPr>
                <p:cNvPr id="6469" name="Google Shape;6469;p61"/>
                <p:cNvGrpSpPr/>
                <p:nvPr/>
              </p:nvGrpSpPr>
              <p:grpSpPr>
                <a:xfrm>
                  <a:off x="2213483" y="5453559"/>
                  <a:ext cx="2547351" cy="19354500"/>
                  <a:chOff x="2126394" y="6201753"/>
                  <a:chExt cx="2547351" cy="19354500"/>
                </a:xfrm>
              </p:grpSpPr>
              <p:sp>
                <p:nvSpPr>
                  <p:cNvPr id="6470" name="Google Shape;6470;p6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1" name="Google Shape;6471;p6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2" name="Google Shape;6472;p6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3" name="Google Shape;6473;p6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4" name="Google Shape;6474;p6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5" name="Google Shape;6475;p6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6" name="Google Shape;6476;p6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7" name="Google Shape;6477;p6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8" name="Google Shape;6478;p6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9" name="Google Shape;6479;p6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0" name="Google Shape;6480;p6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1" name="Google Shape;6481;p6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2" name="Google Shape;6482;p6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3" name="Google Shape;6483;p6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484" name="Google Shape;6484;p61"/>
                <p:cNvGrpSpPr/>
                <p:nvPr/>
              </p:nvGrpSpPr>
              <p:grpSpPr>
                <a:xfrm>
                  <a:off x="589212" y="5453559"/>
                  <a:ext cx="1622103" cy="19354500"/>
                  <a:chOff x="589212" y="5453048"/>
                  <a:chExt cx="1622103" cy="19354500"/>
                </a:xfrm>
              </p:grpSpPr>
              <p:sp>
                <p:nvSpPr>
                  <p:cNvPr id="6485" name="Google Shape;6485;p6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6" name="Google Shape;6486;p6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7" name="Google Shape;6487;p6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8" name="Google Shape;6488;p6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9" name="Google Shape;6489;p6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0" name="Google Shape;6490;p6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1" name="Google Shape;6491;p6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2" name="Google Shape;6492;p6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3" name="Google Shape;6493;p6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494" name="Google Shape;6494;p61"/>
              <p:cNvGrpSpPr/>
              <p:nvPr/>
            </p:nvGrpSpPr>
            <p:grpSpPr>
              <a:xfrm>
                <a:off x="6752314" y="4228568"/>
                <a:ext cx="911322" cy="29031869"/>
                <a:chOff x="11540841" y="6900050"/>
                <a:chExt cx="911322" cy="19543500"/>
              </a:xfrm>
            </p:grpSpPr>
            <p:sp>
              <p:nvSpPr>
                <p:cNvPr id="6495" name="Google Shape;6495;p6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6" name="Google Shape;6496;p6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7" name="Google Shape;6497;p6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8" name="Google Shape;6498;p6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9" name="Google Shape;6499;p6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500" name="Google Shape;6500;p61"/>
              <p:cNvGrpSpPr/>
              <p:nvPr/>
            </p:nvGrpSpPr>
            <p:grpSpPr>
              <a:xfrm>
                <a:off x="7654454" y="4228555"/>
                <a:ext cx="2782652" cy="29031869"/>
                <a:chOff x="13486776" y="5144310"/>
                <a:chExt cx="2782652" cy="19543500"/>
              </a:xfrm>
            </p:grpSpPr>
            <p:sp>
              <p:nvSpPr>
                <p:cNvPr id="6501" name="Google Shape;6501;p6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2" name="Google Shape;6502;p6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3" name="Google Shape;6503;p6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4" name="Google Shape;6504;p6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5" name="Google Shape;6505;p6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6" name="Google Shape;6506;p6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7" name="Google Shape;6507;p6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8" name="Google Shape;6508;p6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9" name="Google Shape;6509;p6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0" name="Google Shape;6510;p6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1" name="Google Shape;6511;p6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2" name="Google Shape;6512;p6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3" name="Google Shape;6513;p6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4" name="Google Shape;6514;p6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5" name="Google Shape;6515;p6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6" name="Google Shape;6516;p6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517" name="Google Shape;6517;p61"/>
              <p:cNvGrpSpPr/>
              <p:nvPr/>
            </p:nvGrpSpPr>
            <p:grpSpPr>
              <a:xfrm>
                <a:off x="10427923" y="4228549"/>
                <a:ext cx="4161451" cy="29031869"/>
                <a:chOff x="16176528" y="4317489"/>
                <a:chExt cx="4161451" cy="19543500"/>
              </a:xfrm>
            </p:grpSpPr>
            <p:sp>
              <p:nvSpPr>
                <p:cNvPr id="6518" name="Google Shape;6518;p6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9" name="Google Shape;6519;p6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0" name="Google Shape;6520;p6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1" name="Google Shape;6521;p6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2" name="Google Shape;6522;p6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3" name="Google Shape;6523;p6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4" name="Google Shape;6524;p6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5" name="Google Shape;6525;p6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6" name="Google Shape;6526;p6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7" name="Google Shape;6527;p6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8" name="Google Shape;6528;p6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9" name="Google Shape;6529;p6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0" name="Google Shape;6530;p6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1" name="Google Shape;6531;p6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2" name="Google Shape;6532;p6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3" name="Google Shape;6533;p6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4" name="Google Shape;6534;p6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5" name="Google Shape;6535;p6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6" name="Google Shape;6536;p6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7" name="Google Shape;6537;p6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8" name="Google Shape;6538;p6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9" name="Google Shape;6539;p6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40" name="Google Shape;6540;p6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6541" name="Google Shape;6541;p61"/>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542" name="Google Shape;6542;p61"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sp>
        <p:nvSpPr>
          <p:cNvPr id="6543" name="Google Shape;6543;p61"/>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6544" name="Google Shape;6544;p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49</a:t>
            </a:fld>
            <a:endParaRPr/>
          </a:p>
        </p:txBody>
      </p:sp>
      <p:sp>
        <p:nvSpPr>
          <p:cNvPr id="6545" name="Google Shape;6545;p61"/>
          <p:cNvSpPr txBox="1"/>
          <p:nvPr/>
        </p:nvSpPr>
        <p:spPr>
          <a:xfrm>
            <a:off x="322125" y="1511863"/>
            <a:ext cx="6714300" cy="27372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2300">
                <a:solidFill>
                  <a:schemeClr val="dk1"/>
                </a:solidFill>
                <a:latin typeface="Calibri"/>
                <a:ea typeface="Calibri"/>
                <a:cs typeface="Calibri"/>
                <a:sym typeface="Calibri"/>
              </a:rPr>
              <a:t>Produce genetically encoded elastin like polymers (ELP’s) and analyze their response to varying environmental conditions such as temperature and ionic strength to contribute to a library of materials with various applications</a:t>
            </a:r>
            <a:endParaRPr sz="23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endParaRPr sz="2300">
              <a:solidFill>
                <a:schemeClr val="dk1"/>
              </a:solidFill>
              <a:latin typeface="Calibri"/>
              <a:ea typeface="Calibri"/>
              <a:cs typeface="Calibri"/>
              <a:sym typeface="Calibri"/>
            </a:endParaRPr>
          </a:p>
        </p:txBody>
      </p:sp>
      <p:pic>
        <p:nvPicPr>
          <p:cNvPr id="6546" name="Google Shape;6546;p61"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6547" name="Google Shape;6547;p61"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6548" name="Google Shape;6548;p61" descr="https://commguide.asu.edu/downloads/asulogo/jpg/logo_mg.jpg"/>
          <p:cNvPicPr preferRelativeResize="0"/>
          <p:nvPr/>
        </p:nvPicPr>
        <p:blipFill rotWithShape="1">
          <a:blip r:embed="rId6">
            <a:alphaModFix/>
          </a:blip>
          <a:srcRect/>
          <a:stretch/>
        </p:blipFill>
        <p:spPr>
          <a:xfrm>
            <a:off x="8551730" y="203150"/>
            <a:ext cx="1078645" cy="449281"/>
          </a:xfrm>
          <a:prstGeom prst="rect">
            <a:avLst/>
          </a:prstGeom>
          <a:noFill/>
          <a:ln>
            <a:noFill/>
          </a:ln>
        </p:spPr>
      </p:pic>
      <p:pic>
        <p:nvPicPr>
          <p:cNvPr id="6549" name="Google Shape;6549;p61"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pic>
        <p:nvPicPr>
          <p:cNvPr id="6550" name="Google Shape;6550;p61"/>
          <p:cNvPicPr preferRelativeResize="0"/>
          <p:nvPr/>
        </p:nvPicPr>
        <p:blipFill rotWithShape="1">
          <a:blip r:embed="rId8">
            <a:alphaModFix/>
          </a:blip>
          <a:srcRect l="26308" t="43060" r="50375" b="30155"/>
          <a:stretch/>
        </p:blipFill>
        <p:spPr>
          <a:xfrm>
            <a:off x="7654363" y="1414525"/>
            <a:ext cx="3829263" cy="2931887"/>
          </a:xfrm>
          <a:prstGeom prst="rect">
            <a:avLst/>
          </a:prstGeom>
          <a:noFill/>
          <a:ln>
            <a:noFill/>
          </a:ln>
        </p:spPr>
      </p:pic>
      <p:sp>
        <p:nvSpPr>
          <p:cNvPr id="6551" name="Google Shape;6551;p61"/>
          <p:cNvSpPr txBox="1"/>
          <p:nvPr/>
        </p:nvSpPr>
        <p:spPr>
          <a:xfrm>
            <a:off x="7767038" y="4346400"/>
            <a:ext cx="3603900" cy="40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baseline="30000">
                <a:solidFill>
                  <a:schemeClr val="dk1"/>
                </a:solidFill>
                <a:latin typeface="Calibri"/>
                <a:ea typeface="Calibri"/>
                <a:cs typeface="Calibri"/>
                <a:sym typeface="Calibri"/>
              </a:rPr>
              <a:t>1 </a:t>
            </a:r>
            <a:r>
              <a:rPr lang="en-US" sz="1300">
                <a:solidFill>
                  <a:schemeClr val="dk1"/>
                </a:solidFill>
                <a:latin typeface="Calibri"/>
                <a:ea typeface="Calibri"/>
                <a:cs typeface="Calibri"/>
                <a:sym typeface="Calibri"/>
              </a:rPr>
              <a:t>Fraunhofer IMWS - Fraunhofer-Gesellschaft</a:t>
            </a:r>
            <a:endParaRPr sz="1300">
              <a:solidFill>
                <a:schemeClr val="dk1"/>
              </a:solidFill>
              <a:latin typeface="Calibri"/>
              <a:ea typeface="Calibri"/>
              <a:cs typeface="Calibri"/>
              <a:sym typeface="Calibri"/>
            </a:endParaRPr>
          </a:p>
        </p:txBody>
      </p:sp>
      <p:sp>
        <p:nvSpPr>
          <p:cNvPr id="6552" name="Google Shape;6552;p61"/>
          <p:cNvSpPr txBox="1"/>
          <p:nvPr/>
        </p:nvSpPr>
        <p:spPr>
          <a:xfrm>
            <a:off x="17750" y="5255050"/>
            <a:ext cx="12155400" cy="10698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US" sz="2300" b="1">
                <a:solidFill>
                  <a:schemeClr val="dk1"/>
                </a:solidFill>
                <a:latin typeface="Calibri"/>
                <a:ea typeface="Calibri"/>
                <a:cs typeface="Calibri"/>
                <a:sym typeface="Calibri"/>
              </a:rPr>
              <a:t>ELP’s offer the simplicity and diversity needed to overcome the challenges faced in the development of synthetic membrane-based nanotechnology</a:t>
            </a:r>
            <a:endParaRPr sz="2800" b="1">
              <a:solidFill>
                <a:schemeClr val="dk1"/>
              </a:solidFill>
              <a:latin typeface="Calibri"/>
              <a:ea typeface="Calibri"/>
              <a:cs typeface="Calibri"/>
              <a:sym typeface="Calibri"/>
            </a:endParaRPr>
          </a:p>
        </p:txBody>
      </p:sp>
      <p:sp>
        <p:nvSpPr>
          <p:cNvPr id="6553" name="Google Shape;6553;p61"/>
          <p:cNvSpPr txBox="1"/>
          <p:nvPr/>
        </p:nvSpPr>
        <p:spPr>
          <a:xfrm>
            <a:off x="-766600" y="41650"/>
            <a:ext cx="7259400" cy="562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a:solidFill>
                  <a:schemeClr val="dk1"/>
                </a:solidFill>
                <a:latin typeface="Calibri"/>
                <a:ea typeface="Calibri"/>
                <a:cs typeface="Calibri"/>
                <a:sym typeface="Calibri"/>
              </a:rPr>
              <a:t>Primary Research Goal</a:t>
            </a:r>
            <a:endParaRPr sz="3200" b="1">
              <a:solidFill>
                <a:schemeClr val="dk1"/>
              </a:solidFill>
              <a:latin typeface="Calibri"/>
              <a:ea typeface="Calibri"/>
              <a:cs typeface="Calibri"/>
              <a:sym typeface="Calibri"/>
            </a:endParaRPr>
          </a:p>
          <a:p>
            <a:pPr marL="0" lvl="0" indent="0" algn="ctr" rtl="0">
              <a:spcBef>
                <a:spcPts val="0"/>
              </a:spcBef>
              <a:spcAft>
                <a:spcPts val="0"/>
              </a:spcAft>
              <a:buNone/>
            </a:pPr>
            <a:endParaRPr sz="3200" b="1">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grpSp>
        <p:nvGrpSpPr>
          <p:cNvPr id="988" name="Google Shape;988;p18"/>
          <p:cNvGrpSpPr/>
          <p:nvPr/>
        </p:nvGrpSpPr>
        <p:grpSpPr>
          <a:xfrm>
            <a:off x="-7700" y="6324840"/>
            <a:ext cx="12206290" cy="332283"/>
            <a:chOff x="931692" y="4540806"/>
            <a:chExt cx="31987132" cy="2418359"/>
          </a:xfrm>
        </p:grpSpPr>
        <p:grpSp>
          <p:nvGrpSpPr>
            <p:cNvPr id="989" name="Google Shape;989;p18"/>
            <p:cNvGrpSpPr/>
            <p:nvPr/>
          </p:nvGrpSpPr>
          <p:grpSpPr>
            <a:xfrm>
              <a:off x="931692" y="4540806"/>
              <a:ext cx="16002389" cy="2418359"/>
              <a:chOff x="1874938" y="4228518"/>
              <a:chExt cx="12714436" cy="29031919"/>
            </a:xfrm>
          </p:grpSpPr>
          <p:grpSp>
            <p:nvGrpSpPr>
              <p:cNvPr id="990" name="Google Shape;990;p18"/>
              <p:cNvGrpSpPr/>
              <p:nvPr/>
            </p:nvGrpSpPr>
            <p:grpSpPr>
              <a:xfrm>
                <a:off x="1874938" y="4228545"/>
                <a:ext cx="724122" cy="29031869"/>
                <a:chOff x="6763779" y="3610074"/>
                <a:chExt cx="724122" cy="19543500"/>
              </a:xfrm>
            </p:grpSpPr>
            <p:sp>
              <p:nvSpPr>
                <p:cNvPr id="991" name="Google Shape;991;p1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92" name="Google Shape;992;p1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93" name="Google Shape;993;p1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94" name="Google Shape;994;p1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995" name="Google Shape;995;p18"/>
              <p:cNvGrpSpPr/>
              <p:nvPr/>
            </p:nvGrpSpPr>
            <p:grpSpPr>
              <a:xfrm>
                <a:off x="2589876" y="4228518"/>
                <a:ext cx="4171622" cy="29031750"/>
                <a:chOff x="589212" y="5453559"/>
                <a:chExt cx="4171622" cy="19354500"/>
              </a:xfrm>
            </p:grpSpPr>
            <p:grpSp>
              <p:nvGrpSpPr>
                <p:cNvPr id="996" name="Google Shape;996;p18"/>
                <p:cNvGrpSpPr/>
                <p:nvPr/>
              </p:nvGrpSpPr>
              <p:grpSpPr>
                <a:xfrm>
                  <a:off x="2213483" y="5453559"/>
                  <a:ext cx="2547351" cy="19354500"/>
                  <a:chOff x="2126394" y="6201753"/>
                  <a:chExt cx="2547351" cy="19354500"/>
                </a:xfrm>
              </p:grpSpPr>
              <p:sp>
                <p:nvSpPr>
                  <p:cNvPr id="997" name="Google Shape;997;p1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98" name="Google Shape;998;p1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999" name="Google Shape;999;p1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0" name="Google Shape;1000;p1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1" name="Google Shape;1001;p1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2" name="Google Shape;1002;p1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3" name="Google Shape;1003;p1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4" name="Google Shape;1004;p1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5" name="Google Shape;1005;p1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6" name="Google Shape;1006;p1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7" name="Google Shape;1007;p1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8" name="Google Shape;1008;p1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09" name="Google Shape;1009;p1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10" name="Google Shape;1010;p1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011" name="Google Shape;1011;p18"/>
                <p:cNvGrpSpPr/>
                <p:nvPr/>
              </p:nvGrpSpPr>
              <p:grpSpPr>
                <a:xfrm>
                  <a:off x="589212" y="5453559"/>
                  <a:ext cx="1622103" cy="19354500"/>
                  <a:chOff x="589212" y="5453048"/>
                  <a:chExt cx="1622103" cy="19354500"/>
                </a:xfrm>
              </p:grpSpPr>
              <p:sp>
                <p:nvSpPr>
                  <p:cNvPr id="1012" name="Google Shape;1012;p1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13" name="Google Shape;1013;p1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14" name="Google Shape;1014;p1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15" name="Google Shape;1015;p1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16" name="Google Shape;1016;p1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17" name="Google Shape;1017;p1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18" name="Google Shape;1018;p1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19" name="Google Shape;1019;p1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20" name="Google Shape;1020;p1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021" name="Google Shape;1021;p18"/>
              <p:cNvGrpSpPr/>
              <p:nvPr/>
            </p:nvGrpSpPr>
            <p:grpSpPr>
              <a:xfrm>
                <a:off x="6752314" y="4228568"/>
                <a:ext cx="911322" cy="29031869"/>
                <a:chOff x="11540841" y="6900050"/>
                <a:chExt cx="911322" cy="19543500"/>
              </a:xfrm>
            </p:grpSpPr>
            <p:sp>
              <p:nvSpPr>
                <p:cNvPr id="1022" name="Google Shape;1022;p1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23" name="Google Shape;1023;p1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24" name="Google Shape;1024;p1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25" name="Google Shape;1025;p1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26" name="Google Shape;1026;p1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027" name="Google Shape;1027;p18"/>
              <p:cNvGrpSpPr/>
              <p:nvPr/>
            </p:nvGrpSpPr>
            <p:grpSpPr>
              <a:xfrm>
                <a:off x="7654454" y="4228555"/>
                <a:ext cx="2782652" cy="29031869"/>
                <a:chOff x="13486776" y="5144310"/>
                <a:chExt cx="2782652" cy="19543500"/>
              </a:xfrm>
            </p:grpSpPr>
            <p:sp>
              <p:nvSpPr>
                <p:cNvPr id="1028" name="Google Shape;1028;p1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29" name="Google Shape;1029;p1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0" name="Google Shape;1030;p1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1" name="Google Shape;1031;p1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2" name="Google Shape;1032;p1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3" name="Google Shape;1033;p1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4" name="Google Shape;1034;p1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5" name="Google Shape;1035;p1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6" name="Google Shape;1036;p1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7" name="Google Shape;1037;p1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8" name="Google Shape;1038;p1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39" name="Google Shape;1039;p1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40" name="Google Shape;1040;p1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41" name="Google Shape;1041;p1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42" name="Google Shape;1042;p1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43" name="Google Shape;1043;p1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044" name="Google Shape;1044;p18"/>
              <p:cNvGrpSpPr/>
              <p:nvPr/>
            </p:nvGrpSpPr>
            <p:grpSpPr>
              <a:xfrm>
                <a:off x="10427923" y="4228549"/>
                <a:ext cx="4161451" cy="29031869"/>
                <a:chOff x="16176528" y="4317489"/>
                <a:chExt cx="4161451" cy="19543500"/>
              </a:xfrm>
            </p:grpSpPr>
            <p:sp>
              <p:nvSpPr>
                <p:cNvPr id="1045" name="Google Shape;1045;p1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46" name="Google Shape;1046;p1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47" name="Google Shape;1047;p1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48" name="Google Shape;1048;p1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49" name="Google Shape;1049;p1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0" name="Google Shape;1050;p1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1" name="Google Shape;1051;p1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2" name="Google Shape;1052;p1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3" name="Google Shape;1053;p1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4" name="Google Shape;1054;p1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5" name="Google Shape;1055;p1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6" name="Google Shape;1056;p1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7" name="Google Shape;1057;p1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8" name="Google Shape;1058;p1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59" name="Google Shape;1059;p1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60" name="Google Shape;1060;p1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61" name="Google Shape;1061;p1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62" name="Google Shape;1062;p1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63" name="Google Shape;1063;p1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64" name="Google Shape;1064;p1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65" name="Google Shape;1065;p1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66" name="Google Shape;1066;p1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67" name="Google Shape;1067;p1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068" name="Google Shape;1068;p18"/>
            <p:cNvGrpSpPr/>
            <p:nvPr/>
          </p:nvGrpSpPr>
          <p:grpSpPr>
            <a:xfrm>
              <a:off x="16916435" y="4540806"/>
              <a:ext cx="16002389" cy="2418359"/>
              <a:chOff x="1874938" y="4228518"/>
              <a:chExt cx="12714436" cy="29031919"/>
            </a:xfrm>
          </p:grpSpPr>
          <p:grpSp>
            <p:nvGrpSpPr>
              <p:cNvPr id="1069" name="Google Shape;1069;p18"/>
              <p:cNvGrpSpPr/>
              <p:nvPr/>
            </p:nvGrpSpPr>
            <p:grpSpPr>
              <a:xfrm>
                <a:off x="1874938" y="4228545"/>
                <a:ext cx="724122" cy="29031869"/>
                <a:chOff x="6763779" y="3610074"/>
                <a:chExt cx="724122" cy="19543500"/>
              </a:xfrm>
            </p:grpSpPr>
            <p:sp>
              <p:nvSpPr>
                <p:cNvPr id="1070" name="Google Shape;1070;p1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71" name="Google Shape;1071;p1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72" name="Google Shape;1072;p1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73" name="Google Shape;1073;p1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074" name="Google Shape;1074;p18"/>
              <p:cNvGrpSpPr/>
              <p:nvPr/>
            </p:nvGrpSpPr>
            <p:grpSpPr>
              <a:xfrm>
                <a:off x="2589876" y="4228518"/>
                <a:ext cx="4171622" cy="29031750"/>
                <a:chOff x="589212" y="5453559"/>
                <a:chExt cx="4171622" cy="19354500"/>
              </a:xfrm>
            </p:grpSpPr>
            <p:grpSp>
              <p:nvGrpSpPr>
                <p:cNvPr id="1075" name="Google Shape;1075;p18"/>
                <p:cNvGrpSpPr/>
                <p:nvPr/>
              </p:nvGrpSpPr>
              <p:grpSpPr>
                <a:xfrm>
                  <a:off x="2213483" y="5453559"/>
                  <a:ext cx="2547351" cy="19354500"/>
                  <a:chOff x="2126394" y="6201753"/>
                  <a:chExt cx="2547351" cy="19354500"/>
                </a:xfrm>
              </p:grpSpPr>
              <p:sp>
                <p:nvSpPr>
                  <p:cNvPr id="1076" name="Google Shape;1076;p1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77" name="Google Shape;1077;p1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78" name="Google Shape;1078;p1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79" name="Google Shape;1079;p1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0" name="Google Shape;1080;p1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1" name="Google Shape;1081;p1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2" name="Google Shape;1082;p1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3" name="Google Shape;1083;p1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4" name="Google Shape;1084;p1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5" name="Google Shape;1085;p1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6" name="Google Shape;1086;p1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7" name="Google Shape;1087;p1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8" name="Google Shape;1088;p1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89" name="Google Shape;1089;p1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090" name="Google Shape;1090;p18"/>
                <p:cNvGrpSpPr/>
                <p:nvPr/>
              </p:nvGrpSpPr>
              <p:grpSpPr>
                <a:xfrm>
                  <a:off x="589212" y="5453559"/>
                  <a:ext cx="1622103" cy="19354500"/>
                  <a:chOff x="589212" y="5453048"/>
                  <a:chExt cx="1622103" cy="19354500"/>
                </a:xfrm>
              </p:grpSpPr>
              <p:sp>
                <p:nvSpPr>
                  <p:cNvPr id="1091" name="Google Shape;1091;p1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92" name="Google Shape;1092;p1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93" name="Google Shape;1093;p1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94" name="Google Shape;1094;p1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95" name="Google Shape;1095;p1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96" name="Google Shape;1096;p1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97" name="Google Shape;1097;p1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98" name="Google Shape;1098;p1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099" name="Google Shape;1099;p1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100" name="Google Shape;1100;p18"/>
              <p:cNvGrpSpPr/>
              <p:nvPr/>
            </p:nvGrpSpPr>
            <p:grpSpPr>
              <a:xfrm>
                <a:off x="6752314" y="4228568"/>
                <a:ext cx="911322" cy="29031869"/>
                <a:chOff x="11540841" y="6900050"/>
                <a:chExt cx="911322" cy="19543500"/>
              </a:xfrm>
            </p:grpSpPr>
            <p:sp>
              <p:nvSpPr>
                <p:cNvPr id="1101" name="Google Shape;1101;p1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02" name="Google Shape;1102;p1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03" name="Google Shape;1103;p1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04" name="Google Shape;1104;p1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05" name="Google Shape;1105;p1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106" name="Google Shape;1106;p18"/>
              <p:cNvGrpSpPr/>
              <p:nvPr/>
            </p:nvGrpSpPr>
            <p:grpSpPr>
              <a:xfrm>
                <a:off x="7654454" y="4228555"/>
                <a:ext cx="2782652" cy="29031869"/>
                <a:chOff x="13486776" y="5144310"/>
                <a:chExt cx="2782652" cy="19543500"/>
              </a:xfrm>
            </p:grpSpPr>
            <p:sp>
              <p:nvSpPr>
                <p:cNvPr id="1107" name="Google Shape;1107;p1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08" name="Google Shape;1108;p1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09" name="Google Shape;1109;p1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0" name="Google Shape;1110;p1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1" name="Google Shape;1111;p1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2" name="Google Shape;1112;p1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3" name="Google Shape;1113;p1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4" name="Google Shape;1114;p1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5" name="Google Shape;1115;p1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6" name="Google Shape;1116;p1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7" name="Google Shape;1117;p1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8" name="Google Shape;1118;p1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19" name="Google Shape;1119;p1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20" name="Google Shape;1120;p1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21" name="Google Shape;1121;p1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22" name="Google Shape;1122;p1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123" name="Google Shape;1123;p18"/>
              <p:cNvGrpSpPr/>
              <p:nvPr/>
            </p:nvGrpSpPr>
            <p:grpSpPr>
              <a:xfrm>
                <a:off x="10427923" y="4228549"/>
                <a:ext cx="4161451" cy="29031869"/>
                <a:chOff x="16176528" y="4317489"/>
                <a:chExt cx="4161451" cy="19543500"/>
              </a:xfrm>
            </p:grpSpPr>
            <p:sp>
              <p:nvSpPr>
                <p:cNvPr id="1124" name="Google Shape;1124;p1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25" name="Google Shape;1125;p1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26" name="Google Shape;1126;p1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27" name="Google Shape;1127;p1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28" name="Google Shape;1128;p1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29" name="Google Shape;1129;p1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0" name="Google Shape;1130;p1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1" name="Google Shape;1131;p1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2" name="Google Shape;1132;p1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3" name="Google Shape;1133;p1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4" name="Google Shape;1134;p1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5" name="Google Shape;1135;p1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6" name="Google Shape;1136;p1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7" name="Google Shape;1137;p1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8" name="Google Shape;1138;p1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39" name="Google Shape;1139;p1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40" name="Google Shape;1140;p1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41" name="Google Shape;1141;p1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42" name="Google Shape;1142;p1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43" name="Google Shape;1143;p1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44" name="Google Shape;1144;p1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45" name="Google Shape;1145;p1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46" name="Google Shape;1146;p1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1147" name="Google Shape;1147;p18"/>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1148" name="Google Shape;1148;p18"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sp>
        <p:nvSpPr>
          <p:cNvPr id="1149" name="Google Shape;1149;p18"/>
          <p:cNvSpPr txBox="1"/>
          <p:nvPr/>
        </p:nvSpPr>
        <p:spPr>
          <a:xfrm>
            <a:off x="322125" y="146575"/>
            <a:ext cx="6353804"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Elastin as a Template for Producing GEP’s</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51" name="Google Shape;1151;p18"/>
          <p:cNvSpPr txBox="1"/>
          <p:nvPr/>
        </p:nvSpPr>
        <p:spPr>
          <a:xfrm>
            <a:off x="322125" y="1462825"/>
            <a:ext cx="5950800" cy="3785621"/>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Elastin is one of the most abundant proteins in the human body</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Provides elasticity to tissues</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lvl="0" indent="-381000" algn="l" rtl="0">
              <a:lnSpc>
                <a:spcPct val="200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Consists primarily of glycine, valine, alanine, and proline</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1152" name="Google Shape;1152;p18"/>
          <p:cNvPicPr preferRelativeResize="0"/>
          <p:nvPr/>
        </p:nvPicPr>
        <p:blipFill rotWithShape="1">
          <a:blip r:embed="rId4">
            <a:alphaModFix/>
          </a:blip>
          <a:srcRect l="11630" r="16449"/>
          <a:stretch/>
        </p:blipFill>
        <p:spPr>
          <a:xfrm>
            <a:off x="7317601" y="1462825"/>
            <a:ext cx="3780138" cy="3780137"/>
          </a:xfrm>
          <a:prstGeom prst="rect">
            <a:avLst/>
          </a:prstGeom>
          <a:noFill/>
          <a:ln>
            <a:noFill/>
          </a:ln>
        </p:spPr>
      </p:pic>
      <p:pic>
        <p:nvPicPr>
          <p:cNvPr id="1153" name="Google Shape;1153;p18" descr="Logo&#10;&#10;Description automatically generated"/>
          <p:cNvPicPr preferRelativeResize="0"/>
          <p:nvPr/>
        </p:nvPicPr>
        <p:blipFill rotWithShape="1">
          <a:blip r:embed="rId5">
            <a:alphaModFix/>
          </a:blip>
          <a:srcRect/>
          <a:stretch/>
        </p:blipFill>
        <p:spPr>
          <a:xfrm>
            <a:off x="7466736" y="201106"/>
            <a:ext cx="1059694" cy="585464"/>
          </a:xfrm>
          <a:prstGeom prst="rect">
            <a:avLst/>
          </a:prstGeom>
          <a:noFill/>
          <a:ln>
            <a:noFill/>
          </a:ln>
        </p:spPr>
      </p:pic>
      <p:pic>
        <p:nvPicPr>
          <p:cNvPr id="1154" name="Google Shape;1154;p18" descr="Shape&#10;&#10;Description automatically generated with medium confidence"/>
          <p:cNvPicPr preferRelativeResize="0"/>
          <p:nvPr/>
        </p:nvPicPr>
        <p:blipFill rotWithShape="1">
          <a:blip r:embed="rId6">
            <a:alphaModFix/>
          </a:blip>
          <a:srcRect/>
          <a:stretch/>
        </p:blipFill>
        <p:spPr>
          <a:xfrm>
            <a:off x="11141979" y="201095"/>
            <a:ext cx="909088" cy="441379"/>
          </a:xfrm>
          <a:prstGeom prst="rect">
            <a:avLst/>
          </a:prstGeom>
          <a:noFill/>
          <a:ln>
            <a:noFill/>
          </a:ln>
        </p:spPr>
      </p:pic>
      <p:pic>
        <p:nvPicPr>
          <p:cNvPr id="1155" name="Google Shape;1155;p18" descr="https://commguide.asu.edu/downloads/asulogo/jpg/logo_mg.jpg"/>
          <p:cNvPicPr preferRelativeResize="0"/>
          <p:nvPr/>
        </p:nvPicPr>
        <p:blipFill rotWithShape="1">
          <a:blip r:embed="rId7">
            <a:alphaModFix/>
          </a:blip>
          <a:srcRect/>
          <a:stretch/>
        </p:blipFill>
        <p:spPr>
          <a:xfrm>
            <a:off x="8759589" y="201095"/>
            <a:ext cx="1059689" cy="441379"/>
          </a:xfrm>
          <a:prstGeom prst="rect">
            <a:avLst/>
          </a:prstGeom>
          <a:noFill/>
          <a:ln>
            <a:noFill/>
          </a:ln>
        </p:spPr>
      </p:pic>
      <p:pic>
        <p:nvPicPr>
          <p:cNvPr id="1156" name="Google Shape;1156;p18" descr="REU at Harvard University (CNS) | NNCI"/>
          <p:cNvPicPr preferRelativeResize="0"/>
          <p:nvPr/>
        </p:nvPicPr>
        <p:blipFill rotWithShape="1">
          <a:blip r:embed="rId8">
            <a:alphaModFix/>
          </a:blip>
          <a:srcRect/>
          <a:stretch/>
        </p:blipFill>
        <p:spPr>
          <a:xfrm>
            <a:off x="9970807" y="168482"/>
            <a:ext cx="1127019" cy="483943"/>
          </a:xfrm>
          <a:prstGeom prst="rect">
            <a:avLst/>
          </a:prstGeom>
          <a:noFill/>
          <a:ln>
            <a:noFill/>
          </a:ln>
        </p:spPr>
      </p:pic>
      <p:pic>
        <p:nvPicPr>
          <p:cNvPr id="1157" name="Google Shape;1157;p18" title="Screenshot 2026-06-24 at 4.34.07 PM.png"/>
          <p:cNvPicPr preferRelativeResize="0"/>
          <p:nvPr/>
        </p:nvPicPr>
        <p:blipFill rotWithShape="1">
          <a:blip r:embed="rId9">
            <a:alphaModFix/>
          </a:blip>
          <a:srcRect l="5402" t="4898"/>
          <a:stretch/>
        </p:blipFill>
        <p:spPr>
          <a:xfrm>
            <a:off x="6591800" y="69925"/>
            <a:ext cx="747614" cy="716655"/>
          </a:xfrm>
          <a:prstGeom prst="rect">
            <a:avLst/>
          </a:prstGeom>
          <a:noFill/>
          <a:ln>
            <a:noFill/>
          </a:ln>
        </p:spPr>
      </p:pic>
      <p:sp>
        <p:nvSpPr>
          <p:cNvPr id="1158" name="Google Shape;1158;p18"/>
          <p:cNvSpPr txBox="1"/>
          <p:nvPr/>
        </p:nvSpPr>
        <p:spPr>
          <a:xfrm>
            <a:off x="0" y="6508950"/>
            <a:ext cx="2975020"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dirty="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dirty="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1159" name="Google Shape;1159;p18"/>
          <p:cNvSpPr txBox="1"/>
          <p:nvPr/>
        </p:nvSpPr>
        <p:spPr>
          <a:xfrm>
            <a:off x="7317526" y="5205450"/>
            <a:ext cx="3780300" cy="33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dirty="0">
                <a:solidFill>
                  <a:schemeClr val="dk1"/>
                </a:solidFill>
                <a:latin typeface="Times New Roman" panose="02020603050405020304" pitchFamily="18" charset="0"/>
                <a:ea typeface="Calibri"/>
                <a:cs typeface="Times New Roman" panose="02020603050405020304" pitchFamily="18" charset="0"/>
                <a:sym typeface="Calibri"/>
              </a:rPr>
              <a:t>Fig 3: Bovine aorta elastin </a:t>
            </a:r>
            <a:r>
              <a:rPr lang="en-US" sz="1300" baseline="30000" dirty="0">
                <a:solidFill>
                  <a:schemeClr val="dk1"/>
                </a:solidFill>
                <a:latin typeface="Times New Roman" panose="02020603050405020304" pitchFamily="18" charset="0"/>
                <a:ea typeface="Calibri"/>
                <a:cs typeface="Times New Roman" panose="02020603050405020304" pitchFamily="18" charset="0"/>
                <a:sym typeface="Calibri"/>
              </a:rPr>
              <a:t>1</a:t>
            </a:r>
            <a:endParaRPr sz="1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60" name="Google Shape;1160;p18"/>
          <p:cNvSpPr txBox="1"/>
          <p:nvPr/>
        </p:nvSpPr>
        <p:spPr>
          <a:xfrm>
            <a:off x="-6" y="6508950"/>
            <a:ext cx="12207300"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Times New Roman" panose="02020603050405020304" pitchFamily="18" charset="0"/>
                <a:cs typeface="Times New Roman" panose="02020603050405020304" pitchFamily="18" charset="0"/>
                <a:sym typeface="Calibri"/>
              </a:rPr>
              <a:t>5</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3" name="TextBox 2">
            <a:extLst>
              <a:ext uri="{FF2B5EF4-FFF2-40B4-BE49-F238E27FC236}">
                <a16:creationId xmlns:a16="http://schemas.microsoft.com/office/drawing/2014/main" id="{D1BD20B4-64DD-74D4-AF33-FFD64DFDF00E}"/>
              </a:ext>
            </a:extLst>
          </p:cNvPr>
          <p:cNvSpPr txBox="1"/>
          <p:nvPr/>
        </p:nvSpPr>
        <p:spPr>
          <a:xfrm>
            <a:off x="0" y="6053362"/>
            <a:ext cx="12207294" cy="400110"/>
          </a:xfrm>
          <a:prstGeom prst="rect">
            <a:avLst/>
          </a:prstGeom>
          <a:noFill/>
        </p:spPr>
        <p:txBody>
          <a:bodyPr wrap="square">
            <a:spAutoFit/>
          </a:bodyPr>
          <a:lstStyle/>
          <a:p>
            <a:pPr algn="ctr"/>
            <a:r>
              <a:rPr lang="en-US" sz="1000" baseline="30000" dirty="0">
                <a:latin typeface="Times New Roman" panose="02020603050405020304" pitchFamily="18" charset="0"/>
                <a:cs typeface="Times New Roman" panose="02020603050405020304" pitchFamily="18" charset="0"/>
              </a:rPr>
              <a:t>1 </a:t>
            </a:r>
            <a:r>
              <a:rPr lang="en-US" sz="1000" dirty="0">
                <a:latin typeface="Times New Roman" panose="02020603050405020304" pitchFamily="18" charset="0"/>
                <a:cs typeface="Times New Roman" panose="02020603050405020304" pitchFamily="18" charset="0"/>
              </a:rPr>
              <a:t>Knapp S. Connective Tissue. Biology Dictionary; 2020 Oct 11 [cited 2026 Jul 27]. Available from: https://</a:t>
            </a:r>
            <a:r>
              <a:rPr lang="en-US" sz="1000" dirty="0" err="1">
                <a:latin typeface="Times New Roman" panose="02020603050405020304" pitchFamily="18" charset="0"/>
                <a:cs typeface="Times New Roman" panose="02020603050405020304" pitchFamily="18" charset="0"/>
              </a:rPr>
              <a:t>biologydictionary.net</a:t>
            </a:r>
            <a:r>
              <a:rPr lang="en-US" sz="1000" dirty="0">
                <a:latin typeface="Times New Roman" panose="02020603050405020304" pitchFamily="18" charset="0"/>
                <a:cs typeface="Times New Roman" panose="02020603050405020304" pitchFamily="18" charset="0"/>
              </a:rPr>
              <a:t>/connective-tissue/</a:t>
            </a:r>
          </a:p>
          <a:p>
            <a:pPr algn="ctr"/>
            <a:endParaRPr lang="en-US" sz="1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6558"/>
        <p:cNvGrpSpPr/>
        <p:nvPr/>
      </p:nvGrpSpPr>
      <p:grpSpPr>
        <a:xfrm>
          <a:off x="0" y="0"/>
          <a:ext cx="0" cy="0"/>
          <a:chOff x="0" y="0"/>
          <a:chExt cx="0" cy="0"/>
        </a:xfrm>
      </p:grpSpPr>
      <p:sp>
        <p:nvSpPr>
          <p:cNvPr id="6559" name="Google Shape;6559;p62"/>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560" name="Google Shape;6560;p62"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sp>
        <p:nvSpPr>
          <p:cNvPr id="6561" name="Google Shape;6561;p62"/>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6562" name="Google Shape;6562;p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50</a:t>
            </a:fld>
            <a:endParaRPr/>
          </a:p>
        </p:txBody>
      </p:sp>
      <p:sp>
        <p:nvSpPr>
          <p:cNvPr id="6563" name="Google Shape;6563;p62"/>
          <p:cNvSpPr txBox="1"/>
          <p:nvPr/>
        </p:nvSpPr>
        <p:spPr>
          <a:xfrm>
            <a:off x="322125" y="1511879"/>
            <a:ext cx="6714300" cy="35877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US" sz="2300">
                <a:solidFill>
                  <a:schemeClr val="dk1"/>
                </a:solidFill>
                <a:latin typeface="Calibri"/>
                <a:ea typeface="Calibri"/>
                <a:cs typeface="Calibri"/>
                <a:sym typeface="Calibri"/>
              </a:rPr>
              <a:t>Understand how genetically encoded polymers (GEPs) can be fine tuned for various applications </a:t>
            </a:r>
            <a:endParaRPr sz="2300">
              <a:solidFill>
                <a:schemeClr val="dk1"/>
              </a:solidFill>
              <a:latin typeface="Calibri"/>
              <a:ea typeface="Calibri"/>
              <a:cs typeface="Calibri"/>
              <a:sym typeface="Calibri"/>
            </a:endParaRPr>
          </a:p>
          <a:p>
            <a:pPr marL="457200" lvl="0"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Analyze response to environmental conditions</a:t>
            </a:r>
            <a:endParaRPr sz="2300">
              <a:solidFill>
                <a:schemeClr val="dk1"/>
              </a:solidFill>
              <a:latin typeface="Calibri"/>
              <a:ea typeface="Calibri"/>
              <a:cs typeface="Calibri"/>
              <a:sym typeface="Calibri"/>
            </a:endParaRPr>
          </a:p>
          <a:p>
            <a:pPr marL="914400" lvl="1"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Ionic strength</a:t>
            </a:r>
            <a:endParaRPr sz="2300">
              <a:solidFill>
                <a:schemeClr val="dk1"/>
              </a:solidFill>
              <a:latin typeface="Calibri"/>
              <a:ea typeface="Calibri"/>
              <a:cs typeface="Calibri"/>
              <a:sym typeface="Calibri"/>
            </a:endParaRPr>
          </a:p>
          <a:p>
            <a:pPr marL="914400" lvl="1"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Temperature</a:t>
            </a:r>
            <a:endParaRPr sz="23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US" sz="2300">
                <a:solidFill>
                  <a:schemeClr val="dk1"/>
                </a:solidFill>
                <a:latin typeface="Calibri"/>
                <a:ea typeface="Calibri"/>
                <a:cs typeface="Calibri"/>
                <a:sym typeface="Calibri"/>
              </a:rPr>
              <a:t>contribute to a growing library of materials </a:t>
            </a:r>
            <a:endParaRPr sz="23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endParaRPr sz="2300">
              <a:solidFill>
                <a:schemeClr val="dk1"/>
              </a:solidFill>
              <a:latin typeface="Calibri"/>
              <a:ea typeface="Calibri"/>
              <a:cs typeface="Calibri"/>
              <a:sym typeface="Calibri"/>
            </a:endParaRPr>
          </a:p>
        </p:txBody>
      </p:sp>
      <p:pic>
        <p:nvPicPr>
          <p:cNvPr id="6564" name="Google Shape;6564;p62" descr="Logo&#10;&#10;Description automatically generated"/>
          <p:cNvPicPr preferRelativeResize="0"/>
          <p:nvPr/>
        </p:nvPicPr>
        <p:blipFill rotWithShape="1">
          <a:blip r:embed="rId4">
            <a:alphaModFix/>
          </a:blip>
          <a:srcRect/>
          <a:stretch/>
        </p:blipFill>
        <p:spPr>
          <a:xfrm>
            <a:off x="7484025" y="242510"/>
            <a:ext cx="1078650" cy="595937"/>
          </a:xfrm>
          <a:prstGeom prst="rect">
            <a:avLst/>
          </a:prstGeom>
          <a:noFill/>
          <a:ln>
            <a:noFill/>
          </a:ln>
        </p:spPr>
      </p:pic>
      <p:pic>
        <p:nvPicPr>
          <p:cNvPr id="6565" name="Google Shape;6565;p62" descr="Shape&#10;&#10;Description automatically generated with medium confidence"/>
          <p:cNvPicPr preferRelativeResize="0"/>
          <p:nvPr/>
        </p:nvPicPr>
        <p:blipFill rotWithShape="1">
          <a:blip r:embed="rId5">
            <a:alphaModFix/>
          </a:blip>
          <a:srcRect/>
          <a:stretch/>
        </p:blipFill>
        <p:spPr>
          <a:xfrm>
            <a:off x="11068000" y="242512"/>
            <a:ext cx="925350" cy="449275"/>
          </a:xfrm>
          <a:prstGeom prst="rect">
            <a:avLst/>
          </a:prstGeom>
          <a:noFill/>
          <a:ln>
            <a:noFill/>
          </a:ln>
        </p:spPr>
      </p:pic>
      <p:pic>
        <p:nvPicPr>
          <p:cNvPr id="6566" name="Google Shape;6566;p62" descr="https://commguide.asu.edu/downloads/asulogo/jpg/logo_mg.jpg"/>
          <p:cNvPicPr preferRelativeResize="0"/>
          <p:nvPr/>
        </p:nvPicPr>
        <p:blipFill rotWithShape="1">
          <a:blip r:embed="rId6">
            <a:alphaModFix/>
          </a:blip>
          <a:srcRect/>
          <a:stretch/>
        </p:blipFill>
        <p:spPr>
          <a:xfrm>
            <a:off x="8689505" y="242512"/>
            <a:ext cx="1078645" cy="449281"/>
          </a:xfrm>
          <a:prstGeom prst="rect">
            <a:avLst/>
          </a:prstGeom>
          <a:noFill/>
          <a:ln>
            <a:noFill/>
          </a:ln>
        </p:spPr>
      </p:pic>
      <p:pic>
        <p:nvPicPr>
          <p:cNvPr id="6567" name="Google Shape;6567;p62" descr="REU at Harvard University (CNS) | NNCI"/>
          <p:cNvPicPr preferRelativeResize="0"/>
          <p:nvPr/>
        </p:nvPicPr>
        <p:blipFill rotWithShape="1">
          <a:blip r:embed="rId7">
            <a:alphaModFix/>
          </a:blip>
          <a:srcRect/>
          <a:stretch/>
        </p:blipFill>
        <p:spPr>
          <a:xfrm>
            <a:off x="9894971" y="242512"/>
            <a:ext cx="1046205" cy="449275"/>
          </a:xfrm>
          <a:prstGeom prst="rect">
            <a:avLst/>
          </a:prstGeom>
          <a:noFill/>
          <a:ln>
            <a:noFill/>
          </a:ln>
        </p:spPr>
      </p:pic>
      <p:pic>
        <p:nvPicPr>
          <p:cNvPr id="6568" name="Google Shape;6568;p62"/>
          <p:cNvPicPr preferRelativeResize="0"/>
          <p:nvPr/>
        </p:nvPicPr>
        <p:blipFill rotWithShape="1">
          <a:blip r:embed="rId8">
            <a:alphaModFix/>
          </a:blip>
          <a:srcRect l="26308" t="43060" r="50375" b="30155"/>
          <a:stretch/>
        </p:blipFill>
        <p:spPr>
          <a:xfrm>
            <a:off x="7654363" y="1414525"/>
            <a:ext cx="3829263" cy="2931887"/>
          </a:xfrm>
          <a:prstGeom prst="rect">
            <a:avLst/>
          </a:prstGeom>
          <a:noFill/>
          <a:ln>
            <a:noFill/>
          </a:ln>
        </p:spPr>
      </p:pic>
      <p:sp>
        <p:nvSpPr>
          <p:cNvPr id="6569" name="Google Shape;6569;p62"/>
          <p:cNvSpPr txBox="1"/>
          <p:nvPr/>
        </p:nvSpPr>
        <p:spPr>
          <a:xfrm>
            <a:off x="7767038" y="4346400"/>
            <a:ext cx="3603900" cy="40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baseline="30000">
                <a:solidFill>
                  <a:schemeClr val="dk1"/>
                </a:solidFill>
                <a:latin typeface="Calibri"/>
                <a:ea typeface="Calibri"/>
                <a:cs typeface="Calibri"/>
                <a:sym typeface="Calibri"/>
              </a:rPr>
              <a:t>1 </a:t>
            </a:r>
            <a:r>
              <a:rPr lang="en-US" sz="1300">
                <a:solidFill>
                  <a:schemeClr val="dk1"/>
                </a:solidFill>
                <a:latin typeface="Calibri"/>
                <a:ea typeface="Calibri"/>
                <a:cs typeface="Calibri"/>
                <a:sym typeface="Calibri"/>
              </a:rPr>
              <a:t>Fraunhofer IMWS - Fraunhofer-Gesellschaft</a:t>
            </a:r>
            <a:endParaRPr sz="1300">
              <a:solidFill>
                <a:schemeClr val="dk1"/>
              </a:solidFill>
              <a:latin typeface="Calibri"/>
              <a:ea typeface="Calibri"/>
              <a:cs typeface="Calibri"/>
              <a:sym typeface="Calibri"/>
            </a:endParaRPr>
          </a:p>
        </p:txBody>
      </p:sp>
      <p:sp>
        <p:nvSpPr>
          <p:cNvPr id="6570" name="Google Shape;6570;p62"/>
          <p:cNvSpPr txBox="1"/>
          <p:nvPr/>
        </p:nvSpPr>
        <p:spPr>
          <a:xfrm>
            <a:off x="17750" y="5255050"/>
            <a:ext cx="12155400" cy="10698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US" sz="2300" b="1">
                <a:solidFill>
                  <a:schemeClr val="dk1"/>
                </a:solidFill>
                <a:latin typeface="Calibri"/>
                <a:ea typeface="Calibri"/>
                <a:cs typeface="Calibri"/>
                <a:sym typeface="Calibri"/>
              </a:rPr>
              <a:t>ELP’s offer the simplicity and diversity needed to overcome the challenges faced in the development of synthetic membrane-based nanotechnology</a:t>
            </a:r>
            <a:endParaRPr sz="2800" b="1">
              <a:solidFill>
                <a:schemeClr val="dk1"/>
              </a:solidFill>
              <a:latin typeface="Calibri"/>
              <a:ea typeface="Calibri"/>
              <a:cs typeface="Calibri"/>
              <a:sym typeface="Calibri"/>
            </a:endParaRPr>
          </a:p>
        </p:txBody>
      </p:sp>
      <p:sp>
        <p:nvSpPr>
          <p:cNvPr id="6571" name="Google Shape;6571;p62"/>
          <p:cNvSpPr txBox="1"/>
          <p:nvPr/>
        </p:nvSpPr>
        <p:spPr>
          <a:xfrm>
            <a:off x="206950" y="169263"/>
            <a:ext cx="6766500" cy="59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Primary Research Goal</a:t>
            </a:r>
            <a:endParaRPr sz="3200" b="1">
              <a:solidFill>
                <a:schemeClr val="dk1"/>
              </a:solidFill>
              <a:latin typeface="Calibri"/>
              <a:ea typeface="Calibri"/>
              <a:cs typeface="Calibri"/>
              <a:sym typeface="Calibri"/>
            </a:endParaRPr>
          </a:p>
          <a:p>
            <a:pPr marL="0" lvl="0" indent="0" algn="l" rtl="0">
              <a:spcBef>
                <a:spcPts val="0"/>
              </a:spcBef>
              <a:spcAft>
                <a:spcPts val="0"/>
              </a:spcAft>
              <a:buNone/>
            </a:pPr>
            <a:endParaRPr sz="3200" b="1">
              <a:solidFill>
                <a:schemeClr val="dk1"/>
              </a:solidFill>
              <a:latin typeface="Calibri"/>
              <a:ea typeface="Calibri"/>
              <a:cs typeface="Calibri"/>
              <a:sym typeface="Calibri"/>
            </a:endParaRPr>
          </a:p>
        </p:txBody>
      </p:sp>
      <p:pic>
        <p:nvPicPr>
          <p:cNvPr id="6572" name="Google Shape;6572;p62"/>
          <p:cNvPicPr preferRelativeResize="0"/>
          <p:nvPr/>
        </p:nvPicPr>
        <p:blipFill rotWithShape="1">
          <a:blip r:embed="rId9">
            <a:alphaModFix/>
          </a:blip>
          <a:srcRect b="65370"/>
          <a:stretch/>
        </p:blipFill>
        <p:spPr>
          <a:xfrm>
            <a:off x="-3500" y="951363"/>
            <a:ext cx="12207299" cy="10757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6577"/>
        <p:cNvGrpSpPr/>
        <p:nvPr/>
      </p:nvGrpSpPr>
      <p:grpSpPr>
        <a:xfrm>
          <a:off x="0" y="0"/>
          <a:ext cx="0" cy="0"/>
          <a:chOff x="0" y="0"/>
          <a:chExt cx="0" cy="0"/>
        </a:xfrm>
      </p:grpSpPr>
      <p:grpSp>
        <p:nvGrpSpPr>
          <p:cNvPr id="6578" name="Google Shape;6578;p63"/>
          <p:cNvGrpSpPr/>
          <p:nvPr/>
        </p:nvGrpSpPr>
        <p:grpSpPr>
          <a:xfrm>
            <a:off x="-7700" y="6324840"/>
            <a:ext cx="12206290" cy="332283"/>
            <a:chOff x="931692" y="4540806"/>
            <a:chExt cx="31987132" cy="2418359"/>
          </a:xfrm>
        </p:grpSpPr>
        <p:grpSp>
          <p:nvGrpSpPr>
            <p:cNvPr id="6579" name="Google Shape;6579;p63"/>
            <p:cNvGrpSpPr/>
            <p:nvPr/>
          </p:nvGrpSpPr>
          <p:grpSpPr>
            <a:xfrm>
              <a:off x="931692" y="4540806"/>
              <a:ext cx="16002389" cy="2418359"/>
              <a:chOff x="1874938" y="4228518"/>
              <a:chExt cx="12714436" cy="29031919"/>
            </a:xfrm>
          </p:grpSpPr>
          <p:grpSp>
            <p:nvGrpSpPr>
              <p:cNvPr id="6580" name="Google Shape;6580;p63"/>
              <p:cNvGrpSpPr/>
              <p:nvPr/>
            </p:nvGrpSpPr>
            <p:grpSpPr>
              <a:xfrm>
                <a:off x="1874938" y="4228545"/>
                <a:ext cx="724122" cy="29031869"/>
                <a:chOff x="6763779" y="3610074"/>
                <a:chExt cx="724122" cy="19543500"/>
              </a:xfrm>
            </p:grpSpPr>
            <p:sp>
              <p:nvSpPr>
                <p:cNvPr id="6581" name="Google Shape;6581;p6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82" name="Google Shape;6582;p6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83" name="Google Shape;6583;p6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84" name="Google Shape;6584;p6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585" name="Google Shape;6585;p63"/>
              <p:cNvGrpSpPr/>
              <p:nvPr/>
            </p:nvGrpSpPr>
            <p:grpSpPr>
              <a:xfrm>
                <a:off x="2589876" y="4228518"/>
                <a:ext cx="4171622" cy="29031750"/>
                <a:chOff x="589212" y="5453559"/>
                <a:chExt cx="4171622" cy="19354500"/>
              </a:xfrm>
            </p:grpSpPr>
            <p:grpSp>
              <p:nvGrpSpPr>
                <p:cNvPr id="6586" name="Google Shape;6586;p63"/>
                <p:cNvGrpSpPr/>
                <p:nvPr/>
              </p:nvGrpSpPr>
              <p:grpSpPr>
                <a:xfrm>
                  <a:off x="2213483" y="5453559"/>
                  <a:ext cx="2547351" cy="19354500"/>
                  <a:chOff x="2126394" y="6201753"/>
                  <a:chExt cx="2547351" cy="19354500"/>
                </a:xfrm>
              </p:grpSpPr>
              <p:sp>
                <p:nvSpPr>
                  <p:cNvPr id="6587" name="Google Shape;6587;p6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88" name="Google Shape;6588;p6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89" name="Google Shape;6589;p6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0" name="Google Shape;6590;p6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1" name="Google Shape;6591;p6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2" name="Google Shape;6592;p6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3" name="Google Shape;6593;p6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4" name="Google Shape;6594;p6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5" name="Google Shape;6595;p6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6" name="Google Shape;6596;p6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7" name="Google Shape;6597;p6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8" name="Google Shape;6598;p6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9" name="Google Shape;6599;p6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0" name="Google Shape;6600;p6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601" name="Google Shape;6601;p63"/>
                <p:cNvGrpSpPr/>
                <p:nvPr/>
              </p:nvGrpSpPr>
              <p:grpSpPr>
                <a:xfrm>
                  <a:off x="589212" y="5453559"/>
                  <a:ext cx="1622103" cy="19354500"/>
                  <a:chOff x="589212" y="5453048"/>
                  <a:chExt cx="1622103" cy="19354500"/>
                </a:xfrm>
              </p:grpSpPr>
              <p:sp>
                <p:nvSpPr>
                  <p:cNvPr id="6602" name="Google Shape;6602;p6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3" name="Google Shape;6603;p6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4" name="Google Shape;6604;p6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5" name="Google Shape;6605;p6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6" name="Google Shape;6606;p6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7" name="Google Shape;6607;p6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8" name="Google Shape;6608;p6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9" name="Google Shape;6609;p6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10" name="Google Shape;6610;p6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611" name="Google Shape;6611;p63"/>
              <p:cNvGrpSpPr/>
              <p:nvPr/>
            </p:nvGrpSpPr>
            <p:grpSpPr>
              <a:xfrm>
                <a:off x="6752314" y="4228568"/>
                <a:ext cx="911322" cy="29031869"/>
                <a:chOff x="11540841" y="6900050"/>
                <a:chExt cx="911322" cy="19543500"/>
              </a:xfrm>
            </p:grpSpPr>
            <p:sp>
              <p:nvSpPr>
                <p:cNvPr id="6612" name="Google Shape;6612;p6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13" name="Google Shape;6613;p6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14" name="Google Shape;6614;p6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15" name="Google Shape;6615;p6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16" name="Google Shape;6616;p6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617" name="Google Shape;6617;p63"/>
              <p:cNvGrpSpPr/>
              <p:nvPr/>
            </p:nvGrpSpPr>
            <p:grpSpPr>
              <a:xfrm>
                <a:off x="7654454" y="4228555"/>
                <a:ext cx="2782652" cy="29031869"/>
                <a:chOff x="13486776" y="5144310"/>
                <a:chExt cx="2782652" cy="19543500"/>
              </a:xfrm>
            </p:grpSpPr>
            <p:sp>
              <p:nvSpPr>
                <p:cNvPr id="6618" name="Google Shape;6618;p6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19" name="Google Shape;6619;p6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0" name="Google Shape;6620;p6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1" name="Google Shape;6621;p6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2" name="Google Shape;6622;p6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3" name="Google Shape;6623;p6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4" name="Google Shape;6624;p6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5" name="Google Shape;6625;p6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6" name="Google Shape;6626;p6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7" name="Google Shape;6627;p6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8" name="Google Shape;6628;p6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9" name="Google Shape;6629;p6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30" name="Google Shape;6630;p6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31" name="Google Shape;6631;p6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32" name="Google Shape;6632;p6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33" name="Google Shape;6633;p6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634" name="Google Shape;6634;p63"/>
              <p:cNvGrpSpPr/>
              <p:nvPr/>
            </p:nvGrpSpPr>
            <p:grpSpPr>
              <a:xfrm>
                <a:off x="10427923" y="4228549"/>
                <a:ext cx="4161451" cy="29031869"/>
                <a:chOff x="16176528" y="4317489"/>
                <a:chExt cx="4161451" cy="19543500"/>
              </a:xfrm>
            </p:grpSpPr>
            <p:sp>
              <p:nvSpPr>
                <p:cNvPr id="6635" name="Google Shape;6635;p6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36" name="Google Shape;6636;p6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37" name="Google Shape;6637;p6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38" name="Google Shape;6638;p6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39" name="Google Shape;6639;p6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0" name="Google Shape;6640;p6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1" name="Google Shape;6641;p6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2" name="Google Shape;6642;p6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3" name="Google Shape;6643;p6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4" name="Google Shape;6644;p6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5" name="Google Shape;6645;p6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6" name="Google Shape;6646;p6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7" name="Google Shape;6647;p6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8" name="Google Shape;6648;p6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9" name="Google Shape;6649;p6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0" name="Google Shape;6650;p6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1" name="Google Shape;6651;p6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2" name="Google Shape;6652;p6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3" name="Google Shape;6653;p6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4" name="Google Shape;6654;p6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5" name="Google Shape;6655;p6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6" name="Google Shape;6656;p6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7" name="Google Shape;6657;p6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658" name="Google Shape;6658;p63"/>
            <p:cNvGrpSpPr/>
            <p:nvPr/>
          </p:nvGrpSpPr>
          <p:grpSpPr>
            <a:xfrm>
              <a:off x="16916435" y="4540806"/>
              <a:ext cx="16002389" cy="2418359"/>
              <a:chOff x="1874938" y="4228518"/>
              <a:chExt cx="12714436" cy="29031919"/>
            </a:xfrm>
          </p:grpSpPr>
          <p:grpSp>
            <p:nvGrpSpPr>
              <p:cNvPr id="6659" name="Google Shape;6659;p63"/>
              <p:cNvGrpSpPr/>
              <p:nvPr/>
            </p:nvGrpSpPr>
            <p:grpSpPr>
              <a:xfrm>
                <a:off x="1874938" y="4228545"/>
                <a:ext cx="724122" cy="29031869"/>
                <a:chOff x="6763779" y="3610074"/>
                <a:chExt cx="724122" cy="19543500"/>
              </a:xfrm>
            </p:grpSpPr>
            <p:sp>
              <p:nvSpPr>
                <p:cNvPr id="6660" name="Google Shape;6660;p6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61" name="Google Shape;6661;p6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62" name="Google Shape;6662;p6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63" name="Google Shape;6663;p6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664" name="Google Shape;6664;p63"/>
              <p:cNvGrpSpPr/>
              <p:nvPr/>
            </p:nvGrpSpPr>
            <p:grpSpPr>
              <a:xfrm>
                <a:off x="2589876" y="4228518"/>
                <a:ext cx="4171622" cy="29031750"/>
                <a:chOff x="589212" y="5453559"/>
                <a:chExt cx="4171622" cy="19354500"/>
              </a:xfrm>
            </p:grpSpPr>
            <p:grpSp>
              <p:nvGrpSpPr>
                <p:cNvPr id="6665" name="Google Shape;6665;p63"/>
                <p:cNvGrpSpPr/>
                <p:nvPr/>
              </p:nvGrpSpPr>
              <p:grpSpPr>
                <a:xfrm>
                  <a:off x="2213483" y="5453559"/>
                  <a:ext cx="2547351" cy="19354500"/>
                  <a:chOff x="2126394" y="6201753"/>
                  <a:chExt cx="2547351" cy="19354500"/>
                </a:xfrm>
              </p:grpSpPr>
              <p:sp>
                <p:nvSpPr>
                  <p:cNvPr id="6666" name="Google Shape;6666;p6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67" name="Google Shape;6667;p6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68" name="Google Shape;6668;p6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69" name="Google Shape;6669;p6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0" name="Google Shape;6670;p6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1" name="Google Shape;6671;p6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2" name="Google Shape;6672;p6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3" name="Google Shape;6673;p6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4" name="Google Shape;6674;p6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5" name="Google Shape;6675;p6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6" name="Google Shape;6676;p6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7" name="Google Shape;6677;p6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8" name="Google Shape;6678;p6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9" name="Google Shape;6679;p6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680" name="Google Shape;6680;p63"/>
                <p:cNvGrpSpPr/>
                <p:nvPr/>
              </p:nvGrpSpPr>
              <p:grpSpPr>
                <a:xfrm>
                  <a:off x="589212" y="5453559"/>
                  <a:ext cx="1622103" cy="19354500"/>
                  <a:chOff x="589212" y="5453048"/>
                  <a:chExt cx="1622103" cy="19354500"/>
                </a:xfrm>
              </p:grpSpPr>
              <p:sp>
                <p:nvSpPr>
                  <p:cNvPr id="6681" name="Google Shape;6681;p6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82" name="Google Shape;6682;p6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83" name="Google Shape;6683;p6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84" name="Google Shape;6684;p6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85" name="Google Shape;6685;p6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86" name="Google Shape;6686;p6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87" name="Google Shape;6687;p6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88" name="Google Shape;6688;p6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89" name="Google Shape;6689;p6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690" name="Google Shape;6690;p63"/>
              <p:cNvGrpSpPr/>
              <p:nvPr/>
            </p:nvGrpSpPr>
            <p:grpSpPr>
              <a:xfrm>
                <a:off x="6752314" y="4228568"/>
                <a:ext cx="911322" cy="29031869"/>
                <a:chOff x="11540841" y="6900050"/>
                <a:chExt cx="911322" cy="19543500"/>
              </a:xfrm>
            </p:grpSpPr>
            <p:sp>
              <p:nvSpPr>
                <p:cNvPr id="6691" name="Google Shape;6691;p6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92" name="Google Shape;6692;p6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93" name="Google Shape;6693;p6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94" name="Google Shape;6694;p6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95" name="Google Shape;6695;p6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696" name="Google Shape;6696;p63"/>
              <p:cNvGrpSpPr/>
              <p:nvPr/>
            </p:nvGrpSpPr>
            <p:grpSpPr>
              <a:xfrm>
                <a:off x="7654454" y="4228555"/>
                <a:ext cx="2782652" cy="29031869"/>
                <a:chOff x="13486776" y="5144310"/>
                <a:chExt cx="2782652" cy="19543500"/>
              </a:xfrm>
            </p:grpSpPr>
            <p:sp>
              <p:nvSpPr>
                <p:cNvPr id="6697" name="Google Shape;6697;p6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98" name="Google Shape;6698;p6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99" name="Google Shape;6699;p6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0" name="Google Shape;6700;p6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1" name="Google Shape;6701;p6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2" name="Google Shape;6702;p6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3" name="Google Shape;6703;p6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4" name="Google Shape;6704;p6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5" name="Google Shape;6705;p6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6" name="Google Shape;6706;p6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7" name="Google Shape;6707;p6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8" name="Google Shape;6708;p6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9" name="Google Shape;6709;p6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0" name="Google Shape;6710;p6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1" name="Google Shape;6711;p6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2" name="Google Shape;6712;p6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713" name="Google Shape;6713;p63"/>
              <p:cNvGrpSpPr/>
              <p:nvPr/>
            </p:nvGrpSpPr>
            <p:grpSpPr>
              <a:xfrm>
                <a:off x="10427923" y="4228549"/>
                <a:ext cx="4161451" cy="29031869"/>
                <a:chOff x="16176528" y="4317489"/>
                <a:chExt cx="4161451" cy="19543500"/>
              </a:xfrm>
            </p:grpSpPr>
            <p:sp>
              <p:nvSpPr>
                <p:cNvPr id="6714" name="Google Shape;6714;p6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5" name="Google Shape;6715;p6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6" name="Google Shape;6716;p6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7" name="Google Shape;6717;p6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8" name="Google Shape;6718;p6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9" name="Google Shape;6719;p6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0" name="Google Shape;6720;p6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1" name="Google Shape;6721;p6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2" name="Google Shape;6722;p6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3" name="Google Shape;6723;p6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4" name="Google Shape;6724;p6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5" name="Google Shape;6725;p6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6" name="Google Shape;6726;p6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7" name="Google Shape;6727;p6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8" name="Google Shape;6728;p6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9" name="Google Shape;6729;p6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30" name="Google Shape;6730;p6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31" name="Google Shape;6731;p6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32" name="Google Shape;6732;p6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33" name="Google Shape;6733;p6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34" name="Google Shape;6734;p6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35" name="Google Shape;6735;p6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36" name="Google Shape;6736;p6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6737" name="Google Shape;6737;p63"/>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738" name="Google Shape;6738;p63"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sp>
        <p:nvSpPr>
          <p:cNvPr id="6739" name="Google Shape;6739;p63"/>
          <p:cNvSpPr txBox="1"/>
          <p:nvPr/>
        </p:nvSpPr>
        <p:spPr>
          <a:xfrm>
            <a:off x="322125" y="1030800"/>
            <a:ext cx="11068200" cy="33834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To create highly customizable, biocompatible, and biodegradable materials for advanced biotechnology and medicine</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Genetically encodable for precise control over exact sequence and size</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Changes in polymer length and composition allow for tunable control in response to environmental factors such as temperature and pH</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Self-assembly into nanoparticles</a:t>
            </a:r>
            <a:endParaRPr sz="2400">
              <a:solidFill>
                <a:schemeClr val="dk1"/>
              </a:solidFill>
              <a:latin typeface="Calibri"/>
              <a:ea typeface="Calibri"/>
              <a:cs typeface="Calibri"/>
              <a:sym typeface="Calibri"/>
            </a:endParaRPr>
          </a:p>
        </p:txBody>
      </p:sp>
      <p:sp>
        <p:nvSpPr>
          <p:cNvPr id="6740" name="Google Shape;6740;p63"/>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sp>
        <p:nvSpPr>
          <p:cNvPr id="6741" name="Google Shape;6741;p6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51</a:t>
            </a:fld>
            <a:endParaRPr/>
          </a:p>
        </p:txBody>
      </p:sp>
      <p:pic>
        <p:nvPicPr>
          <p:cNvPr id="6742" name="Google Shape;6742;p63"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6743" name="Google Shape;6743;p63"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6744" name="Google Shape;6744;p63" descr="https://commguide.asu.edu/downloads/asulogo/jpg/logo_mg.jpg"/>
          <p:cNvPicPr preferRelativeResize="0"/>
          <p:nvPr/>
        </p:nvPicPr>
        <p:blipFill rotWithShape="1">
          <a:blip r:embed="rId6">
            <a:alphaModFix/>
          </a:blip>
          <a:srcRect/>
          <a:stretch/>
        </p:blipFill>
        <p:spPr>
          <a:xfrm>
            <a:off x="8571580" y="203150"/>
            <a:ext cx="1078645" cy="449275"/>
          </a:xfrm>
          <a:prstGeom prst="rect">
            <a:avLst/>
          </a:prstGeom>
          <a:noFill/>
          <a:ln>
            <a:noFill/>
          </a:ln>
        </p:spPr>
      </p:pic>
      <p:pic>
        <p:nvPicPr>
          <p:cNvPr id="6745" name="Google Shape;6745;p63" descr="REU at Harvard University (CNS) | NNCI"/>
          <p:cNvPicPr preferRelativeResize="0"/>
          <p:nvPr/>
        </p:nvPicPr>
        <p:blipFill rotWithShape="1">
          <a:blip r:embed="rId7">
            <a:alphaModFix/>
          </a:blip>
          <a:srcRect/>
          <a:stretch/>
        </p:blipFill>
        <p:spPr>
          <a:xfrm>
            <a:off x="9796896" y="203150"/>
            <a:ext cx="1046205" cy="449275"/>
          </a:xfrm>
          <a:prstGeom prst="rect">
            <a:avLst/>
          </a:prstGeom>
          <a:noFill/>
          <a:ln>
            <a:noFill/>
          </a:ln>
        </p:spPr>
      </p:pic>
      <p:sp>
        <p:nvSpPr>
          <p:cNvPr id="6746" name="Google Shape;6746;p63"/>
          <p:cNvSpPr txBox="1"/>
          <p:nvPr/>
        </p:nvSpPr>
        <p:spPr>
          <a:xfrm>
            <a:off x="322125" y="146538"/>
            <a:ext cx="68973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Why Mimic Elastin?</a:t>
            </a:r>
            <a:endParaRPr sz="3200" b="1">
              <a:solidFill>
                <a:schemeClr val="dk1"/>
              </a:solidFill>
              <a:latin typeface="Calibri"/>
              <a:ea typeface="Calibri"/>
              <a:cs typeface="Calibri"/>
              <a:sym typeface="Calibri"/>
            </a:endParaRPr>
          </a:p>
        </p:txBody>
      </p:sp>
      <p:pic>
        <p:nvPicPr>
          <p:cNvPr id="6747" name="Google Shape;6747;p63"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6748" name="Google Shape;6748;p63"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6749" name="Google Shape;6749;p63"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6750" name="Google Shape;6750;p63"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pic>
        <p:nvPicPr>
          <p:cNvPr id="6751" name="Google Shape;6751;p63"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6752" name="Google Shape;6752;p63"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6753" name="Google Shape;6753;p63"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6754" name="Google Shape;6754;p63"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pic>
        <p:nvPicPr>
          <p:cNvPr id="6755" name="Google Shape;6755;p63"/>
          <p:cNvPicPr preferRelativeResize="0"/>
          <p:nvPr/>
        </p:nvPicPr>
        <p:blipFill rotWithShape="1">
          <a:blip r:embed="rId8">
            <a:alphaModFix/>
          </a:blip>
          <a:srcRect l="43290" t="9643" r="12007" b="65796"/>
          <a:stretch/>
        </p:blipFill>
        <p:spPr>
          <a:xfrm>
            <a:off x="3480313" y="4197873"/>
            <a:ext cx="5230275" cy="194397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6760"/>
        <p:cNvGrpSpPr/>
        <p:nvPr/>
      </p:nvGrpSpPr>
      <p:grpSpPr>
        <a:xfrm>
          <a:off x="0" y="0"/>
          <a:ext cx="0" cy="0"/>
          <a:chOff x="0" y="0"/>
          <a:chExt cx="0" cy="0"/>
        </a:xfrm>
      </p:grpSpPr>
      <p:grpSp>
        <p:nvGrpSpPr>
          <p:cNvPr id="6761" name="Google Shape;6761;p64"/>
          <p:cNvGrpSpPr/>
          <p:nvPr/>
        </p:nvGrpSpPr>
        <p:grpSpPr>
          <a:xfrm>
            <a:off x="-7700" y="6324840"/>
            <a:ext cx="12206290" cy="332283"/>
            <a:chOff x="931692" y="4540806"/>
            <a:chExt cx="31987132" cy="2418359"/>
          </a:xfrm>
        </p:grpSpPr>
        <p:grpSp>
          <p:nvGrpSpPr>
            <p:cNvPr id="6762" name="Google Shape;6762;p64"/>
            <p:cNvGrpSpPr/>
            <p:nvPr/>
          </p:nvGrpSpPr>
          <p:grpSpPr>
            <a:xfrm>
              <a:off x="931692" y="4540806"/>
              <a:ext cx="16002389" cy="2418359"/>
              <a:chOff x="1874938" y="4228518"/>
              <a:chExt cx="12714436" cy="29031919"/>
            </a:xfrm>
          </p:grpSpPr>
          <p:grpSp>
            <p:nvGrpSpPr>
              <p:cNvPr id="6763" name="Google Shape;6763;p64"/>
              <p:cNvGrpSpPr/>
              <p:nvPr/>
            </p:nvGrpSpPr>
            <p:grpSpPr>
              <a:xfrm>
                <a:off x="1874938" y="4228545"/>
                <a:ext cx="724122" cy="29031869"/>
                <a:chOff x="6763779" y="3610074"/>
                <a:chExt cx="724122" cy="19543500"/>
              </a:xfrm>
            </p:grpSpPr>
            <p:sp>
              <p:nvSpPr>
                <p:cNvPr id="6764" name="Google Shape;6764;p6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65" name="Google Shape;6765;p6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66" name="Google Shape;6766;p6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67" name="Google Shape;6767;p6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768" name="Google Shape;6768;p64"/>
              <p:cNvGrpSpPr/>
              <p:nvPr/>
            </p:nvGrpSpPr>
            <p:grpSpPr>
              <a:xfrm>
                <a:off x="2589876" y="4228518"/>
                <a:ext cx="4171622" cy="29031750"/>
                <a:chOff x="589212" y="5453559"/>
                <a:chExt cx="4171622" cy="19354500"/>
              </a:xfrm>
            </p:grpSpPr>
            <p:grpSp>
              <p:nvGrpSpPr>
                <p:cNvPr id="6769" name="Google Shape;6769;p64"/>
                <p:cNvGrpSpPr/>
                <p:nvPr/>
              </p:nvGrpSpPr>
              <p:grpSpPr>
                <a:xfrm>
                  <a:off x="2213483" y="5453559"/>
                  <a:ext cx="2547351" cy="19354500"/>
                  <a:chOff x="2126394" y="6201753"/>
                  <a:chExt cx="2547351" cy="19354500"/>
                </a:xfrm>
              </p:grpSpPr>
              <p:sp>
                <p:nvSpPr>
                  <p:cNvPr id="6770" name="Google Shape;6770;p6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1" name="Google Shape;6771;p6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2" name="Google Shape;6772;p6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3" name="Google Shape;6773;p6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4" name="Google Shape;6774;p6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5" name="Google Shape;6775;p6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6" name="Google Shape;6776;p6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7" name="Google Shape;6777;p6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8" name="Google Shape;6778;p6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9" name="Google Shape;6779;p6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0" name="Google Shape;6780;p6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1" name="Google Shape;6781;p6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2" name="Google Shape;6782;p6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3" name="Google Shape;6783;p6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784" name="Google Shape;6784;p64"/>
                <p:cNvGrpSpPr/>
                <p:nvPr/>
              </p:nvGrpSpPr>
              <p:grpSpPr>
                <a:xfrm>
                  <a:off x="589212" y="5453559"/>
                  <a:ext cx="1622103" cy="19354500"/>
                  <a:chOff x="589212" y="5453048"/>
                  <a:chExt cx="1622103" cy="19354500"/>
                </a:xfrm>
              </p:grpSpPr>
              <p:sp>
                <p:nvSpPr>
                  <p:cNvPr id="6785" name="Google Shape;6785;p6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6" name="Google Shape;6786;p6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7" name="Google Shape;6787;p6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8" name="Google Shape;6788;p6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9" name="Google Shape;6789;p6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0" name="Google Shape;6790;p6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1" name="Google Shape;6791;p6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2" name="Google Shape;6792;p6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3" name="Google Shape;6793;p6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794" name="Google Shape;6794;p64"/>
              <p:cNvGrpSpPr/>
              <p:nvPr/>
            </p:nvGrpSpPr>
            <p:grpSpPr>
              <a:xfrm>
                <a:off x="6752314" y="4228568"/>
                <a:ext cx="911322" cy="29031869"/>
                <a:chOff x="11540841" y="6900050"/>
                <a:chExt cx="911322" cy="19543500"/>
              </a:xfrm>
            </p:grpSpPr>
            <p:sp>
              <p:nvSpPr>
                <p:cNvPr id="6795" name="Google Shape;6795;p6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6" name="Google Shape;6796;p6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7" name="Google Shape;6797;p6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8" name="Google Shape;6798;p6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9" name="Google Shape;6799;p6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800" name="Google Shape;6800;p64"/>
              <p:cNvGrpSpPr/>
              <p:nvPr/>
            </p:nvGrpSpPr>
            <p:grpSpPr>
              <a:xfrm>
                <a:off x="7654454" y="4228555"/>
                <a:ext cx="2782652" cy="29031869"/>
                <a:chOff x="13486776" y="5144310"/>
                <a:chExt cx="2782652" cy="19543500"/>
              </a:xfrm>
            </p:grpSpPr>
            <p:sp>
              <p:nvSpPr>
                <p:cNvPr id="6801" name="Google Shape;6801;p6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02" name="Google Shape;6802;p6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03" name="Google Shape;6803;p6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04" name="Google Shape;6804;p6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05" name="Google Shape;6805;p6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06" name="Google Shape;6806;p6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07" name="Google Shape;6807;p6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08" name="Google Shape;6808;p6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09" name="Google Shape;6809;p6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10" name="Google Shape;6810;p6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11" name="Google Shape;6811;p6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12" name="Google Shape;6812;p6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13" name="Google Shape;6813;p6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14" name="Google Shape;6814;p6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15" name="Google Shape;6815;p6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16" name="Google Shape;6816;p6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817" name="Google Shape;6817;p64"/>
              <p:cNvGrpSpPr/>
              <p:nvPr/>
            </p:nvGrpSpPr>
            <p:grpSpPr>
              <a:xfrm>
                <a:off x="10427923" y="4228549"/>
                <a:ext cx="4161451" cy="29031869"/>
                <a:chOff x="16176528" y="4317489"/>
                <a:chExt cx="4161451" cy="19543500"/>
              </a:xfrm>
            </p:grpSpPr>
            <p:sp>
              <p:nvSpPr>
                <p:cNvPr id="6818" name="Google Shape;6818;p6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19" name="Google Shape;6819;p6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0" name="Google Shape;6820;p6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1" name="Google Shape;6821;p6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2" name="Google Shape;6822;p6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3" name="Google Shape;6823;p6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4" name="Google Shape;6824;p6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5" name="Google Shape;6825;p6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6" name="Google Shape;6826;p6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7" name="Google Shape;6827;p6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8" name="Google Shape;6828;p6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29" name="Google Shape;6829;p6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0" name="Google Shape;6830;p6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1" name="Google Shape;6831;p6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2" name="Google Shape;6832;p6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3" name="Google Shape;6833;p6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4" name="Google Shape;6834;p6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5" name="Google Shape;6835;p6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6" name="Google Shape;6836;p6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7" name="Google Shape;6837;p6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8" name="Google Shape;6838;p6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9" name="Google Shape;6839;p6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40" name="Google Shape;6840;p6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841" name="Google Shape;6841;p64"/>
            <p:cNvGrpSpPr/>
            <p:nvPr/>
          </p:nvGrpSpPr>
          <p:grpSpPr>
            <a:xfrm>
              <a:off x="16916435" y="4540806"/>
              <a:ext cx="16002389" cy="2418359"/>
              <a:chOff x="1874938" y="4228518"/>
              <a:chExt cx="12714436" cy="29031919"/>
            </a:xfrm>
          </p:grpSpPr>
          <p:grpSp>
            <p:nvGrpSpPr>
              <p:cNvPr id="6842" name="Google Shape;6842;p64"/>
              <p:cNvGrpSpPr/>
              <p:nvPr/>
            </p:nvGrpSpPr>
            <p:grpSpPr>
              <a:xfrm>
                <a:off x="1874938" y="4228545"/>
                <a:ext cx="724122" cy="29031869"/>
                <a:chOff x="6763779" y="3610074"/>
                <a:chExt cx="724122" cy="19543500"/>
              </a:xfrm>
            </p:grpSpPr>
            <p:sp>
              <p:nvSpPr>
                <p:cNvPr id="6843" name="Google Shape;6843;p6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44" name="Google Shape;6844;p6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45" name="Google Shape;6845;p6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46" name="Google Shape;6846;p6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847" name="Google Shape;6847;p64"/>
              <p:cNvGrpSpPr/>
              <p:nvPr/>
            </p:nvGrpSpPr>
            <p:grpSpPr>
              <a:xfrm>
                <a:off x="2589876" y="4228518"/>
                <a:ext cx="4171622" cy="29031750"/>
                <a:chOff x="589212" y="5453559"/>
                <a:chExt cx="4171622" cy="19354500"/>
              </a:xfrm>
            </p:grpSpPr>
            <p:grpSp>
              <p:nvGrpSpPr>
                <p:cNvPr id="6848" name="Google Shape;6848;p64"/>
                <p:cNvGrpSpPr/>
                <p:nvPr/>
              </p:nvGrpSpPr>
              <p:grpSpPr>
                <a:xfrm>
                  <a:off x="2213483" y="5453559"/>
                  <a:ext cx="2547351" cy="19354500"/>
                  <a:chOff x="2126394" y="6201753"/>
                  <a:chExt cx="2547351" cy="19354500"/>
                </a:xfrm>
              </p:grpSpPr>
              <p:sp>
                <p:nvSpPr>
                  <p:cNvPr id="6849" name="Google Shape;6849;p6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0" name="Google Shape;6850;p6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1" name="Google Shape;6851;p6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2" name="Google Shape;6852;p6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3" name="Google Shape;6853;p6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4" name="Google Shape;6854;p6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5" name="Google Shape;6855;p6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6" name="Google Shape;6856;p6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7" name="Google Shape;6857;p6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8" name="Google Shape;6858;p6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9" name="Google Shape;6859;p6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60" name="Google Shape;6860;p6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61" name="Google Shape;6861;p6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62" name="Google Shape;6862;p6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863" name="Google Shape;6863;p64"/>
                <p:cNvGrpSpPr/>
                <p:nvPr/>
              </p:nvGrpSpPr>
              <p:grpSpPr>
                <a:xfrm>
                  <a:off x="589212" y="5453559"/>
                  <a:ext cx="1622103" cy="19354500"/>
                  <a:chOff x="589212" y="5453048"/>
                  <a:chExt cx="1622103" cy="19354500"/>
                </a:xfrm>
              </p:grpSpPr>
              <p:sp>
                <p:nvSpPr>
                  <p:cNvPr id="6864" name="Google Shape;6864;p6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65" name="Google Shape;6865;p6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66" name="Google Shape;6866;p6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67" name="Google Shape;6867;p6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68" name="Google Shape;6868;p6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69" name="Google Shape;6869;p6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70" name="Google Shape;6870;p6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71" name="Google Shape;6871;p6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72" name="Google Shape;6872;p6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873" name="Google Shape;6873;p64"/>
              <p:cNvGrpSpPr/>
              <p:nvPr/>
            </p:nvGrpSpPr>
            <p:grpSpPr>
              <a:xfrm>
                <a:off x="6752314" y="4228568"/>
                <a:ext cx="911322" cy="29031869"/>
                <a:chOff x="11540841" y="6900050"/>
                <a:chExt cx="911322" cy="19543500"/>
              </a:xfrm>
            </p:grpSpPr>
            <p:sp>
              <p:nvSpPr>
                <p:cNvPr id="6874" name="Google Shape;6874;p6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75" name="Google Shape;6875;p6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76" name="Google Shape;6876;p6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77" name="Google Shape;6877;p6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78" name="Google Shape;6878;p6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879" name="Google Shape;6879;p64"/>
              <p:cNvGrpSpPr/>
              <p:nvPr/>
            </p:nvGrpSpPr>
            <p:grpSpPr>
              <a:xfrm>
                <a:off x="7654454" y="4228555"/>
                <a:ext cx="2782652" cy="29031869"/>
                <a:chOff x="13486776" y="5144310"/>
                <a:chExt cx="2782652" cy="19543500"/>
              </a:xfrm>
            </p:grpSpPr>
            <p:sp>
              <p:nvSpPr>
                <p:cNvPr id="6880" name="Google Shape;6880;p6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1" name="Google Shape;6881;p6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2" name="Google Shape;6882;p6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3" name="Google Shape;6883;p6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4" name="Google Shape;6884;p6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5" name="Google Shape;6885;p6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6" name="Google Shape;6886;p6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7" name="Google Shape;6887;p6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8" name="Google Shape;6888;p6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89" name="Google Shape;6889;p6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0" name="Google Shape;6890;p6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1" name="Google Shape;6891;p6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2" name="Google Shape;6892;p6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3" name="Google Shape;6893;p6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4" name="Google Shape;6894;p6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5" name="Google Shape;6895;p6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896" name="Google Shape;6896;p64"/>
              <p:cNvGrpSpPr/>
              <p:nvPr/>
            </p:nvGrpSpPr>
            <p:grpSpPr>
              <a:xfrm>
                <a:off x="10427923" y="4228549"/>
                <a:ext cx="4161451" cy="29031869"/>
                <a:chOff x="16176528" y="4317489"/>
                <a:chExt cx="4161451" cy="19543500"/>
              </a:xfrm>
            </p:grpSpPr>
            <p:sp>
              <p:nvSpPr>
                <p:cNvPr id="6897" name="Google Shape;6897;p6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8" name="Google Shape;6898;p6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9" name="Google Shape;6899;p6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0" name="Google Shape;6900;p6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1" name="Google Shape;6901;p6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2" name="Google Shape;6902;p6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3" name="Google Shape;6903;p6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4" name="Google Shape;6904;p6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5" name="Google Shape;6905;p6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6" name="Google Shape;6906;p6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7" name="Google Shape;6907;p6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8" name="Google Shape;6908;p6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9" name="Google Shape;6909;p6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0" name="Google Shape;6910;p6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1" name="Google Shape;6911;p6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2" name="Google Shape;6912;p6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3" name="Google Shape;6913;p6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4" name="Google Shape;6914;p6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5" name="Google Shape;6915;p6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6" name="Google Shape;6916;p6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7" name="Google Shape;6917;p6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8" name="Google Shape;6918;p6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9" name="Google Shape;6919;p6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6920" name="Google Shape;6920;p64"/>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921" name="Google Shape;6921;p64"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sp>
        <p:nvSpPr>
          <p:cNvPr id="6922" name="Google Shape;6922;p64"/>
          <p:cNvSpPr txBox="1"/>
          <p:nvPr/>
        </p:nvSpPr>
        <p:spPr>
          <a:xfrm>
            <a:off x="322125" y="1070500"/>
            <a:ext cx="11453100" cy="47460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150000"/>
              </a:lnSpc>
              <a:spcBef>
                <a:spcPts val="0"/>
              </a:spcBef>
              <a:spcAft>
                <a:spcPts val="0"/>
              </a:spcAft>
              <a:buNone/>
            </a:pPr>
            <a:r>
              <a:rPr lang="en-US" sz="2400">
                <a:solidFill>
                  <a:schemeClr val="dk1"/>
                </a:solidFill>
                <a:latin typeface="Calibri"/>
                <a:ea typeface="Calibri"/>
                <a:cs typeface="Calibri"/>
                <a:sym typeface="Calibri"/>
              </a:rPr>
              <a:t>Biomimicry is copying natures designs, which evolution has refined over millions of years </a:t>
            </a:r>
            <a:endParaRPr sz="2400">
              <a:solidFill>
                <a:schemeClr val="dk1"/>
              </a:solidFill>
              <a:latin typeface="Calibri"/>
              <a:ea typeface="Calibri"/>
              <a:cs typeface="Calibri"/>
              <a:sym typeface="Calibri"/>
            </a:endParaRPr>
          </a:p>
        </p:txBody>
      </p:sp>
      <p:sp>
        <p:nvSpPr>
          <p:cNvPr id="6923" name="Google Shape;6923;p64"/>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6924" name="Google Shape;6924;p6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52</a:t>
            </a:fld>
            <a:endParaRPr/>
          </a:p>
        </p:txBody>
      </p:sp>
      <p:pic>
        <p:nvPicPr>
          <p:cNvPr id="6925" name="Google Shape;6925;p64"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6926" name="Google Shape;6926;p64"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6927" name="Google Shape;6927;p64" descr="https://commguide.asu.edu/downloads/asulogo/jpg/logo_mg.jpg"/>
          <p:cNvPicPr preferRelativeResize="0"/>
          <p:nvPr/>
        </p:nvPicPr>
        <p:blipFill rotWithShape="1">
          <a:blip r:embed="rId6">
            <a:alphaModFix/>
          </a:blip>
          <a:srcRect/>
          <a:stretch/>
        </p:blipFill>
        <p:spPr>
          <a:xfrm>
            <a:off x="8571580" y="203150"/>
            <a:ext cx="1078645" cy="449275"/>
          </a:xfrm>
          <a:prstGeom prst="rect">
            <a:avLst/>
          </a:prstGeom>
          <a:noFill/>
          <a:ln>
            <a:noFill/>
          </a:ln>
        </p:spPr>
      </p:pic>
      <p:pic>
        <p:nvPicPr>
          <p:cNvPr id="6928" name="Google Shape;6928;p64" descr="REU at Harvard University (CNS) | NNCI"/>
          <p:cNvPicPr preferRelativeResize="0"/>
          <p:nvPr/>
        </p:nvPicPr>
        <p:blipFill rotWithShape="1">
          <a:blip r:embed="rId7">
            <a:alphaModFix/>
          </a:blip>
          <a:srcRect/>
          <a:stretch/>
        </p:blipFill>
        <p:spPr>
          <a:xfrm>
            <a:off x="9796896" y="203150"/>
            <a:ext cx="1046205" cy="449275"/>
          </a:xfrm>
          <a:prstGeom prst="rect">
            <a:avLst/>
          </a:prstGeom>
          <a:noFill/>
          <a:ln>
            <a:noFill/>
          </a:ln>
        </p:spPr>
      </p:pic>
      <p:sp>
        <p:nvSpPr>
          <p:cNvPr id="6929" name="Google Shape;6929;p64"/>
          <p:cNvSpPr txBox="1"/>
          <p:nvPr/>
        </p:nvSpPr>
        <p:spPr>
          <a:xfrm>
            <a:off x="322125" y="146538"/>
            <a:ext cx="68973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Biomimicry Introduction</a:t>
            </a:r>
            <a:endParaRPr sz="3200" b="1">
              <a:solidFill>
                <a:schemeClr val="dk1"/>
              </a:solidFill>
              <a:latin typeface="Calibri"/>
              <a:ea typeface="Calibri"/>
              <a:cs typeface="Calibri"/>
              <a:sym typeface="Calibri"/>
            </a:endParaRPr>
          </a:p>
        </p:txBody>
      </p:sp>
      <p:pic>
        <p:nvPicPr>
          <p:cNvPr id="6930" name="Google Shape;6930;p64"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6931" name="Google Shape;6931;p64"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6932" name="Google Shape;6932;p64"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6933" name="Google Shape;6933;p64"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sp>
        <p:nvSpPr>
          <p:cNvPr id="6934" name="Google Shape;6934;p64"/>
          <p:cNvSpPr txBox="1"/>
          <p:nvPr/>
        </p:nvSpPr>
        <p:spPr>
          <a:xfrm>
            <a:off x="3883925" y="7908350"/>
            <a:ext cx="2857500" cy="181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800">
              <a:solidFill>
                <a:srgbClr val="D52E27"/>
              </a:solidFill>
              <a:latin typeface="Calibri"/>
              <a:ea typeface="Calibri"/>
              <a:cs typeface="Calibri"/>
              <a:sym typeface="Calibri"/>
            </a:endParaRPr>
          </a:p>
          <a:p>
            <a:pPr marL="0" lvl="0" indent="0" algn="ctr" rtl="0">
              <a:spcBef>
                <a:spcPts val="0"/>
              </a:spcBef>
              <a:spcAft>
                <a:spcPts val="0"/>
              </a:spcAft>
              <a:buNone/>
            </a:pPr>
            <a:r>
              <a:rPr lang="en-US" sz="2800">
                <a:solidFill>
                  <a:srgbClr val="D52E27"/>
                </a:solidFill>
                <a:latin typeface="Calibri"/>
                <a:ea typeface="Calibri"/>
                <a:cs typeface="Calibri"/>
                <a:sym typeface="Calibri"/>
              </a:rPr>
              <a:t>Insert Image of Biomimicry Tech (Some sort of membrane)</a:t>
            </a:r>
            <a:endParaRPr sz="2800">
              <a:solidFill>
                <a:srgbClr val="D52E27"/>
              </a:solidFill>
              <a:latin typeface="Calibri"/>
              <a:ea typeface="Calibri"/>
              <a:cs typeface="Calibri"/>
              <a:sym typeface="Calibri"/>
            </a:endParaRPr>
          </a:p>
        </p:txBody>
      </p:sp>
      <p:sp>
        <p:nvSpPr>
          <p:cNvPr id="6935" name="Google Shape;6935;p64"/>
          <p:cNvSpPr txBox="1"/>
          <p:nvPr/>
        </p:nvSpPr>
        <p:spPr>
          <a:xfrm>
            <a:off x="-550" y="5166313"/>
            <a:ext cx="12192000" cy="554100"/>
          </a:xfrm>
          <a:prstGeom prst="rect">
            <a:avLst/>
          </a:prstGeom>
          <a:noFill/>
          <a:ln>
            <a:noFill/>
          </a:ln>
        </p:spPr>
        <p:txBody>
          <a:bodyPr spcFirstLastPara="1" wrap="square" lIns="91425" tIns="91425" rIns="91425" bIns="91425" anchor="t" anchorCtr="0">
            <a:spAutoFit/>
          </a:bodyPr>
          <a:lstStyle/>
          <a:p>
            <a:pPr marL="457200" lvl="0" indent="0" algn="ctr" rtl="0">
              <a:lnSpc>
                <a:spcPct val="150000"/>
              </a:lnSpc>
              <a:spcBef>
                <a:spcPts val="0"/>
              </a:spcBef>
              <a:spcAft>
                <a:spcPts val="0"/>
              </a:spcAft>
              <a:buNone/>
            </a:pPr>
            <a:r>
              <a:rPr lang="en-US" sz="2400" b="1">
                <a:solidFill>
                  <a:schemeClr val="dk1"/>
                </a:solidFill>
                <a:latin typeface="Calibri"/>
                <a:ea typeface="Calibri"/>
                <a:cs typeface="Calibri"/>
                <a:sym typeface="Calibri"/>
              </a:rPr>
              <a:t>Biological templates deliver properties synthetic materials can’t easily match</a:t>
            </a:r>
            <a:endParaRPr sz="2400" b="1">
              <a:solidFill>
                <a:schemeClr val="dk1"/>
              </a:solidFill>
              <a:latin typeface="Calibri"/>
              <a:ea typeface="Calibri"/>
              <a:cs typeface="Calibri"/>
              <a:sym typeface="Calibri"/>
            </a:endParaRPr>
          </a:p>
        </p:txBody>
      </p:sp>
      <p:sp>
        <p:nvSpPr>
          <p:cNvPr id="6936" name="Google Shape;6936;p64"/>
          <p:cNvSpPr txBox="1"/>
          <p:nvPr/>
        </p:nvSpPr>
        <p:spPr>
          <a:xfrm>
            <a:off x="6407150" y="1745450"/>
            <a:ext cx="5218800" cy="30513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US" sz="2300" b="1">
                <a:solidFill>
                  <a:schemeClr val="dk1"/>
                </a:solidFill>
                <a:latin typeface="Calibri"/>
                <a:ea typeface="Calibri"/>
                <a:cs typeface="Calibri"/>
                <a:sym typeface="Calibri"/>
              </a:rPr>
              <a:t> Example:</a:t>
            </a:r>
            <a:endParaRPr sz="2300" baseline="30000">
              <a:solidFill>
                <a:schemeClr val="dk1"/>
              </a:solidFill>
              <a:latin typeface="Calibri"/>
              <a:ea typeface="Calibri"/>
              <a:cs typeface="Calibri"/>
              <a:sym typeface="Calibri"/>
            </a:endParaRPr>
          </a:p>
          <a:p>
            <a:pPr marL="457200" lvl="0"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Real human and animal skin is difficult to source and raises ethical concerns</a:t>
            </a:r>
            <a:endParaRPr sz="2300">
              <a:solidFill>
                <a:schemeClr val="dk1"/>
              </a:solidFill>
              <a:latin typeface="Calibri"/>
              <a:ea typeface="Calibri"/>
              <a:cs typeface="Calibri"/>
              <a:sym typeface="Calibri"/>
            </a:endParaRPr>
          </a:p>
          <a:p>
            <a:pPr marL="457200" lvl="0"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Bio-inspired membranes have emerged as a reproducible and cost-effective tool</a:t>
            </a:r>
            <a:endParaRPr sz="2300">
              <a:solidFill>
                <a:schemeClr val="dk1"/>
              </a:solidFill>
              <a:latin typeface="Calibri"/>
              <a:ea typeface="Calibri"/>
              <a:cs typeface="Calibri"/>
              <a:sym typeface="Calibri"/>
            </a:endParaRPr>
          </a:p>
        </p:txBody>
      </p:sp>
      <p:pic>
        <p:nvPicPr>
          <p:cNvPr id="6937" name="Google Shape;6937;p64"/>
          <p:cNvPicPr preferRelativeResize="0"/>
          <p:nvPr/>
        </p:nvPicPr>
        <p:blipFill>
          <a:blip r:embed="rId8">
            <a:alphaModFix/>
          </a:blip>
          <a:stretch>
            <a:fillRect/>
          </a:stretch>
        </p:blipFill>
        <p:spPr>
          <a:xfrm>
            <a:off x="439825" y="2008486"/>
            <a:ext cx="5494574" cy="2694455"/>
          </a:xfrm>
          <a:prstGeom prst="rect">
            <a:avLst/>
          </a:prstGeom>
          <a:noFill/>
          <a:ln>
            <a:noFill/>
          </a:ln>
        </p:spPr>
      </p:pic>
      <p:sp>
        <p:nvSpPr>
          <p:cNvPr id="6938" name="Google Shape;6938;p64"/>
          <p:cNvSpPr txBox="1"/>
          <p:nvPr/>
        </p:nvSpPr>
        <p:spPr>
          <a:xfrm>
            <a:off x="5901200" y="1835925"/>
            <a:ext cx="472200" cy="63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aseline="30000">
                <a:solidFill>
                  <a:schemeClr val="dk1"/>
                </a:solidFill>
                <a:latin typeface="Calibri"/>
                <a:ea typeface="Calibri"/>
                <a:cs typeface="Calibri"/>
                <a:sym typeface="Calibri"/>
              </a:rPr>
              <a:t>1</a:t>
            </a:r>
            <a:endParaRPr sz="2400" baseline="30000">
              <a:solidFill>
                <a:schemeClr val="dk1"/>
              </a:solidFill>
              <a:latin typeface="Calibri"/>
              <a:ea typeface="Calibri"/>
              <a:cs typeface="Calibri"/>
              <a:sym typeface="Calibri"/>
            </a:endParaRPr>
          </a:p>
        </p:txBody>
      </p:sp>
      <p:sp>
        <p:nvSpPr>
          <p:cNvPr id="6939" name="Google Shape;6939;p64"/>
          <p:cNvSpPr txBox="1"/>
          <p:nvPr/>
        </p:nvSpPr>
        <p:spPr>
          <a:xfrm>
            <a:off x="386" y="5833150"/>
            <a:ext cx="122073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100" baseline="30000"/>
              <a:t>1 </a:t>
            </a:r>
            <a:r>
              <a:rPr lang="en-US" sz="1100"/>
              <a:t>Neupane, Rabin &amp; Boddu, Sai HS &amp; Renukuntla, Jwala &amp; Babu, R. Jayachandra &amp; Tiwari, Amit. (2020). Alternatives to Biological Skin in Permeation Studies: Current Trends and Possibilities. Pharmaceutics. 12. 152. 10.3390/pharmaceutics12020152.</a:t>
            </a:r>
            <a:endParaRPr sz="11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6944"/>
        <p:cNvGrpSpPr/>
        <p:nvPr/>
      </p:nvGrpSpPr>
      <p:grpSpPr>
        <a:xfrm>
          <a:off x="0" y="0"/>
          <a:ext cx="0" cy="0"/>
          <a:chOff x="0" y="0"/>
          <a:chExt cx="0" cy="0"/>
        </a:xfrm>
      </p:grpSpPr>
      <p:sp>
        <p:nvSpPr>
          <p:cNvPr id="6945" name="Google Shape;6945;p65"/>
          <p:cNvSpPr txBox="1">
            <a:spLocks noGrp="1"/>
          </p:cNvSpPr>
          <p:nvPr>
            <p:ph type="title"/>
          </p:nvPr>
        </p:nvSpPr>
        <p:spPr>
          <a:xfrm>
            <a:off x="1803525" y="1700"/>
            <a:ext cx="6748200" cy="1372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What is the big picture your problem fits into? (background)</a:t>
            </a:r>
            <a:endParaRPr/>
          </a:p>
          <a:p>
            <a:pPr marL="0" lvl="0" indent="0" algn="l" rtl="0">
              <a:lnSpc>
                <a:spcPct val="90000"/>
              </a:lnSpc>
              <a:spcBef>
                <a:spcPts val="0"/>
              </a:spcBef>
              <a:spcAft>
                <a:spcPts val="0"/>
              </a:spcAft>
              <a:buClr>
                <a:schemeClr val="dk1"/>
              </a:buClr>
              <a:buSzPct val="100000"/>
              <a:buFont typeface="Calibri"/>
              <a:buNone/>
            </a:pPr>
            <a:endParaRPr/>
          </a:p>
        </p:txBody>
      </p:sp>
      <p:grpSp>
        <p:nvGrpSpPr>
          <p:cNvPr id="6946" name="Google Shape;6946;p65"/>
          <p:cNvGrpSpPr/>
          <p:nvPr/>
        </p:nvGrpSpPr>
        <p:grpSpPr>
          <a:xfrm>
            <a:off x="-7700" y="6324842"/>
            <a:ext cx="12206290" cy="332283"/>
            <a:chOff x="931692" y="4540806"/>
            <a:chExt cx="31987132" cy="2418359"/>
          </a:xfrm>
        </p:grpSpPr>
        <p:grpSp>
          <p:nvGrpSpPr>
            <p:cNvPr id="6947" name="Google Shape;6947;p65"/>
            <p:cNvGrpSpPr/>
            <p:nvPr/>
          </p:nvGrpSpPr>
          <p:grpSpPr>
            <a:xfrm>
              <a:off x="931692" y="4540806"/>
              <a:ext cx="16002389" cy="2418359"/>
              <a:chOff x="1874938" y="4228518"/>
              <a:chExt cx="12714436" cy="29031919"/>
            </a:xfrm>
          </p:grpSpPr>
          <p:grpSp>
            <p:nvGrpSpPr>
              <p:cNvPr id="6948" name="Google Shape;6948;p65"/>
              <p:cNvGrpSpPr/>
              <p:nvPr/>
            </p:nvGrpSpPr>
            <p:grpSpPr>
              <a:xfrm>
                <a:off x="1874938" y="4228545"/>
                <a:ext cx="724122" cy="29031869"/>
                <a:chOff x="6763779" y="3610074"/>
                <a:chExt cx="724122" cy="19543500"/>
              </a:xfrm>
            </p:grpSpPr>
            <p:sp>
              <p:nvSpPr>
                <p:cNvPr id="6949" name="Google Shape;6949;p6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50" name="Google Shape;6950;p6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51" name="Google Shape;6951;p6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52" name="Google Shape;6952;p6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953" name="Google Shape;6953;p65"/>
              <p:cNvGrpSpPr/>
              <p:nvPr/>
            </p:nvGrpSpPr>
            <p:grpSpPr>
              <a:xfrm>
                <a:off x="2589876" y="4228518"/>
                <a:ext cx="4171622" cy="29031750"/>
                <a:chOff x="589212" y="5453559"/>
                <a:chExt cx="4171622" cy="19354500"/>
              </a:xfrm>
            </p:grpSpPr>
            <p:grpSp>
              <p:nvGrpSpPr>
                <p:cNvPr id="6954" name="Google Shape;6954;p65"/>
                <p:cNvGrpSpPr/>
                <p:nvPr/>
              </p:nvGrpSpPr>
              <p:grpSpPr>
                <a:xfrm>
                  <a:off x="2213483" y="5453559"/>
                  <a:ext cx="2547351" cy="19354500"/>
                  <a:chOff x="2126394" y="6201753"/>
                  <a:chExt cx="2547351" cy="19354500"/>
                </a:xfrm>
              </p:grpSpPr>
              <p:sp>
                <p:nvSpPr>
                  <p:cNvPr id="6955" name="Google Shape;6955;p6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56" name="Google Shape;6956;p6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57" name="Google Shape;6957;p6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58" name="Google Shape;6958;p6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59" name="Google Shape;6959;p6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0" name="Google Shape;6960;p6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1" name="Google Shape;6961;p6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2" name="Google Shape;6962;p6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3" name="Google Shape;6963;p6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4" name="Google Shape;6964;p6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5" name="Google Shape;6965;p6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6" name="Google Shape;6966;p6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7" name="Google Shape;6967;p6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8" name="Google Shape;6968;p6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969" name="Google Shape;6969;p65"/>
                <p:cNvGrpSpPr/>
                <p:nvPr/>
              </p:nvGrpSpPr>
              <p:grpSpPr>
                <a:xfrm>
                  <a:off x="589212" y="5453559"/>
                  <a:ext cx="1622103" cy="19354500"/>
                  <a:chOff x="589212" y="5453048"/>
                  <a:chExt cx="1622103" cy="19354500"/>
                </a:xfrm>
              </p:grpSpPr>
              <p:sp>
                <p:nvSpPr>
                  <p:cNvPr id="6970" name="Google Shape;6970;p6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1" name="Google Shape;6971;p6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2" name="Google Shape;6972;p6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3" name="Google Shape;6973;p6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4" name="Google Shape;6974;p6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5" name="Google Shape;6975;p6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6" name="Google Shape;6976;p6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7" name="Google Shape;6977;p6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8" name="Google Shape;6978;p6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979" name="Google Shape;6979;p65"/>
              <p:cNvGrpSpPr/>
              <p:nvPr/>
            </p:nvGrpSpPr>
            <p:grpSpPr>
              <a:xfrm>
                <a:off x="6752314" y="4228568"/>
                <a:ext cx="911322" cy="29031869"/>
                <a:chOff x="11540841" y="6900050"/>
                <a:chExt cx="911322" cy="19543500"/>
              </a:xfrm>
            </p:grpSpPr>
            <p:sp>
              <p:nvSpPr>
                <p:cNvPr id="6980" name="Google Shape;6980;p6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81" name="Google Shape;6981;p6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82" name="Google Shape;6982;p6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83" name="Google Shape;6983;p6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84" name="Google Shape;6984;p6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985" name="Google Shape;6985;p65"/>
              <p:cNvGrpSpPr/>
              <p:nvPr/>
            </p:nvGrpSpPr>
            <p:grpSpPr>
              <a:xfrm>
                <a:off x="7654454" y="4228555"/>
                <a:ext cx="2782652" cy="29031869"/>
                <a:chOff x="13486776" y="5144310"/>
                <a:chExt cx="2782652" cy="19543500"/>
              </a:xfrm>
            </p:grpSpPr>
            <p:sp>
              <p:nvSpPr>
                <p:cNvPr id="6986" name="Google Shape;6986;p6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87" name="Google Shape;6987;p6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88" name="Google Shape;6988;p6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89" name="Google Shape;6989;p6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0" name="Google Shape;6990;p6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1" name="Google Shape;6991;p6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2" name="Google Shape;6992;p6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3" name="Google Shape;6993;p6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4" name="Google Shape;6994;p6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5" name="Google Shape;6995;p6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6" name="Google Shape;6996;p6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7" name="Google Shape;6997;p6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8" name="Google Shape;6998;p6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9" name="Google Shape;6999;p6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0" name="Google Shape;7000;p6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1" name="Google Shape;7001;p6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002" name="Google Shape;7002;p65"/>
              <p:cNvGrpSpPr/>
              <p:nvPr/>
            </p:nvGrpSpPr>
            <p:grpSpPr>
              <a:xfrm>
                <a:off x="10427923" y="4228549"/>
                <a:ext cx="4161451" cy="29031869"/>
                <a:chOff x="16176528" y="4317489"/>
                <a:chExt cx="4161451" cy="19543500"/>
              </a:xfrm>
            </p:grpSpPr>
            <p:sp>
              <p:nvSpPr>
                <p:cNvPr id="7003" name="Google Shape;7003;p6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4" name="Google Shape;7004;p6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5" name="Google Shape;7005;p6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6" name="Google Shape;7006;p6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7" name="Google Shape;7007;p6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8" name="Google Shape;7008;p6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9" name="Google Shape;7009;p6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0" name="Google Shape;7010;p6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1" name="Google Shape;7011;p6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2" name="Google Shape;7012;p6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3" name="Google Shape;7013;p6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4" name="Google Shape;7014;p6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5" name="Google Shape;7015;p6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6" name="Google Shape;7016;p6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7" name="Google Shape;7017;p6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8" name="Google Shape;7018;p6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9" name="Google Shape;7019;p6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20" name="Google Shape;7020;p6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21" name="Google Shape;7021;p6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22" name="Google Shape;7022;p6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23" name="Google Shape;7023;p6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24" name="Google Shape;7024;p6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25" name="Google Shape;7025;p6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026" name="Google Shape;7026;p65"/>
            <p:cNvGrpSpPr/>
            <p:nvPr/>
          </p:nvGrpSpPr>
          <p:grpSpPr>
            <a:xfrm>
              <a:off x="16916435" y="4540806"/>
              <a:ext cx="16002389" cy="2418359"/>
              <a:chOff x="1874938" y="4228518"/>
              <a:chExt cx="12714436" cy="29031919"/>
            </a:xfrm>
          </p:grpSpPr>
          <p:grpSp>
            <p:nvGrpSpPr>
              <p:cNvPr id="7027" name="Google Shape;7027;p65"/>
              <p:cNvGrpSpPr/>
              <p:nvPr/>
            </p:nvGrpSpPr>
            <p:grpSpPr>
              <a:xfrm>
                <a:off x="1874938" y="4228545"/>
                <a:ext cx="724122" cy="29031869"/>
                <a:chOff x="6763779" y="3610074"/>
                <a:chExt cx="724122" cy="19543500"/>
              </a:xfrm>
            </p:grpSpPr>
            <p:sp>
              <p:nvSpPr>
                <p:cNvPr id="7028" name="Google Shape;7028;p6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29" name="Google Shape;7029;p6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30" name="Google Shape;7030;p6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31" name="Google Shape;7031;p6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032" name="Google Shape;7032;p65"/>
              <p:cNvGrpSpPr/>
              <p:nvPr/>
            </p:nvGrpSpPr>
            <p:grpSpPr>
              <a:xfrm>
                <a:off x="2589876" y="4228518"/>
                <a:ext cx="4171622" cy="29031750"/>
                <a:chOff x="589212" y="5453559"/>
                <a:chExt cx="4171622" cy="19354500"/>
              </a:xfrm>
            </p:grpSpPr>
            <p:grpSp>
              <p:nvGrpSpPr>
                <p:cNvPr id="7033" name="Google Shape;7033;p65"/>
                <p:cNvGrpSpPr/>
                <p:nvPr/>
              </p:nvGrpSpPr>
              <p:grpSpPr>
                <a:xfrm>
                  <a:off x="2213483" y="5453559"/>
                  <a:ext cx="2547351" cy="19354500"/>
                  <a:chOff x="2126394" y="6201753"/>
                  <a:chExt cx="2547351" cy="19354500"/>
                </a:xfrm>
              </p:grpSpPr>
              <p:sp>
                <p:nvSpPr>
                  <p:cNvPr id="7034" name="Google Shape;7034;p6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35" name="Google Shape;7035;p6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36" name="Google Shape;7036;p6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37" name="Google Shape;7037;p6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38" name="Google Shape;7038;p6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39" name="Google Shape;7039;p6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0" name="Google Shape;7040;p6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1" name="Google Shape;7041;p6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2" name="Google Shape;7042;p6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3" name="Google Shape;7043;p6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4" name="Google Shape;7044;p6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5" name="Google Shape;7045;p6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6" name="Google Shape;7046;p6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7" name="Google Shape;7047;p6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048" name="Google Shape;7048;p65"/>
                <p:cNvGrpSpPr/>
                <p:nvPr/>
              </p:nvGrpSpPr>
              <p:grpSpPr>
                <a:xfrm>
                  <a:off x="589212" y="5453559"/>
                  <a:ext cx="1622103" cy="19354500"/>
                  <a:chOff x="589212" y="5453048"/>
                  <a:chExt cx="1622103" cy="19354500"/>
                </a:xfrm>
              </p:grpSpPr>
              <p:sp>
                <p:nvSpPr>
                  <p:cNvPr id="7049" name="Google Shape;7049;p6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0" name="Google Shape;7050;p6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1" name="Google Shape;7051;p6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2" name="Google Shape;7052;p6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3" name="Google Shape;7053;p6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4" name="Google Shape;7054;p6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5" name="Google Shape;7055;p6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6" name="Google Shape;7056;p6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7" name="Google Shape;7057;p6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058" name="Google Shape;7058;p65"/>
              <p:cNvGrpSpPr/>
              <p:nvPr/>
            </p:nvGrpSpPr>
            <p:grpSpPr>
              <a:xfrm>
                <a:off x="6752314" y="4228568"/>
                <a:ext cx="911322" cy="29031869"/>
                <a:chOff x="11540841" y="6900050"/>
                <a:chExt cx="911322" cy="19543500"/>
              </a:xfrm>
            </p:grpSpPr>
            <p:sp>
              <p:nvSpPr>
                <p:cNvPr id="7059" name="Google Shape;7059;p6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0" name="Google Shape;7060;p6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1" name="Google Shape;7061;p6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2" name="Google Shape;7062;p6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3" name="Google Shape;7063;p6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064" name="Google Shape;7064;p65"/>
              <p:cNvGrpSpPr/>
              <p:nvPr/>
            </p:nvGrpSpPr>
            <p:grpSpPr>
              <a:xfrm>
                <a:off x="7654454" y="4228555"/>
                <a:ext cx="2782652" cy="29031869"/>
                <a:chOff x="13486776" y="5144310"/>
                <a:chExt cx="2782652" cy="19543500"/>
              </a:xfrm>
            </p:grpSpPr>
            <p:sp>
              <p:nvSpPr>
                <p:cNvPr id="7065" name="Google Shape;7065;p6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6" name="Google Shape;7066;p6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7" name="Google Shape;7067;p6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8" name="Google Shape;7068;p6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9" name="Google Shape;7069;p6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0" name="Google Shape;7070;p6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1" name="Google Shape;7071;p6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2" name="Google Shape;7072;p6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3" name="Google Shape;7073;p6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4" name="Google Shape;7074;p6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5" name="Google Shape;7075;p6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6" name="Google Shape;7076;p6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7" name="Google Shape;7077;p6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8" name="Google Shape;7078;p6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9" name="Google Shape;7079;p6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0" name="Google Shape;7080;p6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081" name="Google Shape;7081;p65"/>
              <p:cNvGrpSpPr/>
              <p:nvPr/>
            </p:nvGrpSpPr>
            <p:grpSpPr>
              <a:xfrm>
                <a:off x="10427923" y="4228549"/>
                <a:ext cx="4161451" cy="29031869"/>
                <a:chOff x="16176528" y="4317489"/>
                <a:chExt cx="4161451" cy="19543500"/>
              </a:xfrm>
            </p:grpSpPr>
            <p:sp>
              <p:nvSpPr>
                <p:cNvPr id="7082" name="Google Shape;7082;p6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3" name="Google Shape;7083;p6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4" name="Google Shape;7084;p6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5" name="Google Shape;7085;p6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6" name="Google Shape;7086;p6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7" name="Google Shape;7087;p6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8" name="Google Shape;7088;p6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9" name="Google Shape;7089;p6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0" name="Google Shape;7090;p6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1" name="Google Shape;7091;p6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2" name="Google Shape;7092;p6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3" name="Google Shape;7093;p6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4" name="Google Shape;7094;p6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5" name="Google Shape;7095;p6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6" name="Google Shape;7096;p6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7" name="Google Shape;7097;p6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8" name="Google Shape;7098;p6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9" name="Google Shape;7099;p6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00" name="Google Shape;7100;p6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01" name="Google Shape;7101;p6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02" name="Google Shape;7102;p6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03" name="Google Shape;7103;p6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04" name="Google Shape;7104;p6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7105" name="Google Shape;7105;p65"/>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106" name="Google Shape;7106;p65"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7107" name="Google Shape;7107;p65"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7108" name="Google Shape;7108;p65"/>
          <p:cNvSpPr txBox="1"/>
          <p:nvPr/>
        </p:nvSpPr>
        <p:spPr>
          <a:xfrm>
            <a:off x="677577" y="1526901"/>
            <a:ext cx="7005900" cy="43512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7109" name="Google Shape;7109;p65"/>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7110" name="Google Shape;7110;p6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53</a:t>
            </a:fld>
            <a:endParaRPr/>
          </a:p>
        </p:txBody>
      </p:sp>
      <p:pic>
        <p:nvPicPr>
          <p:cNvPr id="7111" name="Google Shape;7111;p65"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7112" name="Google Shape;7112;p65"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7113" name="Google Shape;7113;p65"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sp>
        <p:nvSpPr>
          <p:cNvPr id="7114" name="Google Shape;7114;p65"/>
          <p:cNvSpPr txBox="1"/>
          <p:nvPr/>
        </p:nvSpPr>
        <p:spPr>
          <a:xfrm>
            <a:off x="426900" y="2971947"/>
            <a:ext cx="3681000" cy="92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rgbClr val="FF0000"/>
                </a:solidFill>
                <a:latin typeface="Calibri"/>
                <a:ea typeface="Calibri"/>
                <a:cs typeface="Calibri"/>
                <a:sym typeface="Calibri"/>
              </a:rPr>
              <a:t>Tells us why we should care about your problem! You should need to cite articles you have read to do this.</a:t>
            </a:r>
            <a:endParaRPr sz="1400" b="0" i="0" u="none" strike="noStrike" cap="none">
              <a:solidFill>
                <a:srgbClr val="000000"/>
              </a:solidFill>
              <a:latin typeface="Arial"/>
              <a:ea typeface="Arial"/>
              <a:cs typeface="Arial"/>
              <a:sym typeface="Arial"/>
            </a:endParaRPr>
          </a:p>
        </p:txBody>
      </p:sp>
      <p:sp>
        <p:nvSpPr>
          <p:cNvPr id="7115" name="Google Shape;7115;p65"/>
          <p:cNvSpPr txBox="1"/>
          <p:nvPr/>
        </p:nvSpPr>
        <p:spPr>
          <a:xfrm>
            <a:off x="8105671" y="2836242"/>
            <a:ext cx="36810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You can copy graphs and diagrams from other people’s papers to communicate your answer but be sure to cite your source.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7120"/>
        <p:cNvGrpSpPr/>
        <p:nvPr/>
      </p:nvGrpSpPr>
      <p:grpSpPr>
        <a:xfrm>
          <a:off x="0" y="0"/>
          <a:ext cx="0" cy="0"/>
          <a:chOff x="0" y="0"/>
          <a:chExt cx="0" cy="0"/>
        </a:xfrm>
      </p:grpSpPr>
      <p:sp>
        <p:nvSpPr>
          <p:cNvPr id="7121" name="Google Shape;7121;p66"/>
          <p:cNvSpPr txBox="1">
            <a:spLocks noGrp="1"/>
          </p:cNvSpPr>
          <p:nvPr>
            <p:ph type="title"/>
          </p:nvPr>
        </p:nvSpPr>
        <p:spPr>
          <a:xfrm>
            <a:off x="1803525" y="1700"/>
            <a:ext cx="6748200" cy="1372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14420"/>
              <a:buFont typeface="Calibri"/>
              <a:buNone/>
            </a:pPr>
            <a:endParaRPr sz="3843"/>
          </a:p>
          <a:p>
            <a:pPr marL="0" lvl="0" indent="0" algn="l" rtl="0">
              <a:lnSpc>
                <a:spcPct val="90000"/>
              </a:lnSpc>
              <a:spcBef>
                <a:spcPts val="0"/>
              </a:spcBef>
              <a:spcAft>
                <a:spcPts val="0"/>
              </a:spcAft>
              <a:buClr>
                <a:schemeClr val="dk1"/>
              </a:buClr>
              <a:buSzPct val="114420"/>
              <a:buFont typeface="Calibri"/>
              <a:buNone/>
            </a:pPr>
            <a:endParaRPr sz="3843"/>
          </a:p>
          <a:p>
            <a:pPr marL="0" lvl="0" indent="0" algn="l" rtl="0">
              <a:lnSpc>
                <a:spcPct val="90000"/>
              </a:lnSpc>
              <a:spcBef>
                <a:spcPts val="0"/>
              </a:spcBef>
              <a:spcAft>
                <a:spcPts val="0"/>
              </a:spcAft>
              <a:buClr>
                <a:schemeClr val="dk1"/>
              </a:buClr>
              <a:buSzPct val="114420"/>
              <a:buFont typeface="Calibri"/>
              <a:buNone/>
            </a:pPr>
            <a:endParaRPr sz="3843"/>
          </a:p>
          <a:p>
            <a:pPr marL="0" lvl="0" indent="0" algn="l" rtl="0">
              <a:lnSpc>
                <a:spcPct val="90000"/>
              </a:lnSpc>
              <a:spcBef>
                <a:spcPts val="0"/>
              </a:spcBef>
              <a:spcAft>
                <a:spcPts val="0"/>
              </a:spcAft>
              <a:buClr>
                <a:schemeClr val="dk1"/>
              </a:buClr>
              <a:buSzPct val="114420"/>
              <a:buFont typeface="Calibri"/>
              <a:buNone/>
            </a:pPr>
            <a:r>
              <a:rPr lang="en-US" sz="3843"/>
              <a:t>What is the problem you are trying to solve</a:t>
            </a:r>
            <a:r>
              <a:rPr lang="en-US"/>
              <a:t>?</a:t>
            </a:r>
            <a:endParaRPr/>
          </a:p>
          <a:p>
            <a:pPr marL="0" lvl="0" indent="0" algn="l" rtl="0">
              <a:lnSpc>
                <a:spcPct val="90000"/>
              </a:lnSpc>
              <a:spcBef>
                <a:spcPts val="0"/>
              </a:spcBef>
              <a:spcAft>
                <a:spcPts val="0"/>
              </a:spcAft>
              <a:buClr>
                <a:schemeClr val="dk1"/>
              </a:buClr>
              <a:buSzPct val="100000"/>
              <a:buFont typeface="Calibri"/>
              <a:buNone/>
            </a:pPr>
            <a:endParaRPr/>
          </a:p>
        </p:txBody>
      </p:sp>
      <p:grpSp>
        <p:nvGrpSpPr>
          <p:cNvPr id="7122" name="Google Shape;7122;p66"/>
          <p:cNvGrpSpPr/>
          <p:nvPr/>
        </p:nvGrpSpPr>
        <p:grpSpPr>
          <a:xfrm>
            <a:off x="-7700" y="6324840"/>
            <a:ext cx="12206290" cy="332283"/>
            <a:chOff x="931692" y="4540806"/>
            <a:chExt cx="31987132" cy="2418359"/>
          </a:xfrm>
        </p:grpSpPr>
        <p:grpSp>
          <p:nvGrpSpPr>
            <p:cNvPr id="7123" name="Google Shape;7123;p66"/>
            <p:cNvGrpSpPr/>
            <p:nvPr/>
          </p:nvGrpSpPr>
          <p:grpSpPr>
            <a:xfrm>
              <a:off x="931692" y="4540806"/>
              <a:ext cx="16002389" cy="2418359"/>
              <a:chOff x="1874938" y="4228518"/>
              <a:chExt cx="12714436" cy="29031919"/>
            </a:xfrm>
          </p:grpSpPr>
          <p:grpSp>
            <p:nvGrpSpPr>
              <p:cNvPr id="7124" name="Google Shape;7124;p66"/>
              <p:cNvGrpSpPr/>
              <p:nvPr/>
            </p:nvGrpSpPr>
            <p:grpSpPr>
              <a:xfrm>
                <a:off x="1874938" y="4228545"/>
                <a:ext cx="724122" cy="29031869"/>
                <a:chOff x="6763779" y="3610074"/>
                <a:chExt cx="724122" cy="19543500"/>
              </a:xfrm>
            </p:grpSpPr>
            <p:sp>
              <p:nvSpPr>
                <p:cNvPr id="7125" name="Google Shape;7125;p6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26" name="Google Shape;7126;p6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27" name="Google Shape;7127;p6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28" name="Google Shape;7128;p6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129" name="Google Shape;7129;p66"/>
              <p:cNvGrpSpPr/>
              <p:nvPr/>
            </p:nvGrpSpPr>
            <p:grpSpPr>
              <a:xfrm>
                <a:off x="2589876" y="4228518"/>
                <a:ext cx="4171622" cy="29031750"/>
                <a:chOff x="589212" y="5453559"/>
                <a:chExt cx="4171622" cy="19354500"/>
              </a:xfrm>
            </p:grpSpPr>
            <p:grpSp>
              <p:nvGrpSpPr>
                <p:cNvPr id="7130" name="Google Shape;7130;p66"/>
                <p:cNvGrpSpPr/>
                <p:nvPr/>
              </p:nvGrpSpPr>
              <p:grpSpPr>
                <a:xfrm>
                  <a:off x="2213483" y="5453559"/>
                  <a:ext cx="2547351" cy="19354500"/>
                  <a:chOff x="2126394" y="6201753"/>
                  <a:chExt cx="2547351" cy="19354500"/>
                </a:xfrm>
              </p:grpSpPr>
              <p:sp>
                <p:nvSpPr>
                  <p:cNvPr id="7131" name="Google Shape;7131;p6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32" name="Google Shape;7132;p6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33" name="Google Shape;7133;p6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34" name="Google Shape;7134;p6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35" name="Google Shape;7135;p6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36" name="Google Shape;7136;p6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37" name="Google Shape;7137;p6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38" name="Google Shape;7138;p6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39" name="Google Shape;7139;p6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0" name="Google Shape;7140;p6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1" name="Google Shape;7141;p6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2" name="Google Shape;7142;p6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3" name="Google Shape;7143;p6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4" name="Google Shape;7144;p6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145" name="Google Shape;7145;p66"/>
                <p:cNvGrpSpPr/>
                <p:nvPr/>
              </p:nvGrpSpPr>
              <p:grpSpPr>
                <a:xfrm>
                  <a:off x="589212" y="5453559"/>
                  <a:ext cx="1622103" cy="19354500"/>
                  <a:chOff x="589212" y="5453048"/>
                  <a:chExt cx="1622103" cy="19354500"/>
                </a:xfrm>
              </p:grpSpPr>
              <p:sp>
                <p:nvSpPr>
                  <p:cNvPr id="7146" name="Google Shape;7146;p6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7" name="Google Shape;7147;p6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8" name="Google Shape;7148;p6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9" name="Google Shape;7149;p6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50" name="Google Shape;7150;p6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51" name="Google Shape;7151;p6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52" name="Google Shape;7152;p6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53" name="Google Shape;7153;p6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54" name="Google Shape;7154;p6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155" name="Google Shape;7155;p66"/>
              <p:cNvGrpSpPr/>
              <p:nvPr/>
            </p:nvGrpSpPr>
            <p:grpSpPr>
              <a:xfrm>
                <a:off x="6752314" y="4228568"/>
                <a:ext cx="911322" cy="29031869"/>
                <a:chOff x="11540841" y="6900050"/>
                <a:chExt cx="911322" cy="19543500"/>
              </a:xfrm>
            </p:grpSpPr>
            <p:sp>
              <p:nvSpPr>
                <p:cNvPr id="7156" name="Google Shape;7156;p6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57" name="Google Shape;7157;p6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58" name="Google Shape;7158;p6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59" name="Google Shape;7159;p6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60" name="Google Shape;7160;p6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161" name="Google Shape;7161;p66"/>
              <p:cNvGrpSpPr/>
              <p:nvPr/>
            </p:nvGrpSpPr>
            <p:grpSpPr>
              <a:xfrm>
                <a:off x="7654454" y="4228555"/>
                <a:ext cx="2782652" cy="29031869"/>
                <a:chOff x="13486776" y="5144310"/>
                <a:chExt cx="2782652" cy="19543500"/>
              </a:xfrm>
            </p:grpSpPr>
            <p:sp>
              <p:nvSpPr>
                <p:cNvPr id="7162" name="Google Shape;7162;p6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63" name="Google Shape;7163;p6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64" name="Google Shape;7164;p6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65" name="Google Shape;7165;p6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66" name="Google Shape;7166;p6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67" name="Google Shape;7167;p6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68" name="Google Shape;7168;p6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69" name="Google Shape;7169;p6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70" name="Google Shape;7170;p6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71" name="Google Shape;7171;p6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72" name="Google Shape;7172;p6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73" name="Google Shape;7173;p6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74" name="Google Shape;7174;p6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75" name="Google Shape;7175;p6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76" name="Google Shape;7176;p6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77" name="Google Shape;7177;p6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178" name="Google Shape;7178;p66"/>
              <p:cNvGrpSpPr/>
              <p:nvPr/>
            </p:nvGrpSpPr>
            <p:grpSpPr>
              <a:xfrm>
                <a:off x="10427923" y="4228549"/>
                <a:ext cx="4161451" cy="29031869"/>
                <a:chOff x="16176528" y="4317489"/>
                <a:chExt cx="4161451" cy="19543500"/>
              </a:xfrm>
            </p:grpSpPr>
            <p:sp>
              <p:nvSpPr>
                <p:cNvPr id="7179" name="Google Shape;7179;p6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0" name="Google Shape;7180;p6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1" name="Google Shape;7181;p6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2" name="Google Shape;7182;p6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3" name="Google Shape;7183;p6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4" name="Google Shape;7184;p6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5" name="Google Shape;7185;p6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6" name="Google Shape;7186;p6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7" name="Google Shape;7187;p6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8" name="Google Shape;7188;p6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89" name="Google Shape;7189;p6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0" name="Google Shape;7190;p6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1" name="Google Shape;7191;p6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2" name="Google Shape;7192;p6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3" name="Google Shape;7193;p6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4" name="Google Shape;7194;p6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5" name="Google Shape;7195;p6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6" name="Google Shape;7196;p6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7" name="Google Shape;7197;p6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8" name="Google Shape;7198;p6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99" name="Google Shape;7199;p6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00" name="Google Shape;7200;p6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01" name="Google Shape;7201;p6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202" name="Google Shape;7202;p66"/>
            <p:cNvGrpSpPr/>
            <p:nvPr/>
          </p:nvGrpSpPr>
          <p:grpSpPr>
            <a:xfrm>
              <a:off x="16916435" y="4540806"/>
              <a:ext cx="16002389" cy="2418359"/>
              <a:chOff x="1874938" y="4228518"/>
              <a:chExt cx="12714436" cy="29031919"/>
            </a:xfrm>
          </p:grpSpPr>
          <p:grpSp>
            <p:nvGrpSpPr>
              <p:cNvPr id="7203" name="Google Shape;7203;p66"/>
              <p:cNvGrpSpPr/>
              <p:nvPr/>
            </p:nvGrpSpPr>
            <p:grpSpPr>
              <a:xfrm>
                <a:off x="1874938" y="4228545"/>
                <a:ext cx="724122" cy="29031869"/>
                <a:chOff x="6763779" y="3610074"/>
                <a:chExt cx="724122" cy="19543500"/>
              </a:xfrm>
            </p:grpSpPr>
            <p:sp>
              <p:nvSpPr>
                <p:cNvPr id="7204" name="Google Shape;7204;p6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05" name="Google Shape;7205;p6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06" name="Google Shape;7206;p6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07" name="Google Shape;7207;p6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208" name="Google Shape;7208;p66"/>
              <p:cNvGrpSpPr/>
              <p:nvPr/>
            </p:nvGrpSpPr>
            <p:grpSpPr>
              <a:xfrm>
                <a:off x="2589876" y="4228518"/>
                <a:ext cx="4171622" cy="29031750"/>
                <a:chOff x="589212" y="5453559"/>
                <a:chExt cx="4171622" cy="19354500"/>
              </a:xfrm>
            </p:grpSpPr>
            <p:grpSp>
              <p:nvGrpSpPr>
                <p:cNvPr id="7209" name="Google Shape;7209;p66"/>
                <p:cNvGrpSpPr/>
                <p:nvPr/>
              </p:nvGrpSpPr>
              <p:grpSpPr>
                <a:xfrm>
                  <a:off x="2213483" y="5453559"/>
                  <a:ext cx="2547351" cy="19354500"/>
                  <a:chOff x="2126394" y="6201753"/>
                  <a:chExt cx="2547351" cy="19354500"/>
                </a:xfrm>
              </p:grpSpPr>
              <p:sp>
                <p:nvSpPr>
                  <p:cNvPr id="7210" name="Google Shape;7210;p6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1" name="Google Shape;7211;p6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2" name="Google Shape;7212;p6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3" name="Google Shape;7213;p6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4" name="Google Shape;7214;p6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5" name="Google Shape;7215;p6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6" name="Google Shape;7216;p6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7" name="Google Shape;7217;p6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8" name="Google Shape;7218;p6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9" name="Google Shape;7219;p6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0" name="Google Shape;7220;p6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1" name="Google Shape;7221;p6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2" name="Google Shape;7222;p6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3" name="Google Shape;7223;p6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224" name="Google Shape;7224;p66"/>
                <p:cNvGrpSpPr/>
                <p:nvPr/>
              </p:nvGrpSpPr>
              <p:grpSpPr>
                <a:xfrm>
                  <a:off x="589212" y="5453559"/>
                  <a:ext cx="1622103" cy="19354500"/>
                  <a:chOff x="589212" y="5453048"/>
                  <a:chExt cx="1622103" cy="19354500"/>
                </a:xfrm>
              </p:grpSpPr>
              <p:sp>
                <p:nvSpPr>
                  <p:cNvPr id="7225" name="Google Shape;7225;p6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6" name="Google Shape;7226;p6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7" name="Google Shape;7227;p6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8" name="Google Shape;7228;p6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9" name="Google Shape;7229;p6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0" name="Google Shape;7230;p6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1" name="Google Shape;7231;p6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2" name="Google Shape;7232;p6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3" name="Google Shape;7233;p6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234" name="Google Shape;7234;p66"/>
              <p:cNvGrpSpPr/>
              <p:nvPr/>
            </p:nvGrpSpPr>
            <p:grpSpPr>
              <a:xfrm>
                <a:off x="6752314" y="4228568"/>
                <a:ext cx="911322" cy="29031869"/>
                <a:chOff x="11540841" y="6900050"/>
                <a:chExt cx="911322" cy="19543500"/>
              </a:xfrm>
            </p:grpSpPr>
            <p:sp>
              <p:nvSpPr>
                <p:cNvPr id="7235" name="Google Shape;7235;p6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6" name="Google Shape;7236;p6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7" name="Google Shape;7237;p6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8" name="Google Shape;7238;p6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9" name="Google Shape;7239;p6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240" name="Google Shape;7240;p66"/>
              <p:cNvGrpSpPr/>
              <p:nvPr/>
            </p:nvGrpSpPr>
            <p:grpSpPr>
              <a:xfrm>
                <a:off x="7654454" y="4228555"/>
                <a:ext cx="2782652" cy="29031869"/>
                <a:chOff x="13486776" y="5144310"/>
                <a:chExt cx="2782652" cy="19543500"/>
              </a:xfrm>
            </p:grpSpPr>
            <p:sp>
              <p:nvSpPr>
                <p:cNvPr id="7241" name="Google Shape;7241;p6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2" name="Google Shape;7242;p6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3" name="Google Shape;7243;p6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4" name="Google Shape;7244;p6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5" name="Google Shape;7245;p6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6" name="Google Shape;7246;p6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7" name="Google Shape;7247;p6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8" name="Google Shape;7248;p6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9" name="Google Shape;7249;p6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0" name="Google Shape;7250;p6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1" name="Google Shape;7251;p6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2" name="Google Shape;7252;p6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3" name="Google Shape;7253;p6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4" name="Google Shape;7254;p6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5" name="Google Shape;7255;p6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6" name="Google Shape;7256;p6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257" name="Google Shape;7257;p66"/>
              <p:cNvGrpSpPr/>
              <p:nvPr/>
            </p:nvGrpSpPr>
            <p:grpSpPr>
              <a:xfrm>
                <a:off x="10427923" y="4228549"/>
                <a:ext cx="4161451" cy="29031869"/>
                <a:chOff x="16176528" y="4317489"/>
                <a:chExt cx="4161451" cy="19543500"/>
              </a:xfrm>
            </p:grpSpPr>
            <p:sp>
              <p:nvSpPr>
                <p:cNvPr id="7258" name="Google Shape;7258;p6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9" name="Google Shape;7259;p6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0" name="Google Shape;7260;p6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1" name="Google Shape;7261;p6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2" name="Google Shape;7262;p6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3" name="Google Shape;7263;p6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4" name="Google Shape;7264;p6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5" name="Google Shape;7265;p6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6" name="Google Shape;7266;p6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7" name="Google Shape;7267;p6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8" name="Google Shape;7268;p6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9" name="Google Shape;7269;p6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0" name="Google Shape;7270;p6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1" name="Google Shape;7271;p6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2" name="Google Shape;7272;p6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3" name="Google Shape;7273;p6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4" name="Google Shape;7274;p6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5" name="Google Shape;7275;p6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6" name="Google Shape;7276;p6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7" name="Google Shape;7277;p6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8" name="Google Shape;7278;p6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9" name="Google Shape;7279;p6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80" name="Google Shape;7280;p6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7281" name="Google Shape;7281;p66"/>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282" name="Google Shape;7282;p66"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7283" name="Google Shape;7283;p66"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7284" name="Google Shape;7284;p66"/>
          <p:cNvSpPr txBox="1"/>
          <p:nvPr/>
        </p:nvSpPr>
        <p:spPr>
          <a:xfrm>
            <a:off x="677577" y="1526901"/>
            <a:ext cx="7005900" cy="43512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7285" name="Google Shape;7285;p66"/>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7286" name="Google Shape;7286;p6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54</a:t>
            </a:fld>
            <a:endParaRPr/>
          </a:p>
        </p:txBody>
      </p:sp>
      <p:pic>
        <p:nvPicPr>
          <p:cNvPr id="7287" name="Google Shape;7287;p66"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7288" name="Google Shape;7288;p66"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7289" name="Google Shape;7289;p66"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sp>
        <p:nvSpPr>
          <p:cNvPr id="7290" name="Google Shape;7290;p66"/>
          <p:cNvSpPr txBox="1"/>
          <p:nvPr/>
        </p:nvSpPr>
        <p:spPr>
          <a:xfrm>
            <a:off x="8105671" y="2836242"/>
            <a:ext cx="36810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You can copy graphs and diagrams from other people’s papers to communicate your answer but be sure to cite your source.</a:t>
            </a:r>
            <a:endParaRPr sz="1400" b="0" i="0" u="none" strike="noStrike" cap="none">
              <a:solidFill>
                <a:srgbClr val="000000"/>
              </a:solidFill>
              <a:latin typeface="Arial"/>
              <a:ea typeface="Arial"/>
              <a:cs typeface="Arial"/>
              <a:sym typeface="Arial"/>
            </a:endParaRPr>
          </a:p>
        </p:txBody>
      </p:sp>
      <p:sp>
        <p:nvSpPr>
          <p:cNvPr id="7291" name="Google Shape;7291;p66"/>
          <p:cNvSpPr txBox="1"/>
          <p:nvPr/>
        </p:nvSpPr>
        <p:spPr>
          <a:xfrm>
            <a:off x="426900" y="2971942"/>
            <a:ext cx="3681000" cy="92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rgbClr val="FF0000"/>
                </a:solidFill>
                <a:latin typeface="Calibri"/>
                <a:ea typeface="Calibri"/>
                <a:cs typeface="Calibri"/>
                <a:sym typeface="Calibri"/>
              </a:rPr>
              <a:t>Tell us about the </a:t>
            </a:r>
            <a:r>
              <a:rPr lang="en-US" sz="1800" b="0" i="1" u="sng" strike="noStrike" cap="none">
                <a:solidFill>
                  <a:srgbClr val="FF0000"/>
                </a:solidFill>
                <a:latin typeface="Calibri"/>
                <a:ea typeface="Calibri"/>
                <a:cs typeface="Calibri"/>
                <a:sym typeface="Calibri"/>
              </a:rPr>
              <a:t>specific</a:t>
            </a:r>
            <a:r>
              <a:rPr lang="en-US" sz="1800" b="0" i="1" u="none" strike="noStrike" cap="none">
                <a:solidFill>
                  <a:srgbClr val="FF0000"/>
                </a:solidFill>
                <a:latin typeface="Calibri"/>
                <a:ea typeface="Calibri"/>
                <a:cs typeface="Calibri"/>
                <a:sym typeface="Calibri"/>
              </a:rPr>
              <a:t> problem you are trying to solve. You will probably have to cite different articles here.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Shape 7296"/>
        <p:cNvGrpSpPr/>
        <p:nvPr/>
      </p:nvGrpSpPr>
      <p:grpSpPr>
        <a:xfrm>
          <a:off x="0" y="0"/>
          <a:ext cx="0" cy="0"/>
          <a:chOff x="0" y="0"/>
          <a:chExt cx="0" cy="0"/>
        </a:xfrm>
      </p:grpSpPr>
      <p:grpSp>
        <p:nvGrpSpPr>
          <p:cNvPr id="7297" name="Google Shape;7297;p67"/>
          <p:cNvGrpSpPr/>
          <p:nvPr/>
        </p:nvGrpSpPr>
        <p:grpSpPr>
          <a:xfrm>
            <a:off x="-7700" y="6324841"/>
            <a:ext cx="12206290" cy="332283"/>
            <a:chOff x="931692" y="4540806"/>
            <a:chExt cx="31987132" cy="2418359"/>
          </a:xfrm>
        </p:grpSpPr>
        <p:grpSp>
          <p:nvGrpSpPr>
            <p:cNvPr id="7298" name="Google Shape;7298;p67"/>
            <p:cNvGrpSpPr/>
            <p:nvPr/>
          </p:nvGrpSpPr>
          <p:grpSpPr>
            <a:xfrm>
              <a:off x="931692" y="4540806"/>
              <a:ext cx="16002389" cy="2418359"/>
              <a:chOff x="1874938" y="4228518"/>
              <a:chExt cx="12714436" cy="29031919"/>
            </a:xfrm>
          </p:grpSpPr>
          <p:grpSp>
            <p:nvGrpSpPr>
              <p:cNvPr id="7299" name="Google Shape;7299;p67"/>
              <p:cNvGrpSpPr/>
              <p:nvPr/>
            </p:nvGrpSpPr>
            <p:grpSpPr>
              <a:xfrm>
                <a:off x="1874938" y="4228545"/>
                <a:ext cx="724122" cy="29031869"/>
                <a:chOff x="6763779" y="3610074"/>
                <a:chExt cx="724122" cy="19543500"/>
              </a:xfrm>
            </p:grpSpPr>
            <p:sp>
              <p:nvSpPr>
                <p:cNvPr id="7300" name="Google Shape;7300;p6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01" name="Google Shape;7301;p6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02" name="Google Shape;7302;p6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03" name="Google Shape;7303;p6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304" name="Google Shape;7304;p67"/>
              <p:cNvGrpSpPr/>
              <p:nvPr/>
            </p:nvGrpSpPr>
            <p:grpSpPr>
              <a:xfrm>
                <a:off x="2589876" y="4228518"/>
                <a:ext cx="4171622" cy="29031750"/>
                <a:chOff x="589212" y="5453559"/>
                <a:chExt cx="4171622" cy="19354500"/>
              </a:xfrm>
            </p:grpSpPr>
            <p:grpSp>
              <p:nvGrpSpPr>
                <p:cNvPr id="7305" name="Google Shape;7305;p67"/>
                <p:cNvGrpSpPr/>
                <p:nvPr/>
              </p:nvGrpSpPr>
              <p:grpSpPr>
                <a:xfrm>
                  <a:off x="2213483" y="5453559"/>
                  <a:ext cx="2547351" cy="19354500"/>
                  <a:chOff x="2126394" y="6201753"/>
                  <a:chExt cx="2547351" cy="19354500"/>
                </a:xfrm>
              </p:grpSpPr>
              <p:sp>
                <p:nvSpPr>
                  <p:cNvPr id="7306" name="Google Shape;7306;p6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07" name="Google Shape;7307;p6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08" name="Google Shape;7308;p6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09" name="Google Shape;7309;p6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0" name="Google Shape;7310;p6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1" name="Google Shape;7311;p6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2" name="Google Shape;7312;p6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3" name="Google Shape;7313;p6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4" name="Google Shape;7314;p6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5" name="Google Shape;7315;p6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6" name="Google Shape;7316;p6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7" name="Google Shape;7317;p6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8" name="Google Shape;7318;p6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9" name="Google Shape;7319;p6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320" name="Google Shape;7320;p67"/>
                <p:cNvGrpSpPr/>
                <p:nvPr/>
              </p:nvGrpSpPr>
              <p:grpSpPr>
                <a:xfrm>
                  <a:off x="589212" y="5453559"/>
                  <a:ext cx="1622103" cy="19354500"/>
                  <a:chOff x="589212" y="5453048"/>
                  <a:chExt cx="1622103" cy="19354500"/>
                </a:xfrm>
              </p:grpSpPr>
              <p:sp>
                <p:nvSpPr>
                  <p:cNvPr id="7321" name="Google Shape;7321;p6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22" name="Google Shape;7322;p6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23" name="Google Shape;7323;p6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24" name="Google Shape;7324;p6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25" name="Google Shape;7325;p6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26" name="Google Shape;7326;p6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27" name="Google Shape;7327;p6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28" name="Google Shape;7328;p6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29" name="Google Shape;7329;p6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330" name="Google Shape;7330;p67"/>
              <p:cNvGrpSpPr/>
              <p:nvPr/>
            </p:nvGrpSpPr>
            <p:grpSpPr>
              <a:xfrm>
                <a:off x="6752314" y="4228568"/>
                <a:ext cx="911322" cy="29031869"/>
                <a:chOff x="11540841" y="6900050"/>
                <a:chExt cx="911322" cy="19543500"/>
              </a:xfrm>
            </p:grpSpPr>
            <p:sp>
              <p:nvSpPr>
                <p:cNvPr id="7331" name="Google Shape;7331;p6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32" name="Google Shape;7332;p6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33" name="Google Shape;7333;p6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34" name="Google Shape;7334;p6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35" name="Google Shape;7335;p6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336" name="Google Shape;7336;p67"/>
              <p:cNvGrpSpPr/>
              <p:nvPr/>
            </p:nvGrpSpPr>
            <p:grpSpPr>
              <a:xfrm>
                <a:off x="7654454" y="4228555"/>
                <a:ext cx="2782652" cy="29031869"/>
                <a:chOff x="13486776" y="5144310"/>
                <a:chExt cx="2782652" cy="19543500"/>
              </a:xfrm>
            </p:grpSpPr>
            <p:sp>
              <p:nvSpPr>
                <p:cNvPr id="7337" name="Google Shape;7337;p6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38" name="Google Shape;7338;p6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39" name="Google Shape;7339;p6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0" name="Google Shape;7340;p6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1" name="Google Shape;7341;p6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2" name="Google Shape;7342;p6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3" name="Google Shape;7343;p6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4" name="Google Shape;7344;p6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5" name="Google Shape;7345;p6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6" name="Google Shape;7346;p6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7" name="Google Shape;7347;p6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8" name="Google Shape;7348;p6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9" name="Google Shape;7349;p6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50" name="Google Shape;7350;p6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51" name="Google Shape;7351;p6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52" name="Google Shape;7352;p6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353" name="Google Shape;7353;p67"/>
              <p:cNvGrpSpPr/>
              <p:nvPr/>
            </p:nvGrpSpPr>
            <p:grpSpPr>
              <a:xfrm>
                <a:off x="10427923" y="4228549"/>
                <a:ext cx="4161451" cy="29031869"/>
                <a:chOff x="16176528" y="4317489"/>
                <a:chExt cx="4161451" cy="19543500"/>
              </a:xfrm>
            </p:grpSpPr>
            <p:sp>
              <p:nvSpPr>
                <p:cNvPr id="7354" name="Google Shape;7354;p6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55" name="Google Shape;7355;p6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56" name="Google Shape;7356;p6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57" name="Google Shape;7357;p6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58" name="Google Shape;7358;p6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59" name="Google Shape;7359;p6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0" name="Google Shape;7360;p6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1" name="Google Shape;7361;p6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2" name="Google Shape;7362;p6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3" name="Google Shape;7363;p6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4" name="Google Shape;7364;p6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5" name="Google Shape;7365;p6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6" name="Google Shape;7366;p6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7" name="Google Shape;7367;p6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8" name="Google Shape;7368;p6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69" name="Google Shape;7369;p6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70" name="Google Shape;7370;p6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71" name="Google Shape;7371;p6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72" name="Google Shape;7372;p6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73" name="Google Shape;7373;p6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74" name="Google Shape;7374;p6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75" name="Google Shape;7375;p6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76" name="Google Shape;7376;p6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377" name="Google Shape;7377;p67"/>
            <p:cNvGrpSpPr/>
            <p:nvPr/>
          </p:nvGrpSpPr>
          <p:grpSpPr>
            <a:xfrm>
              <a:off x="16916435" y="4540806"/>
              <a:ext cx="16002389" cy="2418359"/>
              <a:chOff x="1874938" y="4228518"/>
              <a:chExt cx="12714436" cy="29031919"/>
            </a:xfrm>
          </p:grpSpPr>
          <p:grpSp>
            <p:nvGrpSpPr>
              <p:cNvPr id="7378" name="Google Shape;7378;p67"/>
              <p:cNvGrpSpPr/>
              <p:nvPr/>
            </p:nvGrpSpPr>
            <p:grpSpPr>
              <a:xfrm>
                <a:off x="1874938" y="4228545"/>
                <a:ext cx="724122" cy="29031869"/>
                <a:chOff x="6763779" y="3610074"/>
                <a:chExt cx="724122" cy="19543500"/>
              </a:xfrm>
            </p:grpSpPr>
            <p:sp>
              <p:nvSpPr>
                <p:cNvPr id="7379" name="Google Shape;7379;p6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80" name="Google Shape;7380;p6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81" name="Google Shape;7381;p6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82" name="Google Shape;7382;p6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383" name="Google Shape;7383;p67"/>
              <p:cNvGrpSpPr/>
              <p:nvPr/>
            </p:nvGrpSpPr>
            <p:grpSpPr>
              <a:xfrm>
                <a:off x="2589876" y="4228518"/>
                <a:ext cx="4171622" cy="29031750"/>
                <a:chOff x="589212" y="5453559"/>
                <a:chExt cx="4171622" cy="19354500"/>
              </a:xfrm>
            </p:grpSpPr>
            <p:grpSp>
              <p:nvGrpSpPr>
                <p:cNvPr id="7384" name="Google Shape;7384;p67"/>
                <p:cNvGrpSpPr/>
                <p:nvPr/>
              </p:nvGrpSpPr>
              <p:grpSpPr>
                <a:xfrm>
                  <a:off x="2213483" y="5453559"/>
                  <a:ext cx="2547351" cy="19354500"/>
                  <a:chOff x="2126394" y="6201753"/>
                  <a:chExt cx="2547351" cy="19354500"/>
                </a:xfrm>
              </p:grpSpPr>
              <p:sp>
                <p:nvSpPr>
                  <p:cNvPr id="7385" name="Google Shape;7385;p6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86" name="Google Shape;7386;p6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87" name="Google Shape;7387;p6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88" name="Google Shape;7388;p6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89" name="Google Shape;7389;p6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0" name="Google Shape;7390;p6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1" name="Google Shape;7391;p6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2" name="Google Shape;7392;p6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3" name="Google Shape;7393;p6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4" name="Google Shape;7394;p6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5" name="Google Shape;7395;p6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6" name="Google Shape;7396;p6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7" name="Google Shape;7397;p6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8" name="Google Shape;7398;p6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399" name="Google Shape;7399;p67"/>
                <p:cNvGrpSpPr/>
                <p:nvPr/>
              </p:nvGrpSpPr>
              <p:grpSpPr>
                <a:xfrm>
                  <a:off x="589212" y="5453559"/>
                  <a:ext cx="1622103" cy="19354500"/>
                  <a:chOff x="589212" y="5453048"/>
                  <a:chExt cx="1622103" cy="19354500"/>
                </a:xfrm>
              </p:grpSpPr>
              <p:sp>
                <p:nvSpPr>
                  <p:cNvPr id="7400" name="Google Shape;7400;p6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1" name="Google Shape;7401;p6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2" name="Google Shape;7402;p6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3" name="Google Shape;7403;p6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4" name="Google Shape;7404;p6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5" name="Google Shape;7405;p6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6" name="Google Shape;7406;p6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7" name="Google Shape;7407;p6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8" name="Google Shape;7408;p6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409" name="Google Shape;7409;p67"/>
              <p:cNvGrpSpPr/>
              <p:nvPr/>
            </p:nvGrpSpPr>
            <p:grpSpPr>
              <a:xfrm>
                <a:off x="6752314" y="4228568"/>
                <a:ext cx="911322" cy="29031869"/>
                <a:chOff x="11540841" y="6900050"/>
                <a:chExt cx="911322" cy="19543500"/>
              </a:xfrm>
            </p:grpSpPr>
            <p:sp>
              <p:nvSpPr>
                <p:cNvPr id="7410" name="Google Shape;7410;p6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11" name="Google Shape;7411;p6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12" name="Google Shape;7412;p6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13" name="Google Shape;7413;p6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14" name="Google Shape;7414;p6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415" name="Google Shape;7415;p67"/>
              <p:cNvGrpSpPr/>
              <p:nvPr/>
            </p:nvGrpSpPr>
            <p:grpSpPr>
              <a:xfrm>
                <a:off x="7654454" y="4228555"/>
                <a:ext cx="2782652" cy="29031869"/>
                <a:chOff x="13486776" y="5144310"/>
                <a:chExt cx="2782652" cy="19543500"/>
              </a:xfrm>
            </p:grpSpPr>
            <p:sp>
              <p:nvSpPr>
                <p:cNvPr id="7416" name="Google Shape;7416;p6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17" name="Google Shape;7417;p6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18" name="Google Shape;7418;p6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19" name="Google Shape;7419;p6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0" name="Google Shape;7420;p6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1" name="Google Shape;7421;p6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2" name="Google Shape;7422;p6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3" name="Google Shape;7423;p6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4" name="Google Shape;7424;p6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5" name="Google Shape;7425;p6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6" name="Google Shape;7426;p6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7" name="Google Shape;7427;p6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8" name="Google Shape;7428;p6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9" name="Google Shape;7429;p6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0" name="Google Shape;7430;p6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1" name="Google Shape;7431;p6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432" name="Google Shape;7432;p67"/>
              <p:cNvGrpSpPr/>
              <p:nvPr/>
            </p:nvGrpSpPr>
            <p:grpSpPr>
              <a:xfrm>
                <a:off x="10427923" y="4228549"/>
                <a:ext cx="4161451" cy="29031869"/>
                <a:chOff x="16176528" y="4317489"/>
                <a:chExt cx="4161451" cy="19543500"/>
              </a:xfrm>
            </p:grpSpPr>
            <p:sp>
              <p:nvSpPr>
                <p:cNvPr id="7433" name="Google Shape;7433;p6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4" name="Google Shape;7434;p6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5" name="Google Shape;7435;p6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6" name="Google Shape;7436;p6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7" name="Google Shape;7437;p6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8" name="Google Shape;7438;p6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9" name="Google Shape;7439;p6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0" name="Google Shape;7440;p6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1" name="Google Shape;7441;p6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2" name="Google Shape;7442;p6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3" name="Google Shape;7443;p6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4" name="Google Shape;7444;p6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5" name="Google Shape;7445;p6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6" name="Google Shape;7446;p6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7" name="Google Shape;7447;p6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8" name="Google Shape;7448;p6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9" name="Google Shape;7449;p6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50" name="Google Shape;7450;p6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51" name="Google Shape;7451;p6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52" name="Google Shape;7452;p6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53" name="Google Shape;7453;p6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54" name="Google Shape;7454;p6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55" name="Google Shape;7455;p6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7456" name="Google Shape;7456;p67"/>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457" name="Google Shape;7457;p67"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sp>
        <p:nvSpPr>
          <p:cNvPr id="7458" name="Google Shape;7458;p67"/>
          <p:cNvSpPr txBox="1"/>
          <p:nvPr/>
        </p:nvSpPr>
        <p:spPr>
          <a:xfrm>
            <a:off x="322125" y="1070500"/>
            <a:ext cx="11453100" cy="47460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150000"/>
              </a:lnSpc>
              <a:spcBef>
                <a:spcPts val="0"/>
              </a:spcBef>
              <a:spcAft>
                <a:spcPts val="0"/>
              </a:spcAft>
              <a:buNone/>
            </a:pPr>
            <a:r>
              <a:rPr lang="en-US" sz="2400">
                <a:solidFill>
                  <a:schemeClr val="dk1"/>
                </a:solidFill>
                <a:latin typeface="Calibri"/>
                <a:ea typeface="Calibri"/>
                <a:cs typeface="Calibri"/>
                <a:sym typeface="Calibri"/>
              </a:rPr>
              <a:t>Biomimicry is copying natures designs, which evolution has refined over millions of years </a:t>
            </a:r>
            <a:endParaRPr sz="2400">
              <a:solidFill>
                <a:schemeClr val="dk1"/>
              </a:solidFill>
              <a:latin typeface="Calibri"/>
              <a:ea typeface="Calibri"/>
              <a:cs typeface="Calibri"/>
              <a:sym typeface="Calibri"/>
            </a:endParaRPr>
          </a:p>
        </p:txBody>
      </p:sp>
      <p:sp>
        <p:nvSpPr>
          <p:cNvPr id="7459" name="Google Shape;7459;p67"/>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7460" name="Google Shape;7460;p6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55</a:t>
            </a:fld>
            <a:endParaRPr/>
          </a:p>
        </p:txBody>
      </p:sp>
      <p:pic>
        <p:nvPicPr>
          <p:cNvPr id="7461" name="Google Shape;7461;p67"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7462" name="Google Shape;7462;p67"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7463" name="Google Shape;7463;p67" descr="https://commguide.asu.edu/downloads/asulogo/jpg/logo_mg.jpg"/>
          <p:cNvPicPr preferRelativeResize="0"/>
          <p:nvPr/>
        </p:nvPicPr>
        <p:blipFill rotWithShape="1">
          <a:blip r:embed="rId6">
            <a:alphaModFix/>
          </a:blip>
          <a:srcRect/>
          <a:stretch/>
        </p:blipFill>
        <p:spPr>
          <a:xfrm>
            <a:off x="8571580" y="203150"/>
            <a:ext cx="1078645" cy="449275"/>
          </a:xfrm>
          <a:prstGeom prst="rect">
            <a:avLst/>
          </a:prstGeom>
          <a:noFill/>
          <a:ln>
            <a:noFill/>
          </a:ln>
        </p:spPr>
      </p:pic>
      <p:pic>
        <p:nvPicPr>
          <p:cNvPr id="7464" name="Google Shape;7464;p67" descr="REU at Harvard University (CNS) | NNCI"/>
          <p:cNvPicPr preferRelativeResize="0"/>
          <p:nvPr/>
        </p:nvPicPr>
        <p:blipFill rotWithShape="1">
          <a:blip r:embed="rId7">
            <a:alphaModFix/>
          </a:blip>
          <a:srcRect/>
          <a:stretch/>
        </p:blipFill>
        <p:spPr>
          <a:xfrm>
            <a:off x="9796896" y="203150"/>
            <a:ext cx="1046205" cy="449275"/>
          </a:xfrm>
          <a:prstGeom prst="rect">
            <a:avLst/>
          </a:prstGeom>
          <a:noFill/>
          <a:ln>
            <a:noFill/>
          </a:ln>
        </p:spPr>
      </p:pic>
      <p:sp>
        <p:nvSpPr>
          <p:cNvPr id="7465" name="Google Shape;7465;p67"/>
          <p:cNvSpPr txBox="1"/>
          <p:nvPr/>
        </p:nvSpPr>
        <p:spPr>
          <a:xfrm>
            <a:off x="322125" y="146538"/>
            <a:ext cx="68973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Biomimicry Introduction*</a:t>
            </a:r>
            <a:endParaRPr sz="3200" b="1">
              <a:solidFill>
                <a:schemeClr val="dk1"/>
              </a:solidFill>
              <a:latin typeface="Calibri"/>
              <a:ea typeface="Calibri"/>
              <a:cs typeface="Calibri"/>
              <a:sym typeface="Calibri"/>
            </a:endParaRPr>
          </a:p>
        </p:txBody>
      </p:sp>
      <p:pic>
        <p:nvPicPr>
          <p:cNvPr id="7466" name="Google Shape;7466;p67"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7467" name="Google Shape;7467;p67"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7468" name="Google Shape;7468;p67"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7469" name="Google Shape;7469;p67"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sp>
        <p:nvSpPr>
          <p:cNvPr id="7470" name="Google Shape;7470;p67"/>
          <p:cNvSpPr txBox="1"/>
          <p:nvPr/>
        </p:nvSpPr>
        <p:spPr>
          <a:xfrm>
            <a:off x="3883925" y="7908350"/>
            <a:ext cx="2857500" cy="181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800">
              <a:solidFill>
                <a:srgbClr val="D52E27"/>
              </a:solidFill>
              <a:latin typeface="Calibri"/>
              <a:ea typeface="Calibri"/>
              <a:cs typeface="Calibri"/>
              <a:sym typeface="Calibri"/>
            </a:endParaRPr>
          </a:p>
          <a:p>
            <a:pPr marL="0" lvl="0" indent="0" algn="ctr" rtl="0">
              <a:spcBef>
                <a:spcPts val="0"/>
              </a:spcBef>
              <a:spcAft>
                <a:spcPts val="0"/>
              </a:spcAft>
              <a:buNone/>
            </a:pPr>
            <a:r>
              <a:rPr lang="en-US" sz="2800">
                <a:solidFill>
                  <a:srgbClr val="D52E27"/>
                </a:solidFill>
                <a:latin typeface="Calibri"/>
                <a:ea typeface="Calibri"/>
                <a:cs typeface="Calibri"/>
                <a:sym typeface="Calibri"/>
              </a:rPr>
              <a:t>Insert Image of Biomimicry Tech (Some sort of membrane)</a:t>
            </a:r>
            <a:endParaRPr sz="2800">
              <a:solidFill>
                <a:srgbClr val="D52E27"/>
              </a:solidFill>
              <a:latin typeface="Calibri"/>
              <a:ea typeface="Calibri"/>
              <a:cs typeface="Calibri"/>
              <a:sym typeface="Calibri"/>
            </a:endParaRPr>
          </a:p>
        </p:txBody>
      </p:sp>
      <p:pic>
        <p:nvPicPr>
          <p:cNvPr id="7471" name="Google Shape;7471;p67"/>
          <p:cNvPicPr preferRelativeResize="0"/>
          <p:nvPr/>
        </p:nvPicPr>
        <p:blipFill rotWithShape="1">
          <a:blip r:embed="rId8">
            <a:alphaModFix/>
          </a:blip>
          <a:srcRect b="3438"/>
          <a:stretch/>
        </p:blipFill>
        <p:spPr>
          <a:xfrm>
            <a:off x="1486600" y="1906550"/>
            <a:ext cx="3726400" cy="2169500"/>
          </a:xfrm>
          <a:prstGeom prst="rect">
            <a:avLst/>
          </a:prstGeom>
          <a:noFill/>
          <a:ln>
            <a:noFill/>
          </a:ln>
        </p:spPr>
      </p:pic>
      <p:sp>
        <p:nvSpPr>
          <p:cNvPr id="7472" name="Google Shape;7472;p67"/>
          <p:cNvSpPr txBox="1"/>
          <p:nvPr/>
        </p:nvSpPr>
        <p:spPr>
          <a:xfrm>
            <a:off x="5652100" y="2370300"/>
            <a:ext cx="5620200" cy="3051300"/>
          </a:xfrm>
          <a:prstGeom prst="rect">
            <a:avLst/>
          </a:prstGeom>
          <a:noFill/>
          <a:ln>
            <a:noFill/>
          </a:ln>
        </p:spPr>
        <p:txBody>
          <a:bodyPr spcFirstLastPara="1" wrap="square" lIns="91425" tIns="91425" rIns="91425" bIns="91425" anchor="t" anchorCtr="0">
            <a:noAutofit/>
          </a:bodyPr>
          <a:lstStyle/>
          <a:p>
            <a:pPr marL="457200" lvl="0"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Shark dermal denticles reduce turbulence by channeling water flow</a:t>
            </a:r>
            <a:endParaRPr sz="2300">
              <a:solidFill>
                <a:schemeClr val="dk1"/>
              </a:solidFill>
              <a:latin typeface="Calibri"/>
              <a:ea typeface="Calibri"/>
              <a:cs typeface="Calibri"/>
              <a:sym typeface="Calibri"/>
            </a:endParaRPr>
          </a:p>
          <a:p>
            <a:pPr marL="457200" lvl="0"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Researches mimicked this in a shark-skin-inspired airplane paint</a:t>
            </a:r>
            <a:endParaRPr sz="2300">
              <a:solidFill>
                <a:schemeClr val="dk1"/>
              </a:solidFill>
              <a:latin typeface="Calibri"/>
              <a:ea typeface="Calibri"/>
              <a:cs typeface="Calibri"/>
              <a:sym typeface="Calibri"/>
            </a:endParaRPr>
          </a:p>
          <a:p>
            <a:pPr marL="457200" lvl="0"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This technology could save up to 4.48 million tons of fuel per year all aircraft </a:t>
            </a:r>
            <a:endParaRPr sz="2300" baseline="30000">
              <a:solidFill>
                <a:schemeClr val="dk1"/>
              </a:solidFill>
              <a:latin typeface="Calibri"/>
              <a:ea typeface="Calibri"/>
              <a:cs typeface="Calibri"/>
              <a:sym typeface="Calibri"/>
            </a:endParaRPr>
          </a:p>
        </p:txBody>
      </p:sp>
      <p:pic>
        <p:nvPicPr>
          <p:cNvPr id="7473" name="Google Shape;7473;p67"/>
          <p:cNvPicPr preferRelativeResize="0"/>
          <p:nvPr/>
        </p:nvPicPr>
        <p:blipFill rotWithShape="1">
          <a:blip r:embed="rId9">
            <a:alphaModFix/>
          </a:blip>
          <a:srcRect t="20536" b="33336"/>
          <a:stretch/>
        </p:blipFill>
        <p:spPr>
          <a:xfrm>
            <a:off x="1294763" y="4076050"/>
            <a:ext cx="4110074" cy="1239949"/>
          </a:xfrm>
          <a:prstGeom prst="rect">
            <a:avLst/>
          </a:prstGeom>
          <a:noFill/>
          <a:ln>
            <a:noFill/>
          </a:ln>
        </p:spPr>
      </p:pic>
      <p:sp>
        <p:nvSpPr>
          <p:cNvPr id="7474" name="Google Shape;7474;p67"/>
          <p:cNvSpPr txBox="1"/>
          <p:nvPr/>
        </p:nvSpPr>
        <p:spPr>
          <a:xfrm>
            <a:off x="0" y="5803200"/>
            <a:ext cx="12192000" cy="117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aseline="30000">
                <a:solidFill>
                  <a:schemeClr val="dk1"/>
                </a:solidFill>
                <a:latin typeface="Calibri"/>
                <a:ea typeface="Calibri"/>
                <a:cs typeface="Calibri"/>
                <a:sym typeface="Calibri"/>
              </a:rPr>
              <a:t>1 </a:t>
            </a:r>
            <a:r>
              <a:rPr lang="en-US" sz="1100">
                <a:solidFill>
                  <a:schemeClr val="dk1"/>
                </a:solidFill>
                <a:latin typeface="Calibri"/>
                <a:ea typeface="Calibri"/>
                <a:cs typeface="Calibri"/>
                <a:sym typeface="Calibri"/>
              </a:rPr>
              <a:t>Li, J. "From Shark Skin to Speed." Illumin Magazine, USC Viterbi School of Engineering, March 21, 2017.</a:t>
            </a:r>
            <a:endParaRPr sz="1100">
              <a:solidFill>
                <a:schemeClr val="dk1"/>
              </a:solidFill>
              <a:latin typeface="Calibri"/>
              <a:ea typeface="Calibri"/>
              <a:cs typeface="Calibri"/>
              <a:sym typeface="Calibri"/>
            </a:endParaRPr>
          </a:p>
          <a:p>
            <a:pPr marL="0" lvl="0" indent="0" algn="ctr" rtl="0">
              <a:spcBef>
                <a:spcPts val="0"/>
              </a:spcBef>
              <a:spcAft>
                <a:spcPts val="0"/>
              </a:spcAft>
              <a:buNone/>
            </a:pPr>
            <a:r>
              <a:rPr lang="en-US" sz="1100" baseline="30000">
                <a:solidFill>
                  <a:schemeClr val="dk1"/>
                </a:solidFill>
                <a:latin typeface="Calibri"/>
                <a:ea typeface="Calibri"/>
                <a:cs typeface="Calibri"/>
                <a:sym typeface="Calibri"/>
              </a:rPr>
              <a:t>2 </a:t>
            </a:r>
            <a:r>
              <a:rPr lang="en-US" sz="1100">
                <a:solidFill>
                  <a:schemeClr val="dk1"/>
                </a:solidFill>
                <a:latin typeface="Calibri"/>
                <a:ea typeface="Calibri"/>
                <a:cs typeface="Calibri"/>
                <a:sym typeface="Calibri"/>
              </a:rPr>
              <a:t>Depond, C. "More fuel-efficient planes with this 'shark skin' paint." </a:t>
            </a:r>
            <a:r>
              <a:rPr lang="en-US" sz="1100" i="1">
                <a:solidFill>
                  <a:schemeClr val="dk1"/>
                </a:solidFill>
                <a:latin typeface="Calibri"/>
                <a:ea typeface="Calibri"/>
                <a:cs typeface="Calibri"/>
                <a:sym typeface="Calibri"/>
              </a:rPr>
              <a:t>Techno-Science.net</a:t>
            </a:r>
            <a:r>
              <a:rPr lang="en-US" sz="1100">
                <a:solidFill>
                  <a:schemeClr val="dk1"/>
                </a:solidFill>
                <a:latin typeface="Calibri"/>
                <a:ea typeface="Calibri"/>
                <a:cs typeface="Calibri"/>
                <a:sym typeface="Calibri"/>
              </a:rPr>
              <a:t>, January 29, 2025.</a:t>
            </a:r>
            <a:endParaRPr sz="1100">
              <a:solidFill>
                <a:schemeClr val="dk1"/>
              </a:solidFill>
              <a:latin typeface="Calibri"/>
              <a:ea typeface="Calibri"/>
              <a:cs typeface="Calibri"/>
              <a:sym typeface="Calibri"/>
            </a:endParaRPr>
          </a:p>
        </p:txBody>
      </p:sp>
      <p:sp>
        <p:nvSpPr>
          <p:cNvPr id="7475" name="Google Shape;7475;p67"/>
          <p:cNvSpPr txBox="1"/>
          <p:nvPr/>
        </p:nvSpPr>
        <p:spPr>
          <a:xfrm>
            <a:off x="5073325" y="4107975"/>
            <a:ext cx="331500" cy="29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300" baseline="30000">
                <a:solidFill>
                  <a:schemeClr val="dk1"/>
                </a:solidFill>
                <a:latin typeface="Calibri"/>
                <a:ea typeface="Calibri"/>
                <a:cs typeface="Calibri"/>
                <a:sym typeface="Calibri"/>
              </a:rPr>
              <a:t>2</a:t>
            </a:r>
            <a:endParaRPr sz="2300" baseline="30000">
              <a:solidFill>
                <a:schemeClr val="dk1"/>
              </a:solidFill>
              <a:latin typeface="Calibri"/>
              <a:ea typeface="Calibri"/>
              <a:cs typeface="Calibri"/>
              <a:sym typeface="Calibri"/>
            </a:endParaRPr>
          </a:p>
        </p:txBody>
      </p:sp>
      <p:sp>
        <p:nvSpPr>
          <p:cNvPr id="7476" name="Google Shape;7476;p67"/>
          <p:cNvSpPr txBox="1"/>
          <p:nvPr/>
        </p:nvSpPr>
        <p:spPr>
          <a:xfrm>
            <a:off x="5743950" y="1906538"/>
            <a:ext cx="3726300" cy="30513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US" sz="2300" b="1">
                <a:solidFill>
                  <a:schemeClr val="dk1"/>
                </a:solidFill>
                <a:latin typeface="Calibri"/>
                <a:ea typeface="Calibri"/>
                <a:cs typeface="Calibri"/>
                <a:sym typeface="Calibri"/>
              </a:rPr>
              <a:t>Applications </a:t>
            </a:r>
            <a:r>
              <a:rPr lang="en-US" sz="2300" baseline="30000">
                <a:solidFill>
                  <a:schemeClr val="dk1"/>
                </a:solidFill>
                <a:latin typeface="Calibri"/>
                <a:ea typeface="Calibri"/>
                <a:cs typeface="Calibri"/>
                <a:sym typeface="Calibri"/>
              </a:rPr>
              <a:t>1</a:t>
            </a:r>
            <a:endParaRPr sz="2300">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7481"/>
        <p:cNvGrpSpPr/>
        <p:nvPr/>
      </p:nvGrpSpPr>
      <p:grpSpPr>
        <a:xfrm>
          <a:off x="0" y="0"/>
          <a:ext cx="0" cy="0"/>
          <a:chOff x="0" y="0"/>
          <a:chExt cx="0" cy="0"/>
        </a:xfrm>
      </p:grpSpPr>
      <p:grpSp>
        <p:nvGrpSpPr>
          <p:cNvPr id="7482" name="Google Shape;7482;p68"/>
          <p:cNvGrpSpPr/>
          <p:nvPr/>
        </p:nvGrpSpPr>
        <p:grpSpPr>
          <a:xfrm>
            <a:off x="-7700" y="6324840"/>
            <a:ext cx="12206290" cy="332283"/>
            <a:chOff x="931692" y="4540806"/>
            <a:chExt cx="31987132" cy="2418359"/>
          </a:xfrm>
        </p:grpSpPr>
        <p:grpSp>
          <p:nvGrpSpPr>
            <p:cNvPr id="7483" name="Google Shape;7483;p68"/>
            <p:cNvGrpSpPr/>
            <p:nvPr/>
          </p:nvGrpSpPr>
          <p:grpSpPr>
            <a:xfrm>
              <a:off x="931692" y="4540806"/>
              <a:ext cx="16002389" cy="2418359"/>
              <a:chOff x="1874938" y="4228518"/>
              <a:chExt cx="12714436" cy="29031919"/>
            </a:xfrm>
          </p:grpSpPr>
          <p:grpSp>
            <p:nvGrpSpPr>
              <p:cNvPr id="7484" name="Google Shape;7484;p68"/>
              <p:cNvGrpSpPr/>
              <p:nvPr/>
            </p:nvGrpSpPr>
            <p:grpSpPr>
              <a:xfrm>
                <a:off x="1874938" y="4228545"/>
                <a:ext cx="724122" cy="29031869"/>
                <a:chOff x="6763779" y="3610074"/>
                <a:chExt cx="724122" cy="19543500"/>
              </a:xfrm>
            </p:grpSpPr>
            <p:sp>
              <p:nvSpPr>
                <p:cNvPr id="7485" name="Google Shape;7485;p6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86" name="Google Shape;7486;p6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87" name="Google Shape;7487;p6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88" name="Google Shape;7488;p6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489" name="Google Shape;7489;p68"/>
              <p:cNvGrpSpPr/>
              <p:nvPr/>
            </p:nvGrpSpPr>
            <p:grpSpPr>
              <a:xfrm>
                <a:off x="2589876" y="4228518"/>
                <a:ext cx="4171622" cy="29031750"/>
                <a:chOff x="589212" y="5453559"/>
                <a:chExt cx="4171622" cy="19354500"/>
              </a:xfrm>
            </p:grpSpPr>
            <p:grpSp>
              <p:nvGrpSpPr>
                <p:cNvPr id="7490" name="Google Shape;7490;p68"/>
                <p:cNvGrpSpPr/>
                <p:nvPr/>
              </p:nvGrpSpPr>
              <p:grpSpPr>
                <a:xfrm>
                  <a:off x="2213483" y="5453559"/>
                  <a:ext cx="2547351" cy="19354500"/>
                  <a:chOff x="2126394" y="6201753"/>
                  <a:chExt cx="2547351" cy="19354500"/>
                </a:xfrm>
              </p:grpSpPr>
              <p:sp>
                <p:nvSpPr>
                  <p:cNvPr id="7491" name="Google Shape;7491;p6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2" name="Google Shape;7492;p6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3" name="Google Shape;7493;p6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4" name="Google Shape;7494;p6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5" name="Google Shape;7495;p6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6" name="Google Shape;7496;p6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7" name="Google Shape;7497;p6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8" name="Google Shape;7498;p6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9" name="Google Shape;7499;p6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0" name="Google Shape;7500;p6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1" name="Google Shape;7501;p6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2" name="Google Shape;7502;p6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3" name="Google Shape;7503;p6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4" name="Google Shape;7504;p6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505" name="Google Shape;7505;p68"/>
                <p:cNvGrpSpPr/>
                <p:nvPr/>
              </p:nvGrpSpPr>
              <p:grpSpPr>
                <a:xfrm>
                  <a:off x="589212" y="5453559"/>
                  <a:ext cx="1622103" cy="19354500"/>
                  <a:chOff x="589212" y="5453048"/>
                  <a:chExt cx="1622103" cy="19354500"/>
                </a:xfrm>
              </p:grpSpPr>
              <p:sp>
                <p:nvSpPr>
                  <p:cNvPr id="7506" name="Google Shape;7506;p6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7" name="Google Shape;7507;p6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8" name="Google Shape;7508;p6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9" name="Google Shape;7509;p6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0" name="Google Shape;7510;p6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1" name="Google Shape;7511;p6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2" name="Google Shape;7512;p6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3" name="Google Shape;7513;p6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4" name="Google Shape;7514;p6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515" name="Google Shape;7515;p68"/>
              <p:cNvGrpSpPr/>
              <p:nvPr/>
            </p:nvGrpSpPr>
            <p:grpSpPr>
              <a:xfrm>
                <a:off x="6752314" y="4228568"/>
                <a:ext cx="911322" cy="29031869"/>
                <a:chOff x="11540841" y="6900050"/>
                <a:chExt cx="911322" cy="19543500"/>
              </a:xfrm>
            </p:grpSpPr>
            <p:sp>
              <p:nvSpPr>
                <p:cNvPr id="7516" name="Google Shape;7516;p6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7" name="Google Shape;7517;p6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8" name="Google Shape;7518;p6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9" name="Google Shape;7519;p6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0" name="Google Shape;7520;p6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521" name="Google Shape;7521;p68"/>
              <p:cNvGrpSpPr/>
              <p:nvPr/>
            </p:nvGrpSpPr>
            <p:grpSpPr>
              <a:xfrm>
                <a:off x="7654454" y="4228555"/>
                <a:ext cx="2782652" cy="29031869"/>
                <a:chOff x="13486776" y="5144310"/>
                <a:chExt cx="2782652" cy="19543500"/>
              </a:xfrm>
            </p:grpSpPr>
            <p:sp>
              <p:nvSpPr>
                <p:cNvPr id="7522" name="Google Shape;7522;p6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3" name="Google Shape;7523;p6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4" name="Google Shape;7524;p6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5" name="Google Shape;7525;p6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6" name="Google Shape;7526;p6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7" name="Google Shape;7527;p6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8" name="Google Shape;7528;p6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9" name="Google Shape;7529;p6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0" name="Google Shape;7530;p6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1" name="Google Shape;7531;p6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2" name="Google Shape;7532;p6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3" name="Google Shape;7533;p6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4" name="Google Shape;7534;p6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5" name="Google Shape;7535;p6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6" name="Google Shape;7536;p6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7" name="Google Shape;7537;p6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538" name="Google Shape;7538;p68"/>
              <p:cNvGrpSpPr/>
              <p:nvPr/>
            </p:nvGrpSpPr>
            <p:grpSpPr>
              <a:xfrm>
                <a:off x="10427923" y="4228549"/>
                <a:ext cx="4161451" cy="29031869"/>
                <a:chOff x="16176528" y="4317489"/>
                <a:chExt cx="4161451" cy="19543500"/>
              </a:xfrm>
            </p:grpSpPr>
            <p:sp>
              <p:nvSpPr>
                <p:cNvPr id="7539" name="Google Shape;7539;p6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0" name="Google Shape;7540;p6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1" name="Google Shape;7541;p6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2" name="Google Shape;7542;p6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3" name="Google Shape;7543;p6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4" name="Google Shape;7544;p6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5" name="Google Shape;7545;p6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6" name="Google Shape;7546;p6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7" name="Google Shape;7547;p6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8" name="Google Shape;7548;p6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9" name="Google Shape;7549;p6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0" name="Google Shape;7550;p6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1" name="Google Shape;7551;p6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2" name="Google Shape;7552;p6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3" name="Google Shape;7553;p6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4" name="Google Shape;7554;p6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5" name="Google Shape;7555;p6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6" name="Google Shape;7556;p6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7" name="Google Shape;7557;p6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8" name="Google Shape;7558;p6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9" name="Google Shape;7559;p6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60" name="Google Shape;7560;p6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61" name="Google Shape;7561;p6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562" name="Google Shape;7562;p68"/>
            <p:cNvGrpSpPr/>
            <p:nvPr/>
          </p:nvGrpSpPr>
          <p:grpSpPr>
            <a:xfrm>
              <a:off x="16916435" y="4540806"/>
              <a:ext cx="16002389" cy="2418359"/>
              <a:chOff x="1874938" y="4228518"/>
              <a:chExt cx="12714436" cy="29031919"/>
            </a:xfrm>
          </p:grpSpPr>
          <p:grpSp>
            <p:nvGrpSpPr>
              <p:cNvPr id="7563" name="Google Shape;7563;p68"/>
              <p:cNvGrpSpPr/>
              <p:nvPr/>
            </p:nvGrpSpPr>
            <p:grpSpPr>
              <a:xfrm>
                <a:off x="1874938" y="4228545"/>
                <a:ext cx="724122" cy="29031869"/>
                <a:chOff x="6763779" y="3610074"/>
                <a:chExt cx="724122" cy="19543500"/>
              </a:xfrm>
            </p:grpSpPr>
            <p:sp>
              <p:nvSpPr>
                <p:cNvPr id="7564" name="Google Shape;7564;p6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65" name="Google Shape;7565;p6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66" name="Google Shape;7566;p6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67" name="Google Shape;7567;p6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568" name="Google Shape;7568;p68"/>
              <p:cNvGrpSpPr/>
              <p:nvPr/>
            </p:nvGrpSpPr>
            <p:grpSpPr>
              <a:xfrm>
                <a:off x="2589876" y="4228518"/>
                <a:ext cx="4171622" cy="29031750"/>
                <a:chOff x="589212" y="5453559"/>
                <a:chExt cx="4171622" cy="19354500"/>
              </a:xfrm>
            </p:grpSpPr>
            <p:grpSp>
              <p:nvGrpSpPr>
                <p:cNvPr id="7569" name="Google Shape;7569;p68"/>
                <p:cNvGrpSpPr/>
                <p:nvPr/>
              </p:nvGrpSpPr>
              <p:grpSpPr>
                <a:xfrm>
                  <a:off x="2213483" y="5453559"/>
                  <a:ext cx="2547351" cy="19354500"/>
                  <a:chOff x="2126394" y="6201753"/>
                  <a:chExt cx="2547351" cy="19354500"/>
                </a:xfrm>
              </p:grpSpPr>
              <p:sp>
                <p:nvSpPr>
                  <p:cNvPr id="7570" name="Google Shape;7570;p6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1" name="Google Shape;7571;p6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2" name="Google Shape;7572;p6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3" name="Google Shape;7573;p6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4" name="Google Shape;7574;p6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5" name="Google Shape;7575;p6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6" name="Google Shape;7576;p6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7" name="Google Shape;7577;p6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8" name="Google Shape;7578;p6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9" name="Google Shape;7579;p6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0" name="Google Shape;7580;p6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1" name="Google Shape;7581;p6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2" name="Google Shape;7582;p6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3" name="Google Shape;7583;p6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584" name="Google Shape;7584;p68"/>
                <p:cNvGrpSpPr/>
                <p:nvPr/>
              </p:nvGrpSpPr>
              <p:grpSpPr>
                <a:xfrm>
                  <a:off x="589212" y="5453559"/>
                  <a:ext cx="1622103" cy="19354500"/>
                  <a:chOff x="589212" y="5453048"/>
                  <a:chExt cx="1622103" cy="19354500"/>
                </a:xfrm>
              </p:grpSpPr>
              <p:sp>
                <p:nvSpPr>
                  <p:cNvPr id="7585" name="Google Shape;7585;p6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6" name="Google Shape;7586;p6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7" name="Google Shape;7587;p6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8" name="Google Shape;7588;p6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9" name="Google Shape;7589;p6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90" name="Google Shape;7590;p6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91" name="Google Shape;7591;p6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92" name="Google Shape;7592;p6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93" name="Google Shape;7593;p6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594" name="Google Shape;7594;p68"/>
              <p:cNvGrpSpPr/>
              <p:nvPr/>
            </p:nvGrpSpPr>
            <p:grpSpPr>
              <a:xfrm>
                <a:off x="6752314" y="4228568"/>
                <a:ext cx="911322" cy="29031869"/>
                <a:chOff x="11540841" y="6900050"/>
                <a:chExt cx="911322" cy="19543500"/>
              </a:xfrm>
            </p:grpSpPr>
            <p:sp>
              <p:nvSpPr>
                <p:cNvPr id="7595" name="Google Shape;7595;p6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96" name="Google Shape;7596;p6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97" name="Google Shape;7597;p6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98" name="Google Shape;7598;p6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99" name="Google Shape;7599;p6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600" name="Google Shape;7600;p68"/>
              <p:cNvGrpSpPr/>
              <p:nvPr/>
            </p:nvGrpSpPr>
            <p:grpSpPr>
              <a:xfrm>
                <a:off x="7654454" y="4228555"/>
                <a:ext cx="2782652" cy="29031869"/>
                <a:chOff x="13486776" y="5144310"/>
                <a:chExt cx="2782652" cy="19543500"/>
              </a:xfrm>
            </p:grpSpPr>
            <p:sp>
              <p:nvSpPr>
                <p:cNvPr id="7601" name="Google Shape;7601;p6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02" name="Google Shape;7602;p6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03" name="Google Shape;7603;p6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04" name="Google Shape;7604;p6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05" name="Google Shape;7605;p6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06" name="Google Shape;7606;p6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07" name="Google Shape;7607;p6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08" name="Google Shape;7608;p6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09" name="Google Shape;7609;p6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10" name="Google Shape;7610;p6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11" name="Google Shape;7611;p6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12" name="Google Shape;7612;p6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13" name="Google Shape;7613;p6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14" name="Google Shape;7614;p6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15" name="Google Shape;7615;p6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16" name="Google Shape;7616;p6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617" name="Google Shape;7617;p68"/>
              <p:cNvGrpSpPr/>
              <p:nvPr/>
            </p:nvGrpSpPr>
            <p:grpSpPr>
              <a:xfrm>
                <a:off x="10427923" y="4228549"/>
                <a:ext cx="4161451" cy="29031869"/>
                <a:chOff x="16176528" y="4317489"/>
                <a:chExt cx="4161451" cy="19543500"/>
              </a:xfrm>
            </p:grpSpPr>
            <p:sp>
              <p:nvSpPr>
                <p:cNvPr id="7618" name="Google Shape;7618;p6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19" name="Google Shape;7619;p6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0" name="Google Shape;7620;p6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1" name="Google Shape;7621;p6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2" name="Google Shape;7622;p6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3" name="Google Shape;7623;p6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4" name="Google Shape;7624;p6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5" name="Google Shape;7625;p6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6" name="Google Shape;7626;p6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7" name="Google Shape;7627;p6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8" name="Google Shape;7628;p6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29" name="Google Shape;7629;p6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0" name="Google Shape;7630;p6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1" name="Google Shape;7631;p6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2" name="Google Shape;7632;p6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3" name="Google Shape;7633;p6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4" name="Google Shape;7634;p6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5" name="Google Shape;7635;p6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6" name="Google Shape;7636;p6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7" name="Google Shape;7637;p6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8" name="Google Shape;7638;p6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39" name="Google Shape;7639;p6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40" name="Google Shape;7640;p6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7641" name="Google Shape;7641;p68"/>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642" name="Google Shape;7642;p68"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sp>
        <p:nvSpPr>
          <p:cNvPr id="7643" name="Google Shape;7643;p68"/>
          <p:cNvSpPr txBox="1"/>
          <p:nvPr/>
        </p:nvSpPr>
        <p:spPr>
          <a:xfrm>
            <a:off x="5930260" y="649622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7644" name="Google Shape;7644;p68"/>
          <p:cNvSpPr txBox="1"/>
          <p:nvPr/>
        </p:nvSpPr>
        <p:spPr>
          <a:xfrm>
            <a:off x="322125" y="146575"/>
            <a:ext cx="6766500"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Overcoming Challenges Faced in Synthetic Membrane Technology</a:t>
            </a:r>
            <a:endParaRPr sz="3200" b="1">
              <a:solidFill>
                <a:schemeClr val="dk1"/>
              </a:solidFill>
              <a:latin typeface="Calibri"/>
              <a:ea typeface="Calibri"/>
              <a:cs typeface="Calibri"/>
              <a:sym typeface="Calibri"/>
            </a:endParaRPr>
          </a:p>
        </p:txBody>
      </p:sp>
      <p:sp>
        <p:nvSpPr>
          <p:cNvPr id="7645" name="Google Shape;7645;p68"/>
          <p:cNvSpPr txBox="1"/>
          <p:nvPr/>
        </p:nvSpPr>
        <p:spPr>
          <a:xfrm>
            <a:off x="-36675" y="5619500"/>
            <a:ext cx="12236100" cy="70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aseline="30000">
                <a:solidFill>
                  <a:schemeClr val="dk1"/>
                </a:solidFill>
                <a:latin typeface="Calibri"/>
                <a:ea typeface="Calibri"/>
                <a:cs typeface="Calibri"/>
                <a:sym typeface="Calibri"/>
              </a:rPr>
              <a:t>1 </a:t>
            </a:r>
            <a:r>
              <a:rPr lang="en-US" sz="1100">
                <a:solidFill>
                  <a:schemeClr val="dk1"/>
                </a:solidFill>
                <a:latin typeface="Calibri"/>
                <a:ea typeface="Calibri"/>
                <a:cs typeface="Calibri"/>
                <a:sym typeface="Calibri"/>
              </a:rPr>
              <a:t>Gan S, Scarpelli V, Exterkate M. Exploring lipid diversity and minimalism to define membrane requirements for synthetic cells. FEBS Lett. 2025 Dec;599(24):3569-3590. doi: 10.1002/1873-3468.70131. Epub 2025 Aug 11. PMID: 40787853; PMCID: PMC12720230.</a:t>
            </a:r>
            <a:endParaRPr sz="1100">
              <a:solidFill>
                <a:schemeClr val="dk1"/>
              </a:solidFill>
              <a:latin typeface="Calibri"/>
              <a:ea typeface="Calibri"/>
              <a:cs typeface="Calibri"/>
              <a:sym typeface="Calibri"/>
            </a:endParaRPr>
          </a:p>
          <a:p>
            <a:pPr marL="0" lvl="0" indent="0" algn="ctr" rtl="0">
              <a:spcBef>
                <a:spcPts val="0"/>
              </a:spcBef>
              <a:spcAft>
                <a:spcPts val="0"/>
              </a:spcAft>
              <a:buNone/>
            </a:pPr>
            <a:r>
              <a:rPr lang="en-US" sz="1100" baseline="30000">
                <a:solidFill>
                  <a:schemeClr val="dk1"/>
                </a:solidFill>
                <a:latin typeface="Calibri"/>
                <a:ea typeface="Calibri"/>
                <a:cs typeface="Calibri"/>
                <a:sym typeface="Calibri"/>
              </a:rPr>
              <a:t>2 </a:t>
            </a:r>
            <a:r>
              <a:rPr lang="en-US" sz="1100">
                <a:solidFill>
                  <a:schemeClr val="dk1"/>
                </a:solidFill>
                <a:latin typeface="Calibri"/>
                <a:ea typeface="Calibri"/>
                <a:cs typeface="Calibri"/>
                <a:sym typeface="Calibri"/>
              </a:rPr>
              <a:t>Polymer Source Inc. Product Categories. Polymer Source Inc.; 2026 [cited 2026 Jun 18]. Available from:</a:t>
            </a:r>
            <a:r>
              <a:rPr lang="en-US" sz="110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1100" u="sng">
                <a:solidFill>
                  <a:schemeClr val="hlink"/>
                </a:solidFill>
                <a:latin typeface="Calibri"/>
                <a:ea typeface="Calibri"/>
                <a:cs typeface="Calibri"/>
                <a:sym typeface="Calibri"/>
                <a:hlinkClick r:id="rId4"/>
              </a:rPr>
              <a:t>https://www.polymersource.ca/index.php?route=product/maincategory</a:t>
            </a:r>
            <a:endParaRPr sz="1100">
              <a:solidFill>
                <a:schemeClr val="dk1"/>
              </a:solidFill>
              <a:latin typeface="Calibri"/>
              <a:ea typeface="Calibri"/>
              <a:cs typeface="Calibri"/>
              <a:sym typeface="Calibri"/>
            </a:endParaRPr>
          </a:p>
        </p:txBody>
      </p:sp>
      <p:pic>
        <p:nvPicPr>
          <p:cNvPr id="7646" name="Google Shape;7646;p68" descr="Logo&#10;&#10;Description automatically generated"/>
          <p:cNvPicPr preferRelativeResize="0"/>
          <p:nvPr/>
        </p:nvPicPr>
        <p:blipFill rotWithShape="1">
          <a:blip r:embed="rId5">
            <a:alphaModFix/>
          </a:blip>
          <a:srcRect/>
          <a:stretch/>
        </p:blipFill>
        <p:spPr>
          <a:xfrm>
            <a:off x="7346250" y="203148"/>
            <a:ext cx="1078650" cy="595937"/>
          </a:xfrm>
          <a:prstGeom prst="rect">
            <a:avLst/>
          </a:prstGeom>
          <a:noFill/>
          <a:ln>
            <a:noFill/>
          </a:ln>
        </p:spPr>
      </p:pic>
      <p:pic>
        <p:nvPicPr>
          <p:cNvPr id="7647" name="Google Shape;7647;p68" descr="Shape&#10;&#10;Description automatically generated with medium confidence"/>
          <p:cNvPicPr preferRelativeResize="0"/>
          <p:nvPr/>
        </p:nvPicPr>
        <p:blipFill rotWithShape="1">
          <a:blip r:embed="rId6">
            <a:alphaModFix/>
          </a:blip>
          <a:srcRect/>
          <a:stretch/>
        </p:blipFill>
        <p:spPr>
          <a:xfrm>
            <a:off x="10930225" y="203150"/>
            <a:ext cx="925350" cy="449275"/>
          </a:xfrm>
          <a:prstGeom prst="rect">
            <a:avLst/>
          </a:prstGeom>
          <a:noFill/>
          <a:ln>
            <a:noFill/>
          </a:ln>
        </p:spPr>
      </p:pic>
      <p:pic>
        <p:nvPicPr>
          <p:cNvPr id="7648" name="Google Shape;7648;p68" descr="https://commguide.asu.edu/downloads/asulogo/jpg/logo_mg.jpg"/>
          <p:cNvPicPr preferRelativeResize="0"/>
          <p:nvPr/>
        </p:nvPicPr>
        <p:blipFill rotWithShape="1">
          <a:blip r:embed="rId7">
            <a:alphaModFix/>
          </a:blip>
          <a:srcRect/>
          <a:stretch/>
        </p:blipFill>
        <p:spPr>
          <a:xfrm>
            <a:off x="8551730" y="203150"/>
            <a:ext cx="1078645" cy="449275"/>
          </a:xfrm>
          <a:prstGeom prst="rect">
            <a:avLst/>
          </a:prstGeom>
          <a:noFill/>
          <a:ln>
            <a:noFill/>
          </a:ln>
        </p:spPr>
      </p:pic>
      <p:pic>
        <p:nvPicPr>
          <p:cNvPr id="7649" name="Google Shape;7649;p68" descr="REU at Harvard University (CNS) | NNCI"/>
          <p:cNvPicPr preferRelativeResize="0"/>
          <p:nvPr/>
        </p:nvPicPr>
        <p:blipFill rotWithShape="1">
          <a:blip r:embed="rId8">
            <a:alphaModFix/>
          </a:blip>
          <a:srcRect/>
          <a:stretch/>
        </p:blipFill>
        <p:spPr>
          <a:xfrm>
            <a:off x="9757196" y="203150"/>
            <a:ext cx="1046205" cy="449275"/>
          </a:xfrm>
          <a:prstGeom prst="rect">
            <a:avLst/>
          </a:prstGeom>
          <a:noFill/>
          <a:ln>
            <a:noFill/>
          </a:ln>
        </p:spPr>
      </p:pic>
      <p:pic>
        <p:nvPicPr>
          <p:cNvPr id="7650" name="Google Shape;7650;p68"/>
          <p:cNvPicPr preferRelativeResize="0"/>
          <p:nvPr/>
        </p:nvPicPr>
        <p:blipFill>
          <a:blip r:embed="rId9">
            <a:alphaModFix/>
          </a:blip>
          <a:stretch>
            <a:fillRect/>
          </a:stretch>
        </p:blipFill>
        <p:spPr>
          <a:xfrm>
            <a:off x="4174353" y="1634075"/>
            <a:ext cx="3814048" cy="2743200"/>
          </a:xfrm>
          <a:prstGeom prst="rect">
            <a:avLst/>
          </a:prstGeom>
          <a:noFill/>
          <a:ln>
            <a:noFill/>
          </a:ln>
        </p:spPr>
      </p:pic>
      <p:sp>
        <p:nvSpPr>
          <p:cNvPr id="7651" name="Google Shape;7651;p68"/>
          <p:cNvSpPr txBox="1"/>
          <p:nvPr/>
        </p:nvSpPr>
        <p:spPr>
          <a:xfrm>
            <a:off x="18300" y="4549700"/>
            <a:ext cx="12155400" cy="10698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US" sz="2300" b="1">
                <a:solidFill>
                  <a:schemeClr val="dk1"/>
                </a:solidFill>
                <a:latin typeface="Calibri"/>
                <a:ea typeface="Calibri"/>
                <a:cs typeface="Calibri"/>
                <a:sym typeface="Calibri"/>
              </a:rPr>
              <a:t>GEP’s offer the simplicity and diversity needed to overcome the challenges faced in the development of synthetic membrane-based nanotechnology</a:t>
            </a:r>
            <a:endParaRPr sz="2800" b="1">
              <a:solidFill>
                <a:schemeClr val="dk1"/>
              </a:solidFill>
              <a:latin typeface="Calibri"/>
              <a:ea typeface="Calibri"/>
              <a:cs typeface="Calibri"/>
              <a:sym typeface="Calibri"/>
            </a:endParaRPr>
          </a:p>
        </p:txBody>
      </p:sp>
      <p:pic>
        <p:nvPicPr>
          <p:cNvPr id="7652" name="Google Shape;7652;p68"/>
          <p:cNvPicPr preferRelativeResize="0"/>
          <p:nvPr/>
        </p:nvPicPr>
        <p:blipFill rotWithShape="1">
          <a:blip r:embed="rId10">
            <a:alphaModFix/>
          </a:blip>
          <a:srcRect l="43290" t="9643" r="12007" b="65796"/>
          <a:stretch/>
        </p:blipFill>
        <p:spPr>
          <a:xfrm>
            <a:off x="7665163" y="2033685"/>
            <a:ext cx="5230275" cy="1943974"/>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7657"/>
        <p:cNvGrpSpPr/>
        <p:nvPr/>
      </p:nvGrpSpPr>
      <p:grpSpPr>
        <a:xfrm>
          <a:off x="0" y="0"/>
          <a:ext cx="0" cy="0"/>
          <a:chOff x="0" y="0"/>
          <a:chExt cx="0" cy="0"/>
        </a:xfrm>
      </p:grpSpPr>
      <p:grpSp>
        <p:nvGrpSpPr>
          <p:cNvPr id="7658" name="Google Shape;7658;p69"/>
          <p:cNvGrpSpPr/>
          <p:nvPr/>
        </p:nvGrpSpPr>
        <p:grpSpPr>
          <a:xfrm>
            <a:off x="-7700" y="6324840"/>
            <a:ext cx="12206290" cy="332283"/>
            <a:chOff x="931692" y="4540806"/>
            <a:chExt cx="31987132" cy="2418359"/>
          </a:xfrm>
        </p:grpSpPr>
        <p:grpSp>
          <p:nvGrpSpPr>
            <p:cNvPr id="7659" name="Google Shape;7659;p69"/>
            <p:cNvGrpSpPr/>
            <p:nvPr/>
          </p:nvGrpSpPr>
          <p:grpSpPr>
            <a:xfrm>
              <a:off x="931692" y="4540806"/>
              <a:ext cx="16002389" cy="2418359"/>
              <a:chOff x="1874938" y="4228518"/>
              <a:chExt cx="12714436" cy="29031919"/>
            </a:xfrm>
          </p:grpSpPr>
          <p:grpSp>
            <p:nvGrpSpPr>
              <p:cNvPr id="7660" name="Google Shape;7660;p69"/>
              <p:cNvGrpSpPr/>
              <p:nvPr/>
            </p:nvGrpSpPr>
            <p:grpSpPr>
              <a:xfrm>
                <a:off x="1874938" y="4228545"/>
                <a:ext cx="724122" cy="29031869"/>
                <a:chOff x="6763779" y="3610074"/>
                <a:chExt cx="724122" cy="19543500"/>
              </a:xfrm>
            </p:grpSpPr>
            <p:sp>
              <p:nvSpPr>
                <p:cNvPr id="7661" name="Google Shape;7661;p6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62" name="Google Shape;7662;p6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63" name="Google Shape;7663;p6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64" name="Google Shape;7664;p6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665" name="Google Shape;7665;p69"/>
              <p:cNvGrpSpPr/>
              <p:nvPr/>
            </p:nvGrpSpPr>
            <p:grpSpPr>
              <a:xfrm>
                <a:off x="2589876" y="4228518"/>
                <a:ext cx="4171622" cy="29031750"/>
                <a:chOff x="589212" y="5453559"/>
                <a:chExt cx="4171622" cy="19354500"/>
              </a:xfrm>
            </p:grpSpPr>
            <p:grpSp>
              <p:nvGrpSpPr>
                <p:cNvPr id="7666" name="Google Shape;7666;p69"/>
                <p:cNvGrpSpPr/>
                <p:nvPr/>
              </p:nvGrpSpPr>
              <p:grpSpPr>
                <a:xfrm>
                  <a:off x="2213483" y="5453559"/>
                  <a:ext cx="2547351" cy="19354500"/>
                  <a:chOff x="2126394" y="6201753"/>
                  <a:chExt cx="2547351" cy="19354500"/>
                </a:xfrm>
              </p:grpSpPr>
              <p:sp>
                <p:nvSpPr>
                  <p:cNvPr id="7667" name="Google Shape;7667;p6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68" name="Google Shape;7668;p6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69" name="Google Shape;7669;p6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0" name="Google Shape;7670;p6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1" name="Google Shape;7671;p6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2" name="Google Shape;7672;p6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3" name="Google Shape;7673;p6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4" name="Google Shape;7674;p6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5" name="Google Shape;7675;p6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6" name="Google Shape;7676;p6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7" name="Google Shape;7677;p6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8" name="Google Shape;7678;p6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79" name="Google Shape;7679;p6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80" name="Google Shape;7680;p6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681" name="Google Shape;7681;p69"/>
                <p:cNvGrpSpPr/>
                <p:nvPr/>
              </p:nvGrpSpPr>
              <p:grpSpPr>
                <a:xfrm>
                  <a:off x="589212" y="5453559"/>
                  <a:ext cx="1622103" cy="19354500"/>
                  <a:chOff x="589212" y="5453048"/>
                  <a:chExt cx="1622103" cy="19354500"/>
                </a:xfrm>
              </p:grpSpPr>
              <p:sp>
                <p:nvSpPr>
                  <p:cNvPr id="7682" name="Google Shape;7682;p6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83" name="Google Shape;7683;p6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84" name="Google Shape;7684;p6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85" name="Google Shape;7685;p6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86" name="Google Shape;7686;p6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87" name="Google Shape;7687;p6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88" name="Google Shape;7688;p6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89" name="Google Shape;7689;p6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90" name="Google Shape;7690;p6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691" name="Google Shape;7691;p69"/>
              <p:cNvGrpSpPr/>
              <p:nvPr/>
            </p:nvGrpSpPr>
            <p:grpSpPr>
              <a:xfrm>
                <a:off x="6752314" y="4228568"/>
                <a:ext cx="911322" cy="29031869"/>
                <a:chOff x="11540841" y="6900050"/>
                <a:chExt cx="911322" cy="19543500"/>
              </a:xfrm>
            </p:grpSpPr>
            <p:sp>
              <p:nvSpPr>
                <p:cNvPr id="7692" name="Google Shape;7692;p6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93" name="Google Shape;7693;p6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94" name="Google Shape;7694;p6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95" name="Google Shape;7695;p6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96" name="Google Shape;7696;p6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697" name="Google Shape;7697;p69"/>
              <p:cNvGrpSpPr/>
              <p:nvPr/>
            </p:nvGrpSpPr>
            <p:grpSpPr>
              <a:xfrm>
                <a:off x="7654454" y="4228555"/>
                <a:ext cx="2782652" cy="29031869"/>
                <a:chOff x="13486776" y="5144310"/>
                <a:chExt cx="2782652" cy="19543500"/>
              </a:xfrm>
            </p:grpSpPr>
            <p:sp>
              <p:nvSpPr>
                <p:cNvPr id="7698" name="Google Shape;7698;p6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99" name="Google Shape;7699;p6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0" name="Google Shape;7700;p6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1" name="Google Shape;7701;p6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2" name="Google Shape;7702;p6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3" name="Google Shape;7703;p6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4" name="Google Shape;7704;p6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5" name="Google Shape;7705;p6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6" name="Google Shape;7706;p6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7" name="Google Shape;7707;p6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8" name="Google Shape;7708;p6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09" name="Google Shape;7709;p6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10" name="Google Shape;7710;p6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11" name="Google Shape;7711;p6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12" name="Google Shape;7712;p6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13" name="Google Shape;7713;p6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714" name="Google Shape;7714;p69"/>
              <p:cNvGrpSpPr/>
              <p:nvPr/>
            </p:nvGrpSpPr>
            <p:grpSpPr>
              <a:xfrm>
                <a:off x="10427923" y="4228549"/>
                <a:ext cx="4161451" cy="29031869"/>
                <a:chOff x="16176528" y="4317489"/>
                <a:chExt cx="4161451" cy="19543500"/>
              </a:xfrm>
            </p:grpSpPr>
            <p:sp>
              <p:nvSpPr>
                <p:cNvPr id="7715" name="Google Shape;7715;p6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16" name="Google Shape;7716;p6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17" name="Google Shape;7717;p6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18" name="Google Shape;7718;p6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19" name="Google Shape;7719;p6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0" name="Google Shape;7720;p6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1" name="Google Shape;7721;p6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2" name="Google Shape;7722;p6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3" name="Google Shape;7723;p6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4" name="Google Shape;7724;p6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5" name="Google Shape;7725;p6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6" name="Google Shape;7726;p6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7" name="Google Shape;7727;p6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8" name="Google Shape;7728;p6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29" name="Google Shape;7729;p6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30" name="Google Shape;7730;p6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31" name="Google Shape;7731;p6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32" name="Google Shape;7732;p6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33" name="Google Shape;7733;p6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34" name="Google Shape;7734;p6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35" name="Google Shape;7735;p6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36" name="Google Shape;7736;p6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37" name="Google Shape;7737;p6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738" name="Google Shape;7738;p69"/>
            <p:cNvGrpSpPr/>
            <p:nvPr/>
          </p:nvGrpSpPr>
          <p:grpSpPr>
            <a:xfrm>
              <a:off x="16916435" y="4540806"/>
              <a:ext cx="16002389" cy="2418359"/>
              <a:chOff x="1874938" y="4228518"/>
              <a:chExt cx="12714436" cy="29031919"/>
            </a:xfrm>
          </p:grpSpPr>
          <p:grpSp>
            <p:nvGrpSpPr>
              <p:cNvPr id="7739" name="Google Shape;7739;p69"/>
              <p:cNvGrpSpPr/>
              <p:nvPr/>
            </p:nvGrpSpPr>
            <p:grpSpPr>
              <a:xfrm>
                <a:off x="1874938" y="4228545"/>
                <a:ext cx="724122" cy="29031869"/>
                <a:chOff x="6763779" y="3610074"/>
                <a:chExt cx="724122" cy="19543500"/>
              </a:xfrm>
            </p:grpSpPr>
            <p:sp>
              <p:nvSpPr>
                <p:cNvPr id="7740" name="Google Shape;7740;p6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41" name="Google Shape;7741;p6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42" name="Google Shape;7742;p6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43" name="Google Shape;7743;p6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744" name="Google Shape;7744;p69"/>
              <p:cNvGrpSpPr/>
              <p:nvPr/>
            </p:nvGrpSpPr>
            <p:grpSpPr>
              <a:xfrm>
                <a:off x="2589876" y="4228518"/>
                <a:ext cx="4171622" cy="29031750"/>
                <a:chOff x="589212" y="5453559"/>
                <a:chExt cx="4171622" cy="19354500"/>
              </a:xfrm>
            </p:grpSpPr>
            <p:grpSp>
              <p:nvGrpSpPr>
                <p:cNvPr id="7745" name="Google Shape;7745;p69"/>
                <p:cNvGrpSpPr/>
                <p:nvPr/>
              </p:nvGrpSpPr>
              <p:grpSpPr>
                <a:xfrm>
                  <a:off x="2213483" y="5453559"/>
                  <a:ext cx="2547351" cy="19354500"/>
                  <a:chOff x="2126394" y="6201753"/>
                  <a:chExt cx="2547351" cy="19354500"/>
                </a:xfrm>
              </p:grpSpPr>
              <p:sp>
                <p:nvSpPr>
                  <p:cNvPr id="7746" name="Google Shape;7746;p6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47" name="Google Shape;7747;p6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48" name="Google Shape;7748;p6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49" name="Google Shape;7749;p6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0" name="Google Shape;7750;p6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1" name="Google Shape;7751;p6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2" name="Google Shape;7752;p6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3" name="Google Shape;7753;p6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4" name="Google Shape;7754;p6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5" name="Google Shape;7755;p6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6" name="Google Shape;7756;p6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7" name="Google Shape;7757;p6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8" name="Google Shape;7758;p6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59" name="Google Shape;7759;p6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760" name="Google Shape;7760;p69"/>
                <p:cNvGrpSpPr/>
                <p:nvPr/>
              </p:nvGrpSpPr>
              <p:grpSpPr>
                <a:xfrm>
                  <a:off x="589212" y="5453559"/>
                  <a:ext cx="1622103" cy="19354500"/>
                  <a:chOff x="589212" y="5453048"/>
                  <a:chExt cx="1622103" cy="19354500"/>
                </a:xfrm>
              </p:grpSpPr>
              <p:sp>
                <p:nvSpPr>
                  <p:cNvPr id="7761" name="Google Shape;7761;p6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62" name="Google Shape;7762;p6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63" name="Google Shape;7763;p6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64" name="Google Shape;7764;p6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65" name="Google Shape;7765;p6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66" name="Google Shape;7766;p6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67" name="Google Shape;7767;p6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68" name="Google Shape;7768;p6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69" name="Google Shape;7769;p6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770" name="Google Shape;7770;p69"/>
              <p:cNvGrpSpPr/>
              <p:nvPr/>
            </p:nvGrpSpPr>
            <p:grpSpPr>
              <a:xfrm>
                <a:off x="6752314" y="4228568"/>
                <a:ext cx="911322" cy="29031869"/>
                <a:chOff x="11540841" y="6900050"/>
                <a:chExt cx="911322" cy="19543500"/>
              </a:xfrm>
            </p:grpSpPr>
            <p:sp>
              <p:nvSpPr>
                <p:cNvPr id="7771" name="Google Shape;7771;p6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72" name="Google Shape;7772;p6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73" name="Google Shape;7773;p6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74" name="Google Shape;7774;p6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75" name="Google Shape;7775;p6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776" name="Google Shape;7776;p69"/>
              <p:cNvGrpSpPr/>
              <p:nvPr/>
            </p:nvGrpSpPr>
            <p:grpSpPr>
              <a:xfrm>
                <a:off x="7654454" y="4228555"/>
                <a:ext cx="2782652" cy="29031869"/>
                <a:chOff x="13486776" y="5144310"/>
                <a:chExt cx="2782652" cy="19543500"/>
              </a:xfrm>
            </p:grpSpPr>
            <p:sp>
              <p:nvSpPr>
                <p:cNvPr id="7777" name="Google Shape;7777;p6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78" name="Google Shape;7778;p6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79" name="Google Shape;7779;p6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0" name="Google Shape;7780;p6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1" name="Google Shape;7781;p6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2" name="Google Shape;7782;p6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3" name="Google Shape;7783;p6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4" name="Google Shape;7784;p6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5" name="Google Shape;7785;p6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6" name="Google Shape;7786;p6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7" name="Google Shape;7787;p6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8" name="Google Shape;7788;p6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89" name="Google Shape;7789;p6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90" name="Google Shape;7790;p6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91" name="Google Shape;7791;p6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92" name="Google Shape;7792;p6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793" name="Google Shape;7793;p69"/>
              <p:cNvGrpSpPr/>
              <p:nvPr/>
            </p:nvGrpSpPr>
            <p:grpSpPr>
              <a:xfrm>
                <a:off x="10427923" y="4228549"/>
                <a:ext cx="4161451" cy="29031869"/>
                <a:chOff x="16176528" y="4317489"/>
                <a:chExt cx="4161451" cy="19543500"/>
              </a:xfrm>
            </p:grpSpPr>
            <p:sp>
              <p:nvSpPr>
                <p:cNvPr id="7794" name="Google Shape;7794;p6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95" name="Google Shape;7795;p6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96" name="Google Shape;7796;p6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97" name="Google Shape;7797;p6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98" name="Google Shape;7798;p6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99" name="Google Shape;7799;p6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0" name="Google Shape;7800;p6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1" name="Google Shape;7801;p6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2" name="Google Shape;7802;p6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3" name="Google Shape;7803;p6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4" name="Google Shape;7804;p6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5" name="Google Shape;7805;p6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6" name="Google Shape;7806;p6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7" name="Google Shape;7807;p6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8" name="Google Shape;7808;p6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09" name="Google Shape;7809;p6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10" name="Google Shape;7810;p6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11" name="Google Shape;7811;p6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12" name="Google Shape;7812;p6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13" name="Google Shape;7813;p6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14" name="Google Shape;7814;p6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15" name="Google Shape;7815;p6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16" name="Google Shape;7816;p6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7817" name="Google Shape;7817;p69"/>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818" name="Google Shape;7818;p69"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sp>
        <p:nvSpPr>
          <p:cNvPr id="7819" name="Google Shape;7819;p69"/>
          <p:cNvSpPr txBox="1"/>
          <p:nvPr/>
        </p:nvSpPr>
        <p:spPr>
          <a:xfrm>
            <a:off x="322125" y="1194950"/>
            <a:ext cx="6164100" cy="4746000"/>
          </a:xfrm>
          <a:prstGeom prst="rect">
            <a:avLst/>
          </a:prstGeom>
          <a:noFill/>
          <a:ln>
            <a:noFill/>
          </a:ln>
        </p:spPr>
        <p:txBody>
          <a:bodyPr spcFirstLastPara="1" wrap="square" lIns="91425" tIns="45700" rIns="91425" bIns="45700" anchor="t" anchorCtr="0">
            <a:normAutofit/>
          </a:bodyPr>
          <a:lstStyle/>
          <a:p>
            <a:pPr marL="457200" marR="0" lvl="0" indent="-381000" algn="l" rtl="0">
              <a:lnSpc>
                <a:spcPct val="150000"/>
              </a:lnSpc>
              <a:spcBef>
                <a:spcPts val="0"/>
              </a:spcBef>
              <a:spcAft>
                <a:spcPts val="0"/>
              </a:spcAft>
              <a:buSzPts val="2400"/>
              <a:buFont typeface="Calibri"/>
              <a:buChar char="●"/>
            </a:pPr>
            <a:r>
              <a:rPr lang="en-US" sz="2400">
                <a:latin typeface="Calibri"/>
                <a:ea typeface="Calibri"/>
                <a:cs typeface="Calibri"/>
                <a:sym typeface="Calibri"/>
              </a:rPr>
              <a:t>Elastin is one of the most abundant proteins in the human body</a:t>
            </a:r>
            <a:endParaRPr sz="2400">
              <a:latin typeface="Calibri"/>
              <a:ea typeface="Calibri"/>
              <a:cs typeface="Calibri"/>
              <a:sym typeface="Calibri"/>
            </a:endParaRPr>
          </a:p>
          <a:p>
            <a:pPr marL="457200" marR="0" lvl="0" indent="-381000" algn="l" rtl="0">
              <a:lnSpc>
                <a:spcPct val="150000"/>
              </a:lnSpc>
              <a:spcBef>
                <a:spcPts val="0"/>
              </a:spcBef>
              <a:spcAft>
                <a:spcPts val="0"/>
              </a:spcAft>
              <a:buSzPts val="2400"/>
              <a:buFont typeface="Calibri"/>
              <a:buChar char="●"/>
            </a:pPr>
            <a:r>
              <a:rPr lang="en-US" sz="2400">
                <a:latin typeface="Calibri"/>
                <a:ea typeface="Calibri"/>
                <a:cs typeface="Calibri"/>
                <a:sym typeface="Calibri"/>
              </a:rPr>
              <a:t>Allows tissues to stretch and shrink back</a:t>
            </a:r>
            <a:endParaRPr sz="2400">
              <a:latin typeface="Calibri"/>
              <a:ea typeface="Calibri"/>
              <a:cs typeface="Calibri"/>
              <a:sym typeface="Calibri"/>
            </a:endParaRPr>
          </a:p>
          <a:p>
            <a:pPr marL="914400" marR="0" lvl="1" indent="-381000" algn="l" rtl="0">
              <a:lnSpc>
                <a:spcPct val="150000"/>
              </a:lnSpc>
              <a:spcBef>
                <a:spcPts val="0"/>
              </a:spcBef>
              <a:spcAft>
                <a:spcPts val="0"/>
              </a:spcAft>
              <a:buSzPts val="2400"/>
              <a:buFont typeface="Calibri"/>
              <a:buChar char="○"/>
            </a:pPr>
            <a:r>
              <a:rPr lang="en-US" sz="2400">
                <a:latin typeface="Calibri"/>
                <a:ea typeface="Calibri"/>
                <a:cs typeface="Calibri"/>
                <a:sym typeface="Calibri"/>
              </a:rPr>
              <a:t>Found in blood vessels, lungs, skin, bladder, and some ligaments</a:t>
            </a:r>
            <a:endParaRPr sz="2400">
              <a:latin typeface="Calibri"/>
              <a:ea typeface="Calibri"/>
              <a:cs typeface="Calibri"/>
              <a:sym typeface="Calibri"/>
            </a:endParaRPr>
          </a:p>
          <a:p>
            <a:pPr marL="457200" marR="0" lvl="0" indent="-381000" algn="l" rtl="0">
              <a:lnSpc>
                <a:spcPct val="150000"/>
              </a:lnSpc>
              <a:spcBef>
                <a:spcPts val="0"/>
              </a:spcBef>
              <a:spcAft>
                <a:spcPts val="0"/>
              </a:spcAft>
              <a:buSzPts val="2400"/>
              <a:buFont typeface="Calibri"/>
              <a:buChar char="●"/>
            </a:pPr>
            <a:r>
              <a:rPr lang="en-US" sz="2400">
                <a:latin typeface="Calibri"/>
                <a:ea typeface="Calibri"/>
                <a:cs typeface="Calibri"/>
                <a:sym typeface="Calibri"/>
              </a:rPr>
              <a:t>Over 75% of the amino acid sequence consists of glycine, valine, alanine, and proline</a:t>
            </a:r>
            <a:endParaRPr sz="2400">
              <a:latin typeface="Calibri"/>
              <a:ea typeface="Calibri"/>
              <a:cs typeface="Calibri"/>
              <a:sym typeface="Calibri"/>
            </a:endParaRPr>
          </a:p>
        </p:txBody>
      </p:sp>
      <p:sp>
        <p:nvSpPr>
          <p:cNvPr id="7820" name="Google Shape;7820;p69"/>
          <p:cNvSpPr txBox="1"/>
          <p:nvPr/>
        </p:nvSpPr>
        <p:spPr>
          <a:xfrm>
            <a:off x="5930260" y="649622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pic>
        <p:nvPicPr>
          <p:cNvPr id="7821" name="Google Shape;7821;p69"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7822" name="Google Shape;7822;p69"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7823" name="Google Shape;7823;p69" descr="https://commguide.asu.edu/downloads/asulogo/jpg/logo_mg.jpg"/>
          <p:cNvPicPr preferRelativeResize="0"/>
          <p:nvPr/>
        </p:nvPicPr>
        <p:blipFill rotWithShape="1">
          <a:blip r:embed="rId6">
            <a:alphaModFix/>
          </a:blip>
          <a:srcRect/>
          <a:stretch/>
        </p:blipFill>
        <p:spPr>
          <a:xfrm>
            <a:off x="8571580" y="203150"/>
            <a:ext cx="1078645" cy="449275"/>
          </a:xfrm>
          <a:prstGeom prst="rect">
            <a:avLst/>
          </a:prstGeom>
          <a:noFill/>
          <a:ln>
            <a:noFill/>
          </a:ln>
        </p:spPr>
      </p:pic>
      <p:pic>
        <p:nvPicPr>
          <p:cNvPr id="7824" name="Google Shape;7824;p69" descr="REU at Harvard University (CNS) | NNCI"/>
          <p:cNvPicPr preferRelativeResize="0"/>
          <p:nvPr/>
        </p:nvPicPr>
        <p:blipFill rotWithShape="1">
          <a:blip r:embed="rId7">
            <a:alphaModFix/>
          </a:blip>
          <a:srcRect/>
          <a:stretch/>
        </p:blipFill>
        <p:spPr>
          <a:xfrm>
            <a:off x="9796896" y="203150"/>
            <a:ext cx="1046205" cy="449275"/>
          </a:xfrm>
          <a:prstGeom prst="rect">
            <a:avLst/>
          </a:prstGeom>
          <a:noFill/>
          <a:ln>
            <a:noFill/>
          </a:ln>
        </p:spPr>
      </p:pic>
      <p:sp>
        <p:nvSpPr>
          <p:cNvPr id="7825" name="Google Shape;7825;p69"/>
          <p:cNvSpPr txBox="1"/>
          <p:nvPr/>
        </p:nvSpPr>
        <p:spPr>
          <a:xfrm>
            <a:off x="322125" y="146538"/>
            <a:ext cx="68973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latin typeface="Calibri"/>
                <a:ea typeface="Calibri"/>
                <a:cs typeface="Calibri"/>
                <a:sym typeface="Calibri"/>
              </a:rPr>
              <a:t>GEPs Inspired by Elastin </a:t>
            </a:r>
            <a:r>
              <a:rPr lang="en-US" sz="3200" baseline="30000">
                <a:latin typeface="Calibri"/>
                <a:ea typeface="Calibri"/>
                <a:cs typeface="Calibri"/>
                <a:sym typeface="Calibri"/>
              </a:rPr>
              <a:t>1</a:t>
            </a:r>
            <a:endParaRPr sz="3200" baseline="30000">
              <a:latin typeface="Calibri"/>
              <a:ea typeface="Calibri"/>
              <a:cs typeface="Calibri"/>
              <a:sym typeface="Calibri"/>
            </a:endParaRPr>
          </a:p>
        </p:txBody>
      </p:sp>
      <p:pic>
        <p:nvPicPr>
          <p:cNvPr id="7826" name="Google Shape;7826;p69"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7827" name="Google Shape;7827;p69"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7828" name="Google Shape;7828;p69"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7829" name="Google Shape;7829;p69"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pic>
        <p:nvPicPr>
          <p:cNvPr id="7830" name="Google Shape;7830;p69"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7831" name="Google Shape;7831;p69"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7832" name="Google Shape;7832;p69"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7833" name="Google Shape;7833;p69"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sp>
        <p:nvSpPr>
          <p:cNvPr id="7834" name="Google Shape;7834;p69"/>
          <p:cNvSpPr txBox="1"/>
          <p:nvPr/>
        </p:nvSpPr>
        <p:spPr>
          <a:xfrm>
            <a:off x="-7800" y="5823550"/>
            <a:ext cx="12207300" cy="50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baseline="30000">
                <a:solidFill>
                  <a:schemeClr val="dk1"/>
                </a:solidFill>
                <a:latin typeface="Calibri"/>
                <a:ea typeface="Calibri"/>
                <a:cs typeface="Calibri"/>
                <a:sym typeface="Calibri"/>
              </a:rPr>
              <a:t>1 </a:t>
            </a:r>
            <a:r>
              <a:rPr lang="en-US" sz="1300">
                <a:solidFill>
                  <a:schemeClr val="dk1"/>
                </a:solidFill>
                <a:latin typeface="Calibri"/>
                <a:ea typeface="Calibri"/>
                <a:cs typeface="Calibri"/>
                <a:sym typeface="Calibri"/>
              </a:rPr>
              <a:t>Wang K, Meng X, Guo Z. Elastin Structure, Synthesis, Regulatory Mechanism and Relationship With Cardiovascular Diseases. Front Cell Dev Biol. 2021 Nov 30;9:596702. doi: 10.3389/fcell.2021.596702. PMID: 34917605; PMCID: PMC8670233.</a:t>
            </a:r>
            <a:endParaRPr sz="1300">
              <a:solidFill>
                <a:schemeClr val="dk1"/>
              </a:solidFill>
              <a:latin typeface="Calibri"/>
              <a:ea typeface="Calibri"/>
              <a:cs typeface="Calibri"/>
              <a:sym typeface="Calibri"/>
            </a:endParaRPr>
          </a:p>
        </p:txBody>
      </p:sp>
      <p:pic>
        <p:nvPicPr>
          <p:cNvPr id="7835" name="Google Shape;7835;p69"/>
          <p:cNvPicPr preferRelativeResize="0"/>
          <p:nvPr/>
        </p:nvPicPr>
        <p:blipFill rotWithShape="1">
          <a:blip r:embed="rId8">
            <a:alphaModFix/>
          </a:blip>
          <a:srcRect l="11630" r="16449"/>
          <a:stretch/>
        </p:blipFill>
        <p:spPr>
          <a:xfrm>
            <a:off x="7150075" y="1376225"/>
            <a:ext cx="3780138" cy="3780137"/>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Shape 7840"/>
        <p:cNvGrpSpPr/>
        <p:nvPr/>
      </p:nvGrpSpPr>
      <p:grpSpPr>
        <a:xfrm>
          <a:off x="0" y="0"/>
          <a:ext cx="0" cy="0"/>
          <a:chOff x="0" y="0"/>
          <a:chExt cx="0" cy="0"/>
        </a:xfrm>
      </p:grpSpPr>
      <p:grpSp>
        <p:nvGrpSpPr>
          <p:cNvPr id="7841" name="Google Shape;7841;p70"/>
          <p:cNvGrpSpPr/>
          <p:nvPr/>
        </p:nvGrpSpPr>
        <p:grpSpPr>
          <a:xfrm>
            <a:off x="-7700" y="6324840"/>
            <a:ext cx="12206290" cy="332283"/>
            <a:chOff x="931692" y="4540806"/>
            <a:chExt cx="31987132" cy="2418359"/>
          </a:xfrm>
        </p:grpSpPr>
        <p:grpSp>
          <p:nvGrpSpPr>
            <p:cNvPr id="7842" name="Google Shape;7842;p70"/>
            <p:cNvGrpSpPr/>
            <p:nvPr/>
          </p:nvGrpSpPr>
          <p:grpSpPr>
            <a:xfrm>
              <a:off x="931692" y="4540806"/>
              <a:ext cx="16002389" cy="2418359"/>
              <a:chOff x="1874938" y="4228518"/>
              <a:chExt cx="12714436" cy="29031919"/>
            </a:xfrm>
          </p:grpSpPr>
          <p:grpSp>
            <p:nvGrpSpPr>
              <p:cNvPr id="7843" name="Google Shape;7843;p70"/>
              <p:cNvGrpSpPr/>
              <p:nvPr/>
            </p:nvGrpSpPr>
            <p:grpSpPr>
              <a:xfrm>
                <a:off x="1874938" y="4228545"/>
                <a:ext cx="724122" cy="29031869"/>
                <a:chOff x="6763779" y="3610074"/>
                <a:chExt cx="724122" cy="19543500"/>
              </a:xfrm>
            </p:grpSpPr>
            <p:sp>
              <p:nvSpPr>
                <p:cNvPr id="7844" name="Google Shape;7844;p7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45" name="Google Shape;7845;p7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46" name="Google Shape;7846;p7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47" name="Google Shape;7847;p7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848" name="Google Shape;7848;p70"/>
              <p:cNvGrpSpPr/>
              <p:nvPr/>
            </p:nvGrpSpPr>
            <p:grpSpPr>
              <a:xfrm>
                <a:off x="2589876" y="4228518"/>
                <a:ext cx="4171622" cy="29031750"/>
                <a:chOff x="589212" y="5453559"/>
                <a:chExt cx="4171622" cy="19354500"/>
              </a:xfrm>
            </p:grpSpPr>
            <p:grpSp>
              <p:nvGrpSpPr>
                <p:cNvPr id="7849" name="Google Shape;7849;p70"/>
                <p:cNvGrpSpPr/>
                <p:nvPr/>
              </p:nvGrpSpPr>
              <p:grpSpPr>
                <a:xfrm>
                  <a:off x="2213483" y="5453559"/>
                  <a:ext cx="2547351" cy="19354500"/>
                  <a:chOff x="2126394" y="6201753"/>
                  <a:chExt cx="2547351" cy="19354500"/>
                </a:xfrm>
              </p:grpSpPr>
              <p:sp>
                <p:nvSpPr>
                  <p:cNvPr id="7850" name="Google Shape;7850;p7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1" name="Google Shape;7851;p7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2" name="Google Shape;7852;p7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3" name="Google Shape;7853;p7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4" name="Google Shape;7854;p7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5" name="Google Shape;7855;p7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6" name="Google Shape;7856;p7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7" name="Google Shape;7857;p7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8" name="Google Shape;7858;p7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59" name="Google Shape;7859;p7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60" name="Google Shape;7860;p7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61" name="Google Shape;7861;p7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62" name="Google Shape;7862;p7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63" name="Google Shape;7863;p7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864" name="Google Shape;7864;p70"/>
                <p:cNvGrpSpPr/>
                <p:nvPr/>
              </p:nvGrpSpPr>
              <p:grpSpPr>
                <a:xfrm>
                  <a:off x="589212" y="5453559"/>
                  <a:ext cx="1622103" cy="19354500"/>
                  <a:chOff x="589212" y="5453048"/>
                  <a:chExt cx="1622103" cy="19354500"/>
                </a:xfrm>
              </p:grpSpPr>
              <p:sp>
                <p:nvSpPr>
                  <p:cNvPr id="7865" name="Google Shape;7865;p7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66" name="Google Shape;7866;p7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67" name="Google Shape;7867;p7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68" name="Google Shape;7868;p7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69" name="Google Shape;7869;p7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0" name="Google Shape;7870;p7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1" name="Google Shape;7871;p7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2" name="Google Shape;7872;p7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3" name="Google Shape;7873;p7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874" name="Google Shape;7874;p70"/>
              <p:cNvGrpSpPr/>
              <p:nvPr/>
            </p:nvGrpSpPr>
            <p:grpSpPr>
              <a:xfrm>
                <a:off x="6752314" y="4228568"/>
                <a:ext cx="911322" cy="29031869"/>
                <a:chOff x="11540841" y="6900050"/>
                <a:chExt cx="911322" cy="19543500"/>
              </a:xfrm>
            </p:grpSpPr>
            <p:sp>
              <p:nvSpPr>
                <p:cNvPr id="7875" name="Google Shape;7875;p7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6" name="Google Shape;7876;p7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7" name="Google Shape;7877;p7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8" name="Google Shape;7878;p7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9" name="Google Shape;7879;p7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880" name="Google Shape;7880;p70"/>
              <p:cNvGrpSpPr/>
              <p:nvPr/>
            </p:nvGrpSpPr>
            <p:grpSpPr>
              <a:xfrm>
                <a:off x="7654454" y="4228555"/>
                <a:ext cx="2782652" cy="29031869"/>
                <a:chOff x="13486776" y="5144310"/>
                <a:chExt cx="2782652" cy="19543500"/>
              </a:xfrm>
            </p:grpSpPr>
            <p:sp>
              <p:nvSpPr>
                <p:cNvPr id="7881" name="Google Shape;7881;p7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82" name="Google Shape;7882;p7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83" name="Google Shape;7883;p7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84" name="Google Shape;7884;p7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85" name="Google Shape;7885;p7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86" name="Google Shape;7886;p7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87" name="Google Shape;7887;p7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88" name="Google Shape;7888;p7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89" name="Google Shape;7889;p7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90" name="Google Shape;7890;p7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91" name="Google Shape;7891;p7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92" name="Google Shape;7892;p7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93" name="Google Shape;7893;p7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94" name="Google Shape;7894;p7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95" name="Google Shape;7895;p7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96" name="Google Shape;7896;p7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897" name="Google Shape;7897;p70"/>
              <p:cNvGrpSpPr/>
              <p:nvPr/>
            </p:nvGrpSpPr>
            <p:grpSpPr>
              <a:xfrm>
                <a:off x="10427923" y="4228549"/>
                <a:ext cx="4161451" cy="29031869"/>
                <a:chOff x="16176528" y="4317489"/>
                <a:chExt cx="4161451" cy="19543500"/>
              </a:xfrm>
            </p:grpSpPr>
            <p:sp>
              <p:nvSpPr>
                <p:cNvPr id="7898" name="Google Shape;7898;p7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99" name="Google Shape;7899;p7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0" name="Google Shape;7900;p7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1" name="Google Shape;7901;p7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2" name="Google Shape;7902;p7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3" name="Google Shape;7903;p7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4" name="Google Shape;7904;p7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5" name="Google Shape;7905;p7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6" name="Google Shape;7906;p7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7" name="Google Shape;7907;p7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8" name="Google Shape;7908;p7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09" name="Google Shape;7909;p7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0" name="Google Shape;7910;p7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1" name="Google Shape;7911;p7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2" name="Google Shape;7912;p7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3" name="Google Shape;7913;p7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4" name="Google Shape;7914;p7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5" name="Google Shape;7915;p7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6" name="Google Shape;7916;p7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7" name="Google Shape;7917;p7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8" name="Google Shape;7918;p7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19" name="Google Shape;7919;p7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20" name="Google Shape;7920;p7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921" name="Google Shape;7921;p70"/>
            <p:cNvGrpSpPr/>
            <p:nvPr/>
          </p:nvGrpSpPr>
          <p:grpSpPr>
            <a:xfrm>
              <a:off x="16916435" y="4540806"/>
              <a:ext cx="16002389" cy="2418359"/>
              <a:chOff x="1874938" y="4228518"/>
              <a:chExt cx="12714436" cy="29031919"/>
            </a:xfrm>
          </p:grpSpPr>
          <p:grpSp>
            <p:nvGrpSpPr>
              <p:cNvPr id="7922" name="Google Shape;7922;p70"/>
              <p:cNvGrpSpPr/>
              <p:nvPr/>
            </p:nvGrpSpPr>
            <p:grpSpPr>
              <a:xfrm>
                <a:off x="1874938" y="4228545"/>
                <a:ext cx="724122" cy="29031869"/>
                <a:chOff x="6763779" y="3610074"/>
                <a:chExt cx="724122" cy="19543500"/>
              </a:xfrm>
            </p:grpSpPr>
            <p:sp>
              <p:nvSpPr>
                <p:cNvPr id="7923" name="Google Shape;7923;p7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24" name="Google Shape;7924;p7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25" name="Google Shape;7925;p7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26" name="Google Shape;7926;p7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927" name="Google Shape;7927;p70"/>
              <p:cNvGrpSpPr/>
              <p:nvPr/>
            </p:nvGrpSpPr>
            <p:grpSpPr>
              <a:xfrm>
                <a:off x="2589876" y="4228518"/>
                <a:ext cx="4171622" cy="29031750"/>
                <a:chOff x="589212" y="5453559"/>
                <a:chExt cx="4171622" cy="19354500"/>
              </a:xfrm>
            </p:grpSpPr>
            <p:grpSp>
              <p:nvGrpSpPr>
                <p:cNvPr id="7928" name="Google Shape;7928;p70"/>
                <p:cNvGrpSpPr/>
                <p:nvPr/>
              </p:nvGrpSpPr>
              <p:grpSpPr>
                <a:xfrm>
                  <a:off x="2213483" y="5453559"/>
                  <a:ext cx="2547351" cy="19354500"/>
                  <a:chOff x="2126394" y="6201753"/>
                  <a:chExt cx="2547351" cy="19354500"/>
                </a:xfrm>
              </p:grpSpPr>
              <p:sp>
                <p:nvSpPr>
                  <p:cNvPr id="7929" name="Google Shape;7929;p7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0" name="Google Shape;7930;p7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1" name="Google Shape;7931;p7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2" name="Google Shape;7932;p7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3" name="Google Shape;7933;p7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4" name="Google Shape;7934;p7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5" name="Google Shape;7935;p7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6" name="Google Shape;7936;p7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7" name="Google Shape;7937;p7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8" name="Google Shape;7938;p7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9" name="Google Shape;7939;p7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40" name="Google Shape;7940;p7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41" name="Google Shape;7941;p7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42" name="Google Shape;7942;p7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943" name="Google Shape;7943;p70"/>
                <p:cNvGrpSpPr/>
                <p:nvPr/>
              </p:nvGrpSpPr>
              <p:grpSpPr>
                <a:xfrm>
                  <a:off x="589212" y="5453559"/>
                  <a:ext cx="1622103" cy="19354500"/>
                  <a:chOff x="589212" y="5453048"/>
                  <a:chExt cx="1622103" cy="19354500"/>
                </a:xfrm>
              </p:grpSpPr>
              <p:sp>
                <p:nvSpPr>
                  <p:cNvPr id="7944" name="Google Shape;7944;p7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45" name="Google Shape;7945;p7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46" name="Google Shape;7946;p7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47" name="Google Shape;7947;p7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48" name="Google Shape;7948;p7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49" name="Google Shape;7949;p7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50" name="Google Shape;7950;p7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51" name="Google Shape;7951;p7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52" name="Google Shape;7952;p7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953" name="Google Shape;7953;p70"/>
              <p:cNvGrpSpPr/>
              <p:nvPr/>
            </p:nvGrpSpPr>
            <p:grpSpPr>
              <a:xfrm>
                <a:off x="6752314" y="4228568"/>
                <a:ext cx="911322" cy="29031869"/>
                <a:chOff x="11540841" y="6900050"/>
                <a:chExt cx="911322" cy="19543500"/>
              </a:xfrm>
            </p:grpSpPr>
            <p:sp>
              <p:nvSpPr>
                <p:cNvPr id="7954" name="Google Shape;7954;p7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55" name="Google Shape;7955;p7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56" name="Google Shape;7956;p7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57" name="Google Shape;7957;p7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58" name="Google Shape;7958;p7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959" name="Google Shape;7959;p70"/>
              <p:cNvGrpSpPr/>
              <p:nvPr/>
            </p:nvGrpSpPr>
            <p:grpSpPr>
              <a:xfrm>
                <a:off x="7654454" y="4228555"/>
                <a:ext cx="2782652" cy="29031869"/>
                <a:chOff x="13486776" y="5144310"/>
                <a:chExt cx="2782652" cy="19543500"/>
              </a:xfrm>
            </p:grpSpPr>
            <p:sp>
              <p:nvSpPr>
                <p:cNvPr id="7960" name="Google Shape;7960;p7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1" name="Google Shape;7961;p7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2" name="Google Shape;7962;p7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3" name="Google Shape;7963;p7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4" name="Google Shape;7964;p7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5" name="Google Shape;7965;p7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6" name="Google Shape;7966;p7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7" name="Google Shape;7967;p7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8" name="Google Shape;7968;p7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9" name="Google Shape;7969;p7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70" name="Google Shape;7970;p7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71" name="Google Shape;7971;p7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72" name="Google Shape;7972;p7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73" name="Google Shape;7973;p7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74" name="Google Shape;7974;p7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75" name="Google Shape;7975;p7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976" name="Google Shape;7976;p70"/>
              <p:cNvGrpSpPr/>
              <p:nvPr/>
            </p:nvGrpSpPr>
            <p:grpSpPr>
              <a:xfrm>
                <a:off x="10427923" y="4228549"/>
                <a:ext cx="4161451" cy="29031869"/>
                <a:chOff x="16176528" y="4317489"/>
                <a:chExt cx="4161451" cy="19543500"/>
              </a:xfrm>
            </p:grpSpPr>
            <p:sp>
              <p:nvSpPr>
                <p:cNvPr id="7977" name="Google Shape;7977;p7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78" name="Google Shape;7978;p7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79" name="Google Shape;7979;p7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0" name="Google Shape;7980;p7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1" name="Google Shape;7981;p7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2" name="Google Shape;7982;p7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3" name="Google Shape;7983;p7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4" name="Google Shape;7984;p7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5" name="Google Shape;7985;p7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6" name="Google Shape;7986;p7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7" name="Google Shape;7987;p7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8" name="Google Shape;7988;p7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9" name="Google Shape;7989;p7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0" name="Google Shape;7990;p7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1" name="Google Shape;7991;p7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2" name="Google Shape;7992;p7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3" name="Google Shape;7993;p7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4" name="Google Shape;7994;p7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5" name="Google Shape;7995;p7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6" name="Google Shape;7996;p7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7" name="Google Shape;7997;p7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8" name="Google Shape;7998;p7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9" name="Google Shape;7999;p7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8000" name="Google Shape;8000;p70"/>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001" name="Google Shape;8001;p70"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sp>
        <p:nvSpPr>
          <p:cNvPr id="8002" name="Google Shape;8002;p70"/>
          <p:cNvSpPr txBox="1"/>
          <p:nvPr/>
        </p:nvSpPr>
        <p:spPr>
          <a:xfrm>
            <a:off x="322125" y="1194950"/>
            <a:ext cx="6164100" cy="4746000"/>
          </a:xfrm>
          <a:prstGeom prst="rect">
            <a:avLst/>
          </a:prstGeom>
          <a:noFill/>
          <a:ln>
            <a:noFill/>
          </a:ln>
        </p:spPr>
        <p:txBody>
          <a:bodyPr spcFirstLastPara="1" wrap="square" lIns="91425" tIns="45700" rIns="91425" bIns="45700" anchor="t" anchorCtr="0">
            <a:normAutofit/>
          </a:bodyPr>
          <a:lstStyle/>
          <a:p>
            <a:pPr marL="457200" marR="0" lvl="0" indent="-381000" algn="l" rtl="0">
              <a:lnSpc>
                <a:spcPct val="150000"/>
              </a:lnSpc>
              <a:spcBef>
                <a:spcPts val="0"/>
              </a:spcBef>
              <a:spcAft>
                <a:spcPts val="0"/>
              </a:spcAft>
              <a:buSzPts val="2400"/>
              <a:buFont typeface="Calibri"/>
              <a:buChar char="●"/>
            </a:pPr>
            <a:r>
              <a:rPr lang="en-US" sz="2400">
                <a:latin typeface="Calibri"/>
                <a:ea typeface="Calibri"/>
                <a:cs typeface="Calibri"/>
                <a:sym typeface="Calibri"/>
              </a:rPr>
              <a:t>Elastin is one of the most abundant proteins in the human body</a:t>
            </a:r>
            <a:endParaRPr sz="2400">
              <a:latin typeface="Calibri"/>
              <a:ea typeface="Calibri"/>
              <a:cs typeface="Calibri"/>
              <a:sym typeface="Calibri"/>
            </a:endParaRPr>
          </a:p>
          <a:p>
            <a:pPr marL="457200" marR="0" lvl="0" indent="-381000" algn="l" rtl="0">
              <a:lnSpc>
                <a:spcPct val="150000"/>
              </a:lnSpc>
              <a:spcBef>
                <a:spcPts val="0"/>
              </a:spcBef>
              <a:spcAft>
                <a:spcPts val="0"/>
              </a:spcAft>
              <a:buSzPts val="2400"/>
              <a:buFont typeface="Calibri"/>
              <a:buChar char="●"/>
            </a:pPr>
            <a:r>
              <a:rPr lang="en-US" sz="2400">
                <a:latin typeface="Calibri"/>
                <a:ea typeface="Calibri"/>
                <a:cs typeface="Calibri"/>
                <a:sym typeface="Calibri"/>
              </a:rPr>
              <a:t>Allows tissues to stretch and shrink back</a:t>
            </a:r>
            <a:endParaRPr sz="2400">
              <a:latin typeface="Calibri"/>
              <a:ea typeface="Calibri"/>
              <a:cs typeface="Calibri"/>
              <a:sym typeface="Calibri"/>
            </a:endParaRPr>
          </a:p>
          <a:p>
            <a:pPr marL="914400" marR="0" lvl="1" indent="-381000" algn="l" rtl="0">
              <a:lnSpc>
                <a:spcPct val="150000"/>
              </a:lnSpc>
              <a:spcBef>
                <a:spcPts val="0"/>
              </a:spcBef>
              <a:spcAft>
                <a:spcPts val="0"/>
              </a:spcAft>
              <a:buSzPts val="2400"/>
              <a:buFont typeface="Calibri"/>
              <a:buChar char="○"/>
            </a:pPr>
            <a:r>
              <a:rPr lang="en-US" sz="2400">
                <a:latin typeface="Calibri"/>
                <a:ea typeface="Calibri"/>
                <a:cs typeface="Calibri"/>
                <a:sym typeface="Calibri"/>
              </a:rPr>
              <a:t>Found in blood vessels, lungs, skin, bladder, and some ligaments</a:t>
            </a:r>
            <a:endParaRPr sz="2400">
              <a:latin typeface="Calibri"/>
              <a:ea typeface="Calibri"/>
              <a:cs typeface="Calibri"/>
              <a:sym typeface="Calibri"/>
            </a:endParaRPr>
          </a:p>
          <a:p>
            <a:pPr marL="457200" marR="0" lvl="0" indent="-381000" algn="l" rtl="0">
              <a:lnSpc>
                <a:spcPct val="150000"/>
              </a:lnSpc>
              <a:spcBef>
                <a:spcPts val="0"/>
              </a:spcBef>
              <a:spcAft>
                <a:spcPts val="0"/>
              </a:spcAft>
              <a:buSzPts val="2400"/>
              <a:buFont typeface="Calibri"/>
              <a:buChar char="●"/>
            </a:pPr>
            <a:r>
              <a:rPr lang="en-US" sz="2400">
                <a:latin typeface="Calibri"/>
                <a:ea typeface="Calibri"/>
                <a:cs typeface="Calibri"/>
                <a:sym typeface="Calibri"/>
              </a:rPr>
              <a:t>Over 75% of the amino acid sequence consists of glycine, valine, alanine, and proline</a:t>
            </a:r>
            <a:endParaRPr sz="2400">
              <a:latin typeface="Calibri"/>
              <a:ea typeface="Calibri"/>
              <a:cs typeface="Calibri"/>
              <a:sym typeface="Calibri"/>
            </a:endParaRPr>
          </a:p>
        </p:txBody>
      </p:sp>
      <p:sp>
        <p:nvSpPr>
          <p:cNvPr id="8003" name="Google Shape;8003;p70"/>
          <p:cNvSpPr txBox="1"/>
          <p:nvPr/>
        </p:nvSpPr>
        <p:spPr>
          <a:xfrm>
            <a:off x="5930260" y="649622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pic>
        <p:nvPicPr>
          <p:cNvPr id="8004" name="Google Shape;8004;p70"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8005" name="Google Shape;8005;p70"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8006" name="Google Shape;8006;p70" descr="https://commguide.asu.edu/downloads/asulogo/jpg/logo_mg.jpg"/>
          <p:cNvPicPr preferRelativeResize="0"/>
          <p:nvPr/>
        </p:nvPicPr>
        <p:blipFill rotWithShape="1">
          <a:blip r:embed="rId6">
            <a:alphaModFix/>
          </a:blip>
          <a:srcRect/>
          <a:stretch/>
        </p:blipFill>
        <p:spPr>
          <a:xfrm>
            <a:off x="8571580" y="203150"/>
            <a:ext cx="1078645" cy="449275"/>
          </a:xfrm>
          <a:prstGeom prst="rect">
            <a:avLst/>
          </a:prstGeom>
          <a:noFill/>
          <a:ln>
            <a:noFill/>
          </a:ln>
        </p:spPr>
      </p:pic>
      <p:pic>
        <p:nvPicPr>
          <p:cNvPr id="8007" name="Google Shape;8007;p70" descr="REU at Harvard University (CNS) | NNCI"/>
          <p:cNvPicPr preferRelativeResize="0"/>
          <p:nvPr/>
        </p:nvPicPr>
        <p:blipFill rotWithShape="1">
          <a:blip r:embed="rId7">
            <a:alphaModFix/>
          </a:blip>
          <a:srcRect/>
          <a:stretch/>
        </p:blipFill>
        <p:spPr>
          <a:xfrm>
            <a:off x="9796896" y="203150"/>
            <a:ext cx="1046205" cy="449275"/>
          </a:xfrm>
          <a:prstGeom prst="rect">
            <a:avLst/>
          </a:prstGeom>
          <a:noFill/>
          <a:ln>
            <a:noFill/>
          </a:ln>
        </p:spPr>
      </p:pic>
      <p:sp>
        <p:nvSpPr>
          <p:cNvPr id="8008" name="Google Shape;8008;p70"/>
          <p:cNvSpPr txBox="1"/>
          <p:nvPr/>
        </p:nvSpPr>
        <p:spPr>
          <a:xfrm>
            <a:off x="322125" y="146538"/>
            <a:ext cx="68973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latin typeface="Calibri"/>
                <a:ea typeface="Calibri"/>
                <a:cs typeface="Calibri"/>
                <a:sym typeface="Calibri"/>
              </a:rPr>
              <a:t>GEPs Inspired by Elastin </a:t>
            </a:r>
            <a:r>
              <a:rPr lang="en-US" sz="3200" baseline="30000">
                <a:latin typeface="Calibri"/>
                <a:ea typeface="Calibri"/>
                <a:cs typeface="Calibri"/>
                <a:sym typeface="Calibri"/>
              </a:rPr>
              <a:t>1</a:t>
            </a:r>
            <a:endParaRPr sz="3200" baseline="30000">
              <a:latin typeface="Calibri"/>
              <a:ea typeface="Calibri"/>
              <a:cs typeface="Calibri"/>
              <a:sym typeface="Calibri"/>
            </a:endParaRPr>
          </a:p>
        </p:txBody>
      </p:sp>
      <p:pic>
        <p:nvPicPr>
          <p:cNvPr id="8009" name="Google Shape;8009;p70"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8010" name="Google Shape;8010;p70"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8011" name="Google Shape;8011;p70"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8012" name="Google Shape;8012;p70"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pic>
        <p:nvPicPr>
          <p:cNvPr id="8013" name="Google Shape;8013;p70"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8014" name="Google Shape;8014;p70"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8015" name="Google Shape;8015;p70"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8016" name="Google Shape;8016;p70"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sp>
        <p:nvSpPr>
          <p:cNvPr id="8017" name="Google Shape;8017;p70"/>
          <p:cNvSpPr txBox="1"/>
          <p:nvPr/>
        </p:nvSpPr>
        <p:spPr>
          <a:xfrm>
            <a:off x="-7800" y="5823550"/>
            <a:ext cx="12207300" cy="50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baseline="30000">
                <a:solidFill>
                  <a:schemeClr val="dk1"/>
                </a:solidFill>
                <a:latin typeface="Calibri"/>
                <a:ea typeface="Calibri"/>
                <a:cs typeface="Calibri"/>
                <a:sym typeface="Calibri"/>
              </a:rPr>
              <a:t>1 </a:t>
            </a:r>
            <a:r>
              <a:rPr lang="en-US" sz="1300">
                <a:solidFill>
                  <a:schemeClr val="dk1"/>
                </a:solidFill>
                <a:latin typeface="Calibri"/>
                <a:ea typeface="Calibri"/>
                <a:cs typeface="Calibri"/>
                <a:sym typeface="Calibri"/>
              </a:rPr>
              <a:t>Wang K, Meng X, Guo Z. Elastin Structure, Synthesis, Regulatory Mechanism and Relationship With Cardiovascular Diseases. Front Cell Dev Biol. 2021 Nov 30;9:596702. doi: 10.3389/fcell.2021.596702. PMID: 34917605; PMCID: PMC8670233.</a:t>
            </a:r>
            <a:endParaRPr sz="1300">
              <a:solidFill>
                <a:schemeClr val="dk1"/>
              </a:solidFill>
              <a:latin typeface="Calibri"/>
              <a:ea typeface="Calibri"/>
              <a:cs typeface="Calibri"/>
              <a:sym typeface="Calibri"/>
            </a:endParaRPr>
          </a:p>
        </p:txBody>
      </p:sp>
      <p:pic>
        <p:nvPicPr>
          <p:cNvPr id="8018" name="Google Shape;8018;p70"/>
          <p:cNvPicPr preferRelativeResize="0"/>
          <p:nvPr/>
        </p:nvPicPr>
        <p:blipFill rotWithShape="1">
          <a:blip r:embed="rId8">
            <a:alphaModFix/>
          </a:blip>
          <a:srcRect l="11630" r="16449"/>
          <a:stretch/>
        </p:blipFill>
        <p:spPr>
          <a:xfrm>
            <a:off x="7150075" y="1376225"/>
            <a:ext cx="3780138" cy="3780137"/>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Shape 8023"/>
        <p:cNvGrpSpPr/>
        <p:nvPr/>
      </p:nvGrpSpPr>
      <p:grpSpPr>
        <a:xfrm>
          <a:off x="0" y="0"/>
          <a:ext cx="0" cy="0"/>
          <a:chOff x="0" y="0"/>
          <a:chExt cx="0" cy="0"/>
        </a:xfrm>
      </p:grpSpPr>
      <p:grpSp>
        <p:nvGrpSpPr>
          <p:cNvPr id="8024" name="Google Shape;8024;p71"/>
          <p:cNvGrpSpPr/>
          <p:nvPr/>
        </p:nvGrpSpPr>
        <p:grpSpPr>
          <a:xfrm>
            <a:off x="-7700" y="6324840"/>
            <a:ext cx="12206290" cy="332283"/>
            <a:chOff x="931692" y="4540806"/>
            <a:chExt cx="31987132" cy="2418359"/>
          </a:xfrm>
        </p:grpSpPr>
        <p:grpSp>
          <p:nvGrpSpPr>
            <p:cNvPr id="8025" name="Google Shape;8025;p71"/>
            <p:cNvGrpSpPr/>
            <p:nvPr/>
          </p:nvGrpSpPr>
          <p:grpSpPr>
            <a:xfrm>
              <a:off x="931692" y="4540806"/>
              <a:ext cx="16002389" cy="2418359"/>
              <a:chOff x="1874938" y="4228518"/>
              <a:chExt cx="12714436" cy="29031919"/>
            </a:xfrm>
          </p:grpSpPr>
          <p:grpSp>
            <p:nvGrpSpPr>
              <p:cNvPr id="8026" name="Google Shape;8026;p71"/>
              <p:cNvGrpSpPr/>
              <p:nvPr/>
            </p:nvGrpSpPr>
            <p:grpSpPr>
              <a:xfrm>
                <a:off x="1874938" y="4228545"/>
                <a:ext cx="724122" cy="29031869"/>
                <a:chOff x="6763779" y="3610074"/>
                <a:chExt cx="724122" cy="19543500"/>
              </a:xfrm>
            </p:grpSpPr>
            <p:sp>
              <p:nvSpPr>
                <p:cNvPr id="8027" name="Google Shape;8027;p7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28" name="Google Shape;8028;p7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29" name="Google Shape;8029;p7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30" name="Google Shape;8030;p7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031" name="Google Shape;8031;p71"/>
              <p:cNvGrpSpPr/>
              <p:nvPr/>
            </p:nvGrpSpPr>
            <p:grpSpPr>
              <a:xfrm>
                <a:off x="2589876" y="4228518"/>
                <a:ext cx="4171622" cy="29031750"/>
                <a:chOff x="589212" y="5453559"/>
                <a:chExt cx="4171622" cy="19354500"/>
              </a:xfrm>
            </p:grpSpPr>
            <p:grpSp>
              <p:nvGrpSpPr>
                <p:cNvPr id="8032" name="Google Shape;8032;p71"/>
                <p:cNvGrpSpPr/>
                <p:nvPr/>
              </p:nvGrpSpPr>
              <p:grpSpPr>
                <a:xfrm>
                  <a:off x="2213483" y="5453559"/>
                  <a:ext cx="2547351" cy="19354500"/>
                  <a:chOff x="2126394" y="6201753"/>
                  <a:chExt cx="2547351" cy="19354500"/>
                </a:xfrm>
              </p:grpSpPr>
              <p:sp>
                <p:nvSpPr>
                  <p:cNvPr id="8033" name="Google Shape;8033;p7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34" name="Google Shape;8034;p7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35" name="Google Shape;8035;p7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36" name="Google Shape;8036;p7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37" name="Google Shape;8037;p7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38" name="Google Shape;8038;p7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39" name="Google Shape;8039;p7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40" name="Google Shape;8040;p7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41" name="Google Shape;8041;p7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42" name="Google Shape;8042;p7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43" name="Google Shape;8043;p7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44" name="Google Shape;8044;p7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45" name="Google Shape;8045;p7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46" name="Google Shape;8046;p7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047" name="Google Shape;8047;p71"/>
                <p:cNvGrpSpPr/>
                <p:nvPr/>
              </p:nvGrpSpPr>
              <p:grpSpPr>
                <a:xfrm>
                  <a:off x="589212" y="5453559"/>
                  <a:ext cx="1622103" cy="19354500"/>
                  <a:chOff x="589212" y="5453048"/>
                  <a:chExt cx="1622103" cy="19354500"/>
                </a:xfrm>
              </p:grpSpPr>
              <p:sp>
                <p:nvSpPr>
                  <p:cNvPr id="8048" name="Google Shape;8048;p7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49" name="Google Shape;8049;p7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50" name="Google Shape;8050;p7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51" name="Google Shape;8051;p7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52" name="Google Shape;8052;p7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53" name="Google Shape;8053;p7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54" name="Google Shape;8054;p7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55" name="Google Shape;8055;p7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56" name="Google Shape;8056;p7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057" name="Google Shape;8057;p71"/>
              <p:cNvGrpSpPr/>
              <p:nvPr/>
            </p:nvGrpSpPr>
            <p:grpSpPr>
              <a:xfrm>
                <a:off x="6752314" y="4228568"/>
                <a:ext cx="911322" cy="29031869"/>
                <a:chOff x="11540841" y="6900050"/>
                <a:chExt cx="911322" cy="19543500"/>
              </a:xfrm>
            </p:grpSpPr>
            <p:sp>
              <p:nvSpPr>
                <p:cNvPr id="8058" name="Google Shape;8058;p7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59" name="Google Shape;8059;p7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60" name="Google Shape;8060;p7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61" name="Google Shape;8061;p7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62" name="Google Shape;8062;p7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063" name="Google Shape;8063;p71"/>
              <p:cNvGrpSpPr/>
              <p:nvPr/>
            </p:nvGrpSpPr>
            <p:grpSpPr>
              <a:xfrm>
                <a:off x="7654454" y="4228555"/>
                <a:ext cx="2782652" cy="29031869"/>
                <a:chOff x="13486776" y="5144310"/>
                <a:chExt cx="2782652" cy="19543500"/>
              </a:xfrm>
            </p:grpSpPr>
            <p:sp>
              <p:nvSpPr>
                <p:cNvPr id="8064" name="Google Shape;8064;p7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65" name="Google Shape;8065;p7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66" name="Google Shape;8066;p7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67" name="Google Shape;8067;p7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68" name="Google Shape;8068;p7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69" name="Google Shape;8069;p7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0" name="Google Shape;8070;p7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1" name="Google Shape;8071;p7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2" name="Google Shape;8072;p7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3" name="Google Shape;8073;p7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4" name="Google Shape;8074;p7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5" name="Google Shape;8075;p7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6" name="Google Shape;8076;p7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7" name="Google Shape;8077;p7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8" name="Google Shape;8078;p7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79" name="Google Shape;8079;p7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080" name="Google Shape;8080;p71"/>
              <p:cNvGrpSpPr/>
              <p:nvPr/>
            </p:nvGrpSpPr>
            <p:grpSpPr>
              <a:xfrm>
                <a:off x="10427923" y="4228549"/>
                <a:ext cx="4161451" cy="29031869"/>
                <a:chOff x="16176528" y="4317489"/>
                <a:chExt cx="4161451" cy="19543500"/>
              </a:xfrm>
            </p:grpSpPr>
            <p:sp>
              <p:nvSpPr>
                <p:cNvPr id="8081" name="Google Shape;8081;p7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82" name="Google Shape;8082;p7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83" name="Google Shape;8083;p7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84" name="Google Shape;8084;p7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85" name="Google Shape;8085;p7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86" name="Google Shape;8086;p7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87" name="Google Shape;8087;p7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88" name="Google Shape;8088;p7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89" name="Google Shape;8089;p7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0" name="Google Shape;8090;p7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1" name="Google Shape;8091;p7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2" name="Google Shape;8092;p7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3" name="Google Shape;8093;p7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4" name="Google Shape;8094;p7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5" name="Google Shape;8095;p7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6" name="Google Shape;8096;p7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7" name="Google Shape;8097;p7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8" name="Google Shape;8098;p7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9" name="Google Shape;8099;p7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00" name="Google Shape;8100;p7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01" name="Google Shape;8101;p7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02" name="Google Shape;8102;p7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03" name="Google Shape;8103;p7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104" name="Google Shape;8104;p71"/>
            <p:cNvGrpSpPr/>
            <p:nvPr/>
          </p:nvGrpSpPr>
          <p:grpSpPr>
            <a:xfrm>
              <a:off x="16916435" y="4540806"/>
              <a:ext cx="16002389" cy="2418359"/>
              <a:chOff x="1874938" y="4228518"/>
              <a:chExt cx="12714436" cy="29031919"/>
            </a:xfrm>
          </p:grpSpPr>
          <p:grpSp>
            <p:nvGrpSpPr>
              <p:cNvPr id="8105" name="Google Shape;8105;p71"/>
              <p:cNvGrpSpPr/>
              <p:nvPr/>
            </p:nvGrpSpPr>
            <p:grpSpPr>
              <a:xfrm>
                <a:off x="1874938" y="4228545"/>
                <a:ext cx="724122" cy="29031869"/>
                <a:chOff x="6763779" y="3610074"/>
                <a:chExt cx="724122" cy="19543500"/>
              </a:xfrm>
            </p:grpSpPr>
            <p:sp>
              <p:nvSpPr>
                <p:cNvPr id="8106" name="Google Shape;8106;p7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07" name="Google Shape;8107;p7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08" name="Google Shape;8108;p7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09" name="Google Shape;8109;p7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110" name="Google Shape;8110;p71"/>
              <p:cNvGrpSpPr/>
              <p:nvPr/>
            </p:nvGrpSpPr>
            <p:grpSpPr>
              <a:xfrm>
                <a:off x="2589876" y="4228518"/>
                <a:ext cx="4171622" cy="29031750"/>
                <a:chOff x="589212" y="5453559"/>
                <a:chExt cx="4171622" cy="19354500"/>
              </a:xfrm>
            </p:grpSpPr>
            <p:grpSp>
              <p:nvGrpSpPr>
                <p:cNvPr id="8111" name="Google Shape;8111;p71"/>
                <p:cNvGrpSpPr/>
                <p:nvPr/>
              </p:nvGrpSpPr>
              <p:grpSpPr>
                <a:xfrm>
                  <a:off x="2213483" y="5453559"/>
                  <a:ext cx="2547351" cy="19354500"/>
                  <a:chOff x="2126394" y="6201753"/>
                  <a:chExt cx="2547351" cy="19354500"/>
                </a:xfrm>
              </p:grpSpPr>
              <p:sp>
                <p:nvSpPr>
                  <p:cNvPr id="8112" name="Google Shape;8112;p7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13" name="Google Shape;8113;p7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14" name="Google Shape;8114;p7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15" name="Google Shape;8115;p7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16" name="Google Shape;8116;p7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17" name="Google Shape;8117;p7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18" name="Google Shape;8118;p7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19" name="Google Shape;8119;p7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20" name="Google Shape;8120;p7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21" name="Google Shape;8121;p7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22" name="Google Shape;8122;p7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23" name="Google Shape;8123;p7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24" name="Google Shape;8124;p7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25" name="Google Shape;8125;p7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126" name="Google Shape;8126;p71"/>
                <p:cNvGrpSpPr/>
                <p:nvPr/>
              </p:nvGrpSpPr>
              <p:grpSpPr>
                <a:xfrm>
                  <a:off x="589212" y="5453559"/>
                  <a:ext cx="1622103" cy="19354500"/>
                  <a:chOff x="589212" y="5453048"/>
                  <a:chExt cx="1622103" cy="19354500"/>
                </a:xfrm>
              </p:grpSpPr>
              <p:sp>
                <p:nvSpPr>
                  <p:cNvPr id="8127" name="Google Shape;8127;p7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28" name="Google Shape;8128;p7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29" name="Google Shape;8129;p7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30" name="Google Shape;8130;p7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31" name="Google Shape;8131;p7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32" name="Google Shape;8132;p7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33" name="Google Shape;8133;p7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34" name="Google Shape;8134;p7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35" name="Google Shape;8135;p7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136" name="Google Shape;8136;p71"/>
              <p:cNvGrpSpPr/>
              <p:nvPr/>
            </p:nvGrpSpPr>
            <p:grpSpPr>
              <a:xfrm>
                <a:off x="6752314" y="4228568"/>
                <a:ext cx="911322" cy="29031869"/>
                <a:chOff x="11540841" y="6900050"/>
                <a:chExt cx="911322" cy="19543500"/>
              </a:xfrm>
            </p:grpSpPr>
            <p:sp>
              <p:nvSpPr>
                <p:cNvPr id="8137" name="Google Shape;8137;p7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38" name="Google Shape;8138;p7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39" name="Google Shape;8139;p7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40" name="Google Shape;8140;p7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41" name="Google Shape;8141;p7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142" name="Google Shape;8142;p71"/>
              <p:cNvGrpSpPr/>
              <p:nvPr/>
            </p:nvGrpSpPr>
            <p:grpSpPr>
              <a:xfrm>
                <a:off x="7654454" y="4228555"/>
                <a:ext cx="2782652" cy="29031869"/>
                <a:chOff x="13486776" y="5144310"/>
                <a:chExt cx="2782652" cy="19543500"/>
              </a:xfrm>
            </p:grpSpPr>
            <p:sp>
              <p:nvSpPr>
                <p:cNvPr id="8143" name="Google Shape;8143;p7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44" name="Google Shape;8144;p7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45" name="Google Shape;8145;p7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46" name="Google Shape;8146;p7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47" name="Google Shape;8147;p7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48" name="Google Shape;8148;p7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49" name="Google Shape;8149;p7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0" name="Google Shape;8150;p7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1" name="Google Shape;8151;p7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2" name="Google Shape;8152;p7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3" name="Google Shape;8153;p7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4" name="Google Shape;8154;p7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5" name="Google Shape;8155;p7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6" name="Google Shape;8156;p7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7" name="Google Shape;8157;p7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8" name="Google Shape;8158;p7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159" name="Google Shape;8159;p71"/>
              <p:cNvGrpSpPr/>
              <p:nvPr/>
            </p:nvGrpSpPr>
            <p:grpSpPr>
              <a:xfrm>
                <a:off x="10427923" y="4228549"/>
                <a:ext cx="4161451" cy="29031869"/>
                <a:chOff x="16176528" y="4317489"/>
                <a:chExt cx="4161451" cy="19543500"/>
              </a:xfrm>
            </p:grpSpPr>
            <p:sp>
              <p:nvSpPr>
                <p:cNvPr id="8160" name="Google Shape;8160;p7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61" name="Google Shape;8161;p7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62" name="Google Shape;8162;p7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63" name="Google Shape;8163;p7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64" name="Google Shape;8164;p7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65" name="Google Shape;8165;p7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66" name="Google Shape;8166;p7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67" name="Google Shape;8167;p7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68" name="Google Shape;8168;p7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69" name="Google Shape;8169;p7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0" name="Google Shape;8170;p7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1" name="Google Shape;8171;p7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2" name="Google Shape;8172;p7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3" name="Google Shape;8173;p7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4" name="Google Shape;8174;p7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5" name="Google Shape;8175;p7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6" name="Google Shape;8176;p7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7" name="Google Shape;8177;p7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8" name="Google Shape;8178;p7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79" name="Google Shape;8179;p7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80" name="Google Shape;8180;p7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81" name="Google Shape;8181;p7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82" name="Google Shape;8182;p7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8183" name="Google Shape;8183;p71"/>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184" name="Google Shape;8184;p71"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sp>
        <p:nvSpPr>
          <p:cNvPr id="8185" name="Google Shape;8185;p71"/>
          <p:cNvSpPr txBox="1"/>
          <p:nvPr/>
        </p:nvSpPr>
        <p:spPr>
          <a:xfrm>
            <a:off x="5930260" y="649622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8186" name="Google Shape;8186;p71"/>
          <p:cNvSpPr txBox="1"/>
          <p:nvPr/>
        </p:nvSpPr>
        <p:spPr>
          <a:xfrm>
            <a:off x="322125" y="1982475"/>
            <a:ext cx="7024200" cy="1255800"/>
          </a:xfrm>
          <a:prstGeom prst="rect">
            <a:avLst/>
          </a:prstGeom>
          <a:noFill/>
          <a:ln>
            <a:noFill/>
          </a:ln>
        </p:spPr>
        <p:txBody>
          <a:bodyPr spcFirstLastPara="1" wrap="square" lIns="91425" tIns="91425" rIns="91425" bIns="91425" anchor="t" anchorCtr="0">
            <a:noAutofit/>
          </a:bodyPr>
          <a:lstStyle/>
          <a:p>
            <a:pPr marL="457200" lvl="0" indent="-374650" algn="l" rtl="0">
              <a:lnSpc>
                <a:spcPct val="15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Synthetic lipid membranes are extremely complex, static, and prone to fluctuation </a:t>
            </a:r>
            <a:r>
              <a:rPr lang="en-US" sz="2300" baseline="30000">
                <a:solidFill>
                  <a:schemeClr val="dk1"/>
                </a:solidFill>
                <a:latin typeface="Calibri"/>
                <a:ea typeface="Calibri"/>
                <a:cs typeface="Calibri"/>
                <a:sym typeface="Calibri"/>
              </a:rPr>
              <a:t>1</a:t>
            </a:r>
            <a:endParaRPr sz="2300">
              <a:solidFill>
                <a:schemeClr val="dk1"/>
              </a:solidFill>
              <a:latin typeface="Calibri"/>
              <a:ea typeface="Calibri"/>
              <a:cs typeface="Calibri"/>
              <a:sym typeface="Calibri"/>
            </a:endParaRPr>
          </a:p>
        </p:txBody>
      </p:sp>
      <p:sp>
        <p:nvSpPr>
          <p:cNvPr id="8187" name="Google Shape;8187;p71"/>
          <p:cNvSpPr txBox="1"/>
          <p:nvPr/>
        </p:nvSpPr>
        <p:spPr>
          <a:xfrm>
            <a:off x="322125" y="146575"/>
            <a:ext cx="6766500"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Challenges of Synthetic Membrane-Based Nanotechnology</a:t>
            </a:r>
            <a:endParaRPr sz="3200" b="1">
              <a:solidFill>
                <a:schemeClr val="dk1"/>
              </a:solidFill>
              <a:latin typeface="Calibri"/>
              <a:ea typeface="Calibri"/>
              <a:cs typeface="Calibri"/>
              <a:sym typeface="Calibri"/>
            </a:endParaRPr>
          </a:p>
        </p:txBody>
      </p:sp>
      <p:sp>
        <p:nvSpPr>
          <p:cNvPr id="8188" name="Google Shape;8188;p71"/>
          <p:cNvSpPr txBox="1"/>
          <p:nvPr/>
        </p:nvSpPr>
        <p:spPr>
          <a:xfrm>
            <a:off x="-22600" y="5875450"/>
            <a:ext cx="12236100" cy="44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100" baseline="30000">
                <a:solidFill>
                  <a:schemeClr val="dk1"/>
                </a:solidFill>
                <a:latin typeface="Calibri"/>
                <a:ea typeface="Calibri"/>
                <a:cs typeface="Calibri"/>
                <a:sym typeface="Calibri"/>
              </a:rPr>
              <a:t>1 </a:t>
            </a:r>
            <a:r>
              <a:rPr lang="en-US" sz="1100">
                <a:solidFill>
                  <a:schemeClr val="dk1"/>
                </a:solidFill>
                <a:latin typeface="Calibri"/>
                <a:ea typeface="Calibri"/>
                <a:cs typeface="Calibri"/>
                <a:sym typeface="Calibri"/>
              </a:rPr>
              <a:t>Gan S, Scarpelli V, Exterkate M. Exploring lipid diversity and minimalism to define membrane requirements for synthetic cells. FEBS Lett. 2025 Dec;599(24):3569-3590. doi: 10.1002/1873-3468.70131. Epub 2025 Aug 11. PMID: 40787853; PMCID: PMC12720230.</a:t>
            </a:r>
            <a:endParaRPr sz="1100">
              <a:solidFill>
                <a:schemeClr val="dk1"/>
              </a:solidFill>
              <a:latin typeface="Calibri"/>
              <a:ea typeface="Calibri"/>
              <a:cs typeface="Calibri"/>
              <a:sym typeface="Calibri"/>
            </a:endParaRPr>
          </a:p>
        </p:txBody>
      </p:sp>
      <p:pic>
        <p:nvPicPr>
          <p:cNvPr id="8189" name="Google Shape;8189;p71" descr="Logo&#10;&#10;Description automatically generated"/>
          <p:cNvPicPr preferRelativeResize="0"/>
          <p:nvPr/>
        </p:nvPicPr>
        <p:blipFill rotWithShape="1">
          <a:blip r:embed="rId4">
            <a:alphaModFix/>
          </a:blip>
          <a:srcRect/>
          <a:stretch/>
        </p:blipFill>
        <p:spPr>
          <a:xfrm>
            <a:off x="7346250" y="203148"/>
            <a:ext cx="1078650" cy="595937"/>
          </a:xfrm>
          <a:prstGeom prst="rect">
            <a:avLst/>
          </a:prstGeom>
          <a:noFill/>
          <a:ln>
            <a:noFill/>
          </a:ln>
        </p:spPr>
      </p:pic>
      <p:pic>
        <p:nvPicPr>
          <p:cNvPr id="8190" name="Google Shape;8190;p71" descr="Shape&#10;&#10;Description automatically generated with medium confidence"/>
          <p:cNvPicPr preferRelativeResize="0"/>
          <p:nvPr/>
        </p:nvPicPr>
        <p:blipFill rotWithShape="1">
          <a:blip r:embed="rId5">
            <a:alphaModFix/>
          </a:blip>
          <a:srcRect/>
          <a:stretch/>
        </p:blipFill>
        <p:spPr>
          <a:xfrm>
            <a:off x="10930225" y="203150"/>
            <a:ext cx="925350" cy="449275"/>
          </a:xfrm>
          <a:prstGeom prst="rect">
            <a:avLst/>
          </a:prstGeom>
          <a:noFill/>
          <a:ln>
            <a:noFill/>
          </a:ln>
        </p:spPr>
      </p:pic>
      <p:pic>
        <p:nvPicPr>
          <p:cNvPr id="8191" name="Google Shape;8191;p71" descr="https://commguide.asu.edu/downloads/asulogo/jpg/logo_mg.jpg"/>
          <p:cNvPicPr preferRelativeResize="0"/>
          <p:nvPr/>
        </p:nvPicPr>
        <p:blipFill rotWithShape="1">
          <a:blip r:embed="rId6">
            <a:alphaModFix/>
          </a:blip>
          <a:srcRect/>
          <a:stretch/>
        </p:blipFill>
        <p:spPr>
          <a:xfrm>
            <a:off x="8551730" y="203150"/>
            <a:ext cx="1078645" cy="449275"/>
          </a:xfrm>
          <a:prstGeom prst="rect">
            <a:avLst/>
          </a:prstGeom>
          <a:noFill/>
          <a:ln>
            <a:noFill/>
          </a:ln>
        </p:spPr>
      </p:pic>
      <p:pic>
        <p:nvPicPr>
          <p:cNvPr id="8192" name="Google Shape;8192;p71" descr="REU at Harvard University (CNS) | NNCI"/>
          <p:cNvPicPr preferRelativeResize="0"/>
          <p:nvPr/>
        </p:nvPicPr>
        <p:blipFill rotWithShape="1">
          <a:blip r:embed="rId7">
            <a:alphaModFix/>
          </a:blip>
          <a:srcRect/>
          <a:stretch/>
        </p:blipFill>
        <p:spPr>
          <a:xfrm>
            <a:off x="9757196" y="203150"/>
            <a:ext cx="1046205" cy="449275"/>
          </a:xfrm>
          <a:prstGeom prst="rect">
            <a:avLst/>
          </a:prstGeom>
          <a:noFill/>
          <a:ln>
            <a:noFill/>
          </a:ln>
        </p:spPr>
      </p:pic>
      <p:pic>
        <p:nvPicPr>
          <p:cNvPr id="8193" name="Google Shape;8193;p71"/>
          <p:cNvPicPr preferRelativeResize="0"/>
          <p:nvPr/>
        </p:nvPicPr>
        <p:blipFill>
          <a:blip r:embed="rId8">
            <a:alphaModFix/>
          </a:blip>
          <a:stretch>
            <a:fillRect/>
          </a:stretch>
        </p:blipFill>
        <p:spPr>
          <a:xfrm>
            <a:off x="8483500" y="1982463"/>
            <a:ext cx="2208725" cy="2208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p19"/>
          <p:cNvSpPr txBox="1"/>
          <p:nvPr/>
        </p:nvSpPr>
        <p:spPr>
          <a:xfrm>
            <a:off x="206950" y="2089136"/>
            <a:ext cx="6029100" cy="2387464"/>
          </a:xfrm>
          <a:prstGeom prst="rect">
            <a:avLst/>
          </a:prstGeom>
          <a:noFill/>
          <a:ln>
            <a:noFill/>
          </a:ln>
        </p:spPr>
        <p:txBody>
          <a:bodyPr spcFirstLastPara="1" wrap="square" lIns="91425" tIns="91425" rIns="91425" bIns="91425" anchor="ctr" anchorCtr="0">
            <a:noAutofit/>
          </a:bodyPr>
          <a:lstStyle/>
          <a:p>
            <a:pPr marL="0" lvl="0" indent="0" algn="ctr" rtl="0">
              <a:lnSpc>
                <a:spcPct val="200000"/>
              </a:lnSpc>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Design, synthesize, and characterize amphiphilic small chain GEP’s for membrane technology applications</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68" name="Google Shape;1168;p19"/>
          <p:cNvSpPr txBox="1"/>
          <p:nvPr/>
        </p:nvSpPr>
        <p:spPr>
          <a:xfrm>
            <a:off x="7487483" y="5407139"/>
            <a:ext cx="3603900" cy="40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dirty="0">
                <a:solidFill>
                  <a:schemeClr val="dk1"/>
                </a:solidFill>
                <a:latin typeface="Times New Roman" panose="02020603050405020304" pitchFamily="18" charset="0"/>
                <a:ea typeface="Calibri"/>
                <a:cs typeface="Times New Roman" panose="02020603050405020304" pitchFamily="18" charset="0"/>
                <a:sym typeface="Calibri"/>
              </a:rPr>
              <a:t>Fig. 4: GEP sequence used in this project for bacterial transformation </a:t>
            </a:r>
            <a:endParaRPr sz="1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69" name="Google Shape;1169;p19"/>
          <p:cNvSpPr txBox="1"/>
          <p:nvPr/>
        </p:nvSpPr>
        <p:spPr>
          <a:xfrm>
            <a:off x="206950" y="169275"/>
            <a:ext cx="4816200" cy="59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Primary Research Goal </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grpSp>
        <p:nvGrpSpPr>
          <p:cNvPr id="1170" name="Google Shape;1170;p19"/>
          <p:cNvGrpSpPr/>
          <p:nvPr/>
        </p:nvGrpSpPr>
        <p:grpSpPr>
          <a:xfrm>
            <a:off x="-7700" y="6324840"/>
            <a:ext cx="12206290" cy="332283"/>
            <a:chOff x="931692" y="4540806"/>
            <a:chExt cx="31987132" cy="2418359"/>
          </a:xfrm>
        </p:grpSpPr>
        <p:grpSp>
          <p:nvGrpSpPr>
            <p:cNvPr id="1171" name="Google Shape;1171;p19"/>
            <p:cNvGrpSpPr/>
            <p:nvPr/>
          </p:nvGrpSpPr>
          <p:grpSpPr>
            <a:xfrm>
              <a:off x="931692" y="4540806"/>
              <a:ext cx="16002389" cy="2418359"/>
              <a:chOff x="1874938" y="4228518"/>
              <a:chExt cx="12714436" cy="29031919"/>
            </a:xfrm>
          </p:grpSpPr>
          <p:grpSp>
            <p:nvGrpSpPr>
              <p:cNvPr id="1172" name="Google Shape;1172;p19"/>
              <p:cNvGrpSpPr/>
              <p:nvPr/>
            </p:nvGrpSpPr>
            <p:grpSpPr>
              <a:xfrm>
                <a:off x="1874938" y="4228545"/>
                <a:ext cx="724122" cy="29031869"/>
                <a:chOff x="6763779" y="3610074"/>
                <a:chExt cx="724122" cy="19543500"/>
              </a:xfrm>
            </p:grpSpPr>
            <p:sp>
              <p:nvSpPr>
                <p:cNvPr id="1173" name="Google Shape;1173;p1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74" name="Google Shape;1174;p1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75" name="Google Shape;1175;p1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76" name="Google Shape;1176;p1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177" name="Google Shape;1177;p19"/>
              <p:cNvGrpSpPr/>
              <p:nvPr/>
            </p:nvGrpSpPr>
            <p:grpSpPr>
              <a:xfrm>
                <a:off x="2589876" y="4228518"/>
                <a:ext cx="4171622" cy="29031750"/>
                <a:chOff x="589212" y="5453559"/>
                <a:chExt cx="4171622" cy="19354500"/>
              </a:xfrm>
            </p:grpSpPr>
            <p:grpSp>
              <p:nvGrpSpPr>
                <p:cNvPr id="1178" name="Google Shape;1178;p19"/>
                <p:cNvGrpSpPr/>
                <p:nvPr/>
              </p:nvGrpSpPr>
              <p:grpSpPr>
                <a:xfrm>
                  <a:off x="2213483" y="5453559"/>
                  <a:ext cx="2547351" cy="19354500"/>
                  <a:chOff x="2126394" y="6201753"/>
                  <a:chExt cx="2547351" cy="19354500"/>
                </a:xfrm>
              </p:grpSpPr>
              <p:sp>
                <p:nvSpPr>
                  <p:cNvPr id="1179" name="Google Shape;1179;p1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0" name="Google Shape;1180;p1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1" name="Google Shape;1181;p1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2" name="Google Shape;1182;p1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3" name="Google Shape;1183;p1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4" name="Google Shape;1184;p1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5" name="Google Shape;1185;p1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6" name="Google Shape;1186;p1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7" name="Google Shape;1187;p1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8" name="Google Shape;1188;p1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89" name="Google Shape;1189;p1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90" name="Google Shape;1190;p1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91" name="Google Shape;1191;p1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92" name="Google Shape;1192;p1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193" name="Google Shape;1193;p19"/>
                <p:cNvGrpSpPr/>
                <p:nvPr/>
              </p:nvGrpSpPr>
              <p:grpSpPr>
                <a:xfrm>
                  <a:off x="589212" y="5453559"/>
                  <a:ext cx="1622103" cy="19354500"/>
                  <a:chOff x="589212" y="5453048"/>
                  <a:chExt cx="1622103" cy="19354500"/>
                </a:xfrm>
              </p:grpSpPr>
              <p:sp>
                <p:nvSpPr>
                  <p:cNvPr id="1194" name="Google Shape;1194;p1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95" name="Google Shape;1195;p1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96" name="Google Shape;1196;p1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97" name="Google Shape;1197;p1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98" name="Google Shape;1198;p1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199" name="Google Shape;1199;p1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00" name="Google Shape;1200;p1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01" name="Google Shape;1201;p1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02" name="Google Shape;1202;p1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203" name="Google Shape;1203;p19"/>
              <p:cNvGrpSpPr/>
              <p:nvPr/>
            </p:nvGrpSpPr>
            <p:grpSpPr>
              <a:xfrm>
                <a:off x="6752314" y="4228568"/>
                <a:ext cx="911322" cy="29031869"/>
                <a:chOff x="11540841" y="6900050"/>
                <a:chExt cx="911322" cy="19543500"/>
              </a:xfrm>
            </p:grpSpPr>
            <p:sp>
              <p:nvSpPr>
                <p:cNvPr id="1204" name="Google Shape;1204;p1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05" name="Google Shape;1205;p1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06" name="Google Shape;1206;p1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07" name="Google Shape;1207;p1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08" name="Google Shape;1208;p1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209" name="Google Shape;1209;p19"/>
              <p:cNvGrpSpPr/>
              <p:nvPr/>
            </p:nvGrpSpPr>
            <p:grpSpPr>
              <a:xfrm>
                <a:off x="7654454" y="4228555"/>
                <a:ext cx="2782652" cy="29031869"/>
                <a:chOff x="13486776" y="5144310"/>
                <a:chExt cx="2782652" cy="19543500"/>
              </a:xfrm>
            </p:grpSpPr>
            <p:sp>
              <p:nvSpPr>
                <p:cNvPr id="1210" name="Google Shape;1210;p1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11" name="Google Shape;1211;p1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12" name="Google Shape;1212;p1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13" name="Google Shape;1213;p1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14" name="Google Shape;1214;p1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15" name="Google Shape;1215;p1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16" name="Google Shape;1216;p1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17" name="Google Shape;1217;p1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18" name="Google Shape;1218;p1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19" name="Google Shape;1219;p1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20" name="Google Shape;1220;p1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21" name="Google Shape;1221;p1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22" name="Google Shape;1222;p1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23" name="Google Shape;1223;p1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24" name="Google Shape;1224;p1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25" name="Google Shape;1225;p1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226" name="Google Shape;1226;p19"/>
              <p:cNvGrpSpPr/>
              <p:nvPr/>
            </p:nvGrpSpPr>
            <p:grpSpPr>
              <a:xfrm>
                <a:off x="10427923" y="4228549"/>
                <a:ext cx="4161451" cy="29031869"/>
                <a:chOff x="16176528" y="4317489"/>
                <a:chExt cx="4161451" cy="19543500"/>
              </a:xfrm>
            </p:grpSpPr>
            <p:sp>
              <p:nvSpPr>
                <p:cNvPr id="1227" name="Google Shape;1227;p1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28" name="Google Shape;1228;p1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29" name="Google Shape;1229;p1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0" name="Google Shape;1230;p1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1" name="Google Shape;1231;p1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2" name="Google Shape;1232;p1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3" name="Google Shape;1233;p1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4" name="Google Shape;1234;p1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5" name="Google Shape;1235;p1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6" name="Google Shape;1236;p1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7" name="Google Shape;1237;p1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8" name="Google Shape;1238;p1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39" name="Google Shape;1239;p1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0" name="Google Shape;1240;p1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1" name="Google Shape;1241;p1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2" name="Google Shape;1242;p1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3" name="Google Shape;1243;p1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4" name="Google Shape;1244;p1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5" name="Google Shape;1245;p1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6" name="Google Shape;1246;p1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7" name="Google Shape;1247;p1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8" name="Google Shape;1248;p1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49" name="Google Shape;1249;p1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250" name="Google Shape;1250;p19"/>
            <p:cNvGrpSpPr/>
            <p:nvPr/>
          </p:nvGrpSpPr>
          <p:grpSpPr>
            <a:xfrm>
              <a:off x="16916435" y="4540806"/>
              <a:ext cx="16002389" cy="2418359"/>
              <a:chOff x="1874938" y="4228518"/>
              <a:chExt cx="12714436" cy="29031919"/>
            </a:xfrm>
          </p:grpSpPr>
          <p:grpSp>
            <p:nvGrpSpPr>
              <p:cNvPr id="1251" name="Google Shape;1251;p19"/>
              <p:cNvGrpSpPr/>
              <p:nvPr/>
            </p:nvGrpSpPr>
            <p:grpSpPr>
              <a:xfrm>
                <a:off x="1874938" y="4228545"/>
                <a:ext cx="724122" cy="29031869"/>
                <a:chOff x="6763779" y="3610074"/>
                <a:chExt cx="724122" cy="19543500"/>
              </a:xfrm>
            </p:grpSpPr>
            <p:sp>
              <p:nvSpPr>
                <p:cNvPr id="1252" name="Google Shape;1252;p1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53" name="Google Shape;1253;p1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54" name="Google Shape;1254;p1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55" name="Google Shape;1255;p1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256" name="Google Shape;1256;p19"/>
              <p:cNvGrpSpPr/>
              <p:nvPr/>
            </p:nvGrpSpPr>
            <p:grpSpPr>
              <a:xfrm>
                <a:off x="2589876" y="4228518"/>
                <a:ext cx="4171622" cy="29031750"/>
                <a:chOff x="589212" y="5453559"/>
                <a:chExt cx="4171622" cy="19354500"/>
              </a:xfrm>
            </p:grpSpPr>
            <p:grpSp>
              <p:nvGrpSpPr>
                <p:cNvPr id="1257" name="Google Shape;1257;p19"/>
                <p:cNvGrpSpPr/>
                <p:nvPr/>
              </p:nvGrpSpPr>
              <p:grpSpPr>
                <a:xfrm>
                  <a:off x="2213483" y="5453559"/>
                  <a:ext cx="2547351" cy="19354500"/>
                  <a:chOff x="2126394" y="6201753"/>
                  <a:chExt cx="2547351" cy="19354500"/>
                </a:xfrm>
              </p:grpSpPr>
              <p:sp>
                <p:nvSpPr>
                  <p:cNvPr id="1258" name="Google Shape;1258;p1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59" name="Google Shape;1259;p1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0" name="Google Shape;1260;p1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1" name="Google Shape;1261;p1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2" name="Google Shape;1262;p1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3" name="Google Shape;1263;p1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4" name="Google Shape;1264;p1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5" name="Google Shape;1265;p1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6" name="Google Shape;1266;p1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7" name="Google Shape;1267;p1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8" name="Google Shape;1268;p1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69" name="Google Shape;1269;p1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70" name="Google Shape;1270;p1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71" name="Google Shape;1271;p1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272" name="Google Shape;1272;p19"/>
                <p:cNvGrpSpPr/>
                <p:nvPr/>
              </p:nvGrpSpPr>
              <p:grpSpPr>
                <a:xfrm>
                  <a:off x="589212" y="5453559"/>
                  <a:ext cx="1622103" cy="19354500"/>
                  <a:chOff x="589212" y="5453048"/>
                  <a:chExt cx="1622103" cy="19354500"/>
                </a:xfrm>
              </p:grpSpPr>
              <p:sp>
                <p:nvSpPr>
                  <p:cNvPr id="1273" name="Google Shape;1273;p1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74" name="Google Shape;1274;p1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75" name="Google Shape;1275;p1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76" name="Google Shape;1276;p1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77" name="Google Shape;1277;p1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78" name="Google Shape;1278;p1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79" name="Google Shape;1279;p1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80" name="Google Shape;1280;p1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81" name="Google Shape;1281;p1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282" name="Google Shape;1282;p19"/>
              <p:cNvGrpSpPr/>
              <p:nvPr/>
            </p:nvGrpSpPr>
            <p:grpSpPr>
              <a:xfrm>
                <a:off x="6752314" y="4228568"/>
                <a:ext cx="911322" cy="29031869"/>
                <a:chOff x="11540841" y="6900050"/>
                <a:chExt cx="911322" cy="19543500"/>
              </a:xfrm>
            </p:grpSpPr>
            <p:sp>
              <p:nvSpPr>
                <p:cNvPr id="1283" name="Google Shape;1283;p1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84" name="Google Shape;1284;p1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85" name="Google Shape;1285;p1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86" name="Google Shape;1286;p1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87" name="Google Shape;1287;p1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288" name="Google Shape;1288;p19"/>
              <p:cNvGrpSpPr/>
              <p:nvPr/>
            </p:nvGrpSpPr>
            <p:grpSpPr>
              <a:xfrm>
                <a:off x="7654454" y="4228555"/>
                <a:ext cx="2782652" cy="29031869"/>
                <a:chOff x="13486776" y="5144310"/>
                <a:chExt cx="2782652" cy="19543500"/>
              </a:xfrm>
            </p:grpSpPr>
            <p:sp>
              <p:nvSpPr>
                <p:cNvPr id="1289" name="Google Shape;1289;p1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0" name="Google Shape;1290;p1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1" name="Google Shape;1291;p1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2" name="Google Shape;1292;p1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3" name="Google Shape;1293;p1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4" name="Google Shape;1294;p1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5" name="Google Shape;1295;p1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6" name="Google Shape;1296;p1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7" name="Google Shape;1297;p1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8" name="Google Shape;1298;p1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299" name="Google Shape;1299;p1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00" name="Google Shape;1300;p1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01" name="Google Shape;1301;p1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02" name="Google Shape;1302;p1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03" name="Google Shape;1303;p1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04" name="Google Shape;1304;p1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305" name="Google Shape;1305;p19"/>
              <p:cNvGrpSpPr/>
              <p:nvPr/>
            </p:nvGrpSpPr>
            <p:grpSpPr>
              <a:xfrm>
                <a:off x="10427923" y="4228549"/>
                <a:ext cx="4161451" cy="29031869"/>
                <a:chOff x="16176528" y="4317489"/>
                <a:chExt cx="4161451" cy="19543500"/>
              </a:xfrm>
            </p:grpSpPr>
            <p:sp>
              <p:nvSpPr>
                <p:cNvPr id="1306" name="Google Shape;1306;p1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07" name="Google Shape;1307;p1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08" name="Google Shape;1308;p1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09" name="Google Shape;1309;p1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0" name="Google Shape;1310;p1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1" name="Google Shape;1311;p1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2" name="Google Shape;1312;p1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3" name="Google Shape;1313;p1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4" name="Google Shape;1314;p1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5" name="Google Shape;1315;p1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6" name="Google Shape;1316;p1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7" name="Google Shape;1317;p1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8" name="Google Shape;1318;p1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19" name="Google Shape;1319;p1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20" name="Google Shape;1320;p1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21" name="Google Shape;1321;p1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22" name="Google Shape;1322;p1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23" name="Google Shape;1323;p1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24" name="Google Shape;1324;p1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25" name="Google Shape;1325;p1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26" name="Google Shape;1326;p1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27" name="Google Shape;1327;p1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28" name="Google Shape;1328;p1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1329" name="Google Shape;1329;p19"/>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1330" name="Google Shape;1330;p19" descr="A black and white image of text&#10;&#10;Description automatically generated with low confidence"/>
          <p:cNvPicPr preferRelativeResize="0"/>
          <p:nvPr/>
        </p:nvPicPr>
        <p:blipFill rotWithShape="1">
          <a:blip r:embed="rId3">
            <a:alphaModFix/>
          </a:blip>
          <a:srcRect/>
          <a:stretch/>
        </p:blipFill>
        <p:spPr>
          <a:xfrm>
            <a:off x="9430356" y="6605385"/>
            <a:ext cx="2743201" cy="222645"/>
          </a:xfrm>
          <a:prstGeom prst="rect">
            <a:avLst/>
          </a:prstGeom>
          <a:noFill/>
          <a:ln>
            <a:noFill/>
          </a:ln>
        </p:spPr>
      </p:pic>
      <p:pic>
        <p:nvPicPr>
          <p:cNvPr id="1331" name="Google Shape;1331;p19"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1332" name="Google Shape;1332;p19"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1333" name="Google Shape;1333;p19"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1334" name="Google Shape;1334;p19"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pic>
        <p:nvPicPr>
          <p:cNvPr id="1335" name="Google Shape;1335;p19" title="Screenshot 2026-06-24 at 4.34.07 PM.png"/>
          <p:cNvPicPr preferRelativeResize="0"/>
          <p:nvPr/>
        </p:nvPicPr>
        <p:blipFill rotWithShape="1">
          <a:blip r:embed="rId8">
            <a:alphaModFix/>
          </a:blip>
          <a:srcRect l="5402" t="4898"/>
          <a:stretch/>
        </p:blipFill>
        <p:spPr>
          <a:xfrm>
            <a:off x="6591800" y="69925"/>
            <a:ext cx="747614" cy="716655"/>
          </a:xfrm>
          <a:prstGeom prst="rect">
            <a:avLst/>
          </a:prstGeom>
          <a:noFill/>
          <a:ln>
            <a:noFill/>
          </a:ln>
        </p:spPr>
      </p:pic>
      <p:sp>
        <p:nvSpPr>
          <p:cNvPr id="1336" name="Google Shape;1336;p19"/>
          <p:cNvSpPr txBox="1"/>
          <p:nvPr/>
        </p:nvSpPr>
        <p:spPr>
          <a:xfrm>
            <a:off x="0" y="6508950"/>
            <a:ext cx="2842054"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1337" name="Google Shape;1337;p19"/>
          <p:cNvSpPr txBox="1"/>
          <p:nvPr/>
        </p:nvSpPr>
        <p:spPr>
          <a:xfrm>
            <a:off x="-6" y="6508950"/>
            <a:ext cx="12207300"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Times New Roman" panose="02020603050405020304" pitchFamily="18" charset="0"/>
                <a:cs typeface="Times New Roman" panose="02020603050405020304" pitchFamily="18" charset="0"/>
                <a:sym typeface="Calibri"/>
              </a:rPr>
              <a:t>6</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pic>
        <p:nvPicPr>
          <p:cNvPr id="6" name="Picture 5">
            <a:extLst>
              <a:ext uri="{FF2B5EF4-FFF2-40B4-BE49-F238E27FC236}">
                <a16:creationId xmlns:a16="http://schemas.microsoft.com/office/drawing/2014/main" id="{322D20B1-1C74-5024-5514-958AB54771D0}"/>
              </a:ext>
            </a:extLst>
          </p:cNvPr>
          <p:cNvPicPr>
            <a:picLocks noChangeAspect="1"/>
          </p:cNvPicPr>
          <p:nvPr/>
        </p:nvPicPr>
        <p:blipFill>
          <a:blip r:embed="rId9"/>
          <a:srcRect l="38049" t="22921" r="7590" b="8722"/>
          <a:stretch>
            <a:fillRect/>
          </a:stretch>
        </p:blipFill>
        <p:spPr>
          <a:xfrm>
            <a:off x="6538149" y="1005688"/>
            <a:ext cx="5207649" cy="4365617"/>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8198"/>
        <p:cNvGrpSpPr/>
        <p:nvPr/>
      </p:nvGrpSpPr>
      <p:grpSpPr>
        <a:xfrm>
          <a:off x="0" y="0"/>
          <a:ext cx="0" cy="0"/>
          <a:chOff x="0" y="0"/>
          <a:chExt cx="0" cy="0"/>
        </a:xfrm>
      </p:grpSpPr>
      <p:sp>
        <p:nvSpPr>
          <p:cNvPr id="8199" name="Google Shape;8199;p72"/>
          <p:cNvSpPr txBox="1">
            <a:spLocks noGrp="1"/>
          </p:cNvSpPr>
          <p:nvPr>
            <p:ph type="ctrTitle"/>
          </p:nvPr>
        </p:nvSpPr>
        <p:spPr>
          <a:xfrm>
            <a:off x="1372613" y="1326100"/>
            <a:ext cx="9446400" cy="19932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Times New Roman"/>
              <a:buNone/>
            </a:pPr>
            <a:r>
              <a:rPr lang="en-US" sz="4440" b="1">
                <a:latin typeface="Times New Roman"/>
                <a:ea typeface="Times New Roman"/>
                <a:cs typeface="Times New Roman"/>
                <a:sym typeface="Times New Roman"/>
              </a:rPr>
              <a:t>Synthesizing Genetically Encoded Amphiphilic Polymers for Membrane Based Nanotechnologies</a:t>
            </a:r>
            <a:endParaRPr sz="35130"/>
          </a:p>
        </p:txBody>
      </p:sp>
      <p:sp>
        <p:nvSpPr>
          <p:cNvPr id="8200" name="Google Shape;8200;p72"/>
          <p:cNvSpPr txBox="1">
            <a:spLocks noGrp="1"/>
          </p:cNvSpPr>
          <p:nvPr>
            <p:ph type="subTitle" idx="1"/>
          </p:nvPr>
        </p:nvSpPr>
        <p:spPr>
          <a:xfrm>
            <a:off x="843564" y="3938357"/>
            <a:ext cx="10513200" cy="154560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Clr>
                <a:schemeClr val="dk1"/>
              </a:buClr>
              <a:buSzPts val="3200"/>
              <a:buNone/>
            </a:pPr>
            <a:r>
              <a:rPr lang="en-US" sz="2500" dirty="0"/>
              <a:t>Adam Vanluvanee, Harvey Mudd College</a:t>
            </a:r>
            <a:endParaRPr sz="2500" dirty="0"/>
          </a:p>
          <a:p>
            <a:pPr marL="0" lvl="0" indent="0" algn="ctr" rtl="0">
              <a:lnSpc>
                <a:spcPct val="80000"/>
              </a:lnSpc>
              <a:spcBef>
                <a:spcPts val="0"/>
              </a:spcBef>
              <a:spcAft>
                <a:spcPts val="0"/>
              </a:spcAft>
              <a:buClr>
                <a:schemeClr val="dk1"/>
              </a:buClr>
              <a:buSzPts val="3200"/>
              <a:buNone/>
            </a:pPr>
            <a:endParaRPr sz="2500" dirty="0"/>
          </a:p>
          <a:p>
            <a:pPr marL="0" lvl="0" indent="0" algn="ctr" rtl="0">
              <a:lnSpc>
                <a:spcPct val="80000"/>
              </a:lnSpc>
              <a:spcBef>
                <a:spcPts val="1000"/>
              </a:spcBef>
              <a:spcAft>
                <a:spcPts val="0"/>
              </a:spcAft>
              <a:buClr>
                <a:schemeClr val="dk1"/>
              </a:buClr>
              <a:buSzPts val="3200"/>
              <a:buNone/>
            </a:pPr>
            <a:r>
              <a:rPr lang="en-US" sz="1900" dirty="0"/>
              <a:t>Ashley Martinez, Northern Arizona University</a:t>
            </a:r>
            <a:endParaRPr sz="1100" dirty="0"/>
          </a:p>
          <a:p>
            <a:pPr marL="0" lvl="0" indent="0" algn="ctr" rtl="0">
              <a:lnSpc>
                <a:spcPct val="80000"/>
              </a:lnSpc>
              <a:spcBef>
                <a:spcPts val="1000"/>
              </a:spcBef>
              <a:spcAft>
                <a:spcPts val="0"/>
              </a:spcAft>
              <a:buClr>
                <a:schemeClr val="dk1"/>
              </a:buClr>
              <a:buSzPts val="3200"/>
              <a:buNone/>
            </a:pPr>
            <a:r>
              <a:rPr lang="en-US" sz="1900" dirty="0"/>
              <a:t>Gabriel Moñtano, Northern Arizona University</a:t>
            </a:r>
            <a:endParaRPr sz="1100" dirty="0"/>
          </a:p>
        </p:txBody>
      </p:sp>
      <p:pic>
        <p:nvPicPr>
          <p:cNvPr id="8201" name="Google Shape;8201;p72"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8202" name="Google Shape;8202;p72" descr="Shape&#10;&#10;Description automatically generated with medium confidence"/>
          <p:cNvPicPr preferRelativeResize="0"/>
          <p:nvPr/>
        </p:nvPicPr>
        <p:blipFill rotWithShape="1">
          <a:blip r:embed="rId4">
            <a:alphaModFix/>
          </a:blip>
          <a:srcRect/>
          <a:stretch/>
        </p:blipFill>
        <p:spPr>
          <a:xfrm>
            <a:off x="8090887" y="88100"/>
            <a:ext cx="1078651" cy="523690"/>
          </a:xfrm>
          <a:prstGeom prst="rect">
            <a:avLst/>
          </a:prstGeom>
          <a:noFill/>
          <a:ln>
            <a:noFill/>
          </a:ln>
        </p:spPr>
      </p:pic>
      <p:pic>
        <p:nvPicPr>
          <p:cNvPr id="8203" name="Google Shape;8203;p72" descr="Logo&#10;&#10;Description automatically generated"/>
          <p:cNvPicPr preferRelativeResize="0"/>
          <p:nvPr/>
        </p:nvPicPr>
        <p:blipFill rotWithShape="1">
          <a:blip r:embed="rId5">
            <a:alphaModFix/>
          </a:blip>
          <a:srcRect/>
          <a:stretch/>
        </p:blipFill>
        <p:spPr>
          <a:xfrm>
            <a:off x="255926" y="88076"/>
            <a:ext cx="1200497" cy="663250"/>
          </a:xfrm>
          <a:prstGeom prst="rect">
            <a:avLst/>
          </a:prstGeom>
          <a:noFill/>
          <a:ln>
            <a:noFill/>
          </a:ln>
        </p:spPr>
      </p:pic>
      <p:sp>
        <p:nvSpPr>
          <p:cNvPr id="8204" name="Google Shape;8204;p72"/>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a:t>
            </a:r>
            <a:endParaRPr sz="1400" b="0" i="0" u="none" strike="noStrike" cap="none">
              <a:solidFill>
                <a:srgbClr val="000000"/>
              </a:solidFill>
              <a:latin typeface="Arial"/>
              <a:ea typeface="Arial"/>
              <a:cs typeface="Arial"/>
              <a:sym typeface="Arial"/>
            </a:endParaRPr>
          </a:p>
        </p:txBody>
      </p:sp>
      <p:sp>
        <p:nvSpPr>
          <p:cNvPr id="8205" name="Google Shape;8205;p7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60</a:t>
            </a:fld>
            <a:endParaRPr/>
          </a:p>
        </p:txBody>
      </p:sp>
      <p:pic>
        <p:nvPicPr>
          <p:cNvPr id="8206" name="Google Shape;8206;p72" descr="https://commguide.asu.edu/downloads/asulogo/jpg/logo_mg.jpg"/>
          <p:cNvPicPr preferRelativeResize="0"/>
          <p:nvPr/>
        </p:nvPicPr>
        <p:blipFill rotWithShape="1">
          <a:blip r:embed="rId6">
            <a:alphaModFix/>
          </a:blip>
          <a:srcRect/>
          <a:stretch/>
        </p:blipFill>
        <p:spPr>
          <a:xfrm>
            <a:off x="10819025" y="99913"/>
            <a:ext cx="1200500" cy="500028"/>
          </a:xfrm>
          <a:prstGeom prst="rect">
            <a:avLst/>
          </a:prstGeom>
          <a:noFill/>
          <a:ln>
            <a:noFill/>
          </a:ln>
        </p:spPr>
      </p:pic>
      <p:pic>
        <p:nvPicPr>
          <p:cNvPr id="8207" name="Google Shape;8207;p72" descr="REU at Harvard University (CNS) | NNCI"/>
          <p:cNvPicPr preferRelativeResize="0"/>
          <p:nvPr/>
        </p:nvPicPr>
        <p:blipFill rotWithShape="1">
          <a:blip r:embed="rId7">
            <a:alphaModFix/>
          </a:blip>
          <a:srcRect/>
          <a:stretch/>
        </p:blipFill>
        <p:spPr>
          <a:xfrm>
            <a:off x="2830726" y="84600"/>
            <a:ext cx="1354458" cy="581650"/>
          </a:xfrm>
          <a:prstGeom prst="rect">
            <a:avLst/>
          </a:prstGeom>
          <a:noFill/>
          <a:ln>
            <a:noFill/>
          </a:ln>
        </p:spPr>
      </p:pic>
      <p:grpSp>
        <p:nvGrpSpPr>
          <p:cNvPr id="8208" name="Google Shape;8208;p72"/>
          <p:cNvGrpSpPr/>
          <p:nvPr/>
        </p:nvGrpSpPr>
        <p:grpSpPr>
          <a:xfrm>
            <a:off x="-7700" y="6324841"/>
            <a:ext cx="12206290" cy="332283"/>
            <a:chOff x="931692" y="4540806"/>
            <a:chExt cx="31987132" cy="2418359"/>
          </a:xfrm>
        </p:grpSpPr>
        <p:grpSp>
          <p:nvGrpSpPr>
            <p:cNvPr id="8209" name="Google Shape;8209;p72"/>
            <p:cNvGrpSpPr/>
            <p:nvPr/>
          </p:nvGrpSpPr>
          <p:grpSpPr>
            <a:xfrm>
              <a:off x="931692" y="4540806"/>
              <a:ext cx="16002389" cy="2418359"/>
              <a:chOff x="1874938" y="4228518"/>
              <a:chExt cx="12714436" cy="29031919"/>
            </a:xfrm>
          </p:grpSpPr>
          <p:grpSp>
            <p:nvGrpSpPr>
              <p:cNvPr id="8210" name="Google Shape;8210;p72"/>
              <p:cNvGrpSpPr/>
              <p:nvPr/>
            </p:nvGrpSpPr>
            <p:grpSpPr>
              <a:xfrm>
                <a:off x="1874938" y="4228545"/>
                <a:ext cx="724122" cy="29031869"/>
                <a:chOff x="6763779" y="3610074"/>
                <a:chExt cx="724122" cy="19543500"/>
              </a:xfrm>
            </p:grpSpPr>
            <p:sp>
              <p:nvSpPr>
                <p:cNvPr id="8211" name="Google Shape;8211;p72"/>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12" name="Google Shape;8212;p72"/>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13" name="Google Shape;8213;p72"/>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14" name="Google Shape;8214;p72"/>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215" name="Google Shape;8215;p72"/>
              <p:cNvGrpSpPr/>
              <p:nvPr/>
            </p:nvGrpSpPr>
            <p:grpSpPr>
              <a:xfrm>
                <a:off x="2589876" y="4228518"/>
                <a:ext cx="4171622" cy="29031750"/>
                <a:chOff x="589212" y="5453559"/>
                <a:chExt cx="4171622" cy="19354500"/>
              </a:xfrm>
            </p:grpSpPr>
            <p:grpSp>
              <p:nvGrpSpPr>
                <p:cNvPr id="8216" name="Google Shape;8216;p72"/>
                <p:cNvGrpSpPr/>
                <p:nvPr/>
              </p:nvGrpSpPr>
              <p:grpSpPr>
                <a:xfrm>
                  <a:off x="2213483" y="5453559"/>
                  <a:ext cx="2547351" cy="19354500"/>
                  <a:chOff x="2126394" y="6201753"/>
                  <a:chExt cx="2547351" cy="19354500"/>
                </a:xfrm>
              </p:grpSpPr>
              <p:sp>
                <p:nvSpPr>
                  <p:cNvPr id="8217" name="Google Shape;8217;p72"/>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18" name="Google Shape;8218;p72"/>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19" name="Google Shape;8219;p72"/>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0" name="Google Shape;8220;p72"/>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1" name="Google Shape;8221;p72"/>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2" name="Google Shape;8222;p72"/>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3" name="Google Shape;8223;p72"/>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4" name="Google Shape;8224;p72"/>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5" name="Google Shape;8225;p72"/>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6" name="Google Shape;8226;p72"/>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7" name="Google Shape;8227;p72"/>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8" name="Google Shape;8228;p72"/>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29" name="Google Shape;8229;p72"/>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30" name="Google Shape;8230;p72"/>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231" name="Google Shape;8231;p72"/>
                <p:cNvGrpSpPr/>
                <p:nvPr/>
              </p:nvGrpSpPr>
              <p:grpSpPr>
                <a:xfrm>
                  <a:off x="589212" y="5453559"/>
                  <a:ext cx="1622103" cy="19354500"/>
                  <a:chOff x="589212" y="5453048"/>
                  <a:chExt cx="1622103" cy="19354500"/>
                </a:xfrm>
              </p:grpSpPr>
              <p:sp>
                <p:nvSpPr>
                  <p:cNvPr id="8232" name="Google Shape;8232;p72"/>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33" name="Google Shape;8233;p72"/>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34" name="Google Shape;8234;p72"/>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35" name="Google Shape;8235;p72"/>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36" name="Google Shape;8236;p72"/>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37" name="Google Shape;8237;p72"/>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38" name="Google Shape;8238;p72"/>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39" name="Google Shape;8239;p72"/>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40" name="Google Shape;8240;p72"/>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241" name="Google Shape;8241;p72"/>
              <p:cNvGrpSpPr/>
              <p:nvPr/>
            </p:nvGrpSpPr>
            <p:grpSpPr>
              <a:xfrm>
                <a:off x="6752314" y="4228568"/>
                <a:ext cx="911322" cy="29031869"/>
                <a:chOff x="11540841" y="6900050"/>
                <a:chExt cx="911322" cy="19543500"/>
              </a:xfrm>
            </p:grpSpPr>
            <p:sp>
              <p:nvSpPr>
                <p:cNvPr id="8242" name="Google Shape;8242;p72"/>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43" name="Google Shape;8243;p72"/>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44" name="Google Shape;8244;p72"/>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45" name="Google Shape;8245;p72"/>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46" name="Google Shape;8246;p72"/>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247" name="Google Shape;8247;p72"/>
              <p:cNvGrpSpPr/>
              <p:nvPr/>
            </p:nvGrpSpPr>
            <p:grpSpPr>
              <a:xfrm>
                <a:off x="7654454" y="4228555"/>
                <a:ext cx="2782652" cy="29031869"/>
                <a:chOff x="13486776" y="5144310"/>
                <a:chExt cx="2782652" cy="19543500"/>
              </a:xfrm>
            </p:grpSpPr>
            <p:sp>
              <p:nvSpPr>
                <p:cNvPr id="8248" name="Google Shape;8248;p72"/>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49" name="Google Shape;8249;p72"/>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0" name="Google Shape;8250;p72"/>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1" name="Google Shape;8251;p72"/>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2" name="Google Shape;8252;p72"/>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3" name="Google Shape;8253;p72"/>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4" name="Google Shape;8254;p72"/>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5" name="Google Shape;8255;p72"/>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6" name="Google Shape;8256;p72"/>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7" name="Google Shape;8257;p72"/>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8" name="Google Shape;8258;p72"/>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9" name="Google Shape;8259;p72"/>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60" name="Google Shape;8260;p72"/>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61" name="Google Shape;8261;p72"/>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62" name="Google Shape;8262;p72"/>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63" name="Google Shape;8263;p72"/>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264" name="Google Shape;8264;p72"/>
              <p:cNvGrpSpPr/>
              <p:nvPr/>
            </p:nvGrpSpPr>
            <p:grpSpPr>
              <a:xfrm>
                <a:off x="10427923" y="4228549"/>
                <a:ext cx="4161451" cy="29031869"/>
                <a:chOff x="16176528" y="4317489"/>
                <a:chExt cx="4161451" cy="19543500"/>
              </a:xfrm>
            </p:grpSpPr>
            <p:sp>
              <p:nvSpPr>
                <p:cNvPr id="8265" name="Google Shape;8265;p72"/>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66" name="Google Shape;8266;p72"/>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67" name="Google Shape;8267;p72"/>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68" name="Google Shape;8268;p72"/>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69" name="Google Shape;8269;p72"/>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0" name="Google Shape;8270;p72"/>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1" name="Google Shape;8271;p72"/>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2" name="Google Shape;8272;p72"/>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3" name="Google Shape;8273;p72"/>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4" name="Google Shape;8274;p72"/>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5" name="Google Shape;8275;p72"/>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6" name="Google Shape;8276;p72"/>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7" name="Google Shape;8277;p72"/>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8" name="Google Shape;8278;p72"/>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9" name="Google Shape;8279;p72"/>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80" name="Google Shape;8280;p72"/>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81" name="Google Shape;8281;p72"/>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82" name="Google Shape;8282;p72"/>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83" name="Google Shape;8283;p72"/>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84" name="Google Shape;8284;p72"/>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85" name="Google Shape;8285;p72"/>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86" name="Google Shape;8286;p72"/>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87" name="Google Shape;8287;p72"/>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288" name="Google Shape;8288;p72"/>
            <p:cNvGrpSpPr/>
            <p:nvPr/>
          </p:nvGrpSpPr>
          <p:grpSpPr>
            <a:xfrm>
              <a:off x="16916435" y="4540806"/>
              <a:ext cx="16002389" cy="2418359"/>
              <a:chOff x="1874938" y="4228518"/>
              <a:chExt cx="12714436" cy="29031919"/>
            </a:xfrm>
          </p:grpSpPr>
          <p:grpSp>
            <p:nvGrpSpPr>
              <p:cNvPr id="8289" name="Google Shape;8289;p72"/>
              <p:cNvGrpSpPr/>
              <p:nvPr/>
            </p:nvGrpSpPr>
            <p:grpSpPr>
              <a:xfrm>
                <a:off x="1874938" y="4228545"/>
                <a:ext cx="724122" cy="29031869"/>
                <a:chOff x="6763779" y="3610074"/>
                <a:chExt cx="724122" cy="19543500"/>
              </a:xfrm>
            </p:grpSpPr>
            <p:sp>
              <p:nvSpPr>
                <p:cNvPr id="8290" name="Google Shape;8290;p72"/>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91" name="Google Shape;8291;p72"/>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92" name="Google Shape;8292;p72"/>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93" name="Google Shape;8293;p72"/>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294" name="Google Shape;8294;p72"/>
              <p:cNvGrpSpPr/>
              <p:nvPr/>
            </p:nvGrpSpPr>
            <p:grpSpPr>
              <a:xfrm>
                <a:off x="2589876" y="4228518"/>
                <a:ext cx="4171622" cy="29031750"/>
                <a:chOff x="589212" y="5453559"/>
                <a:chExt cx="4171622" cy="19354500"/>
              </a:xfrm>
            </p:grpSpPr>
            <p:grpSp>
              <p:nvGrpSpPr>
                <p:cNvPr id="8295" name="Google Shape;8295;p72"/>
                <p:cNvGrpSpPr/>
                <p:nvPr/>
              </p:nvGrpSpPr>
              <p:grpSpPr>
                <a:xfrm>
                  <a:off x="2213483" y="5453559"/>
                  <a:ext cx="2547351" cy="19354500"/>
                  <a:chOff x="2126394" y="6201753"/>
                  <a:chExt cx="2547351" cy="19354500"/>
                </a:xfrm>
              </p:grpSpPr>
              <p:sp>
                <p:nvSpPr>
                  <p:cNvPr id="8296" name="Google Shape;8296;p72"/>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97" name="Google Shape;8297;p72"/>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98" name="Google Shape;8298;p72"/>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99" name="Google Shape;8299;p72"/>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0" name="Google Shape;8300;p72"/>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1" name="Google Shape;8301;p72"/>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2" name="Google Shape;8302;p72"/>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3" name="Google Shape;8303;p72"/>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4" name="Google Shape;8304;p72"/>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5" name="Google Shape;8305;p72"/>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6" name="Google Shape;8306;p72"/>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7" name="Google Shape;8307;p72"/>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8" name="Google Shape;8308;p72"/>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9" name="Google Shape;8309;p72"/>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310" name="Google Shape;8310;p72"/>
                <p:cNvGrpSpPr/>
                <p:nvPr/>
              </p:nvGrpSpPr>
              <p:grpSpPr>
                <a:xfrm>
                  <a:off x="589212" y="5453559"/>
                  <a:ext cx="1622103" cy="19354500"/>
                  <a:chOff x="589212" y="5453048"/>
                  <a:chExt cx="1622103" cy="19354500"/>
                </a:xfrm>
              </p:grpSpPr>
              <p:sp>
                <p:nvSpPr>
                  <p:cNvPr id="8311" name="Google Shape;8311;p72"/>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12" name="Google Shape;8312;p72"/>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13" name="Google Shape;8313;p72"/>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14" name="Google Shape;8314;p72"/>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15" name="Google Shape;8315;p72"/>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16" name="Google Shape;8316;p72"/>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17" name="Google Shape;8317;p72"/>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18" name="Google Shape;8318;p72"/>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19" name="Google Shape;8319;p72"/>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320" name="Google Shape;8320;p72"/>
              <p:cNvGrpSpPr/>
              <p:nvPr/>
            </p:nvGrpSpPr>
            <p:grpSpPr>
              <a:xfrm>
                <a:off x="6752314" y="4228568"/>
                <a:ext cx="911322" cy="29031869"/>
                <a:chOff x="11540841" y="6900050"/>
                <a:chExt cx="911322" cy="19543500"/>
              </a:xfrm>
            </p:grpSpPr>
            <p:sp>
              <p:nvSpPr>
                <p:cNvPr id="8321" name="Google Shape;8321;p72"/>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22" name="Google Shape;8322;p72"/>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23" name="Google Shape;8323;p72"/>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24" name="Google Shape;8324;p72"/>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25" name="Google Shape;8325;p72"/>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326" name="Google Shape;8326;p72"/>
              <p:cNvGrpSpPr/>
              <p:nvPr/>
            </p:nvGrpSpPr>
            <p:grpSpPr>
              <a:xfrm>
                <a:off x="7654454" y="4228555"/>
                <a:ext cx="2782652" cy="29031869"/>
                <a:chOff x="13486776" y="5144310"/>
                <a:chExt cx="2782652" cy="19543500"/>
              </a:xfrm>
            </p:grpSpPr>
            <p:sp>
              <p:nvSpPr>
                <p:cNvPr id="8327" name="Google Shape;8327;p72"/>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28" name="Google Shape;8328;p72"/>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29" name="Google Shape;8329;p72"/>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0" name="Google Shape;8330;p72"/>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1" name="Google Shape;8331;p72"/>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2" name="Google Shape;8332;p72"/>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3" name="Google Shape;8333;p72"/>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4" name="Google Shape;8334;p72"/>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5" name="Google Shape;8335;p72"/>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6" name="Google Shape;8336;p72"/>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7" name="Google Shape;8337;p72"/>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8" name="Google Shape;8338;p72"/>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9" name="Google Shape;8339;p72"/>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40" name="Google Shape;8340;p72"/>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41" name="Google Shape;8341;p72"/>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42" name="Google Shape;8342;p72"/>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343" name="Google Shape;8343;p72"/>
              <p:cNvGrpSpPr/>
              <p:nvPr/>
            </p:nvGrpSpPr>
            <p:grpSpPr>
              <a:xfrm>
                <a:off x="10427923" y="4228549"/>
                <a:ext cx="4161451" cy="29031869"/>
                <a:chOff x="16176528" y="4317489"/>
                <a:chExt cx="4161451" cy="19543500"/>
              </a:xfrm>
            </p:grpSpPr>
            <p:sp>
              <p:nvSpPr>
                <p:cNvPr id="8344" name="Google Shape;8344;p72"/>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45" name="Google Shape;8345;p72"/>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46" name="Google Shape;8346;p72"/>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47" name="Google Shape;8347;p72"/>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48" name="Google Shape;8348;p72"/>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49" name="Google Shape;8349;p72"/>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0" name="Google Shape;8350;p72"/>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1" name="Google Shape;8351;p72"/>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2" name="Google Shape;8352;p72"/>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3" name="Google Shape;8353;p72"/>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4" name="Google Shape;8354;p72"/>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5" name="Google Shape;8355;p72"/>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6" name="Google Shape;8356;p72"/>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7" name="Google Shape;8357;p72"/>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8" name="Google Shape;8358;p72"/>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9" name="Google Shape;8359;p72"/>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60" name="Google Shape;8360;p72"/>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61" name="Google Shape;8361;p72"/>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62" name="Google Shape;8362;p72"/>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63" name="Google Shape;8363;p72"/>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64" name="Google Shape;8364;p72"/>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65" name="Google Shape;8365;p72"/>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66" name="Google Shape;8366;p72"/>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8367" name="Google Shape;8367;p72"/>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368" name="Google Shape;8368;p72"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pic>
        <p:nvPicPr>
          <p:cNvPr id="8369" name="Google Shape;8369;p72" title="Screenshot 2026-06-24 at 4.34.07 PM.png"/>
          <p:cNvPicPr preferRelativeResize="0"/>
          <p:nvPr/>
        </p:nvPicPr>
        <p:blipFill rotWithShape="1">
          <a:blip r:embed="rId8">
            <a:alphaModFix/>
          </a:blip>
          <a:srcRect l="5402" t="4898"/>
          <a:stretch/>
        </p:blipFill>
        <p:spPr>
          <a:xfrm>
            <a:off x="5749500" y="43788"/>
            <a:ext cx="691902" cy="663250"/>
          </a:xfrm>
          <a:prstGeom prst="rect">
            <a:avLst/>
          </a:prstGeom>
          <a:noFill/>
          <a:ln>
            <a:noFill/>
          </a:ln>
        </p:spPr>
      </p:pic>
      <p:sp>
        <p:nvSpPr>
          <p:cNvPr id="8370" name="Google Shape;8370;p72"/>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Shape 8375"/>
        <p:cNvGrpSpPr/>
        <p:nvPr/>
      </p:nvGrpSpPr>
      <p:grpSpPr>
        <a:xfrm>
          <a:off x="0" y="0"/>
          <a:ext cx="0" cy="0"/>
          <a:chOff x="0" y="0"/>
          <a:chExt cx="0" cy="0"/>
        </a:xfrm>
      </p:grpSpPr>
      <p:grpSp>
        <p:nvGrpSpPr>
          <p:cNvPr id="8376" name="Google Shape;8376;p73"/>
          <p:cNvGrpSpPr/>
          <p:nvPr/>
        </p:nvGrpSpPr>
        <p:grpSpPr>
          <a:xfrm>
            <a:off x="-7700" y="6324840"/>
            <a:ext cx="12206290" cy="332283"/>
            <a:chOff x="931692" y="4540806"/>
            <a:chExt cx="31987132" cy="2418359"/>
          </a:xfrm>
        </p:grpSpPr>
        <p:grpSp>
          <p:nvGrpSpPr>
            <p:cNvPr id="8377" name="Google Shape;8377;p73"/>
            <p:cNvGrpSpPr/>
            <p:nvPr/>
          </p:nvGrpSpPr>
          <p:grpSpPr>
            <a:xfrm>
              <a:off x="931692" y="4540806"/>
              <a:ext cx="16002389" cy="2418359"/>
              <a:chOff x="1874938" y="4228518"/>
              <a:chExt cx="12714436" cy="29031919"/>
            </a:xfrm>
          </p:grpSpPr>
          <p:grpSp>
            <p:nvGrpSpPr>
              <p:cNvPr id="8378" name="Google Shape;8378;p73"/>
              <p:cNvGrpSpPr/>
              <p:nvPr/>
            </p:nvGrpSpPr>
            <p:grpSpPr>
              <a:xfrm>
                <a:off x="1874938" y="4228545"/>
                <a:ext cx="724122" cy="29031869"/>
                <a:chOff x="6763779" y="3610074"/>
                <a:chExt cx="724122" cy="19543500"/>
              </a:xfrm>
            </p:grpSpPr>
            <p:sp>
              <p:nvSpPr>
                <p:cNvPr id="8379" name="Google Shape;8379;p7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80" name="Google Shape;8380;p7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81" name="Google Shape;8381;p7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82" name="Google Shape;8382;p7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383" name="Google Shape;8383;p73"/>
              <p:cNvGrpSpPr/>
              <p:nvPr/>
            </p:nvGrpSpPr>
            <p:grpSpPr>
              <a:xfrm>
                <a:off x="2589876" y="4228518"/>
                <a:ext cx="4171622" cy="29031750"/>
                <a:chOff x="589212" y="5453559"/>
                <a:chExt cx="4171622" cy="19354500"/>
              </a:xfrm>
            </p:grpSpPr>
            <p:grpSp>
              <p:nvGrpSpPr>
                <p:cNvPr id="8384" name="Google Shape;8384;p73"/>
                <p:cNvGrpSpPr/>
                <p:nvPr/>
              </p:nvGrpSpPr>
              <p:grpSpPr>
                <a:xfrm>
                  <a:off x="2213483" y="5453559"/>
                  <a:ext cx="2547351" cy="19354500"/>
                  <a:chOff x="2126394" y="6201753"/>
                  <a:chExt cx="2547351" cy="19354500"/>
                </a:xfrm>
              </p:grpSpPr>
              <p:sp>
                <p:nvSpPr>
                  <p:cNvPr id="8385" name="Google Shape;8385;p7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86" name="Google Shape;8386;p7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87" name="Google Shape;8387;p7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88" name="Google Shape;8388;p7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89" name="Google Shape;8389;p7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90" name="Google Shape;8390;p7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91" name="Google Shape;8391;p7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92" name="Google Shape;8392;p7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93" name="Google Shape;8393;p7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94" name="Google Shape;8394;p7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95" name="Google Shape;8395;p7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96" name="Google Shape;8396;p7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97" name="Google Shape;8397;p7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98" name="Google Shape;8398;p7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399" name="Google Shape;8399;p73"/>
                <p:cNvGrpSpPr/>
                <p:nvPr/>
              </p:nvGrpSpPr>
              <p:grpSpPr>
                <a:xfrm>
                  <a:off x="589212" y="5453559"/>
                  <a:ext cx="1622103" cy="19354500"/>
                  <a:chOff x="589212" y="5453048"/>
                  <a:chExt cx="1622103" cy="19354500"/>
                </a:xfrm>
              </p:grpSpPr>
              <p:sp>
                <p:nvSpPr>
                  <p:cNvPr id="8400" name="Google Shape;8400;p7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01" name="Google Shape;8401;p7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02" name="Google Shape;8402;p7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03" name="Google Shape;8403;p7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04" name="Google Shape;8404;p7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05" name="Google Shape;8405;p7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06" name="Google Shape;8406;p7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07" name="Google Shape;8407;p7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08" name="Google Shape;8408;p7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409" name="Google Shape;8409;p73"/>
              <p:cNvGrpSpPr/>
              <p:nvPr/>
            </p:nvGrpSpPr>
            <p:grpSpPr>
              <a:xfrm>
                <a:off x="6752314" y="4228568"/>
                <a:ext cx="911322" cy="29031869"/>
                <a:chOff x="11540841" y="6900050"/>
                <a:chExt cx="911322" cy="19543500"/>
              </a:xfrm>
            </p:grpSpPr>
            <p:sp>
              <p:nvSpPr>
                <p:cNvPr id="8410" name="Google Shape;8410;p7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11" name="Google Shape;8411;p7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12" name="Google Shape;8412;p7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13" name="Google Shape;8413;p7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14" name="Google Shape;8414;p7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415" name="Google Shape;8415;p73"/>
              <p:cNvGrpSpPr/>
              <p:nvPr/>
            </p:nvGrpSpPr>
            <p:grpSpPr>
              <a:xfrm>
                <a:off x="7654454" y="4228555"/>
                <a:ext cx="2782652" cy="29031869"/>
                <a:chOff x="13486776" y="5144310"/>
                <a:chExt cx="2782652" cy="19543500"/>
              </a:xfrm>
            </p:grpSpPr>
            <p:sp>
              <p:nvSpPr>
                <p:cNvPr id="8416" name="Google Shape;8416;p7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17" name="Google Shape;8417;p7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18" name="Google Shape;8418;p7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19" name="Google Shape;8419;p7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0" name="Google Shape;8420;p7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1" name="Google Shape;8421;p7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2" name="Google Shape;8422;p7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3" name="Google Shape;8423;p7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4" name="Google Shape;8424;p7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5" name="Google Shape;8425;p7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6" name="Google Shape;8426;p7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7" name="Google Shape;8427;p7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8" name="Google Shape;8428;p7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9" name="Google Shape;8429;p7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30" name="Google Shape;8430;p7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31" name="Google Shape;8431;p7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432" name="Google Shape;8432;p73"/>
              <p:cNvGrpSpPr/>
              <p:nvPr/>
            </p:nvGrpSpPr>
            <p:grpSpPr>
              <a:xfrm>
                <a:off x="10427923" y="4228549"/>
                <a:ext cx="4161451" cy="29031869"/>
                <a:chOff x="16176528" y="4317489"/>
                <a:chExt cx="4161451" cy="19543500"/>
              </a:xfrm>
            </p:grpSpPr>
            <p:sp>
              <p:nvSpPr>
                <p:cNvPr id="8433" name="Google Shape;8433;p7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34" name="Google Shape;8434;p7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35" name="Google Shape;8435;p7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36" name="Google Shape;8436;p7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37" name="Google Shape;8437;p7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38" name="Google Shape;8438;p7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39" name="Google Shape;8439;p7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0" name="Google Shape;8440;p7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1" name="Google Shape;8441;p7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2" name="Google Shape;8442;p7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3" name="Google Shape;8443;p7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4" name="Google Shape;8444;p7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5" name="Google Shape;8445;p7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6" name="Google Shape;8446;p7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7" name="Google Shape;8447;p7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8" name="Google Shape;8448;p7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9" name="Google Shape;8449;p7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50" name="Google Shape;8450;p7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51" name="Google Shape;8451;p7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52" name="Google Shape;8452;p7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53" name="Google Shape;8453;p7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54" name="Google Shape;8454;p7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55" name="Google Shape;8455;p7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456" name="Google Shape;8456;p73"/>
            <p:cNvGrpSpPr/>
            <p:nvPr/>
          </p:nvGrpSpPr>
          <p:grpSpPr>
            <a:xfrm>
              <a:off x="16916435" y="4540806"/>
              <a:ext cx="16002389" cy="2418359"/>
              <a:chOff x="1874938" y="4228518"/>
              <a:chExt cx="12714436" cy="29031919"/>
            </a:xfrm>
          </p:grpSpPr>
          <p:grpSp>
            <p:nvGrpSpPr>
              <p:cNvPr id="8457" name="Google Shape;8457;p73"/>
              <p:cNvGrpSpPr/>
              <p:nvPr/>
            </p:nvGrpSpPr>
            <p:grpSpPr>
              <a:xfrm>
                <a:off x="1874938" y="4228545"/>
                <a:ext cx="724122" cy="29031869"/>
                <a:chOff x="6763779" y="3610074"/>
                <a:chExt cx="724122" cy="19543500"/>
              </a:xfrm>
            </p:grpSpPr>
            <p:sp>
              <p:nvSpPr>
                <p:cNvPr id="8458" name="Google Shape;8458;p7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59" name="Google Shape;8459;p7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60" name="Google Shape;8460;p7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61" name="Google Shape;8461;p7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462" name="Google Shape;8462;p73"/>
              <p:cNvGrpSpPr/>
              <p:nvPr/>
            </p:nvGrpSpPr>
            <p:grpSpPr>
              <a:xfrm>
                <a:off x="2589876" y="4228518"/>
                <a:ext cx="4171622" cy="29031750"/>
                <a:chOff x="589212" y="5453559"/>
                <a:chExt cx="4171622" cy="19354500"/>
              </a:xfrm>
            </p:grpSpPr>
            <p:grpSp>
              <p:nvGrpSpPr>
                <p:cNvPr id="8463" name="Google Shape;8463;p73"/>
                <p:cNvGrpSpPr/>
                <p:nvPr/>
              </p:nvGrpSpPr>
              <p:grpSpPr>
                <a:xfrm>
                  <a:off x="2213483" y="5453559"/>
                  <a:ext cx="2547351" cy="19354500"/>
                  <a:chOff x="2126394" y="6201753"/>
                  <a:chExt cx="2547351" cy="19354500"/>
                </a:xfrm>
              </p:grpSpPr>
              <p:sp>
                <p:nvSpPr>
                  <p:cNvPr id="8464" name="Google Shape;8464;p7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65" name="Google Shape;8465;p7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66" name="Google Shape;8466;p7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67" name="Google Shape;8467;p7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68" name="Google Shape;8468;p7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69" name="Google Shape;8469;p7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70" name="Google Shape;8470;p7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71" name="Google Shape;8471;p7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72" name="Google Shape;8472;p7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73" name="Google Shape;8473;p7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74" name="Google Shape;8474;p7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75" name="Google Shape;8475;p7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76" name="Google Shape;8476;p7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77" name="Google Shape;8477;p7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478" name="Google Shape;8478;p73"/>
                <p:cNvGrpSpPr/>
                <p:nvPr/>
              </p:nvGrpSpPr>
              <p:grpSpPr>
                <a:xfrm>
                  <a:off x="589212" y="5453559"/>
                  <a:ext cx="1622103" cy="19354500"/>
                  <a:chOff x="589212" y="5453048"/>
                  <a:chExt cx="1622103" cy="19354500"/>
                </a:xfrm>
              </p:grpSpPr>
              <p:sp>
                <p:nvSpPr>
                  <p:cNvPr id="8479" name="Google Shape;8479;p7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80" name="Google Shape;8480;p7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81" name="Google Shape;8481;p7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82" name="Google Shape;8482;p7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83" name="Google Shape;8483;p7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84" name="Google Shape;8484;p7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85" name="Google Shape;8485;p7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86" name="Google Shape;8486;p7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87" name="Google Shape;8487;p7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488" name="Google Shape;8488;p73"/>
              <p:cNvGrpSpPr/>
              <p:nvPr/>
            </p:nvGrpSpPr>
            <p:grpSpPr>
              <a:xfrm>
                <a:off x="6752314" y="4228568"/>
                <a:ext cx="911322" cy="29031869"/>
                <a:chOff x="11540841" y="6900050"/>
                <a:chExt cx="911322" cy="19543500"/>
              </a:xfrm>
            </p:grpSpPr>
            <p:sp>
              <p:nvSpPr>
                <p:cNvPr id="8489" name="Google Shape;8489;p7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90" name="Google Shape;8490;p7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91" name="Google Shape;8491;p7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92" name="Google Shape;8492;p7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93" name="Google Shape;8493;p7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494" name="Google Shape;8494;p73"/>
              <p:cNvGrpSpPr/>
              <p:nvPr/>
            </p:nvGrpSpPr>
            <p:grpSpPr>
              <a:xfrm>
                <a:off x="7654454" y="4228555"/>
                <a:ext cx="2782652" cy="29031869"/>
                <a:chOff x="13486776" y="5144310"/>
                <a:chExt cx="2782652" cy="19543500"/>
              </a:xfrm>
            </p:grpSpPr>
            <p:sp>
              <p:nvSpPr>
                <p:cNvPr id="8495" name="Google Shape;8495;p7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96" name="Google Shape;8496;p7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97" name="Google Shape;8497;p7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98" name="Google Shape;8498;p7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99" name="Google Shape;8499;p7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0" name="Google Shape;8500;p7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1" name="Google Shape;8501;p7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2" name="Google Shape;8502;p7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3" name="Google Shape;8503;p7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4" name="Google Shape;8504;p7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5" name="Google Shape;8505;p7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6" name="Google Shape;8506;p7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7" name="Google Shape;8507;p7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8" name="Google Shape;8508;p7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9" name="Google Shape;8509;p7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10" name="Google Shape;8510;p7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511" name="Google Shape;8511;p73"/>
              <p:cNvGrpSpPr/>
              <p:nvPr/>
            </p:nvGrpSpPr>
            <p:grpSpPr>
              <a:xfrm>
                <a:off x="10427923" y="4228549"/>
                <a:ext cx="4161451" cy="29031869"/>
                <a:chOff x="16176528" y="4317489"/>
                <a:chExt cx="4161451" cy="19543500"/>
              </a:xfrm>
            </p:grpSpPr>
            <p:sp>
              <p:nvSpPr>
                <p:cNvPr id="8512" name="Google Shape;8512;p7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13" name="Google Shape;8513;p7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14" name="Google Shape;8514;p7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15" name="Google Shape;8515;p7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16" name="Google Shape;8516;p7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17" name="Google Shape;8517;p7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18" name="Google Shape;8518;p7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19" name="Google Shape;8519;p7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0" name="Google Shape;8520;p7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1" name="Google Shape;8521;p7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2" name="Google Shape;8522;p7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3" name="Google Shape;8523;p7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4" name="Google Shape;8524;p7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5" name="Google Shape;8525;p7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6" name="Google Shape;8526;p7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7" name="Google Shape;8527;p7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8" name="Google Shape;8528;p7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9" name="Google Shape;8529;p7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30" name="Google Shape;8530;p7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31" name="Google Shape;8531;p7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32" name="Google Shape;8532;p7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33" name="Google Shape;8533;p7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34" name="Google Shape;8534;p7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8535" name="Google Shape;8535;p73"/>
          <p:cNvSpPr/>
          <p:nvPr/>
        </p:nvSpPr>
        <p:spPr>
          <a:xfrm>
            <a:off x="-765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536" name="Google Shape;8536;p73" descr="A black and white image of text&#10;&#10;Description automatically generated with low confidence"/>
          <p:cNvPicPr preferRelativeResize="0"/>
          <p:nvPr/>
        </p:nvPicPr>
        <p:blipFill rotWithShape="1">
          <a:blip r:embed="rId3">
            <a:alphaModFix/>
          </a:blip>
          <a:srcRect/>
          <a:stretch/>
        </p:blipFill>
        <p:spPr>
          <a:xfrm>
            <a:off x="9397931" y="6605385"/>
            <a:ext cx="2743201" cy="222645"/>
          </a:xfrm>
          <a:prstGeom prst="rect">
            <a:avLst/>
          </a:prstGeom>
          <a:noFill/>
          <a:ln>
            <a:noFill/>
          </a:ln>
        </p:spPr>
      </p:pic>
      <p:sp>
        <p:nvSpPr>
          <p:cNvPr id="8537" name="Google Shape;8537;p73"/>
          <p:cNvSpPr txBox="1"/>
          <p:nvPr/>
        </p:nvSpPr>
        <p:spPr>
          <a:xfrm>
            <a:off x="322125" y="1070500"/>
            <a:ext cx="11453100" cy="47460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l" rtl="0">
              <a:lnSpc>
                <a:spcPct val="150000"/>
              </a:lnSpc>
              <a:spcBef>
                <a:spcPts val="0"/>
              </a:spcBef>
              <a:spcAft>
                <a:spcPts val="0"/>
              </a:spcAft>
              <a:buNone/>
            </a:pPr>
            <a:r>
              <a:rPr lang="en-US" sz="2400">
                <a:solidFill>
                  <a:schemeClr val="dk1"/>
                </a:solidFill>
                <a:latin typeface="Calibri"/>
                <a:ea typeface="Calibri"/>
                <a:cs typeface="Calibri"/>
                <a:sym typeface="Calibri"/>
              </a:rPr>
              <a:t>Biomimicry is copying natures designs, which evolution has refined over millions of years </a:t>
            </a:r>
            <a:endParaRPr sz="2400">
              <a:solidFill>
                <a:schemeClr val="dk1"/>
              </a:solidFill>
              <a:latin typeface="Calibri"/>
              <a:ea typeface="Calibri"/>
              <a:cs typeface="Calibri"/>
              <a:sym typeface="Calibri"/>
            </a:endParaRPr>
          </a:p>
        </p:txBody>
      </p:sp>
      <p:sp>
        <p:nvSpPr>
          <p:cNvPr id="8538" name="Google Shape;8538;p73"/>
          <p:cNvSpPr txBox="1"/>
          <p:nvPr/>
        </p:nvSpPr>
        <p:spPr>
          <a:xfrm>
            <a:off x="322125" y="146550"/>
            <a:ext cx="52188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Biomimicry Introduction </a:t>
            </a:r>
            <a:r>
              <a:rPr lang="en-US" sz="2800">
                <a:solidFill>
                  <a:schemeClr val="dk1"/>
                </a:solidFill>
                <a:latin typeface="Calibri"/>
                <a:ea typeface="Calibri"/>
                <a:cs typeface="Calibri"/>
                <a:sym typeface="Calibri"/>
              </a:rPr>
              <a:t>😀</a:t>
            </a: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3200" b="1">
              <a:solidFill>
                <a:schemeClr val="dk1"/>
              </a:solidFill>
              <a:latin typeface="Calibri"/>
              <a:ea typeface="Calibri"/>
              <a:cs typeface="Calibri"/>
              <a:sym typeface="Calibri"/>
            </a:endParaRPr>
          </a:p>
        </p:txBody>
      </p:sp>
      <p:pic>
        <p:nvPicPr>
          <p:cNvPr id="8539" name="Google Shape;8539;p73"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8540" name="Google Shape;8540;p73"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8541" name="Google Shape;8541;p73"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8542" name="Google Shape;8542;p73"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sp>
        <p:nvSpPr>
          <p:cNvPr id="8543" name="Google Shape;8543;p73"/>
          <p:cNvSpPr txBox="1"/>
          <p:nvPr/>
        </p:nvSpPr>
        <p:spPr>
          <a:xfrm>
            <a:off x="3883925" y="7908350"/>
            <a:ext cx="2857500" cy="181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800">
              <a:solidFill>
                <a:srgbClr val="D52E27"/>
              </a:solidFill>
              <a:latin typeface="Calibri"/>
              <a:ea typeface="Calibri"/>
              <a:cs typeface="Calibri"/>
              <a:sym typeface="Calibri"/>
            </a:endParaRPr>
          </a:p>
          <a:p>
            <a:pPr marL="0" lvl="0" indent="0" algn="ctr" rtl="0">
              <a:spcBef>
                <a:spcPts val="0"/>
              </a:spcBef>
              <a:spcAft>
                <a:spcPts val="0"/>
              </a:spcAft>
              <a:buNone/>
            </a:pPr>
            <a:r>
              <a:rPr lang="en-US" sz="2800">
                <a:solidFill>
                  <a:srgbClr val="D52E27"/>
                </a:solidFill>
                <a:latin typeface="Calibri"/>
                <a:ea typeface="Calibri"/>
                <a:cs typeface="Calibri"/>
                <a:sym typeface="Calibri"/>
              </a:rPr>
              <a:t>Insert Image of Biomimicry Tech (Some sort of membrane)</a:t>
            </a:r>
            <a:endParaRPr sz="2800">
              <a:solidFill>
                <a:srgbClr val="D52E27"/>
              </a:solidFill>
              <a:latin typeface="Calibri"/>
              <a:ea typeface="Calibri"/>
              <a:cs typeface="Calibri"/>
              <a:sym typeface="Calibri"/>
            </a:endParaRPr>
          </a:p>
        </p:txBody>
      </p:sp>
      <p:sp>
        <p:nvSpPr>
          <p:cNvPr id="8544" name="Google Shape;8544;p73"/>
          <p:cNvSpPr txBox="1"/>
          <p:nvPr/>
        </p:nvSpPr>
        <p:spPr>
          <a:xfrm>
            <a:off x="-550" y="5259888"/>
            <a:ext cx="12192000" cy="1085100"/>
          </a:xfrm>
          <a:prstGeom prst="rect">
            <a:avLst/>
          </a:prstGeom>
          <a:noFill/>
          <a:ln>
            <a:noFill/>
          </a:ln>
        </p:spPr>
        <p:txBody>
          <a:bodyPr spcFirstLastPara="1" wrap="square" lIns="91425" tIns="91425" rIns="91425" bIns="91425" anchor="t" anchorCtr="0">
            <a:spAutoFit/>
          </a:bodyPr>
          <a:lstStyle/>
          <a:p>
            <a:pPr marL="457200" lvl="0" indent="0" algn="ctr" rtl="0">
              <a:lnSpc>
                <a:spcPct val="150000"/>
              </a:lnSpc>
              <a:spcBef>
                <a:spcPts val="0"/>
              </a:spcBef>
              <a:spcAft>
                <a:spcPts val="0"/>
              </a:spcAft>
              <a:buNone/>
            </a:pPr>
            <a:r>
              <a:rPr lang="en-US" sz="2300" b="1">
                <a:solidFill>
                  <a:schemeClr val="dk1"/>
                </a:solidFill>
                <a:latin typeface="Calibri"/>
                <a:ea typeface="Calibri"/>
                <a:cs typeface="Calibri"/>
                <a:sym typeface="Calibri"/>
              </a:rPr>
              <a:t>Bio-inspired membranes have emerged as a reproducible and cost-effective tool</a:t>
            </a:r>
            <a:endParaRPr sz="2300" b="1">
              <a:solidFill>
                <a:schemeClr val="dk1"/>
              </a:solidFill>
              <a:latin typeface="Calibri"/>
              <a:ea typeface="Calibri"/>
              <a:cs typeface="Calibri"/>
              <a:sym typeface="Calibri"/>
            </a:endParaRPr>
          </a:p>
          <a:p>
            <a:pPr marL="457200" lvl="0" indent="0" algn="ctr" rtl="0">
              <a:lnSpc>
                <a:spcPct val="150000"/>
              </a:lnSpc>
              <a:spcBef>
                <a:spcPts val="0"/>
              </a:spcBef>
              <a:spcAft>
                <a:spcPts val="0"/>
              </a:spcAft>
              <a:buNone/>
            </a:pPr>
            <a:endParaRPr sz="2400" b="1">
              <a:solidFill>
                <a:schemeClr val="dk1"/>
              </a:solidFill>
              <a:latin typeface="Calibri"/>
              <a:ea typeface="Calibri"/>
              <a:cs typeface="Calibri"/>
              <a:sym typeface="Calibri"/>
            </a:endParaRPr>
          </a:p>
        </p:txBody>
      </p:sp>
      <p:sp>
        <p:nvSpPr>
          <p:cNvPr id="8545" name="Google Shape;8545;p73"/>
          <p:cNvSpPr txBox="1"/>
          <p:nvPr/>
        </p:nvSpPr>
        <p:spPr>
          <a:xfrm>
            <a:off x="6373400" y="2464538"/>
            <a:ext cx="5218800" cy="16131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2300" b="1">
                <a:solidFill>
                  <a:schemeClr val="dk1"/>
                </a:solidFill>
                <a:latin typeface="Calibri"/>
                <a:ea typeface="Calibri"/>
                <a:cs typeface="Calibri"/>
                <a:sym typeface="Calibri"/>
              </a:rPr>
              <a:t>Example:</a:t>
            </a:r>
            <a:endParaRPr sz="2300" baseline="30000">
              <a:solidFill>
                <a:schemeClr val="dk1"/>
              </a:solidFill>
              <a:latin typeface="Calibri"/>
              <a:ea typeface="Calibri"/>
              <a:cs typeface="Calibri"/>
              <a:sym typeface="Calibri"/>
            </a:endParaRPr>
          </a:p>
          <a:p>
            <a:pPr marL="0" lvl="0" indent="0" algn="ctr" rtl="0">
              <a:lnSpc>
                <a:spcPct val="150000"/>
              </a:lnSpc>
              <a:spcBef>
                <a:spcPts val="0"/>
              </a:spcBef>
              <a:spcAft>
                <a:spcPts val="0"/>
              </a:spcAft>
              <a:buNone/>
            </a:pPr>
            <a:r>
              <a:rPr lang="en-US" sz="2300">
                <a:solidFill>
                  <a:schemeClr val="dk1"/>
                </a:solidFill>
                <a:latin typeface="Calibri"/>
                <a:ea typeface="Calibri"/>
                <a:cs typeface="Calibri"/>
                <a:sym typeface="Calibri"/>
              </a:rPr>
              <a:t>Real human and animal skin is difficult to source and raises ethical concerns</a:t>
            </a:r>
            <a:endParaRPr sz="2300">
              <a:solidFill>
                <a:schemeClr val="dk1"/>
              </a:solidFill>
              <a:latin typeface="Calibri"/>
              <a:ea typeface="Calibri"/>
              <a:cs typeface="Calibri"/>
              <a:sym typeface="Calibri"/>
            </a:endParaRPr>
          </a:p>
          <a:p>
            <a:pPr marL="0" lvl="0" indent="0" algn="ctr" rtl="0">
              <a:lnSpc>
                <a:spcPct val="150000"/>
              </a:lnSpc>
              <a:spcBef>
                <a:spcPts val="0"/>
              </a:spcBef>
              <a:spcAft>
                <a:spcPts val="0"/>
              </a:spcAft>
              <a:buNone/>
            </a:pPr>
            <a:endParaRPr sz="2300">
              <a:solidFill>
                <a:schemeClr val="dk1"/>
              </a:solidFill>
              <a:latin typeface="Calibri"/>
              <a:ea typeface="Calibri"/>
              <a:cs typeface="Calibri"/>
              <a:sym typeface="Calibri"/>
            </a:endParaRPr>
          </a:p>
        </p:txBody>
      </p:sp>
      <p:pic>
        <p:nvPicPr>
          <p:cNvPr id="8546" name="Google Shape;8546;p73"/>
          <p:cNvPicPr preferRelativeResize="0"/>
          <p:nvPr/>
        </p:nvPicPr>
        <p:blipFill>
          <a:blip r:embed="rId8">
            <a:alphaModFix/>
          </a:blip>
          <a:stretch>
            <a:fillRect/>
          </a:stretch>
        </p:blipFill>
        <p:spPr>
          <a:xfrm>
            <a:off x="439825" y="2008486"/>
            <a:ext cx="5494574" cy="2694455"/>
          </a:xfrm>
          <a:prstGeom prst="rect">
            <a:avLst/>
          </a:prstGeom>
          <a:noFill/>
          <a:ln>
            <a:noFill/>
          </a:ln>
        </p:spPr>
      </p:pic>
      <p:sp>
        <p:nvSpPr>
          <p:cNvPr id="8547" name="Google Shape;8547;p73"/>
          <p:cNvSpPr txBox="1"/>
          <p:nvPr/>
        </p:nvSpPr>
        <p:spPr>
          <a:xfrm>
            <a:off x="5901200" y="1835925"/>
            <a:ext cx="472200" cy="63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aseline="30000">
                <a:solidFill>
                  <a:schemeClr val="dk1"/>
                </a:solidFill>
                <a:latin typeface="Calibri"/>
                <a:ea typeface="Calibri"/>
                <a:cs typeface="Calibri"/>
                <a:sym typeface="Calibri"/>
              </a:rPr>
              <a:t>1</a:t>
            </a:r>
            <a:endParaRPr sz="2400" baseline="30000">
              <a:solidFill>
                <a:schemeClr val="dk1"/>
              </a:solidFill>
              <a:latin typeface="Calibri"/>
              <a:ea typeface="Calibri"/>
              <a:cs typeface="Calibri"/>
              <a:sym typeface="Calibri"/>
            </a:endParaRPr>
          </a:p>
        </p:txBody>
      </p:sp>
      <p:sp>
        <p:nvSpPr>
          <p:cNvPr id="8548" name="Google Shape;8548;p73"/>
          <p:cNvSpPr txBox="1"/>
          <p:nvPr/>
        </p:nvSpPr>
        <p:spPr>
          <a:xfrm>
            <a:off x="386" y="5889775"/>
            <a:ext cx="122073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000" baseline="30000"/>
              <a:t>1 </a:t>
            </a:r>
            <a:r>
              <a:rPr lang="en-US" sz="1000"/>
              <a:t>Neupane, Rabin &amp; Boddu, Sai HS &amp; Renukuntla, Jwala &amp; Babu, R. Jayachandra &amp; Tiwari, Amit. (2020). Alternatives to Biological Skin in Permeation Studies: Current Trends and Possibilities. Pharmaceutics. 12. 152. 10.3390/pharmaceutics12020152.</a:t>
            </a:r>
            <a:endParaRPr sz="1000"/>
          </a:p>
        </p:txBody>
      </p:sp>
      <p:pic>
        <p:nvPicPr>
          <p:cNvPr id="8549" name="Google Shape;8549;p73" title="Screenshot 2026-06-24 at 4.34.07 PM.png"/>
          <p:cNvPicPr preferRelativeResize="0"/>
          <p:nvPr/>
        </p:nvPicPr>
        <p:blipFill rotWithShape="1">
          <a:blip r:embed="rId9">
            <a:alphaModFix/>
          </a:blip>
          <a:srcRect l="5402" t="4898"/>
          <a:stretch/>
        </p:blipFill>
        <p:spPr>
          <a:xfrm>
            <a:off x="6591800" y="69925"/>
            <a:ext cx="747614" cy="716655"/>
          </a:xfrm>
          <a:prstGeom prst="rect">
            <a:avLst/>
          </a:prstGeom>
          <a:noFill/>
          <a:ln>
            <a:noFill/>
          </a:ln>
        </p:spPr>
      </p:pic>
      <p:sp>
        <p:nvSpPr>
          <p:cNvPr id="8550" name="Google Shape;8550;p73"/>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8551" name="Google Shape;8551;p73"/>
          <p:cNvSpPr txBox="1"/>
          <p:nvPr/>
        </p:nvSpPr>
        <p:spPr>
          <a:xfrm>
            <a:off x="1041375" y="4702950"/>
            <a:ext cx="3780300" cy="33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a:solidFill>
                  <a:schemeClr val="dk1"/>
                </a:solidFill>
                <a:latin typeface="Calibri"/>
                <a:ea typeface="Calibri"/>
                <a:cs typeface="Calibri"/>
                <a:sym typeface="Calibri"/>
              </a:rPr>
              <a:t>Fig x: </a:t>
            </a:r>
            <a:endParaRPr sz="1300">
              <a:solidFill>
                <a:schemeClr val="dk1"/>
              </a:solidFill>
              <a:latin typeface="Calibri"/>
              <a:ea typeface="Calibri"/>
              <a:cs typeface="Calibri"/>
              <a:sym typeface="Calibri"/>
            </a:endParaRPr>
          </a:p>
        </p:txBody>
      </p:sp>
      <p:sp>
        <p:nvSpPr>
          <p:cNvPr id="8552" name="Google Shape;8552;p73"/>
          <p:cNvSpPr txBox="1"/>
          <p:nvPr/>
        </p:nvSpPr>
        <p:spPr>
          <a:xfrm>
            <a:off x="-6" y="6508950"/>
            <a:ext cx="12207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2</a:t>
            </a:r>
            <a:endParaRPr sz="180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a:solidFill>
                <a:schemeClr val="lt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8557"/>
        <p:cNvGrpSpPr/>
        <p:nvPr/>
      </p:nvGrpSpPr>
      <p:grpSpPr>
        <a:xfrm>
          <a:off x="0" y="0"/>
          <a:ext cx="0" cy="0"/>
          <a:chOff x="0" y="0"/>
          <a:chExt cx="0" cy="0"/>
        </a:xfrm>
      </p:grpSpPr>
      <p:grpSp>
        <p:nvGrpSpPr>
          <p:cNvPr id="8558" name="Google Shape;8558;p74"/>
          <p:cNvGrpSpPr/>
          <p:nvPr/>
        </p:nvGrpSpPr>
        <p:grpSpPr>
          <a:xfrm>
            <a:off x="-7700" y="6324841"/>
            <a:ext cx="12206290" cy="332283"/>
            <a:chOff x="931692" y="4540806"/>
            <a:chExt cx="31987132" cy="2418359"/>
          </a:xfrm>
        </p:grpSpPr>
        <p:grpSp>
          <p:nvGrpSpPr>
            <p:cNvPr id="8559" name="Google Shape;8559;p74"/>
            <p:cNvGrpSpPr/>
            <p:nvPr/>
          </p:nvGrpSpPr>
          <p:grpSpPr>
            <a:xfrm>
              <a:off x="931692" y="4540806"/>
              <a:ext cx="16002389" cy="2418359"/>
              <a:chOff x="1874938" y="4228518"/>
              <a:chExt cx="12714436" cy="29031919"/>
            </a:xfrm>
          </p:grpSpPr>
          <p:grpSp>
            <p:nvGrpSpPr>
              <p:cNvPr id="8560" name="Google Shape;8560;p74"/>
              <p:cNvGrpSpPr/>
              <p:nvPr/>
            </p:nvGrpSpPr>
            <p:grpSpPr>
              <a:xfrm>
                <a:off x="1874938" y="4228545"/>
                <a:ext cx="724122" cy="29031869"/>
                <a:chOff x="6763779" y="3610074"/>
                <a:chExt cx="724122" cy="19543500"/>
              </a:xfrm>
            </p:grpSpPr>
            <p:sp>
              <p:nvSpPr>
                <p:cNvPr id="8561" name="Google Shape;8561;p7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62" name="Google Shape;8562;p7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63" name="Google Shape;8563;p7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64" name="Google Shape;8564;p7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565" name="Google Shape;8565;p74"/>
              <p:cNvGrpSpPr/>
              <p:nvPr/>
            </p:nvGrpSpPr>
            <p:grpSpPr>
              <a:xfrm>
                <a:off x="2589876" y="4228518"/>
                <a:ext cx="4171622" cy="29031750"/>
                <a:chOff x="589212" y="5453559"/>
                <a:chExt cx="4171622" cy="19354500"/>
              </a:xfrm>
            </p:grpSpPr>
            <p:grpSp>
              <p:nvGrpSpPr>
                <p:cNvPr id="8566" name="Google Shape;8566;p74"/>
                <p:cNvGrpSpPr/>
                <p:nvPr/>
              </p:nvGrpSpPr>
              <p:grpSpPr>
                <a:xfrm>
                  <a:off x="2213483" y="5453559"/>
                  <a:ext cx="2547351" cy="19354500"/>
                  <a:chOff x="2126394" y="6201753"/>
                  <a:chExt cx="2547351" cy="19354500"/>
                </a:xfrm>
              </p:grpSpPr>
              <p:sp>
                <p:nvSpPr>
                  <p:cNvPr id="8567" name="Google Shape;8567;p7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68" name="Google Shape;8568;p7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69" name="Google Shape;8569;p7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0" name="Google Shape;8570;p7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1" name="Google Shape;8571;p7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2" name="Google Shape;8572;p7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3" name="Google Shape;8573;p7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4" name="Google Shape;8574;p7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5" name="Google Shape;8575;p7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6" name="Google Shape;8576;p7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7" name="Google Shape;8577;p7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8" name="Google Shape;8578;p7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9" name="Google Shape;8579;p7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80" name="Google Shape;8580;p7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581" name="Google Shape;8581;p74"/>
                <p:cNvGrpSpPr/>
                <p:nvPr/>
              </p:nvGrpSpPr>
              <p:grpSpPr>
                <a:xfrm>
                  <a:off x="589212" y="5453559"/>
                  <a:ext cx="1622103" cy="19354500"/>
                  <a:chOff x="589212" y="5453048"/>
                  <a:chExt cx="1622103" cy="19354500"/>
                </a:xfrm>
              </p:grpSpPr>
              <p:sp>
                <p:nvSpPr>
                  <p:cNvPr id="8582" name="Google Shape;8582;p7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83" name="Google Shape;8583;p7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84" name="Google Shape;8584;p7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85" name="Google Shape;8585;p7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86" name="Google Shape;8586;p7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87" name="Google Shape;8587;p7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88" name="Google Shape;8588;p7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89" name="Google Shape;8589;p7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90" name="Google Shape;8590;p7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591" name="Google Shape;8591;p74"/>
              <p:cNvGrpSpPr/>
              <p:nvPr/>
            </p:nvGrpSpPr>
            <p:grpSpPr>
              <a:xfrm>
                <a:off x="6752314" y="4228568"/>
                <a:ext cx="911322" cy="29031869"/>
                <a:chOff x="11540841" y="6900050"/>
                <a:chExt cx="911322" cy="19543500"/>
              </a:xfrm>
            </p:grpSpPr>
            <p:sp>
              <p:nvSpPr>
                <p:cNvPr id="8592" name="Google Shape;8592;p7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93" name="Google Shape;8593;p7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94" name="Google Shape;8594;p7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95" name="Google Shape;8595;p7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96" name="Google Shape;8596;p7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597" name="Google Shape;8597;p74"/>
              <p:cNvGrpSpPr/>
              <p:nvPr/>
            </p:nvGrpSpPr>
            <p:grpSpPr>
              <a:xfrm>
                <a:off x="7654454" y="4228555"/>
                <a:ext cx="2782652" cy="29031869"/>
                <a:chOff x="13486776" y="5144310"/>
                <a:chExt cx="2782652" cy="19543500"/>
              </a:xfrm>
            </p:grpSpPr>
            <p:sp>
              <p:nvSpPr>
                <p:cNvPr id="8598" name="Google Shape;8598;p7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99" name="Google Shape;8599;p7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0" name="Google Shape;8600;p7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1" name="Google Shape;8601;p7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2" name="Google Shape;8602;p7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3" name="Google Shape;8603;p7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4" name="Google Shape;8604;p7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5" name="Google Shape;8605;p7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6" name="Google Shape;8606;p7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7" name="Google Shape;8607;p7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8" name="Google Shape;8608;p7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9" name="Google Shape;8609;p7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10" name="Google Shape;8610;p7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11" name="Google Shape;8611;p7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12" name="Google Shape;8612;p7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13" name="Google Shape;8613;p7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614" name="Google Shape;8614;p74"/>
              <p:cNvGrpSpPr/>
              <p:nvPr/>
            </p:nvGrpSpPr>
            <p:grpSpPr>
              <a:xfrm>
                <a:off x="10427923" y="4228549"/>
                <a:ext cx="4161451" cy="29031869"/>
                <a:chOff x="16176528" y="4317489"/>
                <a:chExt cx="4161451" cy="19543500"/>
              </a:xfrm>
            </p:grpSpPr>
            <p:sp>
              <p:nvSpPr>
                <p:cNvPr id="8615" name="Google Shape;8615;p7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16" name="Google Shape;8616;p7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17" name="Google Shape;8617;p7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18" name="Google Shape;8618;p7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19" name="Google Shape;8619;p7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0" name="Google Shape;8620;p7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1" name="Google Shape;8621;p7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2" name="Google Shape;8622;p7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3" name="Google Shape;8623;p7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4" name="Google Shape;8624;p7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5" name="Google Shape;8625;p7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6" name="Google Shape;8626;p7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7" name="Google Shape;8627;p7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8" name="Google Shape;8628;p7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9" name="Google Shape;8629;p7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30" name="Google Shape;8630;p7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31" name="Google Shape;8631;p7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32" name="Google Shape;8632;p7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33" name="Google Shape;8633;p7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34" name="Google Shape;8634;p7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35" name="Google Shape;8635;p7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36" name="Google Shape;8636;p7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37" name="Google Shape;8637;p7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638" name="Google Shape;8638;p74"/>
            <p:cNvGrpSpPr/>
            <p:nvPr/>
          </p:nvGrpSpPr>
          <p:grpSpPr>
            <a:xfrm>
              <a:off x="16916435" y="4540806"/>
              <a:ext cx="16002389" cy="2418359"/>
              <a:chOff x="1874938" y="4228518"/>
              <a:chExt cx="12714436" cy="29031919"/>
            </a:xfrm>
          </p:grpSpPr>
          <p:grpSp>
            <p:nvGrpSpPr>
              <p:cNvPr id="8639" name="Google Shape;8639;p74"/>
              <p:cNvGrpSpPr/>
              <p:nvPr/>
            </p:nvGrpSpPr>
            <p:grpSpPr>
              <a:xfrm>
                <a:off x="1874938" y="4228545"/>
                <a:ext cx="724122" cy="29031869"/>
                <a:chOff x="6763779" y="3610074"/>
                <a:chExt cx="724122" cy="19543500"/>
              </a:xfrm>
            </p:grpSpPr>
            <p:sp>
              <p:nvSpPr>
                <p:cNvPr id="8640" name="Google Shape;8640;p7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41" name="Google Shape;8641;p7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42" name="Google Shape;8642;p7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43" name="Google Shape;8643;p7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644" name="Google Shape;8644;p74"/>
              <p:cNvGrpSpPr/>
              <p:nvPr/>
            </p:nvGrpSpPr>
            <p:grpSpPr>
              <a:xfrm>
                <a:off x="2589876" y="4228518"/>
                <a:ext cx="4171622" cy="29031750"/>
                <a:chOff x="589212" y="5453559"/>
                <a:chExt cx="4171622" cy="19354500"/>
              </a:xfrm>
            </p:grpSpPr>
            <p:grpSp>
              <p:nvGrpSpPr>
                <p:cNvPr id="8645" name="Google Shape;8645;p74"/>
                <p:cNvGrpSpPr/>
                <p:nvPr/>
              </p:nvGrpSpPr>
              <p:grpSpPr>
                <a:xfrm>
                  <a:off x="2213483" y="5453559"/>
                  <a:ext cx="2547351" cy="19354500"/>
                  <a:chOff x="2126394" y="6201753"/>
                  <a:chExt cx="2547351" cy="19354500"/>
                </a:xfrm>
              </p:grpSpPr>
              <p:sp>
                <p:nvSpPr>
                  <p:cNvPr id="8646" name="Google Shape;8646;p7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47" name="Google Shape;8647;p7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48" name="Google Shape;8648;p7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49" name="Google Shape;8649;p7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0" name="Google Shape;8650;p7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1" name="Google Shape;8651;p7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2" name="Google Shape;8652;p7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3" name="Google Shape;8653;p7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4" name="Google Shape;8654;p7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5" name="Google Shape;8655;p7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6" name="Google Shape;8656;p7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7" name="Google Shape;8657;p7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8" name="Google Shape;8658;p7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59" name="Google Shape;8659;p7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660" name="Google Shape;8660;p74"/>
                <p:cNvGrpSpPr/>
                <p:nvPr/>
              </p:nvGrpSpPr>
              <p:grpSpPr>
                <a:xfrm>
                  <a:off x="589212" y="5453559"/>
                  <a:ext cx="1622103" cy="19354500"/>
                  <a:chOff x="589212" y="5453048"/>
                  <a:chExt cx="1622103" cy="19354500"/>
                </a:xfrm>
              </p:grpSpPr>
              <p:sp>
                <p:nvSpPr>
                  <p:cNvPr id="8661" name="Google Shape;8661;p7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62" name="Google Shape;8662;p7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63" name="Google Shape;8663;p7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64" name="Google Shape;8664;p7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65" name="Google Shape;8665;p7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66" name="Google Shape;8666;p7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67" name="Google Shape;8667;p7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68" name="Google Shape;8668;p7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69" name="Google Shape;8669;p7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670" name="Google Shape;8670;p74"/>
              <p:cNvGrpSpPr/>
              <p:nvPr/>
            </p:nvGrpSpPr>
            <p:grpSpPr>
              <a:xfrm>
                <a:off x="6752314" y="4228568"/>
                <a:ext cx="911322" cy="29031869"/>
                <a:chOff x="11540841" y="6900050"/>
                <a:chExt cx="911322" cy="19543500"/>
              </a:xfrm>
            </p:grpSpPr>
            <p:sp>
              <p:nvSpPr>
                <p:cNvPr id="8671" name="Google Shape;8671;p7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72" name="Google Shape;8672;p7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73" name="Google Shape;8673;p7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74" name="Google Shape;8674;p7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75" name="Google Shape;8675;p7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676" name="Google Shape;8676;p74"/>
              <p:cNvGrpSpPr/>
              <p:nvPr/>
            </p:nvGrpSpPr>
            <p:grpSpPr>
              <a:xfrm>
                <a:off x="7654454" y="4228555"/>
                <a:ext cx="2782652" cy="29031869"/>
                <a:chOff x="13486776" y="5144310"/>
                <a:chExt cx="2782652" cy="19543500"/>
              </a:xfrm>
            </p:grpSpPr>
            <p:sp>
              <p:nvSpPr>
                <p:cNvPr id="8677" name="Google Shape;8677;p7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78" name="Google Shape;8678;p7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79" name="Google Shape;8679;p7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0" name="Google Shape;8680;p7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1" name="Google Shape;8681;p7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2" name="Google Shape;8682;p7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3" name="Google Shape;8683;p7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4" name="Google Shape;8684;p7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5" name="Google Shape;8685;p7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6" name="Google Shape;8686;p7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7" name="Google Shape;8687;p7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8" name="Google Shape;8688;p7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9" name="Google Shape;8689;p7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90" name="Google Shape;8690;p7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91" name="Google Shape;8691;p7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92" name="Google Shape;8692;p7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693" name="Google Shape;8693;p74"/>
              <p:cNvGrpSpPr/>
              <p:nvPr/>
            </p:nvGrpSpPr>
            <p:grpSpPr>
              <a:xfrm>
                <a:off x="10427923" y="4228549"/>
                <a:ext cx="4161451" cy="29031869"/>
                <a:chOff x="16176528" y="4317489"/>
                <a:chExt cx="4161451" cy="19543500"/>
              </a:xfrm>
            </p:grpSpPr>
            <p:sp>
              <p:nvSpPr>
                <p:cNvPr id="8694" name="Google Shape;8694;p7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95" name="Google Shape;8695;p7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96" name="Google Shape;8696;p7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97" name="Google Shape;8697;p7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98" name="Google Shape;8698;p7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99" name="Google Shape;8699;p7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0" name="Google Shape;8700;p7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1" name="Google Shape;8701;p7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2" name="Google Shape;8702;p7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3" name="Google Shape;8703;p7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4" name="Google Shape;8704;p7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5" name="Google Shape;8705;p7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6" name="Google Shape;8706;p7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7" name="Google Shape;8707;p7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8" name="Google Shape;8708;p7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09" name="Google Shape;8709;p7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10" name="Google Shape;8710;p7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11" name="Google Shape;8711;p7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12" name="Google Shape;8712;p7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13" name="Google Shape;8713;p7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14" name="Google Shape;8714;p7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15" name="Google Shape;8715;p7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16" name="Google Shape;8716;p7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8717" name="Google Shape;8717;p74"/>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718" name="Google Shape;8718;p74" descr="A black and white image of text&#10;&#10;Description automatically generated with low confidence"/>
          <p:cNvPicPr preferRelativeResize="0"/>
          <p:nvPr/>
        </p:nvPicPr>
        <p:blipFill rotWithShape="1">
          <a:blip r:embed="rId3">
            <a:alphaModFix/>
          </a:blip>
          <a:srcRect/>
          <a:stretch/>
        </p:blipFill>
        <p:spPr>
          <a:xfrm>
            <a:off x="9404981" y="6605385"/>
            <a:ext cx="2743201" cy="222645"/>
          </a:xfrm>
          <a:prstGeom prst="rect">
            <a:avLst/>
          </a:prstGeom>
          <a:noFill/>
          <a:ln>
            <a:noFill/>
          </a:ln>
        </p:spPr>
      </p:pic>
      <p:sp>
        <p:nvSpPr>
          <p:cNvPr id="8719" name="Google Shape;8719;p74"/>
          <p:cNvSpPr txBox="1"/>
          <p:nvPr/>
        </p:nvSpPr>
        <p:spPr>
          <a:xfrm>
            <a:off x="322125" y="1309650"/>
            <a:ext cx="7443300" cy="42387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300">
                <a:solidFill>
                  <a:schemeClr val="dk1"/>
                </a:solidFill>
                <a:latin typeface="Calibri"/>
                <a:ea typeface="Calibri"/>
                <a:cs typeface="Calibri"/>
                <a:sym typeface="Calibri"/>
              </a:rPr>
              <a:t>Biomimetic membrane-based nanotechnology has broad reach across medicine, environmental remediation, and energy-based applications</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Nanofiltration membranes</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Specialized polymers</a:t>
            </a:r>
            <a:endParaRPr sz="2300">
              <a:solidFill>
                <a:schemeClr val="dk1"/>
              </a:solidFill>
              <a:latin typeface="Calibri"/>
              <a:ea typeface="Calibri"/>
              <a:cs typeface="Calibri"/>
              <a:sym typeface="Calibri"/>
            </a:endParaRPr>
          </a:p>
        </p:txBody>
      </p:sp>
      <p:sp>
        <p:nvSpPr>
          <p:cNvPr id="8720" name="Google Shape;8720;p74"/>
          <p:cNvSpPr txBox="1"/>
          <p:nvPr/>
        </p:nvSpPr>
        <p:spPr>
          <a:xfrm>
            <a:off x="-550" y="5709113"/>
            <a:ext cx="12192000" cy="59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00" baseline="30000">
                <a:solidFill>
                  <a:schemeClr val="dk1"/>
                </a:solidFill>
                <a:latin typeface="Calibri"/>
                <a:ea typeface="Calibri"/>
                <a:cs typeface="Calibri"/>
                <a:sym typeface="Calibri"/>
              </a:rPr>
              <a:t>1 </a:t>
            </a:r>
            <a:r>
              <a:rPr lang="en-US" sz="1000">
                <a:solidFill>
                  <a:schemeClr val="dk1"/>
                </a:solidFill>
                <a:latin typeface="Calibri"/>
                <a:ea typeface="Calibri"/>
                <a:cs typeface="Calibri"/>
                <a:sym typeface="Calibri"/>
              </a:rPr>
              <a:t>Sandu T, Sârbu A, Căprărescu S, Stoica EB, Iordache TV, Chiriac AL. Polymer Membranes as Innovative Means of Quality Restoring for Wastewater Bearing Heavy Metals. Membranes (Basel). 2022 Nov 23;12(12):1179. doi: 10.3390/membranes12121179. PMID: 36557086; PMCID: PMC9783154.</a:t>
            </a:r>
            <a:endParaRPr sz="1000">
              <a:solidFill>
                <a:schemeClr val="dk1"/>
              </a:solidFill>
              <a:latin typeface="Calibri"/>
              <a:ea typeface="Calibri"/>
              <a:cs typeface="Calibri"/>
              <a:sym typeface="Calibri"/>
            </a:endParaRPr>
          </a:p>
          <a:p>
            <a:pPr marL="0" lvl="0" indent="0" algn="ctr" rtl="0">
              <a:spcBef>
                <a:spcPts val="0"/>
              </a:spcBef>
              <a:spcAft>
                <a:spcPts val="0"/>
              </a:spcAft>
              <a:buNone/>
            </a:pPr>
            <a:r>
              <a:rPr lang="en-US" sz="1000" baseline="30000">
                <a:solidFill>
                  <a:schemeClr val="dk1"/>
                </a:solidFill>
                <a:latin typeface="Calibri"/>
                <a:ea typeface="Calibri"/>
                <a:cs typeface="Calibri"/>
                <a:sym typeface="Calibri"/>
              </a:rPr>
              <a:t>2 </a:t>
            </a:r>
            <a:r>
              <a:rPr lang="en-US" sz="1000">
                <a:solidFill>
                  <a:schemeClr val="dk1"/>
                </a:solidFill>
                <a:latin typeface="Calibri"/>
                <a:ea typeface="Calibri"/>
                <a:cs typeface="Calibri"/>
                <a:sym typeface="Calibri"/>
              </a:rPr>
              <a:t>MacEwan SR, Chilkoti A. Applications of elastin-like polypeptides in drug delivery. J Control Release. 2014 Sep 28;190:314–330. doi: 10.1016/j.jconrel.2014.06.028. PMID: 24954283; PMCID: PMC4163487.</a:t>
            </a:r>
            <a:endParaRPr sz="1000">
              <a:solidFill>
                <a:schemeClr val="dk1"/>
              </a:solidFill>
              <a:latin typeface="Calibri"/>
              <a:ea typeface="Calibri"/>
              <a:cs typeface="Calibri"/>
              <a:sym typeface="Calibri"/>
            </a:endParaRPr>
          </a:p>
        </p:txBody>
      </p:sp>
      <p:sp>
        <p:nvSpPr>
          <p:cNvPr id="8721" name="Google Shape;8721;p74"/>
          <p:cNvSpPr txBox="1"/>
          <p:nvPr/>
        </p:nvSpPr>
        <p:spPr>
          <a:xfrm>
            <a:off x="322125" y="146538"/>
            <a:ext cx="68973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Applications of Membrane-Based Nanotechnology</a:t>
            </a:r>
            <a:endParaRPr sz="3200" b="1">
              <a:solidFill>
                <a:schemeClr val="dk1"/>
              </a:solidFill>
              <a:latin typeface="Calibri"/>
              <a:ea typeface="Calibri"/>
              <a:cs typeface="Calibri"/>
              <a:sym typeface="Calibri"/>
            </a:endParaRPr>
          </a:p>
        </p:txBody>
      </p:sp>
      <p:pic>
        <p:nvPicPr>
          <p:cNvPr id="8722" name="Google Shape;8722;p74"/>
          <p:cNvPicPr preferRelativeResize="0"/>
          <p:nvPr/>
        </p:nvPicPr>
        <p:blipFill>
          <a:blip r:embed="rId4">
            <a:alphaModFix/>
          </a:blip>
          <a:stretch>
            <a:fillRect/>
          </a:stretch>
        </p:blipFill>
        <p:spPr>
          <a:xfrm>
            <a:off x="7958252" y="1041200"/>
            <a:ext cx="3653811" cy="2505438"/>
          </a:xfrm>
          <a:prstGeom prst="rect">
            <a:avLst/>
          </a:prstGeom>
          <a:noFill/>
          <a:ln>
            <a:noFill/>
          </a:ln>
        </p:spPr>
      </p:pic>
      <p:pic>
        <p:nvPicPr>
          <p:cNvPr id="8723" name="Google Shape;8723;p74" title="Screenshot 2026-06-17 at 11.00.05 AM.png"/>
          <p:cNvPicPr preferRelativeResize="0"/>
          <p:nvPr/>
        </p:nvPicPr>
        <p:blipFill>
          <a:blip r:embed="rId5">
            <a:alphaModFix/>
          </a:blip>
          <a:stretch>
            <a:fillRect/>
          </a:stretch>
        </p:blipFill>
        <p:spPr>
          <a:xfrm>
            <a:off x="8838825" y="3727675"/>
            <a:ext cx="1892674" cy="1892674"/>
          </a:xfrm>
          <a:prstGeom prst="rect">
            <a:avLst/>
          </a:prstGeom>
          <a:noFill/>
          <a:ln>
            <a:noFill/>
          </a:ln>
        </p:spPr>
      </p:pic>
      <p:pic>
        <p:nvPicPr>
          <p:cNvPr id="8724" name="Google Shape;8724;p74" descr="Logo&#10;&#10;Description automatically generated"/>
          <p:cNvPicPr preferRelativeResize="0"/>
          <p:nvPr/>
        </p:nvPicPr>
        <p:blipFill rotWithShape="1">
          <a:blip r:embed="rId6">
            <a:alphaModFix/>
          </a:blip>
          <a:srcRect/>
          <a:stretch/>
        </p:blipFill>
        <p:spPr>
          <a:xfrm>
            <a:off x="7466736" y="201106"/>
            <a:ext cx="1059694" cy="585464"/>
          </a:xfrm>
          <a:prstGeom prst="rect">
            <a:avLst/>
          </a:prstGeom>
          <a:noFill/>
          <a:ln>
            <a:noFill/>
          </a:ln>
        </p:spPr>
      </p:pic>
      <p:pic>
        <p:nvPicPr>
          <p:cNvPr id="8725" name="Google Shape;8725;p74" descr="Shape&#10;&#10;Description automatically generated with medium confidence"/>
          <p:cNvPicPr preferRelativeResize="0"/>
          <p:nvPr/>
        </p:nvPicPr>
        <p:blipFill rotWithShape="1">
          <a:blip r:embed="rId7">
            <a:alphaModFix/>
          </a:blip>
          <a:srcRect/>
          <a:stretch/>
        </p:blipFill>
        <p:spPr>
          <a:xfrm>
            <a:off x="11141979" y="201095"/>
            <a:ext cx="909088" cy="441379"/>
          </a:xfrm>
          <a:prstGeom prst="rect">
            <a:avLst/>
          </a:prstGeom>
          <a:noFill/>
          <a:ln>
            <a:noFill/>
          </a:ln>
        </p:spPr>
      </p:pic>
      <p:pic>
        <p:nvPicPr>
          <p:cNvPr id="8726" name="Google Shape;8726;p74" descr="https://commguide.asu.edu/downloads/asulogo/jpg/logo_mg.jpg"/>
          <p:cNvPicPr preferRelativeResize="0"/>
          <p:nvPr/>
        </p:nvPicPr>
        <p:blipFill rotWithShape="1">
          <a:blip r:embed="rId8">
            <a:alphaModFix/>
          </a:blip>
          <a:srcRect/>
          <a:stretch/>
        </p:blipFill>
        <p:spPr>
          <a:xfrm>
            <a:off x="8759589" y="201095"/>
            <a:ext cx="1059689" cy="441379"/>
          </a:xfrm>
          <a:prstGeom prst="rect">
            <a:avLst/>
          </a:prstGeom>
          <a:noFill/>
          <a:ln>
            <a:noFill/>
          </a:ln>
        </p:spPr>
      </p:pic>
      <p:pic>
        <p:nvPicPr>
          <p:cNvPr id="8727" name="Google Shape;8727;p74" descr="REU at Harvard University (CNS) | NNCI"/>
          <p:cNvPicPr preferRelativeResize="0"/>
          <p:nvPr/>
        </p:nvPicPr>
        <p:blipFill rotWithShape="1">
          <a:blip r:embed="rId9">
            <a:alphaModFix/>
          </a:blip>
          <a:srcRect/>
          <a:stretch/>
        </p:blipFill>
        <p:spPr>
          <a:xfrm>
            <a:off x="9970807" y="168482"/>
            <a:ext cx="1127019" cy="483943"/>
          </a:xfrm>
          <a:prstGeom prst="rect">
            <a:avLst/>
          </a:prstGeom>
          <a:noFill/>
          <a:ln>
            <a:noFill/>
          </a:ln>
        </p:spPr>
      </p:pic>
      <p:pic>
        <p:nvPicPr>
          <p:cNvPr id="8728" name="Google Shape;8728;p74" title="Screenshot 2026-06-24 at 4.34.07 PM.png"/>
          <p:cNvPicPr preferRelativeResize="0"/>
          <p:nvPr/>
        </p:nvPicPr>
        <p:blipFill rotWithShape="1">
          <a:blip r:embed="rId10">
            <a:alphaModFix/>
          </a:blip>
          <a:srcRect l="5402" t="4898"/>
          <a:stretch/>
        </p:blipFill>
        <p:spPr>
          <a:xfrm>
            <a:off x="6591800" y="69925"/>
            <a:ext cx="747614" cy="716655"/>
          </a:xfrm>
          <a:prstGeom prst="rect">
            <a:avLst/>
          </a:prstGeom>
          <a:noFill/>
          <a:ln>
            <a:noFill/>
          </a:ln>
        </p:spPr>
      </p:pic>
      <p:sp>
        <p:nvSpPr>
          <p:cNvPr id="8729" name="Google Shape;8729;p74"/>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pic>
        <p:nvPicPr>
          <p:cNvPr id="8730" name="Google Shape;8730;p74"/>
          <p:cNvPicPr preferRelativeResize="0"/>
          <p:nvPr/>
        </p:nvPicPr>
        <p:blipFill rotWithShape="1">
          <a:blip r:embed="rId4">
            <a:alphaModFix/>
          </a:blip>
          <a:srcRect l="72805" t="23195" b="24210"/>
          <a:stretch/>
        </p:blipFill>
        <p:spPr>
          <a:xfrm>
            <a:off x="10646433" y="1387637"/>
            <a:ext cx="1366717" cy="1812575"/>
          </a:xfrm>
          <a:prstGeom prst="rect">
            <a:avLst/>
          </a:prstGeom>
          <a:noFill/>
          <a:ln>
            <a:noFill/>
          </a:ln>
        </p:spPr>
      </p:pic>
      <p:sp>
        <p:nvSpPr>
          <p:cNvPr id="8731" name="Google Shape;8731;p74"/>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Shape 8736"/>
        <p:cNvGrpSpPr/>
        <p:nvPr/>
      </p:nvGrpSpPr>
      <p:grpSpPr>
        <a:xfrm>
          <a:off x="0" y="0"/>
          <a:ext cx="0" cy="0"/>
          <a:chOff x="0" y="0"/>
          <a:chExt cx="0" cy="0"/>
        </a:xfrm>
      </p:grpSpPr>
      <p:grpSp>
        <p:nvGrpSpPr>
          <p:cNvPr id="8737" name="Google Shape;8737;p75"/>
          <p:cNvGrpSpPr/>
          <p:nvPr/>
        </p:nvGrpSpPr>
        <p:grpSpPr>
          <a:xfrm>
            <a:off x="-7700" y="6324840"/>
            <a:ext cx="12206290" cy="332283"/>
            <a:chOff x="931692" y="4540806"/>
            <a:chExt cx="31987132" cy="2418359"/>
          </a:xfrm>
        </p:grpSpPr>
        <p:grpSp>
          <p:nvGrpSpPr>
            <p:cNvPr id="8738" name="Google Shape;8738;p75"/>
            <p:cNvGrpSpPr/>
            <p:nvPr/>
          </p:nvGrpSpPr>
          <p:grpSpPr>
            <a:xfrm>
              <a:off x="931692" y="4540806"/>
              <a:ext cx="16002389" cy="2418359"/>
              <a:chOff x="1874938" y="4228518"/>
              <a:chExt cx="12714436" cy="29031919"/>
            </a:xfrm>
          </p:grpSpPr>
          <p:grpSp>
            <p:nvGrpSpPr>
              <p:cNvPr id="8739" name="Google Shape;8739;p75"/>
              <p:cNvGrpSpPr/>
              <p:nvPr/>
            </p:nvGrpSpPr>
            <p:grpSpPr>
              <a:xfrm>
                <a:off x="1874938" y="4228545"/>
                <a:ext cx="724122" cy="29031869"/>
                <a:chOff x="6763779" y="3610074"/>
                <a:chExt cx="724122" cy="19543500"/>
              </a:xfrm>
            </p:grpSpPr>
            <p:sp>
              <p:nvSpPr>
                <p:cNvPr id="8740" name="Google Shape;8740;p7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41" name="Google Shape;8741;p7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42" name="Google Shape;8742;p7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43" name="Google Shape;8743;p7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744" name="Google Shape;8744;p75"/>
              <p:cNvGrpSpPr/>
              <p:nvPr/>
            </p:nvGrpSpPr>
            <p:grpSpPr>
              <a:xfrm>
                <a:off x="2589876" y="4228518"/>
                <a:ext cx="4171622" cy="29031750"/>
                <a:chOff x="589212" y="5453559"/>
                <a:chExt cx="4171622" cy="19354500"/>
              </a:xfrm>
            </p:grpSpPr>
            <p:grpSp>
              <p:nvGrpSpPr>
                <p:cNvPr id="8745" name="Google Shape;8745;p75"/>
                <p:cNvGrpSpPr/>
                <p:nvPr/>
              </p:nvGrpSpPr>
              <p:grpSpPr>
                <a:xfrm>
                  <a:off x="2213483" y="5453559"/>
                  <a:ext cx="2547351" cy="19354500"/>
                  <a:chOff x="2126394" y="6201753"/>
                  <a:chExt cx="2547351" cy="19354500"/>
                </a:xfrm>
              </p:grpSpPr>
              <p:sp>
                <p:nvSpPr>
                  <p:cNvPr id="8746" name="Google Shape;8746;p7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47" name="Google Shape;8747;p7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48" name="Google Shape;8748;p7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49" name="Google Shape;8749;p7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0" name="Google Shape;8750;p7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1" name="Google Shape;8751;p7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2" name="Google Shape;8752;p7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3" name="Google Shape;8753;p7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4" name="Google Shape;8754;p7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5" name="Google Shape;8755;p7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6" name="Google Shape;8756;p7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7" name="Google Shape;8757;p7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8" name="Google Shape;8758;p7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9" name="Google Shape;8759;p7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760" name="Google Shape;8760;p75"/>
                <p:cNvGrpSpPr/>
                <p:nvPr/>
              </p:nvGrpSpPr>
              <p:grpSpPr>
                <a:xfrm>
                  <a:off x="589212" y="5453559"/>
                  <a:ext cx="1622103" cy="19354500"/>
                  <a:chOff x="589212" y="5453048"/>
                  <a:chExt cx="1622103" cy="19354500"/>
                </a:xfrm>
              </p:grpSpPr>
              <p:sp>
                <p:nvSpPr>
                  <p:cNvPr id="8761" name="Google Shape;8761;p7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62" name="Google Shape;8762;p7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63" name="Google Shape;8763;p7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64" name="Google Shape;8764;p7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65" name="Google Shape;8765;p7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66" name="Google Shape;8766;p7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67" name="Google Shape;8767;p7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68" name="Google Shape;8768;p7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69" name="Google Shape;8769;p7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770" name="Google Shape;8770;p75"/>
              <p:cNvGrpSpPr/>
              <p:nvPr/>
            </p:nvGrpSpPr>
            <p:grpSpPr>
              <a:xfrm>
                <a:off x="6752314" y="4228568"/>
                <a:ext cx="911322" cy="29031869"/>
                <a:chOff x="11540841" y="6900050"/>
                <a:chExt cx="911322" cy="19543500"/>
              </a:xfrm>
            </p:grpSpPr>
            <p:sp>
              <p:nvSpPr>
                <p:cNvPr id="8771" name="Google Shape;8771;p7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72" name="Google Shape;8772;p7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73" name="Google Shape;8773;p7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74" name="Google Shape;8774;p7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75" name="Google Shape;8775;p7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776" name="Google Shape;8776;p75"/>
              <p:cNvGrpSpPr/>
              <p:nvPr/>
            </p:nvGrpSpPr>
            <p:grpSpPr>
              <a:xfrm>
                <a:off x="7654454" y="4228555"/>
                <a:ext cx="2782652" cy="29031869"/>
                <a:chOff x="13486776" y="5144310"/>
                <a:chExt cx="2782652" cy="19543500"/>
              </a:xfrm>
            </p:grpSpPr>
            <p:sp>
              <p:nvSpPr>
                <p:cNvPr id="8777" name="Google Shape;8777;p7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78" name="Google Shape;8778;p7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79" name="Google Shape;8779;p7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0" name="Google Shape;8780;p7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1" name="Google Shape;8781;p7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2" name="Google Shape;8782;p7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3" name="Google Shape;8783;p7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4" name="Google Shape;8784;p7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5" name="Google Shape;8785;p7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6" name="Google Shape;8786;p7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7" name="Google Shape;8787;p7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8" name="Google Shape;8788;p7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9" name="Google Shape;8789;p7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90" name="Google Shape;8790;p7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91" name="Google Shape;8791;p7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92" name="Google Shape;8792;p7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793" name="Google Shape;8793;p75"/>
              <p:cNvGrpSpPr/>
              <p:nvPr/>
            </p:nvGrpSpPr>
            <p:grpSpPr>
              <a:xfrm>
                <a:off x="10427923" y="4228549"/>
                <a:ext cx="4161451" cy="29031869"/>
                <a:chOff x="16176528" y="4317489"/>
                <a:chExt cx="4161451" cy="19543500"/>
              </a:xfrm>
            </p:grpSpPr>
            <p:sp>
              <p:nvSpPr>
                <p:cNvPr id="8794" name="Google Shape;8794;p7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95" name="Google Shape;8795;p7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96" name="Google Shape;8796;p7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97" name="Google Shape;8797;p7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98" name="Google Shape;8798;p7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99" name="Google Shape;8799;p7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0" name="Google Shape;8800;p7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1" name="Google Shape;8801;p7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2" name="Google Shape;8802;p7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3" name="Google Shape;8803;p7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4" name="Google Shape;8804;p7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5" name="Google Shape;8805;p7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6" name="Google Shape;8806;p7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7" name="Google Shape;8807;p7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8" name="Google Shape;8808;p7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9" name="Google Shape;8809;p7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10" name="Google Shape;8810;p7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11" name="Google Shape;8811;p7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12" name="Google Shape;8812;p7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13" name="Google Shape;8813;p7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14" name="Google Shape;8814;p7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15" name="Google Shape;8815;p7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16" name="Google Shape;8816;p7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817" name="Google Shape;8817;p75"/>
            <p:cNvGrpSpPr/>
            <p:nvPr/>
          </p:nvGrpSpPr>
          <p:grpSpPr>
            <a:xfrm>
              <a:off x="16916435" y="4540806"/>
              <a:ext cx="16002389" cy="2418359"/>
              <a:chOff x="1874938" y="4228518"/>
              <a:chExt cx="12714436" cy="29031919"/>
            </a:xfrm>
          </p:grpSpPr>
          <p:grpSp>
            <p:nvGrpSpPr>
              <p:cNvPr id="8818" name="Google Shape;8818;p75"/>
              <p:cNvGrpSpPr/>
              <p:nvPr/>
            </p:nvGrpSpPr>
            <p:grpSpPr>
              <a:xfrm>
                <a:off x="1874938" y="4228545"/>
                <a:ext cx="724122" cy="29031869"/>
                <a:chOff x="6763779" y="3610074"/>
                <a:chExt cx="724122" cy="19543500"/>
              </a:xfrm>
            </p:grpSpPr>
            <p:sp>
              <p:nvSpPr>
                <p:cNvPr id="8819" name="Google Shape;8819;p7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20" name="Google Shape;8820;p7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21" name="Google Shape;8821;p7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22" name="Google Shape;8822;p7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823" name="Google Shape;8823;p75"/>
              <p:cNvGrpSpPr/>
              <p:nvPr/>
            </p:nvGrpSpPr>
            <p:grpSpPr>
              <a:xfrm>
                <a:off x="2589876" y="4228518"/>
                <a:ext cx="4171622" cy="29031750"/>
                <a:chOff x="589212" y="5453559"/>
                <a:chExt cx="4171622" cy="19354500"/>
              </a:xfrm>
            </p:grpSpPr>
            <p:grpSp>
              <p:nvGrpSpPr>
                <p:cNvPr id="8824" name="Google Shape;8824;p75"/>
                <p:cNvGrpSpPr/>
                <p:nvPr/>
              </p:nvGrpSpPr>
              <p:grpSpPr>
                <a:xfrm>
                  <a:off x="2213483" y="5453559"/>
                  <a:ext cx="2547351" cy="19354500"/>
                  <a:chOff x="2126394" y="6201753"/>
                  <a:chExt cx="2547351" cy="19354500"/>
                </a:xfrm>
              </p:grpSpPr>
              <p:sp>
                <p:nvSpPr>
                  <p:cNvPr id="8825" name="Google Shape;8825;p7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26" name="Google Shape;8826;p7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27" name="Google Shape;8827;p7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28" name="Google Shape;8828;p7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29" name="Google Shape;8829;p7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0" name="Google Shape;8830;p7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1" name="Google Shape;8831;p7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2" name="Google Shape;8832;p7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3" name="Google Shape;8833;p7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4" name="Google Shape;8834;p7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5" name="Google Shape;8835;p7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6" name="Google Shape;8836;p7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7" name="Google Shape;8837;p7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8" name="Google Shape;8838;p7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839" name="Google Shape;8839;p75"/>
                <p:cNvGrpSpPr/>
                <p:nvPr/>
              </p:nvGrpSpPr>
              <p:grpSpPr>
                <a:xfrm>
                  <a:off x="589212" y="5453559"/>
                  <a:ext cx="1622103" cy="19354500"/>
                  <a:chOff x="589212" y="5453048"/>
                  <a:chExt cx="1622103" cy="19354500"/>
                </a:xfrm>
              </p:grpSpPr>
              <p:sp>
                <p:nvSpPr>
                  <p:cNvPr id="8840" name="Google Shape;8840;p7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41" name="Google Shape;8841;p7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42" name="Google Shape;8842;p7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43" name="Google Shape;8843;p7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44" name="Google Shape;8844;p7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45" name="Google Shape;8845;p7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46" name="Google Shape;8846;p7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47" name="Google Shape;8847;p7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48" name="Google Shape;8848;p7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849" name="Google Shape;8849;p75"/>
              <p:cNvGrpSpPr/>
              <p:nvPr/>
            </p:nvGrpSpPr>
            <p:grpSpPr>
              <a:xfrm>
                <a:off x="6752314" y="4228568"/>
                <a:ext cx="911322" cy="29031869"/>
                <a:chOff x="11540841" y="6900050"/>
                <a:chExt cx="911322" cy="19543500"/>
              </a:xfrm>
            </p:grpSpPr>
            <p:sp>
              <p:nvSpPr>
                <p:cNvPr id="8850" name="Google Shape;8850;p7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51" name="Google Shape;8851;p7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52" name="Google Shape;8852;p7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53" name="Google Shape;8853;p7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54" name="Google Shape;8854;p7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855" name="Google Shape;8855;p75"/>
              <p:cNvGrpSpPr/>
              <p:nvPr/>
            </p:nvGrpSpPr>
            <p:grpSpPr>
              <a:xfrm>
                <a:off x="7654454" y="4228555"/>
                <a:ext cx="2782652" cy="29031869"/>
                <a:chOff x="13486776" y="5144310"/>
                <a:chExt cx="2782652" cy="19543500"/>
              </a:xfrm>
            </p:grpSpPr>
            <p:sp>
              <p:nvSpPr>
                <p:cNvPr id="8856" name="Google Shape;8856;p7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57" name="Google Shape;8857;p7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58" name="Google Shape;8858;p7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59" name="Google Shape;8859;p7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0" name="Google Shape;8860;p7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1" name="Google Shape;8861;p7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2" name="Google Shape;8862;p7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3" name="Google Shape;8863;p7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4" name="Google Shape;8864;p7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5" name="Google Shape;8865;p7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6" name="Google Shape;8866;p7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7" name="Google Shape;8867;p7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8" name="Google Shape;8868;p7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69" name="Google Shape;8869;p7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70" name="Google Shape;8870;p7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71" name="Google Shape;8871;p7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872" name="Google Shape;8872;p75"/>
              <p:cNvGrpSpPr/>
              <p:nvPr/>
            </p:nvGrpSpPr>
            <p:grpSpPr>
              <a:xfrm>
                <a:off x="10427923" y="4228549"/>
                <a:ext cx="4161451" cy="29031869"/>
                <a:chOff x="16176528" y="4317489"/>
                <a:chExt cx="4161451" cy="19543500"/>
              </a:xfrm>
            </p:grpSpPr>
            <p:sp>
              <p:nvSpPr>
                <p:cNvPr id="8873" name="Google Shape;8873;p7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74" name="Google Shape;8874;p7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75" name="Google Shape;8875;p7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76" name="Google Shape;8876;p7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77" name="Google Shape;8877;p7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78" name="Google Shape;8878;p7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79" name="Google Shape;8879;p7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0" name="Google Shape;8880;p7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1" name="Google Shape;8881;p7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2" name="Google Shape;8882;p7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3" name="Google Shape;8883;p7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4" name="Google Shape;8884;p7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5" name="Google Shape;8885;p7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6" name="Google Shape;8886;p7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7" name="Google Shape;8887;p7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8" name="Google Shape;8888;p7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9" name="Google Shape;8889;p7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90" name="Google Shape;8890;p7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91" name="Google Shape;8891;p7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92" name="Google Shape;8892;p7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93" name="Google Shape;8893;p7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94" name="Google Shape;8894;p7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95" name="Google Shape;8895;p7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8896" name="Google Shape;8896;p75"/>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897" name="Google Shape;8897;p75"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sp>
        <p:nvSpPr>
          <p:cNvPr id="8898" name="Google Shape;8898;p75"/>
          <p:cNvSpPr txBox="1"/>
          <p:nvPr/>
        </p:nvSpPr>
        <p:spPr>
          <a:xfrm>
            <a:off x="322125" y="2117175"/>
            <a:ext cx="3924300" cy="22755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500">
                <a:solidFill>
                  <a:schemeClr val="dk1"/>
                </a:solidFill>
                <a:latin typeface="Calibri"/>
                <a:ea typeface="Calibri"/>
                <a:cs typeface="Calibri"/>
                <a:sym typeface="Calibri"/>
              </a:rPr>
              <a:t>Synthetic lipid membranes </a:t>
            </a:r>
            <a:r>
              <a:rPr lang="en-US" sz="2500" baseline="30000">
                <a:solidFill>
                  <a:schemeClr val="dk1"/>
                </a:solidFill>
                <a:latin typeface="Calibri"/>
                <a:ea typeface="Calibri"/>
                <a:cs typeface="Calibri"/>
                <a:sym typeface="Calibri"/>
              </a:rPr>
              <a:t>1</a:t>
            </a:r>
            <a:endParaRPr sz="25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Static</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Extremely complex</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Prone to fluctuation</a:t>
            </a:r>
            <a:endParaRPr sz="2300">
              <a:solidFill>
                <a:schemeClr val="dk1"/>
              </a:solidFill>
              <a:latin typeface="Calibri"/>
              <a:ea typeface="Calibri"/>
              <a:cs typeface="Calibri"/>
              <a:sym typeface="Calibri"/>
            </a:endParaRPr>
          </a:p>
        </p:txBody>
      </p:sp>
      <p:sp>
        <p:nvSpPr>
          <p:cNvPr id="8899" name="Google Shape;8899;p75"/>
          <p:cNvSpPr txBox="1"/>
          <p:nvPr/>
        </p:nvSpPr>
        <p:spPr>
          <a:xfrm>
            <a:off x="322125" y="146575"/>
            <a:ext cx="6766500"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Challenges of Synthetic Membrane-Based Nanotechnology </a:t>
            </a:r>
            <a:r>
              <a:rPr lang="en-US" sz="2800">
                <a:solidFill>
                  <a:schemeClr val="dk1"/>
                </a:solidFill>
                <a:latin typeface="Calibri"/>
                <a:ea typeface="Calibri"/>
                <a:cs typeface="Calibri"/>
                <a:sym typeface="Calibri"/>
              </a:rPr>
              <a:t>😀</a:t>
            </a:r>
            <a:endParaRPr sz="3200" b="1">
              <a:solidFill>
                <a:schemeClr val="dk1"/>
              </a:solidFill>
              <a:latin typeface="Calibri"/>
              <a:ea typeface="Calibri"/>
              <a:cs typeface="Calibri"/>
              <a:sym typeface="Calibri"/>
            </a:endParaRPr>
          </a:p>
        </p:txBody>
      </p:sp>
      <p:sp>
        <p:nvSpPr>
          <p:cNvPr id="8900" name="Google Shape;8900;p75"/>
          <p:cNvSpPr txBox="1"/>
          <p:nvPr/>
        </p:nvSpPr>
        <p:spPr>
          <a:xfrm>
            <a:off x="-22600" y="5723250"/>
            <a:ext cx="12236100" cy="59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00" baseline="30000">
                <a:solidFill>
                  <a:schemeClr val="dk1"/>
                </a:solidFill>
                <a:latin typeface="Calibri"/>
                <a:ea typeface="Calibri"/>
                <a:cs typeface="Calibri"/>
                <a:sym typeface="Calibri"/>
              </a:rPr>
              <a:t>1 </a:t>
            </a:r>
            <a:r>
              <a:rPr lang="en-US" sz="1000">
                <a:solidFill>
                  <a:schemeClr val="dk1"/>
                </a:solidFill>
                <a:latin typeface="Calibri"/>
                <a:ea typeface="Calibri"/>
                <a:cs typeface="Calibri"/>
                <a:sym typeface="Calibri"/>
              </a:rPr>
              <a:t>Gan S, Scarpelli V, Exterkate M. Exploring lipid diversity and minimalism to define membrane requirements for synthetic cells. FEBS Lett. 2025 Dec;599(24):3569-3590. doi: 10.1002/1873-3468.70131. Epub 2025 Aug 11. PMID: 40787853; PMCID: PMC12720230.</a:t>
            </a:r>
            <a:endParaRPr sz="1000">
              <a:solidFill>
                <a:schemeClr val="dk1"/>
              </a:solidFill>
              <a:latin typeface="Calibri"/>
              <a:ea typeface="Calibri"/>
              <a:cs typeface="Calibri"/>
              <a:sym typeface="Calibri"/>
            </a:endParaRPr>
          </a:p>
          <a:p>
            <a:pPr marL="0" lvl="0" indent="0" algn="ctr" rtl="0">
              <a:spcBef>
                <a:spcPts val="0"/>
              </a:spcBef>
              <a:spcAft>
                <a:spcPts val="0"/>
              </a:spcAft>
              <a:buNone/>
            </a:pPr>
            <a:r>
              <a:rPr lang="en-US" sz="1000" baseline="30000">
                <a:solidFill>
                  <a:schemeClr val="dk1"/>
                </a:solidFill>
                <a:latin typeface="Calibri"/>
                <a:ea typeface="Calibri"/>
                <a:cs typeface="Calibri"/>
                <a:sym typeface="Calibri"/>
              </a:rPr>
              <a:t>2 </a:t>
            </a:r>
            <a:r>
              <a:rPr lang="en-US" sz="1000">
                <a:solidFill>
                  <a:schemeClr val="dk1"/>
                </a:solidFill>
                <a:latin typeface="Calibri"/>
                <a:ea typeface="Calibri"/>
                <a:cs typeface="Calibri"/>
                <a:sym typeface="Calibri"/>
              </a:rPr>
              <a:t>Polymer Source Inc. Product Categories. Polymer Source Inc.; 2026 [cited 2026 Jun 18]. Available from:</a:t>
            </a:r>
            <a:r>
              <a:rPr lang="en-US" sz="100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1000" u="sng">
                <a:solidFill>
                  <a:schemeClr val="hlink"/>
                </a:solidFill>
                <a:latin typeface="Calibri"/>
                <a:ea typeface="Calibri"/>
                <a:cs typeface="Calibri"/>
                <a:sym typeface="Calibri"/>
                <a:hlinkClick r:id="rId4"/>
              </a:rPr>
              <a:t>https://www.polymersource.ca/index.php?route=product/maincategory</a:t>
            </a:r>
            <a:endParaRPr sz="1000">
              <a:solidFill>
                <a:schemeClr val="dk1"/>
              </a:solidFill>
              <a:latin typeface="Calibri"/>
              <a:ea typeface="Calibri"/>
              <a:cs typeface="Calibri"/>
              <a:sym typeface="Calibri"/>
            </a:endParaRPr>
          </a:p>
        </p:txBody>
      </p:sp>
      <p:pic>
        <p:nvPicPr>
          <p:cNvPr id="8901" name="Google Shape;8901;p75"/>
          <p:cNvPicPr preferRelativeResize="0"/>
          <p:nvPr/>
        </p:nvPicPr>
        <p:blipFill>
          <a:blip r:embed="rId5">
            <a:alphaModFix/>
          </a:blip>
          <a:stretch>
            <a:fillRect/>
          </a:stretch>
        </p:blipFill>
        <p:spPr>
          <a:xfrm>
            <a:off x="8643013" y="1688598"/>
            <a:ext cx="3132675" cy="3132652"/>
          </a:xfrm>
          <a:prstGeom prst="rect">
            <a:avLst/>
          </a:prstGeom>
          <a:noFill/>
          <a:ln>
            <a:noFill/>
          </a:ln>
        </p:spPr>
      </p:pic>
      <p:pic>
        <p:nvPicPr>
          <p:cNvPr id="8902" name="Google Shape;8902;p75" descr="Logo&#10;&#10;Description automatically generated"/>
          <p:cNvPicPr preferRelativeResize="0"/>
          <p:nvPr/>
        </p:nvPicPr>
        <p:blipFill rotWithShape="1">
          <a:blip r:embed="rId6">
            <a:alphaModFix/>
          </a:blip>
          <a:srcRect/>
          <a:stretch/>
        </p:blipFill>
        <p:spPr>
          <a:xfrm>
            <a:off x="7466736" y="201106"/>
            <a:ext cx="1059694" cy="585464"/>
          </a:xfrm>
          <a:prstGeom prst="rect">
            <a:avLst/>
          </a:prstGeom>
          <a:noFill/>
          <a:ln>
            <a:noFill/>
          </a:ln>
        </p:spPr>
      </p:pic>
      <p:pic>
        <p:nvPicPr>
          <p:cNvPr id="8903" name="Google Shape;8903;p75" descr="Shape&#10;&#10;Description automatically generated with medium confidence"/>
          <p:cNvPicPr preferRelativeResize="0"/>
          <p:nvPr/>
        </p:nvPicPr>
        <p:blipFill rotWithShape="1">
          <a:blip r:embed="rId7">
            <a:alphaModFix/>
          </a:blip>
          <a:srcRect/>
          <a:stretch/>
        </p:blipFill>
        <p:spPr>
          <a:xfrm>
            <a:off x="11141979" y="201095"/>
            <a:ext cx="909088" cy="441379"/>
          </a:xfrm>
          <a:prstGeom prst="rect">
            <a:avLst/>
          </a:prstGeom>
          <a:noFill/>
          <a:ln>
            <a:noFill/>
          </a:ln>
        </p:spPr>
      </p:pic>
      <p:pic>
        <p:nvPicPr>
          <p:cNvPr id="8904" name="Google Shape;8904;p75" descr="https://commguide.asu.edu/downloads/asulogo/jpg/logo_mg.jpg"/>
          <p:cNvPicPr preferRelativeResize="0"/>
          <p:nvPr/>
        </p:nvPicPr>
        <p:blipFill rotWithShape="1">
          <a:blip r:embed="rId8">
            <a:alphaModFix/>
          </a:blip>
          <a:srcRect/>
          <a:stretch/>
        </p:blipFill>
        <p:spPr>
          <a:xfrm>
            <a:off x="8759589" y="201095"/>
            <a:ext cx="1059689" cy="441379"/>
          </a:xfrm>
          <a:prstGeom prst="rect">
            <a:avLst/>
          </a:prstGeom>
          <a:noFill/>
          <a:ln>
            <a:noFill/>
          </a:ln>
        </p:spPr>
      </p:pic>
      <p:pic>
        <p:nvPicPr>
          <p:cNvPr id="8905" name="Google Shape;8905;p75" descr="REU at Harvard University (CNS) | NNCI"/>
          <p:cNvPicPr preferRelativeResize="0"/>
          <p:nvPr/>
        </p:nvPicPr>
        <p:blipFill rotWithShape="1">
          <a:blip r:embed="rId9">
            <a:alphaModFix/>
          </a:blip>
          <a:srcRect/>
          <a:stretch/>
        </p:blipFill>
        <p:spPr>
          <a:xfrm>
            <a:off x="9970807" y="168482"/>
            <a:ext cx="1127019" cy="483943"/>
          </a:xfrm>
          <a:prstGeom prst="rect">
            <a:avLst/>
          </a:prstGeom>
          <a:noFill/>
          <a:ln>
            <a:noFill/>
          </a:ln>
        </p:spPr>
      </p:pic>
      <p:pic>
        <p:nvPicPr>
          <p:cNvPr id="8906" name="Google Shape;8906;p75" title="Screenshot 2026-06-24 at 4.34.07 PM.png"/>
          <p:cNvPicPr preferRelativeResize="0"/>
          <p:nvPr/>
        </p:nvPicPr>
        <p:blipFill rotWithShape="1">
          <a:blip r:embed="rId10">
            <a:alphaModFix/>
          </a:blip>
          <a:srcRect l="5402" t="4898"/>
          <a:stretch/>
        </p:blipFill>
        <p:spPr>
          <a:xfrm>
            <a:off x="6591800" y="69925"/>
            <a:ext cx="747614" cy="716655"/>
          </a:xfrm>
          <a:prstGeom prst="rect">
            <a:avLst/>
          </a:prstGeom>
          <a:noFill/>
          <a:ln>
            <a:noFill/>
          </a:ln>
        </p:spPr>
      </p:pic>
      <p:sp>
        <p:nvSpPr>
          <p:cNvPr id="8907" name="Google Shape;8907;p75"/>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8908" name="Google Shape;8908;p75"/>
          <p:cNvSpPr txBox="1"/>
          <p:nvPr/>
        </p:nvSpPr>
        <p:spPr>
          <a:xfrm>
            <a:off x="8319200" y="4991056"/>
            <a:ext cx="3780300" cy="48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a:solidFill>
                  <a:schemeClr val="dk1"/>
                </a:solidFill>
                <a:latin typeface="Calibri"/>
                <a:ea typeface="Calibri"/>
                <a:cs typeface="Calibri"/>
                <a:sym typeface="Calibri"/>
              </a:rPr>
              <a:t>Fig x: Schematic representation of key functions required for a synthetic minimal cell membrane</a:t>
            </a:r>
            <a:endParaRPr sz="1300">
              <a:solidFill>
                <a:schemeClr val="dk1"/>
              </a:solidFill>
              <a:latin typeface="Calibri"/>
              <a:ea typeface="Calibri"/>
              <a:cs typeface="Calibri"/>
              <a:sym typeface="Calibri"/>
            </a:endParaRPr>
          </a:p>
        </p:txBody>
      </p:sp>
      <p:sp>
        <p:nvSpPr>
          <p:cNvPr id="8909" name="Google Shape;8909;p75"/>
          <p:cNvSpPr txBox="1"/>
          <p:nvPr/>
        </p:nvSpPr>
        <p:spPr>
          <a:xfrm>
            <a:off x="4385875" y="2117150"/>
            <a:ext cx="4001100" cy="22755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300">
                <a:solidFill>
                  <a:schemeClr val="dk1"/>
                </a:solidFill>
                <a:latin typeface="Calibri"/>
                <a:ea typeface="Calibri"/>
                <a:cs typeface="Calibri"/>
                <a:sym typeface="Calibri"/>
              </a:rPr>
              <a:t>Amphiphilic block copolymers </a:t>
            </a:r>
            <a:r>
              <a:rPr lang="en-US" sz="2300" baseline="30000">
                <a:solidFill>
                  <a:schemeClr val="dk1"/>
                </a:solidFill>
                <a:latin typeface="Calibri"/>
                <a:ea typeface="Calibri"/>
                <a:cs typeface="Calibri"/>
                <a:sym typeface="Calibri"/>
              </a:rPr>
              <a:t>2</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Caustic </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High costs </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Low throughput and yield</a:t>
            </a:r>
            <a:endParaRPr sz="2300">
              <a:solidFill>
                <a:schemeClr val="dk1"/>
              </a:solidFill>
              <a:latin typeface="Calibri"/>
              <a:ea typeface="Calibri"/>
              <a:cs typeface="Calibri"/>
              <a:sym typeface="Calibri"/>
            </a:endParaRPr>
          </a:p>
        </p:txBody>
      </p:sp>
      <p:cxnSp>
        <p:nvCxnSpPr>
          <p:cNvPr id="8910" name="Google Shape;8910;p75"/>
          <p:cNvCxnSpPr/>
          <p:nvPr/>
        </p:nvCxnSpPr>
        <p:spPr>
          <a:xfrm flipH="1">
            <a:off x="4235325" y="2234550"/>
            <a:ext cx="11100" cy="2573400"/>
          </a:xfrm>
          <a:prstGeom prst="straightConnector1">
            <a:avLst/>
          </a:prstGeom>
          <a:noFill/>
          <a:ln w="9525" cap="flat" cmpd="sng">
            <a:solidFill>
              <a:schemeClr val="dk2"/>
            </a:solidFill>
            <a:prstDash val="solid"/>
            <a:round/>
            <a:headEnd type="none" w="med" len="med"/>
            <a:tailEnd type="none" w="med" len="med"/>
          </a:ln>
        </p:spPr>
      </p:cxnSp>
      <p:cxnSp>
        <p:nvCxnSpPr>
          <p:cNvPr id="8911" name="Google Shape;8911;p75"/>
          <p:cNvCxnSpPr/>
          <p:nvPr/>
        </p:nvCxnSpPr>
        <p:spPr>
          <a:xfrm rot="10800000" flipH="1">
            <a:off x="238125" y="2661925"/>
            <a:ext cx="8026200" cy="21900"/>
          </a:xfrm>
          <a:prstGeom prst="straightConnector1">
            <a:avLst/>
          </a:prstGeom>
          <a:noFill/>
          <a:ln w="9525" cap="flat" cmpd="sng">
            <a:solidFill>
              <a:schemeClr val="dk2"/>
            </a:solidFill>
            <a:prstDash val="solid"/>
            <a:round/>
            <a:headEnd type="none" w="med" len="med"/>
            <a:tailEnd type="none" w="med" len="med"/>
          </a:ln>
        </p:spPr>
      </p:cxnSp>
      <p:sp>
        <p:nvSpPr>
          <p:cNvPr id="8912" name="Google Shape;8912;p75"/>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Shape 8917"/>
        <p:cNvGrpSpPr/>
        <p:nvPr/>
      </p:nvGrpSpPr>
      <p:grpSpPr>
        <a:xfrm>
          <a:off x="0" y="0"/>
          <a:ext cx="0" cy="0"/>
          <a:chOff x="0" y="0"/>
          <a:chExt cx="0" cy="0"/>
        </a:xfrm>
      </p:grpSpPr>
      <p:pic>
        <p:nvPicPr>
          <p:cNvPr id="8918" name="Google Shape;8918;p76"/>
          <p:cNvPicPr preferRelativeResize="0"/>
          <p:nvPr/>
        </p:nvPicPr>
        <p:blipFill rotWithShape="1">
          <a:blip r:embed="rId3">
            <a:alphaModFix/>
          </a:blip>
          <a:srcRect l="31833" r="37263"/>
          <a:stretch/>
        </p:blipFill>
        <p:spPr>
          <a:xfrm rot="-3917493">
            <a:off x="9557294" y="2926057"/>
            <a:ext cx="529488" cy="3426709"/>
          </a:xfrm>
          <a:prstGeom prst="rect">
            <a:avLst/>
          </a:prstGeom>
          <a:noFill/>
          <a:ln>
            <a:noFill/>
          </a:ln>
        </p:spPr>
      </p:pic>
      <p:pic>
        <p:nvPicPr>
          <p:cNvPr id="8919" name="Google Shape;8919;p76"/>
          <p:cNvPicPr preferRelativeResize="0"/>
          <p:nvPr/>
        </p:nvPicPr>
        <p:blipFill rotWithShape="1">
          <a:blip r:embed="rId3">
            <a:alphaModFix/>
          </a:blip>
          <a:srcRect l="75229"/>
          <a:stretch/>
        </p:blipFill>
        <p:spPr>
          <a:xfrm rot="-3530509" flipH="1">
            <a:off x="2070039" y="3390855"/>
            <a:ext cx="420742" cy="3396891"/>
          </a:xfrm>
          <a:prstGeom prst="rect">
            <a:avLst/>
          </a:prstGeom>
          <a:noFill/>
          <a:ln>
            <a:noFill/>
          </a:ln>
        </p:spPr>
      </p:pic>
      <p:pic>
        <p:nvPicPr>
          <p:cNvPr id="8920" name="Google Shape;8920;p76"/>
          <p:cNvPicPr preferRelativeResize="0"/>
          <p:nvPr/>
        </p:nvPicPr>
        <p:blipFill rotWithShape="1">
          <a:blip r:embed="rId3">
            <a:alphaModFix/>
          </a:blip>
          <a:srcRect r="78197"/>
          <a:stretch/>
        </p:blipFill>
        <p:spPr>
          <a:xfrm rot="-7253836" flipH="1">
            <a:off x="5914088" y="3047004"/>
            <a:ext cx="414732" cy="3804320"/>
          </a:xfrm>
          <a:prstGeom prst="rect">
            <a:avLst/>
          </a:prstGeom>
          <a:noFill/>
          <a:ln>
            <a:noFill/>
          </a:ln>
        </p:spPr>
      </p:pic>
      <p:grpSp>
        <p:nvGrpSpPr>
          <p:cNvPr id="8921" name="Google Shape;8921;p76"/>
          <p:cNvGrpSpPr/>
          <p:nvPr/>
        </p:nvGrpSpPr>
        <p:grpSpPr>
          <a:xfrm>
            <a:off x="-7700" y="6324840"/>
            <a:ext cx="12206290" cy="332283"/>
            <a:chOff x="931692" y="4540806"/>
            <a:chExt cx="31987132" cy="2418359"/>
          </a:xfrm>
        </p:grpSpPr>
        <p:grpSp>
          <p:nvGrpSpPr>
            <p:cNvPr id="8922" name="Google Shape;8922;p76"/>
            <p:cNvGrpSpPr/>
            <p:nvPr/>
          </p:nvGrpSpPr>
          <p:grpSpPr>
            <a:xfrm>
              <a:off x="931692" y="4540806"/>
              <a:ext cx="16002389" cy="2418359"/>
              <a:chOff x="1874938" y="4228518"/>
              <a:chExt cx="12714436" cy="29031919"/>
            </a:xfrm>
          </p:grpSpPr>
          <p:grpSp>
            <p:nvGrpSpPr>
              <p:cNvPr id="8923" name="Google Shape;8923;p76"/>
              <p:cNvGrpSpPr/>
              <p:nvPr/>
            </p:nvGrpSpPr>
            <p:grpSpPr>
              <a:xfrm>
                <a:off x="1874938" y="4228545"/>
                <a:ext cx="724122" cy="29031869"/>
                <a:chOff x="6763779" y="3610074"/>
                <a:chExt cx="724122" cy="19543500"/>
              </a:xfrm>
            </p:grpSpPr>
            <p:sp>
              <p:nvSpPr>
                <p:cNvPr id="8924" name="Google Shape;8924;p7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25" name="Google Shape;8925;p7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26" name="Google Shape;8926;p7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27" name="Google Shape;8927;p7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928" name="Google Shape;8928;p76"/>
              <p:cNvGrpSpPr/>
              <p:nvPr/>
            </p:nvGrpSpPr>
            <p:grpSpPr>
              <a:xfrm>
                <a:off x="2589876" y="4228518"/>
                <a:ext cx="4171622" cy="29031750"/>
                <a:chOff x="589212" y="5453559"/>
                <a:chExt cx="4171622" cy="19354500"/>
              </a:xfrm>
            </p:grpSpPr>
            <p:grpSp>
              <p:nvGrpSpPr>
                <p:cNvPr id="8929" name="Google Shape;8929;p76"/>
                <p:cNvGrpSpPr/>
                <p:nvPr/>
              </p:nvGrpSpPr>
              <p:grpSpPr>
                <a:xfrm>
                  <a:off x="2213483" y="5453559"/>
                  <a:ext cx="2547351" cy="19354500"/>
                  <a:chOff x="2126394" y="6201753"/>
                  <a:chExt cx="2547351" cy="19354500"/>
                </a:xfrm>
              </p:grpSpPr>
              <p:sp>
                <p:nvSpPr>
                  <p:cNvPr id="8930" name="Google Shape;8930;p7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1" name="Google Shape;8931;p7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2" name="Google Shape;8932;p7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3" name="Google Shape;8933;p7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4" name="Google Shape;8934;p7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5" name="Google Shape;8935;p7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6" name="Google Shape;8936;p7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7" name="Google Shape;8937;p7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8" name="Google Shape;8938;p7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9" name="Google Shape;8939;p7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40" name="Google Shape;8940;p7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41" name="Google Shape;8941;p7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42" name="Google Shape;8942;p7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43" name="Google Shape;8943;p7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944" name="Google Shape;8944;p76"/>
                <p:cNvGrpSpPr/>
                <p:nvPr/>
              </p:nvGrpSpPr>
              <p:grpSpPr>
                <a:xfrm>
                  <a:off x="589212" y="5453559"/>
                  <a:ext cx="1622103" cy="19354500"/>
                  <a:chOff x="589212" y="5453048"/>
                  <a:chExt cx="1622103" cy="19354500"/>
                </a:xfrm>
              </p:grpSpPr>
              <p:sp>
                <p:nvSpPr>
                  <p:cNvPr id="8945" name="Google Shape;8945;p7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46" name="Google Shape;8946;p7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47" name="Google Shape;8947;p7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48" name="Google Shape;8948;p7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49" name="Google Shape;8949;p7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50" name="Google Shape;8950;p7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51" name="Google Shape;8951;p7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52" name="Google Shape;8952;p7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53" name="Google Shape;8953;p7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954" name="Google Shape;8954;p76"/>
              <p:cNvGrpSpPr/>
              <p:nvPr/>
            </p:nvGrpSpPr>
            <p:grpSpPr>
              <a:xfrm>
                <a:off x="6752314" y="4228568"/>
                <a:ext cx="911322" cy="29031869"/>
                <a:chOff x="11540841" y="6900050"/>
                <a:chExt cx="911322" cy="19543500"/>
              </a:xfrm>
            </p:grpSpPr>
            <p:sp>
              <p:nvSpPr>
                <p:cNvPr id="8955" name="Google Shape;8955;p7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56" name="Google Shape;8956;p7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57" name="Google Shape;8957;p7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58" name="Google Shape;8958;p7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59" name="Google Shape;8959;p7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960" name="Google Shape;8960;p76"/>
              <p:cNvGrpSpPr/>
              <p:nvPr/>
            </p:nvGrpSpPr>
            <p:grpSpPr>
              <a:xfrm>
                <a:off x="7654454" y="4228555"/>
                <a:ext cx="2782652" cy="29031869"/>
                <a:chOff x="13486776" y="5144310"/>
                <a:chExt cx="2782652" cy="19543500"/>
              </a:xfrm>
            </p:grpSpPr>
            <p:sp>
              <p:nvSpPr>
                <p:cNvPr id="8961" name="Google Shape;8961;p7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62" name="Google Shape;8962;p7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63" name="Google Shape;8963;p7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64" name="Google Shape;8964;p7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65" name="Google Shape;8965;p7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66" name="Google Shape;8966;p7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67" name="Google Shape;8967;p7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68" name="Google Shape;8968;p7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69" name="Google Shape;8969;p7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70" name="Google Shape;8970;p7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71" name="Google Shape;8971;p7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72" name="Google Shape;8972;p7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73" name="Google Shape;8973;p7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74" name="Google Shape;8974;p7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75" name="Google Shape;8975;p7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76" name="Google Shape;8976;p7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977" name="Google Shape;8977;p76"/>
              <p:cNvGrpSpPr/>
              <p:nvPr/>
            </p:nvGrpSpPr>
            <p:grpSpPr>
              <a:xfrm>
                <a:off x="10427923" y="4228549"/>
                <a:ext cx="4161451" cy="29031869"/>
                <a:chOff x="16176528" y="4317489"/>
                <a:chExt cx="4161451" cy="19543500"/>
              </a:xfrm>
            </p:grpSpPr>
            <p:sp>
              <p:nvSpPr>
                <p:cNvPr id="8978" name="Google Shape;8978;p7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79" name="Google Shape;8979;p7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0" name="Google Shape;8980;p7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1" name="Google Shape;8981;p7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2" name="Google Shape;8982;p7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3" name="Google Shape;8983;p7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4" name="Google Shape;8984;p7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5" name="Google Shape;8985;p7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6" name="Google Shape;8986;p7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7" name="Google Shape;8987;p7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8" name="Google Shape;8988;p7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9" name="Google Shape;8989;p7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0" name="Google Shape;8990;p7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1" name="Google Shape;8991;p7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2" name="Google Shape;8992;p7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3" name="Google Shape;8993;p7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4" name="Google Shape;8994;p7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5" name="Google Shape;8995;p7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6" name="Google Shape;8996;p7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7" name="Google Shape;8997;p7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8" name="Google Shape;8998;p7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9" name="Google Shape;8999;p7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00" name="Google Shape;9000;p7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001" name="Google Shape;9001;p76"/>
            <p:cNvGrpSpPr/>
            <p:nvPr/>
          </p:nvGrpSpPr>
          <p:grpSpPr>
            <a:xfrm>
              <a:off x="16916435" y="4540806"/>
              <a:ext cx="16002389" cy="2418359"/>
              <a:chOff x="1874938" y="4228518"/>
              <a:chExt cx="12714436" cy="29031919"/>
            </a:xfrm>
          </p:grpSpPr>
          <p:grpSp>
            <p:nvGrpSpPr>
              <p:cNvPr id="9002" name="Google Shape;9002;p76"/>
              <p:cNvGrpSpPr/>
              <p:nvPr/>
            </p:nvGrpSpPr>
            <p:grpSpPr>
              <a:xfrm>
                <a:off x="1874938" y="4228545"/>
                <a:ext cx="724122" cy="29031869"/>
                <a:chOff x="6763779" y="3610074"/>
                <a:chExt cx="724122" cy="19543500"/>
              </a:xfrm>
            </p:grpSpPr>
            <p:sp>
              <p:nvSpPr>
                <p:cNvPr id="9003" name="Google Shape;9003;p7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04" name="Google Shape;9004;p7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05" name="Google Shape;9005;p7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06" name="Google Shape;9006;p7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007" name="Google Shape;9007;p76"/>
              <p:cNvGrpSpPr/>
              <p:nvPr/>
            </p:nvGrpSpPr>
            <p:grpSpPr>
              <a:xfrm>
                <a:off x="2589876" y="4228518"/>
                <a:ext cx="4171622" cy="29031750"/>
                <a:chOff x="589212" y="5453559"/>
                <a:chExt cx="4171622" cy="19354500"/>
              </a:xfrm>
            </p:grpSpPr>
            <p:grpSp>
              <p:nvGrpSpPr>
                <p:cNvPr id="9008" name="Google Shape;9008;p76"/>
                <p:cNvGrpSpPr/>
                <p:nvPr/>
              </p:nvGrpSpPr>
              <p:grpSpPr>
                <a:xfrm>
                  <a:off x="2213483" y="5453559"/>
                  <a:ext cx="2547351" cy="19354500"/>
                  <a:chOff x="2126394" y="6201753"/>
                  <a:chExt cx="2547351" cy="19354500"/>
                </a:xfrm>
              </p:grpSpPr>
              <p:sp>
                <p:nvSpPr>
                  <p:cNvPr id="9009" name="Google Shape;9009;p7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0" name="Google Shape;9010;p7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1" name="Google Shape;9011;p7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2" name="Google Shape;9012;p7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3" name="Google Shape;9013;p7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4" name="Google Shape;9014;p7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5" name="Google Shape;9015;p7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6" name="Google Shape;9016;p7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7" name="Google Shape;9017;p7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8" name="Google Shape;9018;p7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19" name="Google Shape;9019;p7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20" name="Google Shape;9020;p7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21" name="Google Shape;9021;p7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22" name="Google Shape;9022;p7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023" name="Google Shape;9023;p76"/>
                <p:cNvGrpSpPr/>
                <p:nvPr/>
              </p:nvGrpSpPr>
              <p:grpSpPr>
                <a:xfrm>
                  <a:off x="589212" y="5453559"/>
                  <a:ext cx="1622103" cy="19354500"/>
                  <a:chOff x="589212" y="5453048"/>
                  <a:chExt cx="1622103" cy="19354500"/>
                </a:xfrm>
              </p:grpSpPr>
              <p:sp>
                <p:nvSpPr>
                  <p:cNvPr id="9024" name="Google Shape;9024;p7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25" name="Google Shape;9025;p7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26" name="Google Shape;9026;p7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27" name="Google Shape;9027;p7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28" name="Google Shape;9028;p7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29" name="Google Shape;9029;p7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30" name="Google Shape;9030;p7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31" name="Google Shape;9031;p7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32" name="Google Shape;9032;p7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033" name="Google Shape;9033;p76"/>
              <p:cNvGrpSpPr/>
              <p:nvPr/>
            </p:nvGrpSpPr>
            <p:grpSpPr>
              <a:xfrm>
                <a:off x="6752314" y="4228568"/>
                <a:ext cx="911322" cy="29031869"/>
                <a:chOff x="11540841" y="6900050"/>
                <a:chExt cx="911322" cy="19543500"/>
              </a:xfrm>
            </p:grpSpPr>
            <p:sp>
              <p:nvSpPr>
                <p:cNvPr id="9034" name="Google Shape;9034;p7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35" name="Google Shape;9035;p7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36" name="Google Shape;9036;p7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37" name="Google Shape;9037;p7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38" name="Google Shape;9038;p7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039" name="Google Shape;9039;p76"/>
              <p:cNvGrpSpPr/>
              <p:nvPr/>
            </p:nvGrpSpPr>
            <p:grpSpPr>
              <a:xfrm>
                <a:off x="7654454" y="4228555"/>
                <a:ext cx="2782652" cy="29031869"/>
                <a:chOff x="13486776" y="5144310"/>
                <a:chExt cx="2782652" cy="19543500"/>
              </a:xfrm>
            </p:grpSpPr>
            <p:sp>
              <p:nvSpPr>
                <p:cNvPr id="9040" name="Google Shape;9040;p7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1" name="Google Shape;9041;p7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2" name="Google Shape;9042;p7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3" name="Google Shape;9043;p7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4" name="Google Shape;9044;p7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5" name="Google Shape;9045;p7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6" name="Google Shape;9046;p7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7" name="Google Shape;9047;p7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8" name="Google Shape;9048;p7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9" name="Google Shape;9049;p7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50" name="Google Shape;9050;p7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51" name="Google Shape;9051;p7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52" name="Google Shape;9052;p7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53" name="Google Shape;9053;p7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54" name="Google Shape;9054;p7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55" name="Google Shape;9055;p7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056" name="Google Shape;9056;p76"/>
              <p:cNvGrpSpPr/>
              <p:nvPr/>
            </p:nvGrpSpPr>
            <p:grpSpPr>
              <a:xfrm>
                <a:off x="10427923" y="4228549"/>
                <a:ext cx="4161451" cy="29031869"/>
                <a:chOff x="16176528" y="4317489"/>
                <a:chExt cx="4161451" cy="19543500"/>
              </a:xfrm>
            </p:grpSpPr>
            <p:sp>
              <p:nvSpPr>
                <p:cNvPr id="9057" name="Google Shape;9057;p7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58" name="Google Shape;9058;p7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59" name="Google Shape;9059;p7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0" name="Google Shape;9060;p7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1" name="Google Shape;9061;p7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2" name="Google Shape;9062;p7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3" name="Google Shape;9063;p7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4" name="Google Shape;9064;p7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5" name="Google Shape;9065;p7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6" name="Google Shape;9066;p7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7" name="Google Shape;9067;p7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8" name="Google Shape;9068;p7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9" name="Google Shape;9069;p7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0" name="Google Shape;9070;p7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1" name="Google Shape;9071;p7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2" name="Google Shape;9072;p7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3" name="Google Shape;9073;p7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4" name="Google Shape;9074;p7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5" name="Google Shape;9075;p7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6" name="Google Shape;9076;p7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7" name="Google Shape;9077;p7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8" name="Google Shape;9078;p7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9" name="Google Shape;9079;p7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9080" name="Google Shape;9080;p76"/>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081" name="Google Shape;9081;p76" descr="A black and white image of text&#10;&#10;Description automatically generated with low confidence"/>
          <p:cNvPicPr preferRelativeResize="0"/>
          <p:nvPr/>
        </p:nvPicPr>
        <p:blipFill rotWithShape="1">
          <a:blip r:embed="rId4">
            <a:alphaModFix/>
          </a:blip>
          <a:srcRect/>
          <a:stretch/>
        </p:blipFill>
        <p:spPr>
          <a:xfrm>
            <a:off x="9412031" y="6605385"/>
            <a:ext cx="2743201" cy="222645"/>
          </a:xfrm>
          <a:prstGeom prst="rect">
            <a:avLst/>
          </a:prstGeom>
          <a:noFill/>
          <a:ln>
            <a:noFill/>
          </a:ln>
        </p:spPr>
      </p:pic>
      <p:sp>
        <p:nvSpPr>
          <p:cNvPr id="9082" name="Google Shape;9082;p76"/>
          <p:cNvSpPr txBox="1"/>
          <p:nvPr/>
        </p:nvSpPr>
        <p:spPr>
          <a:xfrm>
            <a:off x="533863" y="1727900"/>
            <a:ext cx="11158800" cy="1954800"/>
          </a:xfrm>
          <a:prstGeom prst="rect">
            <a:avLst/>
          </a:prstGeom>
          <a:noFill/>
          <a:ln>
            <a:noFill/>
          </a:ln>
        </p:spPr>
        <p:txBody>
          <a:bodyPr spcFirstLastPara="1" wrap="square" lIns="91425" tIns="91425" rIns="91425" bIns="91425" anchor="t" anchorCtr="0">
            <a:spAutoFit/>
          </a:bodyPr>
          <a:lstStyle/>
          <a:p>
            <a:pPr marL="0" lvl="0" indent="0" algn="ctr" rtl="0">
              <a:lnSpc>
                <a:spcPct val="200000"/>
              </a:lnSpc>
              <a:spcBef>
                <a:spcPts val="0"/>
              </a:spcBef>
              <a:spcAft>
                <a:spcPts val="0"/>
              </a:spcAft>
              <a:buNone/>
            </a:pPr>
            <a:r>
              <a:rPr lang="en-US" sz="2300">
                <a:solidFill>
                  <a:schemeClr val="dk1"/>
                </a:solidFill>
                <a:latin typeface="Calibri"/>
                <a:ea typeface="Calibri"/>
                <a:cs typeface="Calibri"/>
                <a:sym typeface="Calibri"/>
              </a:rPr>
              <a:t>Genetically Encoded Polymers (GEP’s) biomimicking elastin offer the simplicity and diversity needed to overcome the challenges faced in the development of synthetic membrane-based nanotechnology</a:t>
            </a:r>
            <a:endParaRPr sz="2300">
              <a:solidFill>
                <a:schemeClr val="dk1"/>
              </a:solidFill>
              <a:latin typeface="Calibri"/>
              <a:ea typeface="Calibri"/>
              <a:cs typeface="Calibri"/>
              <a:sym typeface="Calibri"/>
            </a:endParaRPr>
          </a:p>
        </p:txBody>
      </p:sp>
      <p:pic>
        <p:nvPicPr>
          <p:cNvPr id="9083" name="Google Shape;9083;p76" descr="Logo&#10;&#10;Description automatically generated"/>
          <p:cNvPicPr preferRelativeResize="0"/>
          <p:nvPr/>
        </p:nvPicPr>
        <p:blipFill rotWithShape="1">
          <a:blip r:embed="rId5">
            <a:alphaModFix/>
          </a:blip>
          <a:srcRect/>
          <a:stretch/>
        </p:blipFill>
        <p:spPr>
          <a:xfrm>
            <a:off x="7466736" y="201106"/>
            <a:ext cx="1059694" cy="585464"/>
          </a:xfrm>
          <a:prstGeom prst="rect">
            <a:avLst/>
          </a:prstGeom>
          <a:noFill/>
          <a:ln>
            <a:noFill/>
          </a:ln>
        </p:spPr>
      </p:pic>
      <p:pic>
        <p:nvPicPr>
          <p:cNvPr id="9084" name="Google Shape;9084;p76" descr="Shape&#10;&#10;Description automatically generated with medium confidence"/>
          <p:cNvPicPr preferRelativeResize="0"/>
          <p:nvPr/>
        </p:nvPicPr>
        <p:blipFill rotWithShape="1">
          <a:blip r:embed="rId6">
            <a:alphaModFix/>
          </a:blip>
          <a:srcRect/>
          <a:stretch/>
        </p:blipFill>
        <p:spPr>
          <a:xfrm>
            <a:off x="11141979" y="201095"/>
            <a:ext cx="909088" cy="441379"/>
          </a:xfrm>
          <a:prstGeom prst="rect">
            <a:avLst/>
          </a:prstGeom>
          <a:noFill/>
          <a:ln>
            <a:noFill/>
          </a:ln>
        </p:spPr>
      </p:pic>
      <p:pic>
        <p:nvPicPr>
          <p:cNvPr id="9085" name="Google Shape;9085;p76" descr="https://commguide.asu.edu/downloads/asulogo/jpg/logo_mg.jpg"/>
          <p:cNvPicPr preferRelativeResize="0"/>
          <p:nvPr/>
        </p:nvPicPr>
        <p:blipFill rotWithShape="1">
          <a:blip r:embed="rId7">
            <a:alphaModFix/>
          </a:blip>
          <a:srcRect/>
          <a:stretch/>
        </p:blipFill>
        <p:spPr>
          <a:xfrm>
            <a:off x="8759589" y="201095"/>
            <a:ext cx="1059689" cy="441379"/>
          </a:xfrm>
          <a:prstGeom prst="rect">
            <a:avLst/>
          </a:prstGeom>
          <a:noFill/>
          <a:ln>
            <a:noFill/>
          </a:ln>
        </p:spPr>
      </p:pic>
      <p:pic>
        <p:nvPicPr>
          <p:cNvPr id="9086" name="Google Shape;9086;p76" descr="REU at Harvard University (CNS) | NNCI"/>
          <p:cNvPicPr preferRelativeResize="0"/>
          <p:nvPr/>
        </p:nvPicPr>
        <p:blipFill rotWithShape="1">
          <a:blip r:embed="rId8">
            <a:alphaModFix/>
          </a:blip>
          <a:srcRect/>
          <a:stretch/>
        </p:blipFill>
        <p:spPr>
          <a:xfrm>
            <a:off x="9970807" y="168482"/>
            <a:ext cx="1127019" cy="483943"/>
          </a:xfrm>
          <a:prstGeom prst="rect">
            <a:avLst/>
          </a:prstGeom>
          <a:noFill/>
          <a:ln>
            <a:noFill/>
          </a:ln>
        </p:spPr>
      </p:pic>
      <p:pic>
        <p:nvPicPr>
          <p:cNvPr id="9087" name="Google Shape;9087;p76" title="Screenshot 2026-06-24 at 4.34.07 PM.png"/>
          <p:cNvPicPr preferRelativeResize="0"/>
          <p:nvPr/>
        </p:nvPicPr>
        <p:blipFill rotWithShape="1">
          <a:blip r:embed="rId9">
            <a:alphaModFix/>
          </a:blip>
          <a:srcRect l="5402" t="4898"/>
          <a:stretch/>
        </p:blipFill>
        <p:spPr>
          <a:xfrm>
            <a:off x="6591800" y="69925"/>
            <a:ext cx="747614" cy="716655"/>
          </a:xfrm>
          <a:prstGeom prst="rect">
            <a:avLst/>
          </a:prstGeom>
          <a:noFill/>
          <a:ln>
            <a:noFill/>
          </a:ln>
        </p:spPr>
      </p:pic>
      <p:sp>
        <p:nvSpPr>
          <p:cNvPr id="9088" name="Google Shape;9088;p76"/>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9089" name="Google Shape;9089;p76"/>
          <p:cNvSpPr txBox="1"/>
          <p:nvPr/>
        </p:nvSpPr>
        <p:spPr>
          <a:xfrm>
            <a:off x="-6" y="6508950"/>
            <a:ext cx="122073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5</a:t>
            </a:r>
            <a:endParaRPr sz="180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a:solidFill>
                <a:schemeClr val="lt1"/>
              </a:solidFill>
              <a:latin typeface="Calibri"/>
              <a:ea typeface="Calibri"/>
              <a:cs typeface="Calibri"/>
              <a:sym typeface="Calibri"/>
            </a:endParaRPr>
          </a:p>
        </p:txBody>
      </p:sp>
      <p:sp>
        <p:nvSpPr>
          <p:cNvPr id="9090" name="Google Shape;9090;p76"/>
          <p:cNvSpPr txBox="1"/>
          <p:nvPr/>
        </p:nvSpPr>
        <p:spPr>
          <a:xfrm>
            <a:off x="322125" y="146575"/>
            <a:ext cx="6766500"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Overcoming Challenges Faced in Synthetic Membrane Technology </a:t>
            </a:r>
            <a:r>
              <a:rPr lang="en-US" sz="2800">
                <a:solidFill>
                  <a:schemeClr val="dk1"/>
                </a:solidFill>
                <a:latin typeface="Calibri"/>
                <a:ea typeface="Calibri"/>
                <a:cs typeface="Calibri"/>
                <a:sym typeface="Calibri"/>
              </a:rPr>
              <a:t>😀</a:t>
            </a:r>
            <a:endParaRPr sz="3200" b="1">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Shape 9095"/>
        <p:cNvGrpSpPr/>
        <p:nvPr/>
      </p:nvGrpSpPr>
      <p:grpSpPr>
        <a:xfrm>
          <a:off x="0" y="0"/>
          <a:ext cx="0" cy="0"/>
          <a:chOff x="0" y="0"/>
          <a:chExt cx="0" cy="0"/>
        </a:xfrm>
      </p:grpSpPr>
      <p:grpSp>
        <p:nvGrpSpPr>
          <p:cNvPr id="9096" name="Google Shape;9096;p77"/>
          <p:cNvGrpSpPr/>
          <p:nvPr/>
        </p:nvGrpSpPr>
        <p:grpSpPr>
          <a:xfrm>
            <a:off x="-7700" y="6324840"/>
            <a:ext cx="12206290" cy="332283"/>
            <a:chOff x="931692" y="4540806"/>
            <a:chExt cx="31987132" cy="2418359"/>
          </a:xfrm>
        </p:grpSpPr>
        <p:grpSp>
          <p:nvGrpSpPr>
            <p:cNvPr id="9097" name="Google Shape;9097;p77"/>
            <p:cNvGrpSpPr/>
            <p:nvPr/>
          </p:nvGrpSpPr>
          <p:grpSpPr>
            <a:xfrm>
              <a:off x="931692" y="4540806"/>
              <a:ext cx="16002389" cy="2418359"/>
              <a:chOff x="1874938" y="4228518"/>
              <a:chExt cx="12714436" cy="29031919"/>
            </a:xfrm>
          </p:grpSpPr>
          <p:grpSp>
            <p:nvGrpSpPr>
              <p:cNvPr id="9098" name="Google Shape;9098;p77"/>
              <p:cNvGrpSpPr/>
              <p:nvPr/>
            </p:nvGrpSpPr>
            <p:grpSpPr>
              <a:xfrm>
                <a:off x="1874938" y="4228545"/>
                <a:ext cx="724122" cy="29031869"/>
                <a:chOff x="6763779" y="3610074"/>
                <a:chExt cx="724122" cy="19543500"/>
              </a:xfrm>
            </p:grpSpPr>
            <p:sp>
              <p:nvSpPr>
                <p:cNvPr id="9099" name="Google Shape;9099;p7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00" name="Google Shape;9100;p7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01" name="Google Shape;9101;p7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02" name="Google Shape;9102;p7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103" name="Google Shape;9103;p77"/>
              <p:cNvGrpSpPr/>
              <p:nvPr/>
            </p:nvGrpSpPr>
            <p:grpSpPr>
              <a:xfrm>
                <a:off x="2589876" y="4228518"/>
                <a:ext cx="4171622" cy="29031750"/>
                <a:chOff x="589212" y="5453559"/>
                <a:chExt cx="4171622" cy="19354500"/>
              </a:xfrm>
            </p:grpSpPr>
            <p:grpSp>
              <p:nvGrpSpPr>
                <p:cNvPr id="9104" name="Google Shape;9104;p77"/>
                <p:cNvGrpSpPr/>
                <p:nvPr/>
              </p:nvGrpSpPr>
              <p:grpSpPr>
                <a:xfrm>
                  <a:off x="2213483" y="5453559"/>
                  <a:ext cx="2547351" cy="19354500"/>
                  <a:chOff x="2126394" y="6201753"/>
                  <a:chExt cx="2547351" cy="19354500"/>
                </a:xfrm>
              </p:grpSpPr>
              <p:sp>
                <p:nvSpPr>
                  <p:cNvPr id="9105" name="Google Shape;9105;p7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06" name="Google Shape;9106;p7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07" name="Google Shape;9107;p7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08" name="Google Shape;9108;p7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09" name="Google Shape;9109;p7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0" name="Google Shape;9110;p7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1" name="Google Shape;9111;p7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2" name="Google Shape;9112;p7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3" name="Google Shape;9113;p7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4" name="Google Shape;9114;p7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5" name="Google Shape;9115;p7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6" name="Google Shape;9116;p7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7" name="Google Shape;9117;p7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8" name="Google Shape;9118;p7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119" name="Google Shape;9119;p77"/>
                <p:cNvGrpSpPr/>
                <p:nvPr/>
              </p:nvGrpSpPr>
              <p:grpSpPr>
                <a:xfrm>
                  <a:off x="589212" y="5453559"/>
                  <a:ext cx="1622103" cy="19354500"/>
                  <a:chOff x="589212" y="5453048"/>
                  <a:chExt cx="1622103" cy="19354500"/>
                </a:xfrm>
              </p:grpSpPr>
              <p:sp>
                <p:nvSpPr>
                  <p:cNvPr id="9120" name="Google Shape;9120;p7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21" name="Google Shape;9121;p7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22" name="Google Shape;9122;p7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23" name="Google Shape;9123;p7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24" name="Google Shape;9124;p7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25" name="Google Shape;9125;p7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26" name="Google Shape;9126;p7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27" name="Google Shape;9127;p7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28" name="Google Shape;9128;p7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129" name="Google Shape;9129;p77"/>
              <p:cNvGrpSpPr/>
              <p:nvPr/>
            </p:nvGrpSpPr>
            <p:grpSpPr>
              <a:xfrm>
                <a:off x="6752314" y="4228568"/>
                <a:ext cx="911322" cy="29031869"/>
                <a:chOff x="11540841" y="6900050"/>
                <a:chExt cx="911322" cy="19543500"/>
              </a:xfrm>
            </p:grpSpPr>
            <p:sp>
              <p:nvSpPr>
                <p:cNvPr id="9130" name="Google Shape;9130;p7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31" name="Google Shape;9131;p7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32" name="Google Shape;9132;p7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33" name="Google Shape;9133;p7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34" name="Google Shape;9134;p7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135" name="Google Shape;9135;p77"/>
              <p:cNvGrpSpPr/>
              <p:nvPr/>
            </p:nvGrpSpPr>
            <p:grpSpPr>
              <a:xfrm>
                <a:off x="7654454" y="4228555"/>
                <a:ext cx="2782652" cy="29031869"/>
                <a:chOff x="13486776" y="5144310"/>
                <a:chExt cx="2782652" cy="19543500"/>
              </a:xfrm>
            </p:grpSpPr>
            <p:sp>
              <p:nvSpPr>
                <p:cNvPr id="9136" name="Google Shape;9136;p7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37" name="Google Shape;9137;p7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38" name="Google Shape;9138;p7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39" name="Google Shape;9139;p7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0" name="Google Shape;9140;p7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1" name="Google Shape;9141;p7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2" name="Google Shape;9142;p7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3" name="Google Shape;9143;p7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4" name="Google Shape;9144;p7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5" name="Google Shape;9145;p7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6" name="Google Shape;9146;p7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7" name="Google Shape;9147;p7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8" name="Google Shape;9148;p7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9" name="Google Shape;9149;p7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50" name="Google Shape;9150;p7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51" name="Google Shape;9151;p7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152" name="Google Shape;9152;p77"/>
              <p:cNvGrpSpPr/>
              <p:nvPr/>
            </p:nvGrpSpPr>
            <p:grpSpPr>
              <a:xfrm>
                <a:off x="10427923" y="4228549"/>
                <a:ext cx="4161451" cy="29031869"/>
                <a:chOff x="16176528" y="4317489"/>
                <a:chExt cx="4161451" cy="19543500"/>
              </a:xfrm>
            </p:grpSpPr>
            <p:sp>
              <p:nvSpPr>
                <p:cNvPr id="9153" name="Google Shape;9153;p7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54" name="Google Shape;9154;p7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55" name="Google Shape;9155;p7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56" name="Google Shape;9156;p7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57" name="Google Shape;9157;p7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58" name="Google Shape;9158;p7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59" name="Google Shape;9159;p7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0" name="Google Shape;9160;p7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1" name="Google Shape;9161;p7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2" name="Google Shape;9162;p7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3" name="Google Shape;9163;p7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4" name="Google Shape;9164;p7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5" name="Google Shape;9165;p7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6" name="Google Shape;9166;p7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7" name="Google Shape;9167;p7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8" name="Google Shape;9168;p7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9" name="Google Shape;9169;p7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70" name="Google Shape;9170;p7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71" name="Google Shape;9171;p7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72" name="Google Shape;9172;p7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73" name="Google Shape;9173;p7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74" name="Google Shape;9174;p7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75" name="Google Shape;9175;p7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176" name="Google Shape;9176;p77"/>
            <p:cNvGrpSpPr/>
            <p:nvPr/>
          </p:nvGrpSpPr>
          <p:grpSpPr>
            <a:xfrm>
              <a:off x="16916435" y="4540806"/>
              <a:ext cx="16002389" cy="2418359"/>
              <a:chOff x="1874938" y="4228518"/>
              <a:chExt cx="12714436" cy="29031919"/>
            </a:xfrm>
          </p:grpSpPr>
          <p:grpSp>
            <p:nvGrpSpPr>
              <p:cNvPr id="9177" name="Google Shape;9177;p77"/>
              <p:cNvGrpSpPr/>
              <p:nvPr/>
            </p:nvGrpSpPr>
            <p:grpSpPr>
              <a:xfrm>
                <a:off x="1874938" y="4228545"/>
                <a:ext cx="724122" cy="29031869"/>
                <a:chOff x="6763779" y="3610074"/>
                <a:chExt cx="724122" cy="19543500"/>
              </a:xfrm>
            </p:grpSpPr>
            <p:sp>
              <p:nvSpPr>
                <p:cNvPr id="9178" name="Google Shape;9178;p7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79" name="Google Shape;9179;p7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80" name="Google Shape;9180;p7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81" name="Google Shape;9181;p7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182" name="Google Shape;9182;p77"/>
              <p:cNvGrpSpPr/>
              <p:nvPr/>
            </p:nvGrpSpPr>
            <p:grpSpPr>
              <a:xfrm>
                <a:off x="2589876" y="4228518"/>
                <a:ext cx="4171622" cy="29031750"/>
                <a:chOff x="589212" y="5453559"/>
                <a:chExt cx="4171622" cy="19354500"/>
              </a:xfrm>
            </p:grpSpPr>
            <p:grpSp>
              <p:nvGrpSpPr>
                <p:cNvPr id="9183" name="Google Shape;9183;p77"/>
                <p:cNvGrpSpPr/>
                <p:nvPr/>
              </p:nvGrpSpPr>
              <p:grpSpPr>
                <a:xfrm>
                  <a:off x="2213483" y="5453559"/>
                  <a:ext cx="2547351" cy="19354500"/>
                  <a:chOff x="2126394" y="6201753"/>
                  <a:chExt cx="2547351" cy="19354500"/>
                </a:xfrm>
              </p:grpSpPr>
              <p:sp>
                <p:nvSpPr>
                  <p:cNvPr id="9184" name="Google Shape;9184;p7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85" name="Google Shape;9185;p7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86" name="Google Shape;9186;p7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87" name="Google Shape;9187;p7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88" name="Google Shape;9188;p7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89" name="Google Shape;9189;p7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90" name="Google Shape;9190;p7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91" name="Google Shape;9191;p7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92" name="Google Shape;9192;p7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93" name="Google Shape;9193;p7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94" name="Google Shape;9194;p7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95" name="Google Shape;9195;p7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96" name="Google Shape;9196;p7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97" name="Google Shape;9197;p7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198" name="Google Shape;9198;p77"/>
                <p:cNvGrpSpPr/>
                <p:nvPr/>
              </p:nvGrpSpPr>
              <p:grpSpPr>
                <a:xfrm>
                  <a:off x="589212" y="5453559"/>
                  <a:ext cx="1622103" cy="19354500"/>
                  <a:chOff x="589212" y="5453048"/>
                  <a:chExt cx="1622103" cy="19354500"/>
                </a:xfrm>
              </p:grpSpPr>
              <p:sp>
                <p:nvSpPr>
                  <p:cNvPr id="9199" name="Google Shape;9199;p7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00" name="Google Shape;9200;p7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01" name="Google Shape;9201;p7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02" name="Google Shape;9202;p7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03" name="Google Shape;9203;p7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04" name="Google Shape;9204;p7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05" name="Google Shape;9205;p7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06" name="Google Shape;9206;p7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07" name="Google Shape;9207;p7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208" name="Google Shape;9208;p77"/>
              <p:cNvGrpSpPr/>
              <p:nvPr/>
            </p:nvGrpSpPr>
            <p:grpSpPr>
              <a:xfrm>
                <a:off x="6752314" y="4228568"/>
                <a:ext cx="911322" cy="29031869"/>
                <a:chOff x="11540841" y="6900050"/>
                <a:chExt cx="911322" cy="19543500"/>
              </a:xfrm>
            </p:grpSpPr>
            <p:sp>
              <p:nvSpPr>
                <p:cNvPr id="9209" name="Google Shape;9209;p7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10" name="Google Shape;9210;p7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11" name="Google Shape;9211;p7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12" name="Google Shape;9212;p7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13" name="Google Shape;9213;p7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214" name="Google Shape;9214;p77"/>
              <p:cNvGrpSpPr/>
              <p:nvPr/>
            </p:nvGrpSpPr>
            <p:grpSpPr>
              <a:xfrm>
                <a:off x="7654454" y="4228555"/>
                <a:ext cx="2782652" cy="29031869"/>
                <a:chOff x="13486776" y="5144310"/>
                <a:chExt cx="2782652" cy="19543500"/>
              </a:xfrm>
            </p:grpSpPr>
            <p:sp>
              <p:nvSpPr>
                <p:cNvPr id="9215" name="Google Shape;9215;p7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16" name="Google Shape;9216;p7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17" name="Google Shape;9217;p7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18" name="Google Shape;9218;p7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19" name="Google Shape;9219;p7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0" name="Google Shape;9220;p7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1" name="Google Shape;9221;p7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2" name="Google Shape;9222;p7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3" name="Google Shape;9223;p7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4" name="Google Shape;9224;p7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5" name="Google Shape;9225;p7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6" name="Google Shape;9226;p7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7" name="Google Shape;9227;p7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8" name="Google Shape;9228;p7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9" name="Google Shape;9229;p7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30" name="Google Shape;9230;p7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231" name="Google Shape;9231;p77"/>
              <p:cNvGrpSpPr/>
              <p:nvPr/>
            </p:nvGrpSpPr>
            <p:grpSpPr>
              <a:xfrm>
                <a:off x="10427923" y="4228549"/>
                <a:ext cx="4161451" cy="29031869"/>
                <a:chOff x="16176528" y="4317489"/>
                <a:chExt cx="4161451" cy="19543500"/>
              </a:xfrm>
            </p:grpSpPr>
            <p:sp>
              <p:nvSpPr>
                <p:cNvPr id="9232" name="Google Shape;9232;p7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33" name="Google Shape;9233;p7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34" name="Google Shape;9234;p7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35" name="Google Shape;9235;p7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36" name="Google Shape;9236;p7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37" name="Google Shape;9237;p7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38" name="Google Shape;9238;p7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39" name="Google Shape;9239;p7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0" name="Google Shape;9240;p7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1" name="Google Shape;9241;p7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2" name="Google Shape;9242;p7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3" name="Google Shape;9243;p7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4" name="Google Shape;9244;p7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5" name="Google Shape;9245;p7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6" name="Google Shape;9246;p7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7" name="Google Shape;9247;p7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8" name="Google Shape;9248;p7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9" name="Google Shape;9249;p7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50" name="Google Shape;9250;p7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51" name="Google Shape;9251;p7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52" name="Google Shape;9252;p7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53" name="Google Shape;9253;p7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54" name="Google Shape;9254;p7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9255" name="Google Shape;9255;p77"/>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256" name="Google Shape;9256;p77"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sp>
        <p:nvSpPr>
          <p:cNvPr id="9257" name="Google Shape;9257;p77"/>
          <p:cNvSpPr txBox="1"/>
          <p:nvPr/>
        </p:nvSpPr>
        <p:spPr>
          <a:xfrm>
            <a:off x="322125" y="146575"/>
            <a:ext cx="6766500" cy="11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Overcoming Challenges Faced in Synthetic Membrane Technology </a:t>
            </a:r>
            <a:r>
              <a:rPr lang="en-US" sz="2800">
                <a:solidFill>
                  <a:schemeClr val="dk1"/>
                </a:solidFill>
                <a:latin typeface="Calibri"/>
                <a:ea typeface="Calibri"/>
                <a:cs typeface="Calibri"/>
                <a:sym typeface="Calibri"/>
              </a:rPr>
              <a:t>😀</a:t>
            </a:r>
            <a:endParaRPr sz="3200" b="1">
              <a:solidFill>
                <a:schemeClr val="dk1"/>
              </a:solidFill>
              <a:latin typeface="Calibri"/>
              <a:ea typeface="Calibri"/>
              <a:cs typeface="Calibri"/>
              <a:sym typeface="Calibri"/>
            </a:endParaRPr>
          </a:p>
        </p:txBody>
      </p:sp>
      <p:sp>
        <p:nvSpPr>
          <p:cNvPr id="9258" name="Google Shape;9258;p77"/>
          <p:cNvSpPr txBox="1"/>
          <p:nvPr/>
        </p:nvSpPr>
        <p:spPr>
          <a:xfrm>
            <a:off x="-22600" y="5701313"/>
            <a:ext cx="12236100" cy="595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000" baseline="30000">
                <a:solidFill>
                  <a:schemeClr val="dk1"/>
                </a:solidFill>
                <a:latin typeface="Calibri"/>
                <a:ea typeface="Calibri"/>
                <a:cs typeface="Calibri"/>
                <a:sym typeface="Calibri"/>
              </a:rPr>
              <a:t>1 </a:t>
            </a:r>
            <a:r>
              <a:rPr lang="en-US" sz="1000">
                <a:solidFill>
                  <a:schemeClr val="dk1"/>
                </a:solidFill>
                <a:latin typeface="Calibri"/>
                <a:ea typeface="Calibri"/>
                <a:cs typeface="Calibri"/>
                <a:sym typeface="Calibri"/>
              </a:rPr>
              <a:t>Gan S, Scarpelli V, Exterkate M. Exploring lipid diversity and minimalism to define membrane requirements for synthetic cells. FEBS Lett. 2025 Dec;599(24):3569-3590. doi: 10.1002/1873-3468.70131. Epub 2025 Aug 11. PMID: 40787853; PMCID: PMC12720230.</a:t>
            </a:r>
            <a:endParaRPr sz="1000">
              <a:solidFill>
                <a:schemeClr val="dk1"/>
              </a:solidFill>
              <a:latin typeface="Calibri"/>
              <a:ea typeface="Calibri"/>
              <a:cs typeface="Calibri"/>
              <a:sym typeface="Calibri"/>
            </a:endParaRPr>
          </a:p>
          <a:p>
            <a:pPr marL="0" lvl="0" indent="0" algn="ctr" rtl="0">
              <a:spcBef>
                <a:spcPts val="0"/>
              </a:spcBef>
              <a:spcAft>
                <a:spcPts val="0"/>
              </a:spcAft>
              <a:buNone/>
            </a:pPr>
            <a:r>
              <a:rPr lang="en-US" sz="1000" baseline="30000">
                <a:solidFill>
                  <a:schemeClr val="dk1"/>
                </a:solidFill>
                <a:latin typeface="Calibri"/>
                <a:ea typeface="Calibri"/>
                <a:cs typeface="Calibri"/>
                <a:sym typeface="Calibri"/>
              </a:rPr>
              <a:t>2 </a:t>
            </a:r>
            <a:r>
              <a:rPr lang="en-US" sz="1000">
                <a:solidFill>
                  <a:schemeClr val="dk1"/>
                </a:solidFill>
                <a:latin typeface="Calibri"/>
                <a:ea typeface="Calibri"/>
                <a:cs typeface="Calibri"/>
                <a:sym typeface="Calibri"/>
              </a:rPr>
              <a:t>Polymer Source Inc. Product Categories. Polymer Source Inc.; 2026 [cited 2026 Jun 18]. Available from:</a:t>
            </a:r>
            <a:r>
              <a:rPr lang="en-US" sz="100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1000" u="sng">
                <a:solidFill>
                  <a:schemeClr val="hlink"/>
                </a:solidFill>
                <a:latin typeface="Calibri"/>
                <a:ea typeface="Calibri"/>
                <a:cs typeface="Calibri"/>
                <a:sym typeface="Calibri"/>
                <a:hlinkClick r:id="rId4"/>
              </a:rPr>
              <a:t>https://www.polymersource.ca/index.php?route=product/maincategory</a:t>
            </a:r>
            <a:endParaRPr sz="1000">
              <a:solidFill>
                <a:schemeClr val="dk1"/>
              </a:solidFill>
              <a:latin typeface="Calibri"/>
              <a:ea typeface="Calibri"/>
              <a:cs typeface="Calibri"/>
              <a:sym typeface="Calibri"/>
            </a:endParaRPr>
          </a:p>
        </p:txBody>
      </p:sp>
      <p:sp>
        <p:nvSpPr>
          <p:cNvPr id="9259" name="Google Shape;9259;p77"/>
          <p:cNvSpPr txBox="1"/>
          <p:nvPr/>
        </p:nvSpPr>
        <p:spPr>
          <a:xfrm>
            <a:off x="322125" y="1462825"/>
            <a:ext cx="5950800" cy="34170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US" sz="2300">
                <a:solidFill>
                  <a:schemeClr val="dk1"/>
                </a:solidFill>
                <a:latin typeface="Calibri"/>
                <a:ea typeface="Calibri"/>
                <a:cs typeface="Calibri"/>
                <a:sym typeface="Calibri"/>
              </a:rPr>
              <a:t>Elastin is one of the most abundant proteins in the human body</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Provides elasticity to tissues</a:t>
            </a:r>
            <a:endParaRPr sz="2300">
              <a:solidFill>
                <a:schemeClr val="dk1"/>
              </a:solidFill>
              <a:latin typeface="Calibri"/>
              <a:ea typeface="Calibri"/>
              <a:cs typeface="Calibri"/>
              <a:sym typeface="Calibri"/>
            </a:endParaRPr>
          </a:p>
          <a:p>
            <a:pPr marL="457200" lvl="0" indent="-381000" algn="l" rtl="0">
              <a:lnSpc>
                <a:spcPct val="20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Consists primarily of glycine, valine, alanine, and proline</a:t>
            </a:r>
            <a:endParaRPr sz="2300">
              <a:solidFill>
                <a:schemeClr val="dk1"/>
              </a:solidFill>
              <a:latin typeface="Calibri"/>
              <a:ea typeface="Calibri"/>
              <a:cs typeface="Calibri"/>
              <a:sym typeface="Calibri"/>
            </a:endParaRPr>
          </a:p>
        </p:txBody>
      </p:sp>
      <p:pic>
        <p:nvPicPr>
          <p:cNvPr id="9260" name="Google Shape;9260;p77"/>
          <p:cNvPicPr preferRelativeResize="0"/>
          <p:nvPr/>
        </p:nvPicPr>
        <p:blipFill rotWithShape="1">
          <a:blip r:embed="rId5">
            <a:alphaModFix/>
          </a:blip>
          <a:srcRect l="11630" r="16449"/>
          <a:stretch/>
        </p:blipFill>
        <p:spPr>
          <a:xfrm>
            <a:off x="7088700" y="1353875"/>
            <a:ext cx="3780138" cy="3780137"/>
          </a:xfrm>
          <a:prstGeom prst="rect">
            <a:avLst/>
          </a:prstGeom>
          <a:noFill/>
          <a:ln>
            <a:noFill/>
          </a:ln>
        </p:spPr>
      </p:pic>
      <p:pic>
        <p:nvPicPr>
          <p:cNvPr id="9261" name="Google Shape;9261;p77" descr="Logo&#10;&#10;Description automatically generated"/>
          <p:cNvPicPr preferRelativeResize="0"/>
          <p:nvPr/>
        </p:nvPicPr>
        <p:blipFill rotWithShape="1">
          <a:blip r:embed="rId6">
            <a:alphaModFix/>
          </a:blip>
          <a:srcRect/>
          <a:stretch/>
        </p:blipFill>
        <p:spPr>
          <a:xfrm>
            <a:off x="7466736" y="201106"/>
            <a:ext cx="1059694" cy="585464"/>
          </a:xfrm>
          <a:prstGeom prst="rect">
            <a:avLst/>
          </a:prstGeom>
          <a:noFill/>
          <a:ln>
            <a:noFill/>
          </a:ln>
        </p:spPr>
      </p:pic>
      <p:pic>
        <p:nvPicPr>
          <p:cNvPr id="9262" name="Google Shape;9262;p77" descr="Shape&#10;&#10;Description automatically generated with medium confidence"/>
          <p:cNvPicPr preferRelativeResize="0"/>
          <p:nvPr/>
        </p:nvPicPr>
        <p:blipFill rotWithShape="1">
          <a:blip r:embed="rId7">
            <a:alphaModFix/>
          </a:blip>
          <a:srcRect/>
          <a:stretch/>
        </p:blipFill>
        <p:spPr>
          <a:xfrm>
            <a:off x="11141979" y="201095"/>
            <a:ext cx="909088" cy="441379"/>
          </a:xfrm>
          <a:prstGeom prst="rect">
            <a:avLst/>
          </a:prstGeom>
          <a:noFill/>
          <a:ln>
            <a:noFill/>
          </a:ln>
        </p:spPr>
      </p:pic>
      <p:pic>
        <p:nvPicPr>
          <p:cNvPr id="9263" name="Google Shape;9263;p77" descr="https://commguide.asu.edu/downloads/asulogo/jpg/logo_mg.jpg"/>
          <p:cNvPicPr preferRelativeResize="0"/>
          <p:nvPr/>
        </p:nvPicPr>
        <p:blipFill rotWithShape="1">
          <a:blip r:embed="rId8">
            <a:alphaModFix/>
          </a:blip>
          <a:srcRect/>
          <a:stretch/>
        </p:blipFill>
        <p:spPr>
          <a:xfrm>
            <a:off x="8759589" y="201095"/>
            <a:ext cx="1059689" cy="441379"/>
          </a:xfrm>
          <a:prstGeom prst="rect">
            <a:avLst/>
          </a:prstGeom>
          <a:noFill/>
          <a:ln>
            <a:noFill/>
          </a:ln>
        </p:spPr>
      </p:pic>
      <p:pic>
        <p:nvPicPr>
          <p:cNvPr id="9264" name="Google Shape;9264;p77" descr="REU at Harvard University (CNS) | NNCI"/>
          <p:cNvPicPr preferRelativeResize="0"/>
          <p:nvPr/>
        </p:nvPicPr>
        <p:blipFill rotWithShape="1">
          <a:blip r:embed="rId9">
            <a:alphaModFix/>
          </a:blip>
          <a:srcRect/>
          <a:stretch/>
        </p:blipFill>
        <p:spPr>
          <a:xfrm>
            <a:off x="9970807" y="168482"/>
            <a:ext cx="1127019" cy="483943"/>
          </a:xfrm>
          <a:prstGeom prst="rect">
            <a:avLst/>
          </a:prstGeom>
          <a:noFill/>
          <a:ln>
            <a:noFill/>
          </a:ln>
        </p:spPr>
      </p:pic>
      <p:pic>
        <p:nvPicPr>
          <p:cNvPr id="9265" name="Google Shape;9265;p77" title="Screenshot 2026-06-24 at 4.34.07 PM.png"/>
          <p:cNvPicPr preferRelativeResize="0"/>
          <p:nvPr/>
        </p:nvPicPr>
        <p:blipFill rotWithShape="1">
          <a:blip r:embed="rId10">
            <a:alphaModFix/>
          </a:blip>
          <a:srcRect l="5402" t="4898"/>
          <a:stretch/>
        </p:blipFill>
        <p:spPr>
          <a:xfrm>
            <a:off x="6591800" y="69925"/>
            <a:ext cx="747614" cy="716655"/>
          </a:xfrm>
          <a:prstGeom prst="rect">
            <a:avLst/>
          </a:prstGeom>
          <a:noFill/>
          <a:ln>
            <a:noFill/>
          </a:ln>
        </p:spPr>
      </p:pic>
      <p:sp>
        <p:nvSpPr>
          <p:cNvPr id="9266" name="Google Shape;9266;p77"/>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9267" name="Google Shape;9267;p77"/>
          <p:cNvSpPr txBox="1"/>
          <p:nvPr/>
        </p:nvSpPr>
        <p:spPr>
          <a:xfrm>
            <a:off x="7088625" y="5096500"/>
            <a:ext cx="3780300" cy="33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a:solidFill>
                  <a:schemeClr val="dk1"/>
                </a:solidFill>
                <a:latin typeface="Calibri"/>
                <a:ea typeface="Calibri"/>
                <a:cs typeface="Calibri"/>
                <a:sym typeface="Calibri"/>
              </a:rPr>
              <a:t>Fig x: Bovine aorta elastin</a:t>
            </a:r>
            <a:endParaRPr sz="1300">
              <a:solidFill>
                <a:schemeClr val="dk1"/>
              </a:solidFill>
              <a:latin typeface="Calibri"/>
              <a:ea typeface="Calibri"/>
              <a:cs typeface="Calibri"/>
              <a:sym typeface="Calibri"/>
            </a:endParaRPr>
          </a:p>
        </p:txBody>
      </p:sp>
      <p:sp>
        <p:nvSpPr>
          <p:cNvPr id="9268" name="Google Shape;9268;p77"/>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Shape 9273"/>
        <p:cNvGrpSpPr/>
        <p:nvPr/>
      </p:nvGrpSpPr>
      <p:grpSpPr>
        <a:xfrm>
          <a:off x="0" y="0"/>
          <a:ext cx="0" cy="0"/>
          <a:chOff x="0" y="0"/>
          <a:chExt cx="0" cy="0"/>
        </a:xfrm>
      </p:grpSpPr>
      <p:sp>
        <p:nvSpPr>
          <p:cNvPr id="9274" name="Google Shape;9274;p78"/>
          <p:cNvSpPr txBox="1"/>
          <p:nvPr/>
        </p:nvSpPr>
        <p:spPr>
          <a:xfrm>
            <a:off x="304025" y="1300575"/>
            <a:ext cx="6198300" cy="35877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US" sz="2300">
                <a:solidFill>
                  <a:schemeClr val="dk1"/>
                </a:solidFill>
                <a:latin typeface="Calibri"/>
                <a:ea typeface="Calibri"/>
                <a:cs typeface="Calibri"/>
                <a:sym typeface="Calibri"/>
              </a:rPr>
              <a:t>Understand how GEP’s behavior responds to environmental changes to contribute to a growing library of materials</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Temperature</a:t>
            </a:r>
            <a:endParaRPr sz="2300">
              <a:solidFill>
                <a:schemeClr val="dk1"/>
              </a:solidFill>
              <a:latin typeface="Calibri"/>
              <a:ea typeface="Calibri"/>
              <a:cs typeface="Calibri"/>
              <a:sym typeface="Calibri"/>
            </a:endParaRPr>
          </a:p>
          <a:p>
            <a:pPr marL="457200" lvl="0" indent="-374650" algn="l" rtl="0">
              <a:lnSpc>
                <a:spcPct val="200000"/>
              </a:lnSpc>
              <a:spcBef>
                <a:spcPts val="0"/>
              </a:spcBef>
              <a:spcAft>
                <a:spcPts val="0"/>
              </a:spcAft>
              <a:buClr>
                <a:srgbClr val="007235"/>
              </a:buClr>
              <a:buSzPts val="2300"/>
              <a:buFont typeface="Calibri"/>
              <a:buChar char="●"/>
            </a:pPr>
            <a:r>
              <a:rPr lang="en-US" sz="2300">
                <a:solidFill>
                  <a:srgbClr val="007235"/>
                </a:solidFill>
                <a:latin typeface="Calibri"/>
                <a:ea typeface="Calibri"/>
                <a:cs typeface="Calibri"/>
                <a:sym typeface="Calibri"/>
              </a:rPr>
              <a:t>pH</a:t>
            </a:r>
            <a:endParaRPr sz="2300">
              <a:solidFill>
                <a:srgbClr val="007235"/>
              </a:solidFill>
              <a:latin typeface="Calibri"/>
              <a:ea typeface="Calibri"/>
              <a:cs typeface="Calibri"/>
              <a:sym typeface="Calibri"/>
            </a:endParaRPr>
          </a:p>
          <a:p>
            <a:pPr marL="0" lvl="0" indent="0" algn="l" rtl="0">
              <a:lnSpc>
                <a:spcPct val="200000"/>
              </a:lnSpc>
              <a:spcBef>
                <a:spcPts val="0"/>
              </a:spcBef>
              <a:spcAft>
                <a:spcPts val="0"/>
              </a:spcAft>
              <a:buNone/>
            </a:pPr>
            <a:endParaRPr sz="2300">
              <a:solidFill>
                <a:schemeClr val="dk1"/>
              </a:solidFill>
              <a:latin typeface="Calibri"/>
              <a:ea typeface="Calibri"/>
              <a:cs typeface="Calibri"/>
              <a:sym typeface="Calibri"/>
            </a:endParaRPr>
          </a:p>
        </p:txBody>
      </p:sp>
      <p:pic>
        <p:nvPicPr>
          <p:cNvPr id="9275" name="Google Shape;9275;p78"/>
          <p:cNvPicPr preferRelativeResize="0"/>
          <p:nvPr/>
        </p:nvPicPr>
        <p:blipFill rotWithShape="1">
          <a:blip r:embed="rId3">
            <a:alphaModFix/>
          </a:blip>
          <a:srcRect l="26308" t="43060" r="50375" b="30155"/>
          <a:stretch/>
        </p:blipFill>
        <p:spPr>
          <a:xfrm>
            <a:off x="7084516" y="1511875"/>
            <a:ext cx="4409846" cy="3376399"/>
          </a:xfrm>
          <a:prstGeom prst="rect">
            <a:avLst/>
          </a:prstGeom>
          <a:noFill/>
          <a:ln>
            <a:noFill/>
          </a:ln>
        </p:spPr>
      </p:pic>
      <p:sp>
        <p:nvSpPr>
          <p:cNvPr id="9276" name="Google Shape;9276;p78"/>
          <p:cNvSpPr txBox="1"/>
          <p:nvPr/>
        </p:nvSpPr>
        <p:spPr>
          <a:xfrm>
            <a:off x="7487475" y="4932588"/>
            <a:ext cx="3603900" cy="40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baseline="30000">
                <a:solidFill>
                  <a:schemeClr val="dk1"/>
                </a:solidFill>
                <a:latin typeface="Calibri"/>
                <a:ea typeface="Calibri"/>
                <a:cs typeface="Calibri"/>
                <a:sym typeface="Calibri"/>
              </a:rPr>
              <a:t>1 </a:t>
            </a:r>
            <a:r>
              <a:rPr lang="en-US" sz="1300">
                <a:solidFill>
                  <a:schemeClr val="dk1"/>
                </a:solidFill>
                <a:latin typeface="Calibri"/>
                <a:ea typeface="Calibri"/>
                <a:cs typeface="Calibri"/>
                <a:sym typeface="Calibri"/>
              </a:rPr>
              <a:t>Fraunhofer IMWS - Fraunhofer-Gesellschaft</a:t>
            </a:r>
            <a:endParaRPr sz="1300">
              <a:solidFill>
                <a:schemeClr val="dk1"/>
              </a:solidFill>
              <a:latin typeface="Calibri"/>
              <a:ea typeface="Calibri"/>
              <a:cs typeface="Calibri"/>
              <a:sym typeface="Calibri"/>
            </a:endParaRPr>
          </a:p>
        </p:txBody>
      </p:sp>
      <p:sp>
        <p:nvSpPr>
          <p:cNvPr id="9277" name="Google Shape;9277;p78"/>
          <p:cNvSpPr txBox="1"/>
          <p:nvPr/>
        </p:nvSpPr>
        <p:spPr>
          <a:xfrm>
            <a:off x="206950" y="169275"/>
            <a:ext cx="4816200" cy="59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a:solidFill>
                  <a:schemeClr val="dk1"/>
                </a:solidFill>
                <a:latin typeface="Calibri"/>
                <a:ea typeface="Calibri"/>
                <a:cs typeface="Calibri"/>
                <a:sym typeface="Calibri"/>
              </a:rPr>
              <a:t>Primary Research Goal </a:t>
            </a:r>
            <a:r>
              <a:rPr lang="en-US" sz="2800">
                <a:solidFill>
                  <a:schemeClr val="dk1"/>
                </a:solidFill>
                <a:latin typeface="Calibri"/>
                <a:ea typeface="Calibri"/>
                <a:cs typeface="Calibri"/>
                <a:sym typeface="Calibri"/>
              </a:rPr>
              <a:t>😀</a:t>
            </a:r>
            <a:endParaRPr sz="28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3200" b="1">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3200" b="1">
              <a:solidFill>
                <a:schemeClr val="dk1"/>
              </a:solidFill>
              <a:latin typeface="Calibri"/>
              <a:ea typeface="Calibri"/>
              <a:cs typeface="Calibri"/>
              <a:sym typeface="Calibri"/>
            </a:endParaRPr>
          </a:p>
        </p:txBody>
      </p:sp>
      <p:grpSp>
        <p:nvGrpSpPr>
          <p:cNvPr id="9278" name="Google Shape;9278;p78"/>
          <p:cNvGrpSpPr/>
          <p:nvPr/>
        </p:nvGrpSpPr>
        <p:grpSpPr>
          <a:xfrm>
            <a:off x="-7700" y="6324840"/>
            <a:ext cx="12206290" cy="332283"/>
            <a:chOff x="931692" y="4540806"/>
            <a:chExt cx="31987132" cy="2418359"/>
          </a:xfrm>
        </p:grpSpPr>
        <p:grpSp>
          <p:nvGrpSpPr>
            <p:cNvPr id="9279" name="Google Shape;9279;p78"/>
            <p:cNvGrpSpPr/>
            <p:nvPr/>
          </p:nvGrpSpPr>
          <p:grpSpPr>
            <a:xfrm>
              <a:off x="931692" y="4540806"/>
              <a:ext cx="16002389" cy="2418359"/>
              <a:chOff x="1874938" y="4228518"/>
              <a:chExt cx="12714436" cy="29031919"/>
            </a:xfrm>
          </p:grpSpPr>
          <p:grpSp>
            <p:nvGrpSpPr>
              <p:cNvPr id="9280" name="Google Shape;9280;p78"/>
              <p:cNvGrpSpPr/>
              <p:nvPr/>
            </p:nvGrpSpPr>
            <p:grpSpPr>
              <a:xfrm>
                <a:off x="1874938" y="4228545"/>
                <a:ext cx="724122" cy="29031869"/>
                <a:chOff x="6763779" y="3610074"/>
                <a:chExt cx="724122" cy="19543500"/>
              </a:xfrm>
            </p:grpSpPr>
            <p:sp>
              <p:nvSpPr>
                <p:cNvPr id="9281" name="Google Shape;9281;p7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82" name="Google Shape;9282;p7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83" name="Google Shape;9283;p7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84" name="Google Shape;9284;p7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285" name="Google Shape;9285;p78"/>
              <p:cNvGrpSpPr/>
              <p:nvPr/>
            </p:nvGrpSpPr>
            <p:grpSpPr>
              <a:xfrm>
                <a:off x="2589876" y="4228518"/>
                <a:ext cx="4171622" cy="29031750"/>
                <a:chOff x="589212" y="5453559"/>
                <a:chExt cx="4171622" cy="19354500"/>
              </a:xfrm>
            </p:grpSpPr>
            <p:grpSp>
              <p:nvGrpSpPr>
                <p:cNvPr id="9286" name="Google Shape;9286;p78"/>
                <p:cNvGrpSpPr/>
                <p:nvPr/>
              </p:nvGrpSpPr>
              <p:grpSpPr>
                <a:xfrm>
                  <a:off x="2213483" y="5453559"/>
                  <a:ext cx="2547351" cy="19354500"/>
                  <a:chOff x="2126394" y="6201753"/>
                  <a:chExt cx="2547351" cy="19354500"/>
                </a:xfrm>
              </p:grpSpPr>
              <p:sp>
                <p:nvSpPr>
                  <p:cNvPr id="9287" name="Google Shape;9287;p7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88" name="Google Shape;9288;p7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89" name="Google Shape;9289;p7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0" name="Google Shape;9290;p7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1" name="Google Shape;9291;p7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2" name="Google Shape;9292;p7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3" name="Google Shape;9293;p7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4" name="Google Shape;9294;p7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5" name="Google Shape;9295;p7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6" name="Google Shape;9296;p7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7" name="Google Shape;9297;p7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8" name="Google Shape;9298;p7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9" name="Google Shape;9299;p7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00" name="Google Shape;9300;p7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301" name="Google Shape;9301;p78"/>
                <p:cNvGrpSpPr/>
                <p:nvPr/>
              </p:nvGrpSpPr>
              <p:grpSpPr>
                <a:xfrm>
                  <a:off x="589212" y="5453559"/>
                  <a:ext cx="1622103" cy="19354500"/>
                  <a:chOff x="589212" y="5453048"/>
                  <a:chExt cx="1622103" cy="19354500"/>
                </a:xfrm>
              </p:grpSpPr>
              <p:sp>
                <p:nvSpPr>
                  <p:cNvPr id="9302" name="Google Shape;9302;p7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03" name="Google Shape;9303;p7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04" name="Google Shape;9304;p7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05" name="Google Shape;9305;p7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06" name="Google Shape;9306;p7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07" name="Google Shape;9307;p7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08" name="Google Shape;9308;p7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09" name="Google Shape;9309;p7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10" name="Google Shape;9310;p7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311" name="Google Shape;9311;p78"/>
              <p:cNvGrpSpPr/>
              <p:nvPr/>
            </p:nvGrpSpPr>
            <p:grpSpPr>
              <a:xfrm>
                <a:off x="6752314" y="4228568"/>
                <a:ext cx="911322" cy="29031869"/>
                <a:chOff x="11540841" y="6900050"/>
                <a:chExt cx="911322" cy="19543500"/>
              </a:xfrm>
            </p:grpSpPr>
            <p:sp>
              <p:nvSpPr>
                <p:cNvPr id="9312" name="Google Shape;9312;p7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13" name="Google Shape;9313;p7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14" name="Google Shape;9314;p7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15" name="Google Shape;9315;p7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16" name="Google Shape;9316;p7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317" name="Google Shape;9317;p78"/>
              <p:cNvGrpSpPr/>
              <p:nvPr/>
            </p:nvGrpSpPr>
            <p:grpSpPr>
              <a:xfrm>
                <a:off x="7654454" y="4228555"/>
                <a:ext cx="2782652" cy="29031869"/>
                <a:chOff x="13486776" y="5144310"/>
                <a:chExt cx="2782652" cy="19543500"/>
              </a:xfrm>
            </p:grpSpPr>
            <p:sp>
              <p:nvSpPr>
                <p:cNvPr id="9318" name="Google Shape;9318;p7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19" name="Google Shape;9319;p7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0" name="Google Shape;9320;p7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1" name="Google Shape;9321;p7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2" name="Google Shape;9322;p7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3" name="Google Shape;9323;p7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4" name="Google Shape;9324;p7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5" name="Google Shape;9325;p7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6" name="Google Shape;9326;p7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7" name="Google Shape;9327;p7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8" name="Google Shape;9328;p7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9" name="Google Shape;9329;p7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30" name="Google Shape;9330;p7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31" name="Google Shape;9331;p7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32" name="Google Shape;9332;p7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33" name="Google Shape;9333;p7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334" name="Google Shape;9334;p78"/>
              <p:cNvGrpSpPr/>
              <p:nvPr/>
            </p:nvGrpSpPr>
            <p:grpSpPr>
              <a:xfrm>
                <a:off x="10427923" y="4228549"/>
                <a:ext cx="4161451" cy="29031869"/>
                <a:chOff x="16176528" y="4317489"/>
                <a:chExt cx="4161451" cy="19543500"/>
              </a:xfrm>
            </p:grpSpPr>
            <p:sp>
              <p:nvSpPr>
                <p:cNvPr id="9335" name="Google Shape;9335;p7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36" name="Google Shape;9336;p7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37" name="Google Shape;9337;p7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38" name="Google Shape;9338;p7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39" name="Google Shape;9339;p7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0" name="Google Shape;9340;p7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1" name="Google Shape;9341;p7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2" name="Google Shape;9342;p7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3" name="Google Shape;9343;p7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4" name="Google Shape;9344;p7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5" name="Google Shape;9345;p7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6" name="Google Shape;9346;p7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7" name="Google Shape;9347;p7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8" name="Google Shape;9348;p7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9" name="Google Shape;9349;p7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50" name="Google Shape;9350;p7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51" name="Google Shape;9351;p7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52" name="Google Shape;9352;p7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53" name="Google Shape;9353;p7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54" name="Google Shape;9354;p7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55" name="Google Shape;9355;p7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56" name="Google Shape;9356;p7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57" name="Google Shape;9357;p7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358" name="Google Shape;9358;p78"/>
            <p:cNvGrpSpPr/>
            <p:nvPr/>
          </p:nvGrpSpPr>
          <p:grpSpPr>
            <a:xfrm>
              <a:off x="16916435" y="4540806"/>
              <a:ext cx="16002389" cy="2418359"/>
              <a:chOff x="1874938" y="4228518"/>
              <a:chExt cx="12714436" cy="29031919"/>
            </a:xfrm>
          </p:grpSpPr>
          <p:grpSp>
            <p:nvGrpSpPr>
              <p:cNvPr id="9359" name="Google Shape;9359;p78"/>
              <p:cNvGrpSpPr/>
              <p:nvPr/>
            </p:nvGrpSpPr>
            <p:grpSpPr>
              <a:xfrm>
                <a:off x="1874938" y="4228545"/>
                <a:ext cx="724122" cy="29031869"/>
                <a:chOff x="6763779" y="3610074"/>
                <a:chExt cx="724122" cy="19543500"/>
              </a:xfrm>
            </p:grpSpPr>
            <p:sp>
              <p:nvSpPr>
                <p:cNvPr id="9360" name="Google Shape;9360;p7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61" name="Google Shape;9361;p7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62" name="Google Shape;9362;p7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63" name="Google Shape;9363;p7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364" name="Google Shape;9364;p78"/>
              <p:cNvGrpSpPr/>
              <p:nvPr/>
            </p:nvGrpSpPr>
            <p:grpSpPr>
              <a:xfrm>
                <a:off x="2589876" y="4228518"/>
                <a:ext cx="4171622" cy="29031750"/>
                <a:chOff x="589212" y="5453559"/>
                <a:chExt cx="4171622" cy="19354500"/>
              </a:xfrm>
            </p:grpSpPr>
            <p:grpSp>
              <p:nvGrpSpPr>
                <p:cNvPr id="9365" name="Google Shape;9365;p78"/>
                <p:cNvGrpSpPr/>
                <p:nvPr/>
              </p:nvGrpSpPr>
              <p:grpSpPr>
                <a:xfrm>
                  <a:off x="2213483" y="5453559"/>
                  <a:ext cx="2547351" cy="19354500"/>
                  <a:chOff x="2126394" y="6201753"/>
                  <a:chExt cx="2547351" cy="19354500"/>
                </a:xfrm>
              </p:grpSpPr>
              <p:sp>
                <p:nvSpPr>
                  <p:cNvPr id="9366" name="Google Shape;9366;p7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67" name="Google Shape;9367;p7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68" name="Google Shape;9368;p7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69" name="Google Shape;9369;p7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0" name="Google Shape;9370;p7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1" name="Google Shape;9371;p7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2" name="Google Shape;9372;p7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3" name="Google Shape;9373;p7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4" name="Google Shape;9374;p7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5" name="Google Shape;9375;p7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6" name="Google Shape;9376;p7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7" name="Google Shape;9377;p7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8" name="Google Shape;9378;p7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9" name="Google Shape;9379;p7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380" name="Google Shape;9380;p78"/>
                <p:cNvGrpSpPr/>
                <p:nvPr/>
              </p:nvGrpSpPr>
              <p:grpSpPr>
                <a:xfrm>
                  <a:off x="589212" y="5453559"/>
                  <a:ext cx="1622103" cy="19354500"/>
                  <a:chOff x="589212" y="5453048"/>
                  <a:chExt cx="1622103" cy="19354500"/>
                </a:xfrm>
              </p:grpSpPr>
              <p:sp>
                <p:nvSpPr>
                  <p:cNvPr id="9381" name="Google Shape;9381;p7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82" name="Google Shape;9382;p7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83" name="Google Shape;9383;p7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84" name="Google Shape;9384;p7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85" name="Google Shape;9385;p7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86" name="Google Shape;9386;p7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87" name="Google Shape;9387;p7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88" name="Google Shape;9388;p7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89" name="Google Shape;9389;p7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390" name="Google Shape;9390;p78"/>
              <p:cNvGrpSpPr/>
              <p:nvPr/>
            </p:nvGrpSpPr>
            <p:grpSpPr>
              <a:xfrm>
                <a:off x="6752314" y="4228568"/>
                <a:ext cx="911322" cy="29031869"/>
                <a:chOff x="11540841" y="6900050"/>
                <a:chExt cx="911322" cy="19543500"/>
              </a:xfrm>
            </p:grpSpPr>
            <p:sp>
              <p:nvSpPr>
                <p:cNvPr id="9391" name="Google Shape;9391;p7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92" name="Google Shape;9392;p7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93" name="Google Shape;9393;p7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94" name="Google Shape;9394;p7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95" name="Google Shape;9395;p7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396" name="Google Shape;9396;p78"/>
              <p:cNvGrpSpPr/>
              <p:nvPr/>
            </p:nvGrpSpPr>
            <p:grpSpPr>
              <a:xfrm>
                <a:off x="7654454" y="4228555"/>
                <a:ext cx="2782652" cy="29031869"/>
                <a:chOff x="13486776" y="5144310"/>
                <a:chExt cx="2782652" cy="19543500"/>
              </a:xfrm>
            </p:grpSpPr>
            <p:sp>
              <p:nvSpPr>
                <p:cNvPr id="9397" name="Google Shape;9397;p7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98" name="Google Shape;9398;p7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99" name="Google Shape;9399;p7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0" name="Google Shape;9400;p7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1" name="Google Shape;9401;p7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2" name="Google Shape;9402;p7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3" name="Google Shape;9403;p7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4" name="Google Shape;9404;p7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5" name="Google Shape;9405;p7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6" name="Google Shape;9406;p7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7" name="Google Shape;9407;p7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8" name="Google Shape;9408;p7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9" name="Google Shape;9409;p7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10" name="Google Shape;9410;p7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11" name="Google Shape;9411;p7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12" name="Google Shape;9412;p7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413" name="Google Shape;9413;p78"/>
              <p:cNvGrpSpPr/>
              <p:nvPr/>
            </p:nvGrpSpPr>
            <p:grpSpPr>
              <a:xfrm>
                <a:off x="10427923" y="4228549"/>
                <a:ext cx="4161451" cy="29031869"/>
                <a:chOff x="16176528" y="4317489"/>
                <a:chExt cx="4161451" cy="19543500"/>
              </a:xfrm>
            </p:grpSpPr>
            <p:sp>
              <p:nvSpPr>
                <p:cNvPr id="9414" name="Google Shape;9414;p7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15" name="Google Shape;9415;p7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16" name="Google Shape;9416;p7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17" name="Google Shape;9417;p7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18" name="Google Shape;9418;p7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19" name="Google Shape;9419;p7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0" name="Google Shape;9420;p7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1" name="Google Shape;9421;p7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2" name="Google Shape;9422;p7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3" name="Google Shape;9423;p7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4" name="Google Shape;9424;p7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5" name="Google Shape;9425;p7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6" name="Google Shape;9426;p7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7" name="Google Shape;9427;p7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8" name="Google Shape;9428;p7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29" name="Google Shape;9429;p7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30" name="Google Shape;9430;p7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31" name="Google Shape;9431;p7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32" name="Google Shape;9432;p7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33" name="Google Shape;9433;p7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34" name="Google Shape;9434;p7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35" name="Google Shape;9435;p7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36" name="Google Shape;9436;p7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9437" name="Google Shape;9437;p78"/>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438" name="Google Shape;9438;p78" descr="A black and white image of text&#10;&#10;Description automatically generated with low confidence"/>
          <p:cNvPicPr preferRelativeResize="0"/>
          <p:nvPr/>
        </p:nvPicPr>
        <p:blipFill rotWithShape="1">
          <a:blip r:embed="rId4">
            <a:alphaModFix/>
          </a:blip>
          <a:srcRect/>
          <a:stretch/>
        </p:blipFill>
        <p:spPr>
          <a:xfrm>
            <a:off x="9430356" y="6605385"/>
            <a:ext cx="2743201" cy="222645"/>
          </a:xfrm>
          <a:prstGeom prst="rect">
            <a:avLst/>
          </a:prstGeom>
          <a:noFill/>
          <a:ln>
            <a:noFill/>
          </a:ln>
        </p:spPr>
      </p:pic>
      <p:pic>
        <p:nvPicPr>
          <p:cNvPr id="9439" name="Google Shape;9439;p78" descr="Logo&#10;&#10;Description automatically generated"/>
          <p:cNvPicPr preferRelativeResize="0"/>
          <p:nvPr/>
        </p:nvPicPr>
        <p:blipFill rotWithShape="1">
          <a:blip r:embed="rId5">
            <a:alphaModFix/>
          </a:blip>
          <a:srcRect/>
          <a:stretch/>
        </p:blipFill>
        <p:spPr>
          <a:xfrm>
            <a:off x="7466736" y="201106"/>
            <a:ext cx="1059694" cy="585464"/>
          </a:xfrm>
          <a:prstGeom prst="rect">
            <a:avLst/>
          </a:prstGeom>
          <a:noFill/>
          <a:ln>
            <a:noFill/>
          </a:ln>
        </p:spPr>
      </p:pic>
      <p:pic>
        <p:nvPicPr>
          <p:cNvPr id="9440" name="Google Shape;9440;p78" descr="Shape&#10;&#10;Description automatically generated with medium confidence"/>
          <p:cNvPicPr preferRelativeResize="0"/>
          <p:nvPr/>
        </p:nvPicPr>
        <p:blipFill rotWithShape="1">
          <a:blip r:embed="rId6">
            <a:alphaModFix/>
          </a:blip>
          <a:srcRect/>
          <a:stretch/>
        </p:blipFill>
        <p:spPr>
          <a:xfrm>
            <a:off x="11141979" y="201095"/>
            <a:ext cx="909088" cy="441379"/>
          </a:xfrm>
          <a:prstGeom prst="rect">
            <a:avLst/>
          </a:prstGeom>
          <a:noFill/>
          <a:ln>
            <a:noFill/>
          </a:ln>
        </p:spPr>
      </p:pic>
      <p:pic>
        <p:nvPicPr>
          <p:cNvPr id="9441" name="Google Shape;9441;p78" descr="https://commguide.asu.edu/downloads/asulogo/jpg/logo_mg.jpg"/>
          <p:cNvPicPr preferRelativeResize="0"/>
          <p:nvPr/>
        </p:nvPicPr>
        <p:blipFill rotWithShape="1">
          <a:blip r:embed="rId7">
            <a:alphaModFix/>
          </a:blip>
          <a:srcRect/>
          <a:stretch/>
        </p:blipFill>
        <p:spPr>
          <a:xfrm>
            <a:off x="8759589" y="201095"/>
            <a:ext cx="1059689" cy="441379"/>
          </a:xfrm>
          <a:prstGeom prst="rect">
            <a:avLst/>
          </a:prstGeom>
          <a:noFill/>
          <a:ln>
            <a:noFill/>
          </a:ln>
        </p:spPr>
      </p:pic>
      <p:pic>
        <p:nvPicPr>
          <p:cNvPr id="9442" name="Google Shape;9442;p78" descr="REU at Harvard University (CNS) | NNCI"/>
          <p:cNvPicPr preferRelativeResize="0"/>
          <p:nvPr/>
        </p:nvPicPr>
        <p:blipFill rotWithShape="1">
          <a:blip r:embed="rId8">
            <a:alphaModFix/>
          </a:blip>
          <a:srcRect/>
          <a:stretch/>
        </p:blipFill>
        <p:spPr>
          <a:xfrm>
            <a:off x="9970807" y="168482"/>
            <a:ext cx="1127019" cy="483943"/>
          </a:xfrm>
          <a:prstGeom prst="rect">
            <a:avLst/>
          </a:prstGeom>
          <a:noFill/>
          <a:ln>
            <a:noFill/>
          </a:ln>
        </p:spPr>
      </p:pic>
      <p:pic>
        <p:nvPicPr>
          <p:cNvPr id="9443" name="Google Shape;9443;p78" title="Screenshot 2026-06-24 at 4.34.07 PM.png"/>
          <p:cNvPicPr preferRelativeResize="0"/>
          <p:nvPr/>
        </p:nvPicPr>
        <p:blipFill rotWithShape="1">
          <a:blip r:embed="rId9">
            <a:alphaModFix/>
          </a:blip>
          <a:srcRect l="5402" t="4898"/>
          <a:stretch/>
        </p:blipFill>
        <p:spPr>
          <a:xfrm>
            <a:off x="6591800" y="69925"/>
            <a:ext cx="747614" cy="716655"/>
          </a:xfrm>
          <a:prstGeom prst="rect">
            <a:avLst/>
          </a:prstGeom>
          <a:noFill/>
          <a:ln>
            <a:noFill/>
          </a:ln>
        </p:spPr>
      </p:pic>
      <p:sp>
        <p:nvSpPr>
          <p:cNvPr id="9444" name="Google Shape;9444;p78"/>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9445" name="Google Shape;9445;p78"/>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Shape 9450"/>
        <p:cNvGrpSpPr/>
        <p:nvPr/>
      </p:nvGrpSpPr>
      <p:grpSpPr>
        <a:xfrm>
          <a:off x="0" y="0"/>
          <a:ext cx="0" cy="0"/>
          <a:chOff x="0" y="0"/>
          <a:chExt cx="0" cy="0"/>
        </a:xfrm>
      </p:grpSpPr>
      <p:grpSp>
        <p:nvGrpSpPr>
          <p:cNvPr id="9451" name="Google Shape;9451;p79"/>
          <p:cNvGrpSpPr/>
          <p:nvPr/>
        </p:nvGrpSpPr>
        <p:grpSpPr>
          <a:xfrm>
            <a:off x="-7700" y="6324840"/>
            <a:ext cx="12206290" cy="332283"/>
            <a:chOff x="931692" y="4540806"/>
            <a:chExt cx="31987132" cy="2418359"/>
          </a:xfrm>
        </p:grpSpPr>
        <p:grpSp>
          <p:nvGrpSpPr>
            <p:cNvPr id="9452" name="Google Shape;9452;p79"/>
            <p:cNvGrpSpPr/>
            <p:nvPr/>
          </p:nvGrpSpPr>
          <p:grpSpPr>
            <a:xfrm>
              <a:off x="931692" y="4540806"/>
              <a:ext cx="16002389" cy="2418359"/>
              <a:chOff x="1874938" y="4228518"/>
              <a:chExt cx="12714436" cy="29031919"/>
            </a:xfrm>
          </p:grpSpPr>
          <p:grpSp>
            <p:nvGrpSpPr>
              <p:cNvPr id="9453" name="Google Shape;9453;p79"/>
              <p:cNvGrpSpPr/>
              <p:nvPr/>
            </p:nvGrpSpPr>
            <p:grpSpPr>
              <a:xfrm>
                <a:off x="1874938" y="4228545"/>
                <a:ext cx="724122" cy="29031869"/>
                <a:chOff x="6763779" y="3610074"/>
                <a:chExt cx="724122" cy="19543500"/>
              </a:xfrm>
            </p:grpSpPr>
            <p:sp>
              <p:nvSpPr>
                <p:cNvPr id="9454" name="Google Shape;9454;p7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55" name="Google Shape;9455;p7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56" name="Google Shape;9456;p7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57" name="Google Shape;9457;p7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458" name="Google Shape;9458;p79"/>
              <p:cNvGrpSpPr/>
              <p:nvPr/>
            </p:nvGrpSpPr>
            <p:grpSpPr>
              <a:xfrm>
                <a:off x="2589876" y="4228518"/>
                <a:ext cx="4171622" cy="29031750"/>
                <a:chOff x="589212" y="5453559"/>
                <a:chExt cx="4171622" cy="19354500"/>
              </a:xfrm>
            </p:grpSpPr>
            <p:grpSp>
              <p:nvGrpSpPr>
                <p:cNvPr id="9459" name="Google Shape;9459;p79"/>
                <p:cNvGrpSpPr/>
                <p:nvPr/>
              </p:nvGrpSpPr>
              <p:grpSpPr>
                <a:xfrm>
                  <a:off x="2213483" y="5453559"/>
                  <a:ext cx="2547351" cy="19354500"/>
                  <a:chOff x="2126394" y="6201753"/>
                  <a:chExt cx="2547351" cy="19354500"/>
                </a:xfrm>
              </p:grpSpPr>
              <p:sp>
                <p:nvSpPr>
                  <p:cNvPr id="9460" name="Google Shape;9460;p7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61" name="Google Shape;9461;p7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62" name="Google Shape;9462;p7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63" name="Google Shape;9463;p7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64" name="Google Shape;9464;p7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65" name="Google Shape;9465;p7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66" name="Google Shape;9466;p7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67" name="Google Shape;9467;p7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68" name="Google Shape;9468;p7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69" name="Google Shape;9469;p7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70" name="Google Shape;9470;p7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71" name="Google Shape;9471;p7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72" name="Google Shape;9472;p7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73" name="Google Shape;9473;p7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474" name="Google Shape;9474;p79"/>
                <p:cNvGrpSpPr/>
                <p:nvPr/>
              </p:nvGrpSpPr>
              <p:grpSpPr>
                <a:xfrm>
                  <a:off x="589212" y="5453559"/>
                  <a:ext cx="1622103" cy="19354500"/>
                  <a:chOff x="589212" y="5453048"/>
                  <a:chExt cx="1622103" cy="19354500"/>
                </a:xfrm>
              </p:grpSpPr>
              <p:sp>
                <p:nvSpPr>
                  <p:cNvPr id="9475" name="Google Shape;9475;p7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76" name="Google Shape;9476;p7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77" name="Google Shape;9477;p7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78" name="Google Shape;9478;p7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79" name="Google Shape;9479;p7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80" name="Google Shape;9480;p7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81" name="Google Shape;9481;p7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82" name="Google Shape;9482;p7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83" name="Google Shape;9483;p7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484" name="Google Shape;9484;p79"/>
              <p:cNvGrpSpPr/>
              <p:nvPr/>
            </p:nvGrpSpPr>
            <p:grpSpPr>
              <a:xfrm>
                <a:off x="6752314" y="4228568"/>
                <a:ext cx="911322" cy="29031869"/>
                <a:chOff x="11540841" y="6900050"/>
                <a:chExt cx="911322" cy="19543500"/>
              </a:xfrm>
            </p:grpSpPr>
            <p:sp>
              <p:nvSpPr>
                <p:cNvPr id="9485" name="Google Shape;9485;p7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86" name="Google Shape;9486;p7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87" name="Google Shape;9487;p7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88" name="Google Shape;9488;p7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89" name="Google Shape;9489;p7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490" name="Google Shape;9490;p79"/>
              <p:cNvGrpSpPr/>
              <p:nvPr/>
            </p:nvGrpSpPr>
            <p:grpSpPr>
              <a:xfrm>
                <a:off x="7654454" y="4228555"/>
                <a:ext cx="2782652" cy="29031869"/>
                <a:chOff x="13486776" y="5144310"/>
                <a:chExt cx="2782652" cy="19543500"/>
              </a:xfrm>
            </p:grpSpPr>
            <p:sp>
              <p:nvSpPr>
                <p:cNvPr id="9491" name="Google Shape;9491;p7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92" name="Google Shape;9492;p7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93" name="Google Shape;9493;p7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94" name="Google Shape;9494;p7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95" name="Google Shape;9495;p7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96" name="Google Shape;9496;p7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97" name="Google Shape;9497;p7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98" name="Google Shape;9498;p7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99" name="Google Shape;9499;p7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00" name="Google Shape;9500;p7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01" name="Google Shape;9501;p7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02" name="Google Shape;9502;p7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03" name="Google Shape;9503;p7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04" name="Google Shape;9504;p7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05" name="Google Shape;9505;p7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06" name="Google Shape;9506;p7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507" name="Google Shape;9507;p79"/>
              <p:cNvGrpSpPr/>
              <p:nvPr/>
            </p:nvGrpSpPr>
            <p:grpSpPr>
              <a:xfrm>
                <a:off x="10427923" y="4228549"/>
                <a:ext cx="4161451" cy="29031869"/>
                <a:chOff x="16176528" y="4317489"/>
                <a:chExt cx="4161451" cy="19543500"/>
              </a:xfrm>
            </p:grpSpPr>
            <p:sp>
              <p:nvSpPr>
                <p:cNvPr id="9508" name="Google Shape;9508;p7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09" name="Google Shape;9509;p7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0" name="Google Shape;9510;p7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1" name="Google Shape;9511;p7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2" name="Google Shape;9512;p7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3" name="Google Shape;9513;p7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4" name="Google Shape;9514;p7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5" name="Google Shape;9515;p7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6" name="Google Shape;9516;p7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7" name="Google Shape;9517;p7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8" name="Google Shape;9518;p7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19" name="Google Shape;9519;p7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0" name="Google Shape;9520;p7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1" name="Google Shape;9521;p7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2" name="Google Shape;9522;p7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3" name="Google Shape;9523;p7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4" name="Google Shape;9524;p7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5" name="Google Shape;9525;p7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6" name="Google Shape;9526;p7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7" name="Google Shape;9527;p7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8" name="Google Shape;9528;p7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29" name="Google Shape;9529;p7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30" name="Google Shape;9530;p7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531" name="Google Shape;9531;p79"/>
            <p:cNvGrpSpPr/>
            <p:nvPr/>
          </p:nvGrpSpPr>
          <p:grpSpPr>
            <a:xfrm>
              <a:off x="16916435" y="4540806"/>
              <a:ext cx="16002389" cy="2418359"/>
              <a:chOff x="1874938" y="4228518"/>
              <a:chExt cx="12714436" cy="29031919"/>
            </a:xfrm>
          </p:grpSpPr>
          <p:grpSp>
            <p:nvGrpSpPr>
              <p:cNvPr id="9532" name="Google Shape;9532;p79"/>
              <p:cNvGrpSpPr/>
              <p:nvPr/>
            </p:nvGrpSpPr>
            <p:grpSpPr>
              <a:xfrm>
                <a:off x="1874938" y="4228545"/>
                <a:ext cx="724122" cy="29031869"/>
                <a:chOff x="6763779" y="3610074"/>
                <a:chExt cx="724122" cy="19543500"/>
              </a:xfrm>
            </p:grpSpPr>
            <p:sp>
              <p:nvSpPr>
                <p:cNvPr id="9533" name="Google Shape;9533;p7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34" name="Google Shape;9534;p7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35" name="Google Shape;9535;p7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36" name="Google Shape;9536;p7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537" name="Google Shape;9537;p79"/>
              <p:cNvGrpSpPr/>
              <p:nvPr/>
            </p:nvGrpSpPr>
            <p:grpSpPr>
              <a:xfrm>
                <a:off x="2589876" y="4228518"/>
                <a:ext cx="4171622" cy="29031750"/>
                <a:chOff x="589212" y="5453559"/>
                <a:chExt cx="4171622" cy="19354500"/>
              </a:xfrm>
            </p:grpSpPr>
            <p:grpSp>
              <p:nvGrpSpPr>
                <p:cNvPr id="9538" name="Google Shape;9538;p79"/>
                <p:cNvGrpSpPr/>
                <p:nvPr/>
              </p:nvGrpSpPr>
              <p:grpSpPr>
                <a:xfrm>
                  <a:off x="2213483" y="5453559"/>
                  <a:ext cx="2547351" cy="19354500"/>
                  <a:chOff x="2126394" y="6201753"/>
                  <a:chExt cx="2547351" cy="19354500"/>
                </a:xfrm>
              </p:grpSpPr>
              <p:sp>
                <p:nvSpPr>
                  <p:cNvPr id="9539" name="Google Shape;9539;p7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0" name="Google Shape;9540;p7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1" name="Google Shape;9541;p7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2" name="Google Shape;9542;p7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3" name="Google Shape;9543;p7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4" name="Google Shape;9544;p7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5" name="Google Shape;9545;p7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6" name="Google Shape;9546;p7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7" name="Google Shape;9547;p7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8" name="Google Shape;9548;p7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49" name="Google Shape;9549;p7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50" name="Google Shape;9550;p7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51" name="Google Shape;9551;p7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52" name="Google Shape;9552;p7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553" name="Google Shape;9553;p79"/>
                <p:cNvGrpSpPr/>
                <p:nvPr/>
              </p:nvGrpSpPr>
              <p:grpSpPr>
                <a:xfrm>
                  <a:off x="589212" y="5453559"/>
                  <a:ext cx="1622103" cy="19354500"/>
                  <a:chOff x="589212" y="5453048"/>
                  <a:chExt cx="1622103" cy="19354500"/>
                </a:xfrm>
              </p:grpSpPr>
              <p:sp>
                <p:nvSpPr>
                  <p:cNvPr id="9554" name="Google Shape;9554;p7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55" name="Google Shape;9555;p7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56" name="Google Shape;9556;p7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57" name="Google Shape;9557;p7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58" name="Google Shape;9558;p7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59" name="Google Shape;9559;p7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60" name="Google Shape;9560;p7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61" name="Google Shape;9561;p7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62" name="Google Shape;9562;p7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563" name="Google Shape;9563;p79"/>
              <p:cNvGrpSpPr/>
              <p:nvPr/>
            </p:nvGrpSpPr>
            <p:grpSpPr>
              <a:xfrm>
                <a:off x="6752314" y="4228568"/>
                <a:ext cx="911322" cy="29031869"/>
                <a:chOff x="11540841" y="6900050"/>
                <a:chExt cx="911322" cy="19543500"/>
              </a:xfrm>
            </p:grpSpPr>
            <p:sp>
              <p:nvSpPr>
                <p:cNvPr id="9564" name="Google Shape;9564;p7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65" name="Google Shape;9565;p7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66" name="Google Shape;9566;p7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67" name="Google Shape;9567;p7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68" name="Google Shape;9568;p7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569" name="Google Shape;9569;p79"/>
              <p:cNvGrpSpPr/>
              <p:nvPr/>
            </p:nvGrpSpPr>
            <p:grpSpPr>
              <a:xfrm>
                <a:off x="7654454" y="4228555"/>
                <a:ext cx="2782652" cy="29031869"/>
                <a:chOff x="13486776" y="5144310"/>
                <a:chExt cx="2782652" cy="19543500"/>
              </a:xfrm>
            </p:grpSpPr>
            <p:sp>
              <p:nvSpPr>
                <p:cNvPr id="9570" name="Google Shape;9570;p7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71" name="Google Shape;9571;p7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72" name="Google Shape;9572;p7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73" name="Google Shape;9573;p7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74" name="Google Shape;9574;p7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75" name="Google Shape;9575;p7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76" name="Google Shape;9576;p7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77" name="Google Shape;9577;p7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78" name="Google Shape;9578;p7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79" name="Google Shape;9579;p7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80" name="Google Shape;9580;p7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81" name="Google Shape;9581;p7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82" name="Google Shape;9582;p7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83" name="Google Shape;9583;p7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84" name="Google Shape;9584;p7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85" name="Google Shape;9585;p7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586" name="Google Shape;9586;p79"/>
              <p:cNvGrpSpPr/>
              <p:nvPr/>
            </p:nvGrpSpPr>
            <p:grpSpPr>
              <a:xfrm>
                <a:off x="10427923" y="4228549"/>
                <a:ext cx="4161451" cy="29031869"/>
                <a:chOff x="16176528" y="4317489"/>
                <a:chExt cx="4161451" cy="19543500"/>
              </a:xfrm>
            </p:grpSpPr>
            <p:sp>
              <p:nvSpPr>
                <p:cNvPr id="9587" name="Google Shape;9587;p7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88" name="Google Shape;9588;p7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89" name="Google Shape;9589;p7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0" name="Google Shape;9590;p7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1" name="Google Shape;9591;p7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2" name="Google Shape;9592;p7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3" name="Google Shape;9593;p7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4" name="Google Shape;9594;p7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5" name="Google Shape;9595;p7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6" name="Google Shape;9596;p7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7" name="Google Shape;9597;p7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8" name="Google Shape;9598;p7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99" name="Google Shape;9599;p7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0" name="Google Shape;9600;p7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1" name="Google Shape;9601;p7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2" name="Google Shape;9602;p7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3" name="Google Shape;9603;p7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4" name="Google Shape;9604;p7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5" name="Google Shape;9605;p7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6" name="Google Shape;9606;p7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7" name="Google Shape;9607;p7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8" name="Google Shape;9608;p7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09" name="Google Shape;9609;p7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9610" name="Google Shape;9610;p79"/>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611" name="Google Shape;9611;p79"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sp>
        <p:nvSpPr>
          <p:cNvPr id="9612" name="Google Shape;9612;p79"/>
          <p:cNvSpPr txBox="1"/>
          <p:nvPr/>
        </p:nvSpPr>
        <p:spPr>
          <a:xfrm>
            <a:off x="322125" y="1303100"/>
            <a:ext cx="6046500" cy="442770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2400">
                <a:solidFill>
                  <a:schemeClr val="dk1"/>
                </a:solidFill>
                <a:latin typeface="Calibri"/>
                <a:ea typeface="Calibri"/>
                <a:cs typeface="Calibri"/>
                <a:sym typeface="Calibri"/>
              </a:rPr>
              <a:t>Designed a vector that encodes for a </a:t>
            </a:r>
            <a:r>
              <a:rPr lang="en-US" sz="2400">
                <a:solidFill>
                  <a:srgbClr val="099340"/>
                </a:solidFill>
                <a:latin typeface="Calibri"/>
                <a:ea typeface="Calibri"/>
                <a:cs typeface="Calibri"/>
                <a:sym typeface="Calibri"/>
              </a:rPr>
              <a:t>20</a:t>
            </a:r>
            <a:r>
              <a:rPr lang="en-US" sz="2400">
                <a:solidFill>
                  <a:schemeClr val="dk1"/>
                </a:solidFill>
                <a:latin typeface="Calibri"/>
                <a:ea typeface="Calibri"/>
                <a:cs typeface="Calibri"/>
                <a:sym typeface="Calibri"/>
              </a:rPr>
              <a:t>:</a:t>
            </a:r>
            <a:r>
              <a:rPr lang="en-US" sz="2400">
                <a:solidFill>
                  <a:srgbClr val="FF00FF"/>
                </a:solidFill>
                <a:latin typeface="Calibri"/>
                <a:ea typeface="Calibri"/>
                <a:cs typeface="Calibri"/>
                <a:sym typeface="Calibri"/>
              </a:rPr>
              <a:t>10</a:t>
            </a:r>
            <a:r>
              <a:rPr lang="en-US" sz="2400">
                <a:solidFill>
                  <a:schemeClr val="dk1"/>
                </a:solidFill>
                <a:latin typeface="Calibri"/>
                <a:ea typeface="Calibri"/>
                <a:cs typeface="Calibri"/>
                <a:sym typeface="Calibri"/>
              </a:rPr>
              <a:t> ratio of hydrophobic to hydrophilic regions of amino acids</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Amphiphilic nature mimics lipid</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Hexa-histidine group provides tagging capability</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Yields desired properties of elastin</a:t>
            </a:r>
            <a:endParaRPr sz="2400">
              <a:solidFill>
                <a:schemeClr val="dk1"/>
              </a:solidFill>
              <a:latin typeface="Calibri"/>
              <a:ea typeface="Calibri"/>
              <a:cs typeface="Calibri"/>
              <a:sym typeface="Calibri"/>
            </a:endParaRPr>
          </a:p>
        </p:txBody>
      </p:sp>
      <p:sp>
        <p:nvSpPr>
          <p:cNvPr id="9613" name="Google Shape;9613;p79"/>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sp>
        <p:nvSpPr>
          <p:cNvPr id="9614" name="Google Shape;9614;p7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67</a:t>
            </a:fld>
            <a:endParaRPr/>
          </a:p>
        </p:txBody>
      </p:sp>
      <p:sp>
        <p:nvSpPr>
          <p:cNvPr id="9615" name="Google Shape;9615;p79"/>
          <p:cNvSpPr txBox="1"/>
          <p:nvPr/>
        </p:nvSpPr>
        <p:spPr>
          <a:xfrm>
            <a:off x="322125" y="146550"/>
            <a:ext cx="54039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GEP Sequence (“20:10”) </a:t>
            </a:r>
            <a:r>
              <a:rPr lang="en-US" sz="2800">
                <a:solidFill>
                  <a:schemeClr val="dk1"/>
                </a:solidFill>
                <a:latin typeface="Calibri"/>
                <a:ea typeface="Calibri"/>
                <a:cs typeface="Calibri"/>
                <a:sym typeface="Calibri"/>
              </a:rPr>
              <a:t>😀</a:t>
            </a: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3200" b="1">
              <a:solidFill>
                <a:schemeClr val="dk1"/>
              </a:solidFill>
              <a:latin typeface="Calibri"/>
              <a:ea typeface="Calibri"/>
              <a:cs typeface="Calibri"/>
              <a:sym typeface="Calibri"/>
            </a:endParaRPr>
          </a:p>
        </p:txBody>
      </p:sp>
      <p:sp>
        <p:nvSpPr>
          <p:cNvPr id="9616" name="Google Shape;9616;p79"/>
          <p:cNvSpPr txBox="1"/>
          <p:nvPr/>
        </p:nvSpPr>
        <p:spPr>
          <a:xfrm>
            <a:off x="6692575" y="2732538"/>
            <a:ext cx="5163000" cy="12813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3400">
                <a:solidFill>
                  <a:schemeClr val="dk1"/>
                </a:solidFill>
                <a:latin typeface="Calibri"/>
                <a:ea typeface="Calibri"/>
                <a:cs typeface="Calibri"/>
                <a:sym typeface="Calibri"/>
              </a:rPr>
              <a:t>(VPG</a:t>
            </a:r>
            <a:r>
              <a:rPr lang="en-US" sz="3400">
                <a:solidFill>
                  <a:srgbClr val="F68F49"/>
                </a:solidFill>
                <a:latin typeface="Calibri"/>
                <a:ea typeface="Calibri"/>
                <a:cs typeface="Calibri"/>
                <a:sym typeface="Calibri"/>
              </a:rPr>
              <a:t>X</a:t>
            </a:r>
            <a:r>
              <a:rPr lang="en-US" sz="3400">
                <a:solidFill>
                  <a:schemeClr val="dk1"/>
                </a:solidFill>
                <a:latin typeface="Calibri"/>
                <a:ea typeface="Calibri"/>
                <a:cs typeface="Calibri"/>
                <a:sym typeface="Calibri"/>
              </a:rPr>
              <a:t>G)</a:t>
            </a:r>
            <a:r>
              <a:rPr lang="en-US" sz="3400" baseline="-25000">
                <a:solidFill>
                  <a:srgbClr val="099340"/>
                </a:solidFill>
                <a:latin typeface="Calibri"/>
                <a:ea typeface="Calibri"/>
                <a:cs typeface="Calibri"/>
                <a:sym typeface="Calibri"/>
              </a:rPr>
              <a:t>20</a:t>
            </a:r>
            <a:r>
              <a:rPr lang="en-US" sz="3400" baseline="-25000">
                <a:solidFill>
                  <a:schemeClr val="dk1"/>
                </a:solidFill>
                <a:latin typeface="Calibri"/>
                <a:ea typeface="Calibri"/>
                <a:cs typeface="Calibri"/>
                <a:sym typeface="Calibri"/>
              </a:rPr>
              <a:t> </a:t>
            </a:r>
            <a:r>
              <a:rPr lang="en-US" sz="3400">
                <a:solidFill>
                  <a:schemeClr val="dk1"/>
                </a:solidFill>
                <a:latin typeface="Calibri"/>
                <a:ea typeface="Calibri"/>
                <a:cs typeface="Calibri"/>
                <a:sym typeface="Calibri"/>
              </a:rPr>
              <a:t>(VPGSG)</a:t>
            </a:r>
            <a:r>
              <a:rPr lang="en-US" sz="3400" baseline="-25000">
                <a:solidFill>
                  <a:srgbClr val="FF00FF"/>
                </a:solidFill>
                <a:latin typeface="Calibri"/>
                <a:ea typeface="Calibri"/>
                <a:cs typeface="Calibri"/>
                <a:sym typeface="Calibri"/>
              </a:rPr>
              <a:t>10</a:t>
            </a:r>
            <a:r>
              <a:rPr lang="en-US" sz="3400" baseline="-25000">
                <a:solidFill>
                  <a:schemeClr val="accent4"/>
                </a:solidFill>
                <a:latin typeface="Calibri"/>
                <a:ea typeface="Calibri"/>
                <a:cs typeface="Calibri"/>
                <a:sym typeface="Calibri"/>
              </a:rPr>
              <a:t> </a:t>
            </a:r>
            <a:r>
              <a:rPr lang="en-US" sz="3400">
                <a:solidFill>
                  <a:srgbClr val="D52E27"/>
                </a:solidFill>
                <a:latin typeface="Calibri"/>
                <a:ea typeface="Calibri"/>
                <a:cs typeface="Calibri"/>
                <a:sym typeface="Calibri"/>
              </a:rPr>
              <a:t>6H</a:t>
            </a:r>
            <a:r>
              <a:rPr lang="en-US" sz="3400">
                <a:solidFill>
                  <a:schemeClr val="dk1"/>
                </a:solidFill>
                <a:latin typeface="Calibri"/>
                <a:ea typeface="Calibri"/>
                <a:cs typeface="Calibri"/>
                <a:sym typeface="Calibri"/>
              </a:rPr>
              <a:t> </a:t>
            </a:r>
            <a:endParaRPr sz="3400">
              <a:solidFill>
                <a:schemeClr val="dk1"/>
              </a:solidFill>
              <a:latin typeface="Calibri"/>
              <a:ea typeface="Calibri"/>
              <a:cs typeface="Calibri"/>
              <a:sym typeface="Calibri"/>
            </a:endParaRPr>
          </a:p>
          <a:p>
            <a:pPr marL="0" lvl="0" indent="0" algn="ctr" rtl="0">
              <a:lnSpc>
                <a:spcPct val="150000"/>
              </a:lnSpc>
              <a:spcBef>
                <a:spcPts val="0"/>
              </a:spcBef>
              <a:spcAft>
                <a:spcPts val="0"/>
              </a:spcAft>
              <a:buNone/>
            </a:pPr>
            <a:r>
              <a:rPr lang="en-US" sz="3400">
                <a:solidFill>
                  <a:schemeClr val="dk1"/>
                </a:solidFill>
                <a:latin typeface="Calibri"/>
                <a:ea typeface="Calibri"/>
                <a:cs typeface="Calibri"/>
                <a:sym typeface="Calibri"/>
              </a:rPr>
              <a:t>where </a:t>
            </a:r>
            <a:r>
              <a:rPr lang="en-US" sz="3400">
                <a:solidFill>
                  <a:srgbClr val="F47723"/>
                </a:solidFill>
                <a:latin typeface="Calibri"/>
                <a:ea typeface="Calibri"/>
                <a:cs typeface="Calibri"/>
                <a:sym typeface="Calibri"/>
              </a:rPr>
              <a:t>X</a:t>
            </a:r>
            <a:r>
              <a:rPr lang="en-US" sz="3400">
                <a:solidFill>
                  <a:schemeClr val="dk1"/>
                </a:solidFill>
                <a:latin typeface="Calibri"/>
                <a:ea typeface="Calibri"/>
                <a:cs typeface="Calibri"/>
                <a:sym typeface="Calibri"/>
              </a:rPr>
              <a:t> = 1:4 ratio of W:V</a:t>
            </a:r>
            <a:endParaRPr sz="3400">
              <a:solidFill>
                <a:schemeClr val="dk1"/>
              </a:solidFill>
              <a:latin typeface="Calibri"/>
              <a:ea typeface="Calibri"/>
              <a:cs typeface="Calibri"/>
              <a:sym typeface="Calibri"/>
            </a:endParaRPr>
          </a:p>
        </p:txBody>
      </p:sp>
      <p:grpSp>
        <p:nvGrpSpPr>
          <p:cNvPr id="9617" name="Google Shape;9617;p79"/>
          <p:cNvGrpSpPr/>
          <p:nvPr/>
        </p:nvGrpSpPr>
        <p:grpSpPr>
          <a:xfrm>
            <a:off x="-7700" y="6324840"/>
            <a:ext cx="12206290" cy="332283"/>
            <a:chOff x="931692" y="4540806"/>
            <a:chExt cx="31987132" cy="2418359"/>
          </a:xfrm>
        </p:grpSpPr>
        <p:grpSp>
          <p:nvGrpSpPr>
            <p:cNvPr id="9618" name="Google Shape;9618;p79"/>
            <p:cNvGrpSpPr/>
            <p:nvPr/>
          </p:nvGrpSpPr>
          <p:grpSpPr>
            <a:xfrm>
              <a:off x="931692" y="4540806"/>
              <a:ext cx="16002389" cy="2418359"/>
              <a:chOff x="1874938" y="4228518"/>
              <a:chExt cx="12714436" cy="29031919"/>
            </a:xfrm>
          </p:grpSpPr>
          <p:grpSp>
            <p:nvGrpSpPr>
              <p:cNvPr id="9619" name="Google Shape;9619;p79"/>
              <p:cNvGrpSpPr/>
              <p:nvPr/>
            </p:nvGrpSpPr>
            <p:grpSpPr>
              <a:xfrm>
                <a:off x="1874938" y="4228545"/>
                <a:ext cx="724122" cy="29031869"/>
                <a:chOff x="6763779" y="3610074"/>
                <a:chExt cx="724122" cy="19543500"/>
              </a:xfrm>
            </p:grpSpPr>
            <p:sp>
              <p:nvSpPr>
                <p:cNvPr id="9620" name="Google Shape;9620;p7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21" name="Google Shape;9621;p7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22" name="Google Shape;9622;p7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23" name="Google Shape;9623;p7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624" name="Google Shape;9624;p79"/>
              <p:cNvGrpSpPr/>
              <p:nvPr/>
            </p:nvGrpSpPr>
            <p:grpSpPr>
              <a:xfrm>
                <a:off x="2589876" y="4228518"/>
                <a:ext cx="4171622" cy="29031750"/>
                <a:chOff x="589212" y="5453559"/>
                <a:chExt cx="4171622" cy="19354500"/>
              </a:xfrm>
            </p:grpSpPr>
            <p:grpSp>
              <p:nvGrpSpPr>
                <p:cNvPr id="9625" name="Google Shape;9625;p79"/>
                <p:cNvGrpSpPr/>
                <p:nvPr/>
              </p:nvGrpSpPr>
              <p:grpSpPr>
                <a:xfrm>
                  <a:off x="2213483" y="5453559"/>
                  <a:ext cx="2547351" cy="19354500"/>
                  <a:chOff x="2126394" y="6201753"/>
                  <a:chExt cx="2547351" cy="19354500"/>
                </a:xfrm>
              </p:grpSpPr>
              <p:sp>
                <p:nvSpPr>
                  <p:cNvPr id="9626" name="Google Shape;9626;p7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27" name="Google Shape;9627;p7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28" name="Google Shape;9628;p7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29" name="Google Shape;9629;p7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0" name="Google Shape;9630;p7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1" name="Google Shape;9631;p7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2" name="Google Shape;9632;p7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3" name="Google Shape;9633;p7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4" name="Google Shape;9634;p7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5" name="Google Shape;9635;p7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6" name="Google Shape;9636;p7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7" name="Google Shape;9637;p7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8" name="Google Shape;9638;p7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9" name="Google Shape;9639;p7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640" name="Google Shape;9640;p79"/>
                <p:cNvGrpSpPr/>
                <p:nvPr/>
              </p:nvGrpSpPr>
              <p:grpSpPr>
                <a:xfrm>
                  <a:off x="589212" y="5453559"/>
                  <a:ext cx="1622103" cy="19354500"/>
                  <a:chOff x="589212" y="5453048"/>
                  <a:chExt cx="1622103" cy="19354500"/>
                </a:xfrm>
              </p:grpSpPr>
              <p:sp>
                <p:nvSpPr>
                  <p:cNvPr id="9641" name="Google Shape;9641;p7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42" name="Google Shape;9642;p7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43" name="Google Shape;9643;p7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44" name="Google Shape;9644;p7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45" name="Google Shape;9645;p7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46" name="Google Shape;9646;p7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47" name="Google Shape;9647;p7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48" name="Google Shape;9648;p7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49" name="Google Shape;9649;p7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650" name="Google Shape;9650;p79"/>
              <p:cNvGrpSpPr/>
              <p:nvPr/>
            </p:nvGrpSpPr>
            <p:grpSpPr>
              <a:xfrm>
                <a:off x="6752314" y="4228568"/>
                <a:ext cx="911322" cy="29031869"/>
                <a:chOff x="11540841" y="6900050"/>
                <a:chExt cx="911322" cy="19543500"/>
              </a:xfrm>
            </p:grpSpPr>
            <p:sp>
              <p:nvSpPr>
                <p:cNvPr id="9651" name="Google Shape;9651;p7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52" name="Google Shape;9652;p7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53" name="Google Shape;9653;p7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54" name="Google Shape;9654;p7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55" name="Google Shape;9655;p7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656" name="Google Shape;9656;p79"/>
              <p:cNvGrpSpPr/>
              <p:nvPr/>
            </p:nvGrpSpPr>
            <p:grpSpPr>
              <a:xfrm>
                <a:off x="7654454" y="4228555"/>
                <a:ext cx="2782652" cy="29031869"/>
                <a:chOff x="13486776" y="5144310"/>
                <a:chExt cx="2782652" cy="19543500"/>
              </a:xfrm>
            </p:grpSpPr>
            <p:sp>
              <p:nvSpPr>
                <p:cNvPr id="9657" name="Google Shape;9657;p7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58" name="Google Shape;9658;p7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59" name="Google Shape;9659;p7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0" name="Google Shape;9660;p7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1" name="Google Shape;9661;p7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2" name="Google Shape;9662;p7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3" name="Google Shape;9663;p7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4" name="Google Shape;9664;p7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5" name="Google Shape;9665;p7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6" name="Google Shape;9666;p7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7" name="Google Shape;9667;p7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8" name="Google Shape;9668;p7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69" name="Google Shape;9669;p7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70" name="Google Shape;9670;p7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71" name="Google Shape;9671;p7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72" name="Google Shape;9672;p7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673" name="Google Shape;9673;p79"/>
              <p:cNvGrpSpPr/>
              <p:nvPr/>
            </p:nvGrpSpPr>
            <p:grpSpPr>
              <a:xfrm>
                <a:off x="10427923" y="4228549"/>
                <a:ext cx="4161451" cy="29031869"/>
                <a:chOff x="16176528" y="4317489"/>
                <a:chExt cx="4161451" cy="19543500"/>
              </a:xfrm>
            </p:grpSpPr>
            <p:sp>
              <p:nvSpPr>
                <p:cNvPr id="9674" name="Google Shape;9674;p7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75" name="Google Shape;9675;p7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76" name="Google Shape;9676;p7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77" name="Google Shape;9677;p7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78" name="Google Shape;9678;p7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79" name="Google Shape;9679;p7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0" name="Google Shape;9680;p7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1" name="Google Shape;9681;p7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2" name="Google Shape;9682;p7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3" name="Google Shape;9683;p7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4" name="Google Shape;9684;p7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5" name="Google Shape;9685;p7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6" name="Google Shape;9686;p7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7" name="Google Shape;9687;p7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8" name="Google Shape;9688;p7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9" name="Google Shape;9689;p7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90" name="Google Shape;9690;p7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91" name="Google Shape;9691;p7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92" name="Google Shape;9692;p7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93" name="Google Shape;9693;p7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94" name="Google Shape;9694;p7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95" name="Google Shape;9695;p7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96" name="Google Shape;9696;p7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697" name="Google Shape;9697;p79"/>
            <p:cNvGrpSpPr/>
            <p:nvPr/>
          </p:nvGrpSpPr>
          <p:grpSpPr>
            <a:xfrm>
              <a:off x="16916435" y="4540806"/>
              <a:ext cx="16002389" cy="2418359"/>
              <a:chOff x="1874938" y="4228518"/>
              <a:chExt cx="12714436" cy="29031919"/>
            </a:xfrm>
          </p:grpSpPr>
          <p:grpSp>
            <p:nvGrpSpPr>
              <p:cNvPr id="9698" name="Google Shape;9698;p79"/>
              <p:cNvGrpSpPr/>
              <p:nvPr/>
            </p:nvGrpSpPr>
            <p:grpSpPr>
              <a:xfrm>
                <a:off x="1874938" y="4228545"/>
                <a:ext cx="724122" cy="29031869"/>
                <a:chOff x="6763779" y="3610074"/>
                <a:chExt cx="724122" cy="19543500"/>
              </a:xfrm>
            </p:grpSpPr>
            <p:sp>
              <p:nvSpPr>
                <p:cNvPr id="9699" name="Google Shape;9699;p7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00" name="Google Shape;9700;p7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01" name="Google Shape;9701;p7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02" name="Google Shape;9702;p7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703" name="Google Shape;9703;p79"/>
              <p:cNvGrpSpPr/>
              <p:nvPr/>
            </p:nvGrpSpPr>
            <p:grpSpPr>
              <a:xfrm>
                <a:off x="2589876" y="4228518"/>
                <a:ext cx="4171622" cy="29031750"/>
                <a:chOff x="589212" y="5453559"/>
                <a:chExt cx="4171622" cy="19354500"/>
              </a:xfrm>
            </p:grpSpPr>
            <p:grpSp>
              <p:nvGrpSpPr>
                <p:cNvPr id="9704" name="Google Shape;9704;p79"/>
                <p:cNvGrpSpPr/>
                <p:nvPr/>
              </p:nvGrpSpPr>
              <p:grpSpPr>
                <a:xfrm>
                  <a:off x="2213483" y="5453559"/>
                  <a:ext cx="2547351" cy="19354500"/>
                  <a:chOff x="2126394" y="6201753"/>
                  <a:chExt cx="2547351" cy="19354500"/>
                </a:xfrm>
              </p:grpSpPr>
              <p:sp>
                <p:nvSpPr>
                  <p:cNvPr id="9705" name="Google Shape;9705;p7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06" name="Google Shape;9706;p7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07" name="Google Shape;9707;p7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08" name="Google Shape;9708;p7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09" name="Google Shape;9709;p7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0" name="Google Shape;9710;p7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1" name="Google Shape;9711;p7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2" name="Google Shape;9712;p7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3" name="Google Shape;9713;p7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4" name="Google Shape;9714;p7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5" name="Google Shape;9715;p7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6" name="Google Shape;9716;p7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7" name="Google Shape;9717;p7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8" name="Google Shape;9718;p7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719" name="Google Shape;9719;p79"/>
                <p:cNvGrpSpPr/>
                <p:nvPr/>
              </p:nvGrpSpPr>
              <p:grpSpPr>
                <a:xfrm>
                  <a:off x="589212" y="5453559"/>
                  <a:ext cx="1622103" cy="19354500"/>
                  <a:chOff x="589212" y="5453048"/>
                  <a:chExt cx="1622103" cy="19354500"/>
                </a:xfrm>
              </p:grpSpPr>
              <p:sp>
                <p:nvSpPr>
                  <p:cNvPr id="9720" name="Google Shape;9720;p7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21" name="Google Shape;9721;p7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22" name="Google Shape;9722;p7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23" name="Google Shape;9723;p7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24" name="Google Shape;9724;p7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25" name="Google Shape;9725;p7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26" name="Google Shape;9726;p7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27" name="Google Shape;9727;p7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28" name="Google Shape;9728;p7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729" name="Google Shape;9729;p79"/>
              <p:cNvGrpSpPr/>
              <p:nvPr/>
            </p:nvGrpSpPr>
            <p:grpSpPr>
              <a:xfrm>
                <a:off x="6752314" y="4228568"/>
                <a:ext cx="911322" cy="29031869"/>
                <a:chOff x="11540841" y="6900050"/>
                <a:chExt cx="911322" cy="19543500"/>
              </a:xfrm>
            </p:grpSpPr>
            <p:sp>
              <p:nvSpPr>
                <p:cNvPr id="9730" name="Google Shape;9730;p7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31" name="Google Shape;9731;p7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32" name="Google Shape;9732;p7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33" name="Google Shape;9733;p7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34" name="Google Shape;9734;p7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735" name="Google Shape;9735;p79"/>
              <p:cNvGrpSpPr/>
              <p:nvPr/>
            </p:nvGrpSpPr>
            <p:grpSpPr>
              <a:xfrm>
                <a:off x="7654454" y="4228555"/>
                <a:ext cx="2782652" cy="29031869"/>
                <a:chOff x="13486776" y="5144310"/>
                <a:chExt cx="2782652" cy="19543500"/>
              </a:xfrm>
            </p:grpSpPr>
            <p:sp>
              <p:nvSpPr>
                <p:cNvPr id="9736" name="Google Shape;9736;p7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37" name="Google Shape;9737;p7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38" name="Google Shape;9738;p7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39" name="Google Shape;9739;p7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0" name="Google Shape;9740;p7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1" name="Google Shape;9741;p7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2" name="Google Shape;9742;p7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3" name="Google Shape;9743;p7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4" name="Google Shape;9744;p7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5" name="Google Shape;9745;p7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6" name="Google Shape;9746;p7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7" name="Google Shape;9747;p7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8" name="Google Shape;9748;p7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9" name="Google Shape;9749;p7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50" name="Google Shape;9750;p7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51" name="Google Shape;9751;p7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752" name="Google Shape;9752;p79"/>
              <p:cNvGrpSpPr/>
              <p:nvPr/>
            </p:nvGrpSpPr>
            <p:grpSpPr>
              <a:xfrm>
                <a:off x="10427923" y="4228549"/>
                <a:ext cx="4161451" cy="29031869"/>
                <a:chOff x="16176528" y="4317489"/>
                <a:chExt cx="4161451" cy="19543500"/>
              </a:xfrm>
            </p:grpSpPr>
            <p:sp>
              <p:nvSpPr>
                <p:cNvPr id="9753" name="Google Shape;9753;p7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54" name="Google Shape;9754;p7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55" name="Google Shape;9755;p7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56" name="Google Shape;9756;p7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57" name="Google Shape;9757;p7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58" name="Google Shape;9758;p7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59" name="Google Shape;9759;p7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0" name="Google Shape;9760;p7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1" name="Google Shape;9761;p7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2" name="Google Shape;9762;p7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3" name="Google Shape;9763;p7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4" name="Google Shape;9764;p7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5" name="Google Shape;9765;p7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6" name="Google Shape;9766;p7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7" name="Google Shape;9767;p7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8" name="Google Shape;9768;p7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9" name="Google Shape;9769;p7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70" name="Google Shape;9770;p7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71" name="Google Shape;9771;p7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72" name="Google Shape;9772;p7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73" name="Google Shape;9773;p7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74" name="Google Shape;9774;p7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75" name="Google Shape;9775;p7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9776" name="Google Shape;9776;p79"/>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777" name="Google Shape;9777;p79" descr="A black and white image of text&#10;&#10;Description automatically generated with low confidence"/>
          <p:cNvPicPr preferRelativeResize="0"/>
          <p:nvPr/>
        </p:nvPicPr>
        <p:blipFill rotWithShape="1">
          <a:blip r:embed="rId3">
            <a:alphaModFix/>
          </a:blip>
          <a:srcRect/>
          <a:stretch/>
        </p:blipFill>
        <p:spPr>
          <a:xfrm>
            <a:off x="9430356" y="6605385"/>
            <a:ext cx="2743201" cy="222645"/>
          </a:xfrm>
          <a:prstGeom prst="rect">
            <a:avLst/>
          </a:prstGeom>
          <a:noFill/>
          <a:ln>
            <a:noFill/>
          </a:ln>
        </p:spPr>
      </p:pic>
      <p:pic>
        <p:nvPicPr>
          <p:cNvPr id="9778" name="Google Shape;9778;p79"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9779" name="Google Shape;9779;p79"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9780" name="Google Shape;9780;p79"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9781" name="Google Shape;9781;p79"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pic>
        <p:nvPicPr>
          <p:cNvPr id="9782" name="Google Shape;9782;p79" title="Screenshot 2026-06-24 at 4.34.07 PM.png"/>
          <p:cNvPicPr preferRelativeResize="0"/>
          <p:nvPr/>
        </p:nvPicPr>
        <p:blipFill rotWithShape="1">
          <a:blip r:embed="rId8">
            <a:alphaModFix/>
          </a:blip>
          <a:srcRect l="5402" t="4898"/>
          <a:stretch/>
        </p:blipFill>
        <p:spPr>
          <a:xfrm>
            <a:off x="6591800" y="69925"/>
            <a:ext cx="747614" cy="716655"/>
          </a:xfrm>
          <a:prstGeom prst="rect">
            <a:avLst/>
          </a:prstGeom>
          <a:noFill/>
          <a:ln>
            <a:noFill/>
          </a:ln>
        </p:spPr>
      </p:pic>
      <p:sp>
        <p:nvSpPr>
          <p:cNvPr id="9783" name="Google Shape;9783;p79"/>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9784" name="Google Shape;9784;p79"/>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8</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Shape 9789"/>
        <p:cNvGrpSpPr/>
        <p:nvPr/>
      </p:nvGrpSpPr>
      <p:grpSpPr>
        <a:xfrm>
          <a:off x="0" y="0"/>
          <a:ext cx="0" cy="0"/>
          <a:chOff x="0" y="0"/>
          <a:chExt cx="0" cy="0"/>
        </a:xfrm>
      </p:grpSpPr>
      <p:sp>
        <p:nvSpPr>
          <p:cNvPr id="9790" name="Google Shape;9790;p80"/>
          <p:cNvSpPr txBox="1"/>
          <p:nvPr/>
        </p:nvSpPr>
        <p:spPr>
          <a:xfrm>
            <a:off x="322125" y="1622925"/>
            <a:ext cx="4206900" cy="43977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Transformation of bacteria for DNA uptake</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Protein production and purification</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Detailed analysis for characterization</a:t>
            </a:r>
            <a:endParaRPr sz="2400">
              <a:solidFill>
                <a:schemeClr val="dk1"/>
              </a:solidFill>
              <a:latin typeface="Calibri"/>
              <a:ea typeface="Calibri"/>
              <a:cs typeface="Calibri"/>
              <a:sym typeface="Calibri"/>
            </a:endParaRPr>
          </a:p>
        </p:txBody>
      </p:sp>
      <p:sp>
        <p:nvSpPr>
          <p:cNvPr id="9791" name="Google Shape;9791;p80"/>
          <p:cNvSpPr txBox="1"/>
          <p:nvPr/>
        </p:nvSpPr>
        <p:spPr>
          <a:xfrm>
            <a:off x="322125" y="146570"/>
            <a:ext cx="4895100" cy="65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a:solidFill>
                  <a:schemeClr val="dk1"/>
                </a:solidFill>
                <a:latin typeface="Calibri"/>
                <a:ea typeface="Calibri"/>
                <a:cs typeface="Calibri"/>
                <a:sym typeface="Calibri"/>
              </a:rPr>
              <a:t>GEP Production </a:t>
            </a:r>
            <a:r>
              <a:rPr lang="en-US" sz="2800">
                <a:solidFill>
                  <a:schemeClr val="dk1"/>
                </a:solidFill>
                <a:latin typeface="Calibri"/>
                <a:ea typeface="Calibri"/>
                <a:cs typeface="Calibri"/>
                <a:sym typeface="Calibri"/>
              </a:rPr>
              <a:t>😀</a:t>
            </a:r>
            <a:endParaRPr sz="28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3200" b="1">
              <a:solidFill>
                <a:schemeClr val="dk1"/>
              </a:solidFill>
              <a:latin typeface="Calibri"/>
              <a:ea typeface="Calibri"/>
              <a:cs typeface="Calibri"/>
              <a:sym typeface="Calibri"/>
            </a:endParaRPr>
          </a:p>
          <a:p>
            <a:pPr marL="0" lvl="0" indent="0" algn="l" rtl="0">
              <a:spcBef>
                <a:spcPts val="0"/>
              </a:spcBef>
              <a:spcAft>
                <a:spcPts val="0"/>
              </a:spcAft>
              <a:buNone/>
            </a:pPr>
            <a:endParaRPr sz="3200" b="1">
              <a:solidFill>
                <a:schemeClr val="dk1"/>
              </a:solidFill>
              <a:latin typeface="Calibri"/>
              <a:ea typeface="Calibri"/>
              <a:cs typeface="Calibri"/>
              <a:sym typeface="Calibri"/>
            </a:endParaRPr>
          </a:p>
        </p:txBody>
      </p:sp>
      <p:pic>
        <p:nvPicPr>
          <p:cNvPr id="9792" name="Google Shape;9792;p80"/>
          <p:cNvPicPr preferRelativeResize="0"/>
          <p:nvPr/>
        </p:nvPicPr>
        <p:blipFill>
          <a:blip r:embed="rId3">
            <a:alphaModFix/>
          </a:blip>
          <a:stretch>
            <a:fillRect/>
          </a:stretch>
        </p:blipFill>
        <p:spPr>
          <a:xfrm>
            <a:off x="4958275" y="1059325"/>
            <a:ext cx="6897299" cy="4739340"/>
          </a:xfrm>
          <a:prstGeom prst="rect">
            <a:avLst/>
          </a:prstGeom>
          <a:noFill/>
          <a:ln>
            <a:noFill/>
          </a:ln>
        </p:spPr>
      </p:pic>
      <p:pic>
        <p:nvPicPr>
          <p:cNvPr id="9793" name="Google Shape;9793;p80"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9794" name="Google Shape;9794;p80"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9795" name="Google Shape;9795;p80"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9796" name="Google Shape;9796;p80"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pic>
        <p:nvPicPr>
          <p:cNvPr id="9797" name="Google Shape;9797;p80" title="Screenshot 2026-06-24 at 4.34.07 PM.png"/>
          <p:cNvPicPr preferRelativeResize="0"/>
          <p:nvPr/>
        </p:nvPicPr>
        <p:blipFill rotWithShape="1">
          <a:blip r:embed="rId8">
            <a:alphaModFix/>
          </a:blip>
          <a:srcRect l="5402" t="4898"/>
          <a:stretch/>
        </p:blipFill>
        <p:spPr>
          <a:xfrm>
            <a:off x="6591800" y="69925"/>
            <a:ext cx="747614" cy="716655"/>
          </a:xfrm>
          <a:prstGeom prst="rect">
            <a:avLst/>
          </a:prstGeom>
          <a:noFill/>
          <a:ln>
            <a:noFill/>
          </a:ln>
        </p:spPr>
      </p:pic>
      <p:grpSp>
        <p:nvGrpSpPr>
          <p:cNvPr id="9798" name="Google Shape;9798;p80"/>
          <p:cNvGrpSpPr/>
          <p:nvPr/>
        </p:nvGrpSpPr>
        <p:grpSpPr>
          <a:xfrm>
            <a:off x="-7700" y="6324841"/>
            <a:ext cx="12206290" cy="332283"/>
            <a:chOff x="931692" y="4540806"/>
            <a:chExt cx="31987132" cy="2418359"/>
          </a:xfrm>
        </p:grpSpPr>
        <p:grpSp>
          <p:nvGrpSpPr>
            <p:cNvPr id="9799" name="Google Shape;9799;p80"/>
            <p:cNvGrpSpPr/>
            <p:nvPr/>
          </p:nvGrpSpPr>
          <p:grpSpPr>
            <a:xfrm>
              <a:off x="931692" y="4540806"/>
              <a:ext cx="16002389" cy="2418359"/>
              <a:chOff x="1874938" y="4228518"/>
              <a:chExt cx="12714436" cy="29031919"/>
            </a:xfrm>
          </p:grpSpPr>
          <p:grpSp>
            <p:nvGrpSpPr>
              <p:cNvPr id="9800" name="Google Shape;9800;p80"/>
              <p:cNvGrpSpPr/>
              <p:nvPr/>
            </p:nvGrpSpPr>
            <p:grpSpPr>
              <a:xfrm>
                <a:off x="1874938" y="4228545"/>
                <a:ext cx="724122" cy="29031869"/>
                <a:chOff x="6763779" y="3610074"/>
                <a:chExt cx="724122" cy="19543500"/>
              </a:xfrm>
            </p:grpSpPr>
            <p:sp>
              <p:nvSpPr>
                <p:cNvPr id="9801" name="Google Shape;9801;p8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02" name="Google Shape;9802;p8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03" name="Google Shape;9803;p8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04" name="Google Shape;9804;p8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805" name="Google Shape;9805;p80"/>
              <p:cNvGrpSpPr/>
              <p:nvPr/>
            </p:nvGrpSpPr>
            <p:grpSpPr>
              <a:xfrm>
                <a:off x="2589876" y="4228518"/>
                <a:ext cx="4171622" cy="29031750"/>
                <a:chOff x="589212" y="5453559"/>
                <a:chExt cx="4171622" cy="19354500"/>
              </a:xfrm>
            </p:grpSpPr>
            <p:grpSp>
              <p:nvGrpSpPr>
                <p:cNvPr id="9806" name="Google Shape;9806;p80"/>
                <p:cNvGrpSpPr/>
                <p:nvPr/>
              </p:nvGrpSpPr>
              <p:grpSpPr>
                <a:xfrm>
                  <a:off x="2213483" y="5453559"/>
                  <a:ext cx="2547351" cy="19354500"/>
                  <a:chOff x="2126394" y="6201753"/>
                  <a:chExt cx="2547351" cy="19354500"/>
                </a:xfrm>
              </p:grpSpPr>
              <p:sp>
                <p:nvSpPr>
                  <p:cNvPr id="9807" name="Google Shape;9807;p8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08" name="Google Shape;9808;p8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09" name="Google Shape;9809;p8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0" name="Google Shape;9810;p8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1" name="Google Shape;9811;p8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2" name="Google Shape;9812;p8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3" name="Google Shape;9813;p8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4" name="Google Shape;9814;p8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5" name="Google Shape;9815;p8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6" name="Google Shape;9816;p8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7" name="Google Shape;9817;p8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8" name="Google Shape;9818;p8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19" name="Google Shape;9819;p8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20" name="Google Shape;9820;p8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821" name="Google Shape;9821;p80"/>
                <p:cNvGrpSpPr/>
                <p:nvPr/>
              </p:nvGrpSpPr>
              <p:grpSpPr>
                <a:xfrm>
                  <a:off x="589212" y="5453559"/>
                  <a:ext cx="1622103" cy="19354500"/>
                  <a:chOff x="589212" y="5453048"/>
                  <a:chExt cx="1622103" cy="19354500"/>
                </a:xfrm>
              </p:grpSpPr>
              <p:sp>
                <p:nvSpPr>
                  <p:cNvPr id="9822" name="Google Shape;9822;p8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23" name="Google Shape;9823;p8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24" name="Google Shape;9824;p8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25" name="Google Shape;9825;p8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26" name="Google Shape;9826;p8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27" name="Google Shape;9827;p8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28" name="Google Shape;9828;p8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29" name="Google Shape;9829;p8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30" name="Google Shape;9830;p8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831" name="Google Shape;9831;p80"/>
              <p:cNvGrpSpPr/>
              <p:nvPr/>
            </p:nvGrpSpPr>
            <p:grpSpPr>
              <a:xfrm>
                <a:off x="6752314" y="4228568"/>
                <a:ext cx="911322" cy="29031869"/>
                <a:chOff x="11540841" y="6900050"/>
                <a:chExt cx="911322" cy="19543500"/>
              </a:xfrm>
            </p:grpSpPr>
            <p:sp>
              <p:nvSpPr>
                <p:cNvPr id="9832" name="Google Shape;9832;p8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33" name="Google Shape;9833;p8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34" name="Google Shape;9834;p8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35" name="Google Shape;9835;p8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36" name="Google Shape;9836;p8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837" name="Google Shape;9837;p80"/>
              <p:cNvGrpSpPr/>
              <p:nvPr/>
            </p:nvGrpSpPr>
            <p:grpSpPr>
              <a:xfrm>
                <a:off x="7654454" y="4228555"/>
                <a:ext cx="2782652" cy="29031869"/>
                <a:chOff x="13486776" y="5144310"/>
                <a:chExt cx="2782652" cy="19543500"/>
              </a:xfrm>
            </p:grpSpPr>
            <p:sp>
              <p:nvSpPr>
                <p:cNvPr id="9838" name="Google Shape;9838;p8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39" name="Google Shape;9839;p8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0" name="Google Shape;9840;p8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1" name="Google Shape;9841;p8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2" name="Google Shape;9842;p8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3" name="Google Shape;9843;p8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4" name="Google Shape;9844;p8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5" name="Google Shape;9845;p8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6" name="Google Shape;9846;p8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7" name="Google Shape;9847;p8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8" name="Google Shape;9848;p8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9" name="Google Shape;9849;p8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50" name="Google Shape;9850;p8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51" name="Google Shape;9851;p8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52" name="Google Shape;9852;p8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53" name="Google Shape;9853;p8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854" name="Google Shape;9854;p80"/>
              <p:cNvGrpSpPr/>
              <p:nvPr/>
            </p:nvGrpSpPr>
            <p:grpSpPr>
              <a:xfrm>
                <a:off x="10427923" y="4228549"/>
                <a:ext cx="4161451" cy="29031869"/>
                <a:chOff x="16176528" y="4317489"/>
                <a:chExt cx="4161451" cy="19543500"/>
              </a:xfrm>
            </p:grpSpPr>
            <p:sp>
              <p:nvSpPr>
                <p:cNvPr id="9855" name="Google Shape;9855;p8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56" name="Google Shape;9856;p8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57" name="Google Shape;9857;p8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58" name="Google Shape;9858;p8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59" name="Google Shape;9859;p8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0" name="Google Shape;9860;p8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1" name="Google Shape;9861;p8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2" name="Google Shape;9862;p8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3" name="Google Shape;9863;p8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4" name="Google Shape;9864;p8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5" name="Google Shape;9865;p8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6" name="Google Shape;9866;p8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7" name="Google Shape;9867;p8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8" name="Google Shape;9868;p8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9" name="Google Shape;9869;p8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70" name="Google Shape;9870;p8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71" name="Google Shape;9871;p8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72" name="Google Shape;9872;p8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73" name="Google Shape;9873;p8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74" name="Google Shape;9874;p8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75" name="Google Shape;9875;p8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76" name="Google Shape;9876;p8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77" name="Google Shape;9877;p8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878" name="Google Shape;9878;p80"/>
            <p:cNvGrpSpPr/>
            <p:nvPr/>
          </p:nvGrpSpPr>
          <p:grpSpPr>
            <a:xfrm>
              <a:off x="16916435" y="4540806"/>
              <a:ext cx="16002389" cy="2418359"/>
              <a:chOff x="1874938" y="4228518"/>
              <a:chExt cx="12714436" cy="29031919"/>
            </a:xfrm>
          </p:grpSpPr>
          <p:grpSp>
            <p:nvGrpSpPr>
              <p:cNvPr id="9879" name="Google Shape;9879;p80"/>
              <p:cNvGrpSpPr/>
              <p:nvPr/>
            </p:nvGrpSpPr>
            <p:grpSpPr>
              <a:xfrm>
                <a:off x="1874938" y="4228545"/>
                <a:ext cx="724122" cy="29031869"/>
                <a:chOff x="6763779" y="3610074"/>
                <a:chExt cx="724122" cy="19543500"/>
              </a:xfrm>
            </p:grpSpPr>
            <p:sp>
              <p:nvSpPr>
                <p:cNvPr id="9880" name="Google Shape;9880;p8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81" name="Google Shape;9881;p8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82" name="Google Shape;9882;p8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83" name="Google Shape;9883;p8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884" name="Google Shape;9884;p80"/>
              <p:cNvGrpSpPr/>
              <p:nvPr/>
            </p:nvGrpSpPr>
            <p:grpSpPr>
              <a:xfrm>
                <a:off x="2589876" y="4228518"/>
                <a:ext cx="4171622" cy="29031750"/>
                <a:chOff x="589212" y="5453559"/>
                <a:chExt cx="4171622" cy="19354500"/>
              </a:xfrm>
            </p:grpSpPr>
            <p:grpSp>
              <p:nvGrpSpPr>
                <p:cNvPr id="9885" name="Google Shape;9885;p80"/>
                <p:cNvGrpSpPr/>
                <p:nvPr/>
              </p:nvGrpSpPr>
              <p:grpSpPr>
                <a:xfrm>
                  <a:off x="2213483" y="5453559"/>
                  <a:ext cx="2547351" cy="19354500"/>
                  <a:chOff x="2126394" y="6201753"/>
                  <a:chExt cx="2547351" cy="19354500"/>
                </a:xfrm>
              </p:grpSpPr>
              <p:sp>
                <p:nvSpPr>
                  <p:cNvPr id="9886" name="Google Shape;9886;p8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87" name="Google Shape;9887;p8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88" name="Google Shape;9888;p8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89" name="Google Shape;9889;p8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0" name="Google Shape;9890;p8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1" name="Google Shape;9891;p8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2" name="Google Shape;9892;p8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3" name="Google Shape;9893;p8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4" name="Google Shape;9894;p8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5" name="Google Shape;9895;p8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6" name="Google Shape;9896;p8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7" name="Google Shape;9897;p8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8" name="Google Shape;9898;p8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9" name="Google Shape;9899;p8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900" name="Google Shape;9900;p80"/>
                <p:cNvGrpSpPr/>
                <p:nvPr/>
              </p:nvGrpSpPr>
              <p:grpSpPr>
                <a:xfrm>
                  <a:off x="589212" y="5453559"/>
                  <a:ext cx="1622103" cy="19354500"/>
                  <a:chOff x="589212" y="5453048"/>
                  <a:chExt cx="1622103" cy="19354500"/>
                </a:xfrm>
              </p:grpSpPr>
              <p:sp>
                <p:nvSpPr>
                  <p:cNvPr id="9901" name="Google Shape;9901;p8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02" name="Google Shape;9902;p8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03" name="Google Shape;9903;p8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04" name="Google Shape;9904;p8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05" name="Google Shape;9905;p8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06" name="Google Shape;9906;p8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07" name="Google Shape;9907;p8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08" name="Google Shape;9908;p8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09" name="Google Shape;9909;p8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910" name="Google Shape;9910;p80"/>
              <p:cNvGrpSpPr/>
              <p:nvPr/>
            </p:nvGrpSpPr>
            <p:grpSpPr>
              <a:xfrm>
                <a:off x="6752314" y="4228568"/>
                <a:ext cx="911322" cy="29031869"/>
                <a:chOff x="11540841" y="6900050"/>
                <a:chExt cx="911322" cy="19543500"/>
              </a:xfrm>
            </p:grpSpPr>
            <p:sp>
              <p:nvSpPr>
                <p:cNvPr id="9911" name="Google Shape;9911;p8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12" name="Google Shape;9912;p8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13" name="Google Shape;9913;p8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14" name="Google Shape;9914;p8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15" name="Google Shape;9915;p8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916" name="Google Shape;9916;p80"/>
              <p:cNvGrpSpPr/>
              <p:nvPr/>
            </p:nvGrpSpPr>
            <p:grpSpPr>
              <a:xfrm>
                <a:off x="7654454" y="4228555"/>
                <a:ext cx="2782652" cy="29031869"/>
                <a:chOff x="13486776" y="5144310"/>
                <a:chExt cx="2782652" cy="19543500"/>
              </a:xfrm>
            </p:grpSpPr>
            <p:sp>
              <p:nvSpPr>
                <p:cNvPr id="9917" name="Google Shape;9917;p8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18" name="Google Shape;9918;p8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19" name="Google Shape;9919;p8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0" name="Google Shape;9920;p8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1" name="Google Shape;9921;p8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2" name="Google Shape;9922;p8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3" name="Google Shape;9923;p8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4" name="Google Shape;9924;p8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5" name="Google Shape;9925;p8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6" name="Google Shape;9926;p8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7" name="Google Shape;9927;p8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8" name="Google Shape;9928;p8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29" name="Google Shape;9929;p8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30" name="Google Shape;9930;p8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31" name="Google Shape;9931;p8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32" name="Google Shape;9932;p8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933" name="Google Shape;9933;p80"/>
              <p:cNvGrpSpPr/>
              <p:nvPr/>
            </p:nvGrpSpPr>
            <p:grpSpPr>
              <a:xfrm>
                <a:off x="10427923" y="4228549"/>
                <a:ext cx="4161451" cy="29031869"/>
                <a:chOff x="16176528" y="4317489"/>
                <a:chExt cx="4161451" cy="19543500"/>
              </a:xfrm>
            </p:grpSpPr>
            <p:sp>
              <p:nvSpPr>
                <p:cNvPr id="9934" name="Google Shape;9934;p8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35" name="Google Shape;9935;p8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36" name="Google Shape;9936;p8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37" name="Google Shape;9937;p8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38" name="Google Shape;9938;p8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39" name="Google Shape;9939;p8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0" name="Google Shape;9940;p8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1" name="Google Shape;9941;p8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2" name="Google Shape;9942;p8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3" name="Google Shape;9943;p8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4" name="Google Shape;9944;p8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5" name="Google Shape;9945;p8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6" name="Google Shape;9946;p8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7" name="Google Shape;9947;p8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8" name="Google Shape;9948;p8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9" name="Google Shape;9949;p8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50" name="Google Shape;9950;p8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51" name="Google Shape;9951;p8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52" name="Google Shape;9952;p8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53" name="Google Shape;9953;p8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54" name="Google Shape;9954;p8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55" name="Google Shape;9955;p8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56" name="Google Shape;9956;p8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9957" name="Google Shape;9957;p80"/>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958" name="Google Shape;9958;p80" descr="A black and white image of text&#10;&#10;Description automatically generated with low confidence"/>
          <p:cNvPicPr preferRelativeResize="0"/>
          <p:nvPr/>
        </p:nvPicPr>
        <p:blipFill rotWithShape="1">
          <a:blip r:embed="rId9">
            <a:alphaModFix/>
          </a:blip>
          <a:srcRect/>
          <a:stretch/>
        </p:blipFill>
        <p:spPr>
          <a:xfrm>
            <a:off x="9404981" y="6605385"/>
            <a:ext cx="2743201" cy="222645"/>
          </a:xfrm>
          <a:prstGeom prst="rect">
            <a:avLst/>
          </a:prstGeom>
          <a:noFill/>
          <a:ln>
            <a:noFill/>
          </a:ln>
        </p:spPr>
      </p:pic>
      <p:sp>
        <p:nvSpPr>
          <p:cNvPr id="9959" name="Google Shape;9959;p80"/>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9960" name="Google Shape;9960;p80"/>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Shape 9965"/>
        <p:cNvGrpSpPr/>
        <p:nvPr/>
      </p:nvGrpSpPr>
      <p:grpSpPr>
        <a:xfrm>
          <a:off x="0" y="0"/>
          <a:ext cx="0" cy="0"/>
          <a:chOff x="0" y="0"/>
          <a:chExt cx="0" cy="0"/>
        </a:xfrm>
      </p:grpSpPr>
      <p:pic>
        <p:nvPicPr>
          <p:cNvPr id="9966" name="Google Shape;9966;p81" title="IMG_6716.jpg"/>
          <p:cNvPicPr preferRelativeResize="0"/>
          <p:nvPr/>
        </p:nvPicPr>
        <p:blipFill rotWithShape="1">
          <a:blip r:embed="rId3">
            <a:alphaModFix/>
          </a:blip>
          <a:srcRect l="6579" t="19292" r="9725" b="9386"/>
          <a:stretch/>
        </p:blipFill>
        <p:spPr>
          <a:xfrm>
            <a:off x="3853550" y="1687975"/>
            <a:ext cx="5198874" cy="3812175"/>
          </a:xfrm>
          <a:prstGeom prst="rect">
            <a:avLst/>
          </a:prstGeom>
          <a:noFill/>
          <a:ln>
            <a:noFill/>
          </a:ln>
        </p:spPr>
      </p:pic>
      <p:sp>
        <p:nvSpPr>
          <p:cNvPr id="9967" name="Google Shape;9967;p81"/>
          <p:cNvSpPr txBox="1"/>
          <p:nvPr/>
        </p:nvSpPr>
        <p:spPr>
          <a:xfrm>
            <a:off x="322125" y="146575"/>
            <a:ext cx="6032100" cy="7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Results: SDS Gel</a:t>
            </a:r>
            <a:endParaRPr sz="3200" b="1">
              <a:solidFill>
                <a:schemeClr val="dk1"/>
              </a:solidFill>
              <a:latin typeface="Calibri"/>
              <a:ea typeface="Calibri"/>
              <a:cs typeface="Calibri"/>
              <a:sym typeface="Calibri"/>
            </a:endParaRPr>
          </a:p>
        </p:txBody>
      </p:sp>
      <p:pic>
        <p:nvPicPr>
          <p:cNvPr id="9968" name="Google Shape;9968;p81"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9969" name="Google Shape;9969;p81"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9970" name="Google Shape;9970;p81"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9971" name="Google Shape;9971;p81"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pic>
        <p:nvPicPr>
          <p:cNvPr id="9972" name="Google Shape;9972;p81" title="Screenshot 2026-06-24 at 4.34.07 PM.png"/>
          <p:cNvPicPr preferRelativeResize="0"/>
          <p:nvPr/>
        </p:nvPicPr>
        <p:blipFill rotWithShape="1">
          <a:blip r:embed="rId8">
            <a:alphaModFix/>
          </a:blip>
          <a:srcRect l="5402" t="4898"/>
          <a:stretch/>
        </p:blipFill>
        <p:spPr>
          <a:xfrm>
            <a:off x="6591800" y="69925"/>
            <a:ext cx="747614" cy="716655"/>
          </a:xfrm>
          <a:prstGeom prst="rect">
            <a:avLst/>
          </a:prstGeom>
          <a:noFill/>
          <a:ln>
            <a:noFill/>
          </a:ln>
        </p:spPr>
      </p:pic>
      <p:grpSp>
        <p:nvGrpSpPr>
          <p:cNvPr id="9973" name="Google Shape;9973;p81"/>
          <p:cNvGrpSpPr/>
          <p:nvPr/>
        </p:nvGrpSpPr>
        <p:grpSpPr>
          <a:xfrm>
            <a:off x="-7700" y="6324841"/>
            <a:ext cx="12206290" cy="332283"/>
            <a:chOff x="931692" y="4540806"/>
            <a:chExt cx="31987132" cy="2418359"/>
          </a:xfrm>
        </p:grpSpPr>
        <p:grpSp>
          <p:nvGrpSpPr>
            <p:cNvPr id="9974" name="Google Shape;9974;p81"/>
            <p:cNvGrpSpPr/>
            <p:nvPr/>
          </p:nvGrpSpPr>
          <p:grpSpPr>
            <a:xfrm>
              <a:off x="931692" y="4540806"/>
              <a:ext cx="16002389" cy="2418359"/>
              <a:chOff x="1874938" y="4228518"/>
              <a:chExt cx="12714436" cy="29031919"/>
            </a:xfrm>
          </p:grpSpPr>
          <p:grpSp>
            <p:nvGrpSpPr>
              <p:cNvPr id="9975" name="Google Shape;9975;p81"/>
              <p:cNvGrpSpPr/>
              <p:nvPr/>
            </p:nvGrpSpPr>
            <p:grpSpPr>
              <a:xfrm>
                <a:off x="1874938" y="4228545"/>
                <a:ext cx="724122" cy="29031869"/>
                <a:chOff x="6763779" y="3610074"/>
                <a:chExt cx="724122" cy="19543500"/>
              </a:xfrm>
            </p:grpSpPr>
            <p:sp>
              <p:nvSpPr>
                <p:cNvPr id="9976" name="Google Shape;9976;p8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77" name="Google Shape;9977;p8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78" name="Google Shape;9978;p8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79" name="Google Shape;9979;p8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980" name="Google Shape;9980;p81"/>
              <p:cNvGrpSpPr/>
              <p:nvPr/>
            </p:nvGrpSpPr>
            <p:grpSpPr>
              <a:xfrm>
                <a:off x="2589876" y="4228518"/>
                <a:ext cx="4171622" cy="29031750"/>
                <a:chOff x="589212" y="5453559"/>
                <a:chExt cx="4171622" cy="19354500"/>
              </a:xfrm>
            </p:grpSpPr>
            <p:grpSp>
              <p:nvGrpSpPr>
                <p:cNvPr id="9981" name="Google Shape;9981;p81"/>
                <p:cNvGrpSpPr/>
                <p:nvPr/>
              </p:nvGrpSpPr>
              <p:grpSpPr>
                <a:xfrm>
                  <a:off x="2213483" y="5453559"/>
                  <a:ext cx="2547351" cy="19354500"/>
                  <a:chOff x="2126394" y="6201753"/>
                  <a:chExt cx="2547351" cy="19354500"/>
                </a:xfrm>
              </p:grpSpPr>
              <p:sp>
                <p:nvSpPr>
                  <p:cNvPr id="9982" name="Google Shape;9982;p8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83" name="Google Shape;9983;p8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84" name="Google Shape;9984;p8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85" name="Google Shape;9985;p8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86" name="Google Shape;9986;p8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87" name="Google Shape;9987;p8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88" name="Google Shape;9988;p8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89" name="Google Shape;9989;p8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90" name="Google Shape;9990;p8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91" name="Google Shape;9991;p8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92" name="Google Shape;9992;p8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93" name="Google Shape;9993;p8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94" name="Google Shape;9994;p8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95" name="Google Shape;9995;p8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996" name="Google Shape;9996;p81"/>
                <p:cNvGrpSpPr/>
                <p:nvPr/>
              </p:nvGrpSpPr>
              <p:grpSpPr>
                <a:xfrm>
                  <a:off x="589212" y="5453559"/>
                  <a:ext cx="1622103" cy="19354500"/>
                  <a:chOff x="589212" y="5453048"/>
                  <a:chExt cx="1622103" cy="19354500"/>
                </a:xfrm>
              </p:grpSpPr>
              <p:sp>
                <p:nvSpPr>
                  <p:cNvPr id="9997" name="Google Shape;9997;p8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98" name="Google Shape;9998;p8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99" name="Google Shape;9999;p8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00" name="Google Shape;10000;p8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01" name="Google Shape;10001;p8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02" name="Google Shape;10002;p8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03" name="Google Shape;10003;p8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04" name="Google Shape;10004;p8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05" name="Google Shape;10005;p8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006" name="Google Shape;10006;p81"/>
              <p:cNvGrpSpPr/>
              <p:nvPr/>
            </p:nvGrpSpPr>
            <p:grpSpPr>
              <a:xfrm>
                <a:off x="6752314" y="4228568"/>
                <a:ext cx="911322" cy="29031869"/>
                <a:chOff x="11540841" y="6900050"/>
                <a:chExt cx="911322" cy="19543500"/>
              </a:xfrm>
            </p:grpSpPr>
            <p:sp>
              <p:nvSpPr>
                <p:cNvPr id="10007" name="Google Shape;10007;p8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08" name="Google Shape;10008;p8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09" name="Google Shape;10009;p8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10" name="Google Shape;10010;p8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11" name="Google Shape;10011;p8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012" name="Google Shape;10012;p81"/>
              <p:cNvGrpSpPr/>
              <p:nvPr/>
            </p:nvGrpSpPr>
            <p:grpSpPr>
              <a:xfrm>
                <a:off x="7654454" y="4228555"/>
                <a:ext cx="2782652" cy="29031869"/>
                <a:chOff x="13486776" y="5144310"/>
                <a:chExt cx="2782652" cy="19543500"/>
              </a:xfrm>
            </p:grpSpPr>
            <p:sp>
              <p:nvSpPr>
                <p:cNvPr id="10013" name="Google Shape;10013;p8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14" name="Google Shape;10014;p8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15" name="Google Shape;10015;p8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16" name="Google Shape;10016;p8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17" name="Google Shape;10017;p8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18" name="Google Shape;10018;p8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19" name="Google Shape;10019;p8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0" name="Google Shape;10020;p8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1" name="Google Shape;10021;p8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2" name="Google Shape;10022;p8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3" name="Google Shape;10023;p8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4" name="Google Shape;10024;p8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5" name="Google Shape;10025;p8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6" name="Google Shape;10026;p8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7" name="Google Shape;10027;p8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8" name="Google Shape;10028;p8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029" name="Google Shape;10029;p81"/>
              <p:cNvGrpSpPr/>
              <p:nvPr/>
            </p:nvGrpSpPr>
            <p:grpSpPr>
              <a:xfrm>
                <a:off x="10427923" y="4228549"/>
                <a:ext cx="4161451" cy="29031869"/>
                <a:chOff x="16176528" y="4317489"/>
                <a:chExt cx="4161451" cy="19543500"/>
              </a:xfrm>
            </p:grpSpPr>
            <p:sp>
              <p:nvSpPr>
                <p:cNvPr id="10030" name="Google Shape;10030;p8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1" name="Google Shape;10031;p8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2" name="Google Shape;10032;p8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3" name="Google Shape;10033;p8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4" name="Google Shape;10034;p8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5" name="Google Shape;10035;p8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6" name="Google Shape;10036;p8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7" name="Google Shape;10037;p8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8" name="Google Shape;10038;p8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9" name="Google Shape;10039;p8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0" name="Google Shape;10040;p8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1" name="Google Shape;10041;p8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2" name="Google Shape;10042;p8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3" name="Google Shape;10043;p8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4" name="Google Shape;10044;p8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5" name="Google Shape;10045;p8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6" name="Google Shape;10046;p8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7" name="Google Shape;10047;p8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8" name="Google Shape;10048;p8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9" name="Google Shape;10049;p8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50" name="Google Shape;10050;p8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51" name="Google Shape;10051;p8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52" name="Google Shape;10052;p8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053" name="Google Shape;10053;p81"/>
            <p:cNvGrpSpPr/>
            <p:nvPr/>
          </p:nvGrpSpPr>
          <p:grpSpPr>
            <a:xfrm>
              <a:off x="16916435" y="4540806"/>
              <a:ext cx="16002389" cy="2418359"/>
              <a:chOff x="1874938" y="4228518"/>
              <a:chExt cx="12714436" cy="29031919"/>
            </a:xfrm>
          </p:grpSpPr>
          <p:grpSp>
            <p:nvGrpSpPr>
              <p:cNvPr id="10054" name="Google Shape;10054;p81"/>
              <p:cNvGrpSpPr/>
              <p:nvPr/>
            </p:nvGrpSpPr>
            <p:grpSpPr>
              <a:xfrm>
                <a:off x="1874938" y="4228545"/>
                <a:ext cx="724122" cy="29031869"/>
                <a:chOff x="6763779" y="3610074"/>
                <a:chExt cx="724122" cy="19543500"/>
              </a:xfrm>
            </p:grpSpPr>
            <p:sp>
              <p:nvSpPr>
                <p:cNvPr id="10055" name="Google Shape;10055;p8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56" name="Google Shape;10056;p8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57" name="Google Shape;10057;p8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58" name="Google Shape;10058;p8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059" name="Google Shape;10059;p81"/>
              <p:cNvGrpSpPr/>
              <p:nvPr/>
            </p:nvGrpSpPr>
            <p:grpSpPr>
              <a:xfrm>
                <a:off x="2589876" y="4228518"/>
                <a:ext cx="4171622" cy="29031750"/>
                <a:chOff x="589212" y="5453559"/>
                <a:chExt cx="4171622" cy="19354500"/>
              </a:xfrm>
            </p:grpSpPr>
            <p:grpSp>
              <p:nvGrpSpPr>
                <p:cNvPr id="10060" name="Google Shape;10060;p81"/>
                <p:cNvGrpSpPr/>
                <p:nvPr/>
              </p:nvGrpSpPr>
              <p:grpSpPr>
                <a:xfrm>
                  <a:off x="2213483" y="5453559"/>
                  <a:ext cx="2547351" cy="19354500"/>
                  <a:chOff x="2126394" y="6201753"/>
                  <a:chExt cx="2547351" cy="19354500"/>
                </a:xfrm>
              </p:grpSpPr>
              <p:sp>
                <p:nvSpPr>
                  <p:cNvPr id="10061" name="Google Shape;10061;p8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62" name="Google Shape;10062;p8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63" name="Google Shape;10063;p8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64" name="Google Shape;10064;p8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65" name="Google Shape;10065;p8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66" name="Google Shape;10066;p8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67" name="Google Shape;10067;p8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68" name="Google Shape;10068;p8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69" name="Google Shape;10069;p8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70" name="Google Shape;10070;p8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71" name="Google Shape;10071;p8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72" name="Google Shape;10072;p8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73" name="Google Shape;10073;p8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74" name="Google Shape;10074;p8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075" name="Google Shape;10075;p81"/>
                <p:cNvGrpSpPr/>
                <p:nvPr/>
              </p:nvGrpSpPr>
              <p:grpSpPr>
                <a:xfrm>
                  <a:off x="589212" y="5453559"/>
                  <a:ext cx="1622103" cy="19354500"/>
                  <a:chOff x="589212" y="5453048"/>
                  <a:chExt cx="1622103" cy="19354500"/>
                </a:xfrm>
              </p:grpSpPr>
              <p:sp>
                <p:nvSpPr>
                  <p:cNvPr id="10076" name="Google Shape;10076;p8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77" name="Google Shape;10077;p8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78" name="Google Shape;10078;p8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79" name="Google Shape;10079;p8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80" name="Google Shape;10080;p8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81" name="Google Shape;10081;p8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82" name="Google Shape;10082;p8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83" name="Google Shape;10083;p8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84" name="Google Shape;10084;p8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085" name="Google Shape;10085;p81"/>
              <p:cNvGrpSpPr/>
              <p:nvPr/>
            </p:nvGrpSpPr>
            <p:grpSpPr>
              <a:xfrm>
                <a:off x="6752314" y="4228568"/>
                <a:ext cx="911322" cy="29031869"/>
                <a:chOff x="11540841" y="6900050"/>
                <a:chExt cx="911322" cy="19543500"/>
              </a:xfrm>
            </p:grpSpPr>
            <p:sp>
              <p:nvSpPr>
                <p:cNvPr id="10086" name="Google Shape;10086;p8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87" name="Google Shape;10087;p8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88" name="Google Shape;10088;p8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89" name="Google Shape;10089;p8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90" name="Google Shape;10090;p8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091" name="Google Shape;10091;p81"/>
              <p:cNvGrpSpPr/>
              <p:nvPr/>
            </p:nvGrpSpPr>
            <p:grpSpPr>
              <a:xfrm>
                <a:off x="7654454" y="4228555"/>
                <a:ext cx="2782652" cy="29031869"/>
                <a:chOff x="13486776" y="5144310"/>
                <a:chExt cx="2782652" cy="19543500"/>
              </a:xfrm>
            </p:grpSpPr>
            <p:sp>
              <p:nvSpPr>
                <p:cNvPr id="10092" name="Google Shape;10092;p8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93" name="Google Shape;10093;p8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94" name="Google Shape;10094;p8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95" name="Google Shape;10095;p8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96" name="Google Shape;10096;p8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97" name="Google Shape;10097;p8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98" name="Google Shape;10098;p8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99" name="Google Shape;10099;p8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00" name="Google Shape;10100;p8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01" name="Google Shape;10101;p8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02" name="Google Shape;10102;p8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03" name="Google Shape;10103;p8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04" name="Google Shape;10104;p8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05" name="Google Shape;10105;p8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06" name="Google Shape;10106;p8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07" name="Google Shape;10107;p8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108" name="Google Shape;10108;p81"/>
              <p:cNvGrpSpPr/>
              <p:nvPr/>
            </p:nvGrpSpPr>
            <p:grpSpPr>
              <a:xfrm>
                <a:off x="10427923" y="4228549"/>
                <a:ext cx="4161451" cy="29031869"/>
                <a:chOff x="16176528" y="4317489"/>
                <a:chExt cx="4161451" cy="19543500"/>
              </a:xfrm>
            </p:grpSpPr>
            <p:sp>
              <p:nvSpPr>
                <p:cNvPr id="10109" name="Google Shape;10109;p8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0" name="Google Shape;10110;p8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1" name="Google Shape;10111;p8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2" name="Google Shape;10112;p8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3" name="Google Shape;10113;p8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4" name="Google Shape;10114;p8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5" name="Google Shape;10115;p8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6" name="Google Shape;10116;p8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7" name="Google Shape;10117;p8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8" name="Google Shape;10118;p8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9" name="Google Shape;10119;p8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0" name="Google Shape;10120;p8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1" name="Google Shape;10121;p8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2" name="Google Shape;10122;p8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3" name="Google Shape;10123;p8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4" name="Google Shape;10124;p8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5" name="Google Shape;10125;p8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6" name="Google Shape;10126;p8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7" name="Google Shape;10127;p8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8" name="Google Shape;10128;p8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9" name="Google Shape;10129;p8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30" name="Google Shape;10130;p8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31" name="Google Shape;10131;p8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0132" name="Google Shape;10132;p81"/>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133" name="Google Shape;10133;p81" descr="A black and white image of text&#10;&#10;Description automatically generated with low confidence"/>
          <p:cNvPicPr preferRelativeResize="0"/>
          <p:nvPr/>
        </p:nvPicPr>
        <p:blipFill rotWithShape="1">
          <a:blip r:embed="rId9">
            <a:alphaModFix/>
          </a:blip>
          <a:srcRect/>
          <a:stretch/>
        </p:blipFill>
        <p:spPr>
          <a:xfrm>
            <a:off x="9404981" y="6605385"/>
            <a:ext cx="2743201" cy="222645"/>
          </a:xfrm>
          <a:prstGeom prst="rect">
            <a:avLst/>
          </a:prstGeom>
          <a:noFill/>
          <a:ln>
            <a:noFill/>
          </a:ln>
        </p:spPr>
      </p:pic>
      <p:sp>
        <p:nvSpPr>
          <p:cNvPr id="10134" name="Google Shape;10134;p81"/>
          <p:cNvSpPr txBox="1"/>
          <p:nvPr/>
        </p:nvSpPr>
        <p:spPr>
          <a:xfrm>
            <a:off x="5930260" y="6532049"/>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
        <p:nvSpPr>
          <p:cNvPr id="10135" name="Google Shape;10135;p81"/>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10136" name="Google Shape;10136;p81"/>
          <p:cNvSpPr txBox="1"/>
          <p:nvPr/>
        </p:nvSpPr>
        <p:spPr>
          <a:xfrm>
            <a:off x="9365338" y="1434100"/>
            <a:ext cx="2338200" cy="438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1    -  Ladder</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2    -  PPF 1</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3    -  PPF 2</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4    -  PPF 3</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5    -  CC1</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6    -  WC1</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7    -  Ladder</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8    -  CC3</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9    -  CC4</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10  -  Dialysis</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11  -  Pos Control</a:t>
            </a: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0137" name="Google Shape;10137;p81"/>
          <p:cNvSpPr txBox="1"/>
          <p:nvPr/>
        </p:nvSpPr>
        <p:spPr>
          <a:xfrm>
            <a:off x="3853551" y="5011425"/>
            <a:ext cx="5199000" cy="375900"/>
          </a:xfrm>
          <a:prstGeom prst="rect">
            <a:avLst/>
          </a:prstGeom>
          <a:noFill/>
          <a:ln>
            <a:noFill/>
          </a:ln>
        </p:spPr>
        <p:txBody>
          <a:bodyPr spcFirstLastPara="1" wrap="square" lIns="103375" tIns="103375" rIns="103375" bIns="103375" anchor="t" anchorCtr="0">
            <a:noAutofit/>
          </a:bodyPr>
          <a:lstStyle/>
          <a:p>
            <a:pPr marL="0" lvl="0" indent="0" algn="l" rtl="0">
              <a:spcBef>
                <a:spcPts val="0"/>
              </a:spcBef>
              <a:spcAft>
                <a:spcPts val="0"/>
              </a:spcAft>
              <a:buNone/>
            </a:pPr>
            <a:r>
              <a:rPr lang="en-US" sz="2148">
                <a:solidFill>
                  <a:schemeClr val="lt1"/>
                </a:solidFill>
                <a:latin typeface="Calibri"/>
                <a:ea typeface="Calibri"/>
                <a:cs typeface="Calibri"/>
                <a:sym typeface="Calibri"/>
              </a:rPr>
              <a:t>   1      2   3      4      5    6     7   8     9    10   11</a:t>
            </a:r>
            <a:endParaRPr sz="2148">
              <a:solidFill>
                <a:schemeClr val="lt1"/>
              </a:solidFill>
              <a:latin typeface="Calibri"/>
              <a:ea typeface="Calibri"/>
              <a:cs typeface="Calibri"/>
              <a:sym typeface="Calibri"/>
            </a:endParaRPr>
          </a:p>
        </p:txBody>
      </p:sp>
      <p:pic>
        <p:nvPicPr>
          <p:cNvPr id="10138" name="Google Shape;10138;p81" title="IMG_2409.jpg"/>
          <p:cNvPicPr preferRelativeResize="0"/>
          <p:nvPr/>
        </p:nvPicPr>
        <p:blipFill>
          <a:blip r:embed="rId10">
            <a:alphaModFix/>
          </a:blip>
          <a:stretch>
            <a:fillRect/>
          </a:stretch>
        </p:blipFill>
        <p:spPr>
          <a:xfrm>
            <a:off x="198025" y="1268713"/>
            <a:ext cx="3342728" cy="442991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grpSp>
        <p:nvGrpSpPr>
          <p:cNvPr id="1343" name="Google Shape;1343;p20"/>
          <p:cNvGrpSpPr/>
          <p:nvPr/>
        </p:nvGrpSpPr>
        <p:grpSpPr>
          <a:xfrm>
            <a:off x="-7700" y="6324840"/>
            <a:ext cx="12206290" cy="332283"/>
            <a:chOff x="931692" y="4540806"/>
            <a:chExt cx="31987132" cy="2418359"/>
          </a:xfrm>
        </p:grpSpPr>
        <p:grpSp>
          <p:nvGrpSpPr>
            <p:cNvPr id="1344" name="Google Shape;1344;p20"/>
            <p:cNvGrpSpPr/>
            <p:nvPr/>
          </p:nvGrpSpPr>
          <p:grpSpPr>
            <a:xfrm>
              <a:off x="931692" y="4540806"/>
              <a:ext cx="16002389" cy="2418359"/>
              <a:chOff x="1874938" y="4228518"/>
              <a:chExt cx="12714436" cy="29031919"/>
            </a:xfrm>
          </p:grpSpPr>
          <p:grpSp>
            <p:nvGrpSpPr>
              <p:cNvPr id="1345" name="Google Shape;1345;p20"/>
              <p:cNvGrpSpPr/>
              <p:nvPr/>
            </p:nvGrpSpPr>
            <p:grpSpPr>
              <a:xfrm>
                <a:off x="1874938" y="4228545"/>
                <a:ext cx="724122" cy="29031869"/>
                <a:chOff x="6763779" y="3610074"/>
                <a:chExt cx="724122" cy="19543500"/>
              </a:xfrm>
            </p:grpSpPr>
            <p:sp>
              <p:nvSpPr>
                <p:cNvPr id="1346" name="Google Shape;1346;p2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47" name="Google Shape;1347;p2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48" name="Google Shape;1348;p2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49" name="Google Shape;1349;p2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350" name="Google Shape;1350;p20"/>
              <p:cNvGrpSpPr/>
              <p:nvPr/>
            </p:nvGrpSpPr>
            <p:grpSpPr>
              <a:xfrm>
                <a:off x="2589876" y="4228518"/>
                <a:ext cx="4171622" cy="29031750"/>
                <a:chOff x="589212" y="5453559"/>
                <a:chExt cx="4171622" cy="19354500"/>
              </a:xfrm>
            </p:grpSpPr>
            <p:grpSp>
              <p:nvGrpSpPr>
                <p:cNvPr id="1351" name="Google Shape;1351;p20"/>
                <p:cNvGrpSpPr/>
                <p:nvPr/>
              </p:nvGrpSpPr>
              <p:grpSpPr>
                <a:xfrm>
                  <a:off x="2213483" y="5453559"/>
                  <a:ext cx="2547351" cy="19354500"/>
                  <a:chOff x="2126394" y="6201753"/>
                  <a:chExt cx="2547351" cy="19354500"/>
                </a:xfrm>
              </p:grpSpPr>
              <p:sp>
                <p:nvSpPr>
                  <p:cNvPr id="1352" name="Google Shape;1352;p2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53" name="Google Shape;1353;p2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54" name="Google Shape;1354;p2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55" name="Google Shape;1355;p2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56" name="Google Shape;1356;p2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57" name="Google Shape;1357;p2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58" name="Google Shape;1358;p2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59" name="Google Shape;1359;p2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60" name="Google Shape;1360;p2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61" name="Google Shape;1361;p2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62" name="Google Shape;1362;p2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63" name="Google Shape;1363;p2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64" name="Google Shape;1364;p2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65" name="Google Shape;1365;p2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366" name="Google Shape;1366;p20"/>
                <p:cNvGrpSpPr/>
                <p:nvPr/>
              </p:nvGrpSpPr>
              <p:grpSpPr>
                <a:xfrm>
                  <a:off x="589212" y="5453559"/>
                  <a:ext cx="1622103" cy="19354500"/>
                  <a:chOff x="589212" y="5453048"/>
                  <a:chExt cx="1622103" cy="19354500"/>
                </a:xfrm>
              </p:grpSpPr>
              <p:sp>
                <p:nvSpPr>
                  <p:cNvPr id="1367" name="Google Shape;1367;p2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68" name="Google Shape;1368;p2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69" name="Google Shape;1369;p2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70" name="Google Shape;1370;p2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71" name="Google Shape;1371;p2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72" name="Google Shape;1372;p2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73" name="Google Shape;1373;p2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74" name="Google Shape;1374;p2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75" name="Google Shape;1375;p2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376" name="Google Shape;1376;p20"/>
              <p:cNvGrpSpPr/>
              <p:nvPr/>
            </p:nvGrpSpPr>
            <p:grpSpPr>
              <a:xfrm>
                <a:off x="6752314" y="4228568"/>
                <a:ext cx="911322" cy="29031869"/>
                <a:chOff x="11540841" y="6900050"/>
                <a:chExt cx="911322" cy="19543500"/>
              </a:xfrm>
            </p:grpSpPr>
            <p:sp>
              <p:nvSpPr>
                <p:cNvPr id="1377" name="Google Shape;1377;p2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78" name="Google Shape;1378;p2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79" name="Google Shape;1379;p2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80" name="Google Shape;1380;p2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81" name="Google Shape;1381;p2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382" name="Google Shape;1382;p20"/>
              <p:cNvGrpSpPr/>
              <p:nvPr/>
            </p:nvGrpSpPr>
            <p:grpSpPr>
              <a:xfrm>
                <a:off x="7654454" y="4228555"/>
                <a:ext cx="2782652" cy="29031869"/>
                <a:chOff x="13486776" y="5144310"/>
                <a:chExt cx="2782652" cy="19543500"/>
              </a:xfrm>
            </p:grpSpPr>
            <p:sp>
              <p:nvSpPr>
                <p:cNvPr id="1383" name="Google Shape;1383;p2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84" name="Google Shape;1384;p2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85" name="Google Shape;1385;p2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86" name="Google Shape;1386;p2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87" name="Google Shape;1387;p2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88" name="Google Shape;1388;p2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89" name="Google Shape;1389;p2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0" name="Google Shape;1390;p2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1" name="Google Shape;1391;p2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2" name="Google Shape;1392;p2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3" name="Google Shape;1393;p2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4" name="Google Shape;1394;p2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5" name="Google Shape;1395;p2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6" name="Google Shape;1396;p2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7" name="Google Shape;1397;p2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398" name="Google Shape;1398;p2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399" name="Google Shape;1399;p20"/>
              <p:cNvGrpSpPr/>
              <p:nvPr/>
            </p:nvGrpSpPr>
            <p:grpSpPr>
              <a:xfrm>
                <a:off x="10427923" y="4228549"/>
                <a:ext cx="4161451" cy="29031869"/>
                <a:chOff x="16176528" y="4317489"/>
                <a:chExt cx="4161451" cy="19543500"/>
              </a:xfrm>
            </p:grpSpPr>
            <p:sp>
              <p:nvSpPr>
                <p:cNvPr id="1400" name="Google Shape;1400;p2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1" name="Google Shape;1401;p2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2" name="Google Shape;1402;p2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3" name="Google Shape;1403;p2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4" name="Google Shape;1404;p2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5" name="Google Shape;1405;p2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6" name="Google Shape;1406;p2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7" name="Google Shape;1407;p2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8" name="Google Shape;1408;p2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09" name="Google Shape;1409;p2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0" name="Google Shape;1410;p2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1" name="Google Shape;1411;p2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2" name="Google Shape;1412;p2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3" name="Google Shape;1413;p2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4" name="Google Shape;1414;p2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5" name="Google Shape;1415;p2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6" name="Google Shape;1416;p2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7" name="Google Shape;1417;p2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8" name="Google Shape;1418;p2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19" name="Google Shape;1419;p2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20" name="Google Shape;1420;p2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21" name="Google Shape;1421;p2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22" name="Google Shape;1422;p2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423" name="Google Shape;1423;p20"/>
            <p:cNvGrpSpPr/>
            <p:nvPr/>
          </p:nvGrpSpPr>
          <p:grpSpPr>
            <a:xfrm>
              <a:off x="16916435" y="4540806"/>
              <a:ext cx="16002389" cy="2418359"/>
              <a:chOff x="1874938" y="4228518"/>
              <a:chExt cx="12714436" cy="29031919"/>
            </a:xfrm>
          </p:grpSpPr>
          <p:grpSp>
            <p:nvGrpSpPr>
              <p:cNvPr id="1424" name="Google Shape;1424;p20"/>
              <p:cNvGrpSpPr/>
              <p:nvPr/>
            </p:nvGrpSpPr>
            <p:grpSpPr>
              <a:xfrm>
                <a:off x="1874938" y="4228545"/>
                <a:ext cx="724122" cy="29031869"/>
                <a:chOff x="6763779" y="3610074"/>
                <a:chExt cx="724122" cy="19543500"/>
              </a:xfrm>
            </p:grpSpPr>
            <p:sp>
              <p:nvSpPr>
                <p:cNvPr id="1425" name="Google Shape;1425;p2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26" name="Google Shape;1426;p2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27" name="Google Shape;1427;p2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28" name="Google Shape;1428;p2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429" name="Google Shape;1429;p20"/>
              <p:cNvGrpSpPr/>
              <p:nvPr/>
            </p:nvGrpSpPr>
            <p:grpSpPr>
              <a:xfrm>
                <a:off x="2589876" y="4228518"/>
                <a:ext cx="4171622" cy="29031750"/>
                <a:chOff x="589212" y="5453559"/>
                <a:chExt cx="4171622" cy="19354500"/>
              </a:xfrm>
            </p:grpSpPr>
            <p:grpSp>
              <p:nvGrpSpPr>
                <p:cNvPr id="1430" name="Google Shape;1430;p20"/>
                <p:cNvGrpSpPr/>
                <p:nvPr/>
              </p:nvGrpSpPr>
              <p:grpSpPr>
                <a:xfrm>
                  <a:off x="2213483" y="5453559"/>
                  <a:ext cx="2547351" cy="19354500"/>
                  <a:chOff x="2126394" y="6201753"/>
                  <a:chExt cx="2547351" cy="19354500"/>
                </a:xfrm>
              </p:grpSpPr>
              <p:sp>
                <p:nvSpPr>
                  <p:cNvPr id="1431" name="Google Shape;1431;p2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32" name="Google Shape;1432;p2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33" name="Google Shape;1433;p2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34" name="Google Shape;1434;p2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35" name="Google Shape;1435;p2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36" name="Google Shape;1436;p2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37" name="Google Shape;1437;p2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38" name="Google Shape;1438;p2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39" name="Google Shape;1439;p2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40" name="Google Shape;1440;p2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41" name="Google Shape;1441;p2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42" name="Google Shape;1442;p2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43" name="Google Shape;1443;p2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44" name="Google Shape;1444;p2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445" name="Google Shape;1445;p20"/>
                <p:cNvGrpSpPr/>
                <p:nvPr/>
              </p:nvGrpSpPr>
              <p:grpSpPr>
                <a:xfrm>
                  <a:off x="589212" y="5453559"/>
                  <a:ext cx="1622103" cy="19354500"/>
                  <a:chOff x="589212" y="5453048"/>
                  <a:chExt cx="1622103" cy="19354500"/>
                </a:xfrm>
              </p:grpSpPr>
              <p:sp>
                <p:nvSpPr>
                  <p:cNvPr id="1446" name="Google Shape;1446;p2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47" name="Google Shape;1447;p2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48" name="Google Shape;1448;p2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49" name="Google Shape;1449;p2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50" name="Google Shape;1450;p2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51" name="Google Shape;1451;p2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52" name="Google Shape;1452;p2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53" name="Google Shape;1453;p2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54" name="Google Shape;1454;p2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455" name="Google Shape;1455;p20"/>
              <p:cNvGrpSpPr/>
              <p:nvPr/>
            </p:nvGrpSpPr>
            <p:grpSpPr>
              <a:xfrm>
                <a:off x="6752314" y="4228568"/>
                <a:ext cx="911322" cy="29031869"/>
                <a:chOff x="11540841" y="6900050"/>
                <a:chExt cx="911322" cy="19543500"/>
              </a:xfrm>
            </p:grpSpPr>
            <p:sp>
              <p:nvSpPr>
                <p:cNvPr id="1456" name="Google Shape;1456;p2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57" name="Google Shape;1457;p2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58" name="Google Shape;1458;p2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59" name="Google Shape;1459;p2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60" name="Google Shape;1460;p2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461" name="Google Shape;1461;p20"/>
              <p:cNvGrpSpPr/>
              <p:nvPr/>
            </p:nvGrpSpPr>
            <p:grpSpPr>
              <a:xfrm>
                <a:off x="7654454" y="4228555"/>
                <a:ext cx="2782652" cy="29031869"/>
                <a:chOff x="13486776" y="5144310"/>
                <a:chExt cx="2782652" cy="19543500"/>
              </a:xfrm>
            </p:grpSpPr>
            <p:sp>
              <p:nvSpPr>
                <p:cNvPr id="1462" name="Google Shape;1462;p2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63" name="Google Shape;1463;p2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64" name="Google Shape;1464;p2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65" name="Google Shape;1465;p2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66" name="Google Shape;1466;p2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67" name="Google Shape;1467;p2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68" name="Google Shape;1468;p2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69" name="Google Shape;1469;p2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70" name="Google Shape;1470;p2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71" name="Google Shape;1471;p2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72" name="Google Shape;1472;p2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73" name="Google Shape;1473;p2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74" name="Google Shape;1474;p2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75" name="Google Shape;1475;p2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76" name="Google Shape;1476;p2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77" name="Google Shape;1477;p2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478" name="Google Shape;1478;p20"/>
              <p:cNvGrpSpPr/>
              <p:nvPr/>
            </p:nvGrpSpPr>
            <p:grpSpPr>
              <a:xfrm>
                <a:off x="10427923" y="4228549"/>
                <a:ext cx="4161451" cy="29031869"/>
                <a:chOff x="16176528" y="4317489"/>
                <a:chExt cx="4161451" cy="19543500"/>
              </a:xfrm>
            </p:grpSpPr>
            <p:sp>
              <p:nvSpPr>
                <p:cNvPr id="1479" name="Google Shape;1479;p2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0" name="Google Shape;1480;p2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1" name="Google Shape;1481;p2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2" name="Google Shape;1482;p2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3" name="Google Shape;1483;p2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4" name="Google Shape;1484;p2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5" name="Google Shape;1485;p2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6" name="Google Shape;1486;p2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7" name="Google Shape;1487;p2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8" name="Google Shape;1488;p2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89" name="Google Shape;1489;p2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0" name="Google Shape;1490;p2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1" name="Google Shape;1491;p2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2" name="Google Shape;1492;p2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3" name="Google Shape;1493;p2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4" name="Google Shape;1494;p2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5" name="Google Shape;1495;p2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6" name="Google Shape;1496;p2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7" name="Google Shape;1497;p2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8" name="Google Shape;1498;p2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499" name="Google Shape;1499;p2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00" name="Google Shape;1500;p2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01" name="Google Shape;1501;p2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1502" name="Google Shape;1502;p20"/>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1503" name="Google Shape;1503;p20"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sp>
        <p:nvSpPr>
          <p:cNvPr id="1504" name="Google Shape;1504;p20"/>
          <p:cNvSpPr txBox="1"/>
          <p:nvPr/>
        </p:nvSpPr>
        <p:spPr>
          <a:xfrm>
            <a:off x="322125" y="924400"/>
            <a:ext cx="6700844" cy="4427700"/>
          </a:xfrm>
          <a:prstGeom prst="rect">
            <a:avLst/>
          </a:prstGeom>
          <a:noFill/>
          <a:ln>
            <a:noFill/>
          </a:ln>
        </p:spPr>
        <p:txBody>
          <a:bodyPr spcFirstLastPara="1" wrap="square" lIns="91425" tIns="45700" rIns="91425" bIns="45700" anchor="t" anchorCtr="0">
            <a:noAutofit/>
          </a:bodyPr>
          <a:lstStyle/>
          <a:p>
            <a:pPr marL="0" marR="0" lvl="0" indent="0" algn="l" rtl="0">
              <a:lnSpc>
                <a:spcPct val="185000"/>
              </a:lnSpc>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Designed a vector (as shown in previous slide) that encodes for a </a:t>
            </a:r>
            <a:r>
              <a:rPr lang="en-US" sz="2300" dirty="0">
                <a:solidFill>
                  <a:srgbClr val="099340"/>
                </a:solidFill>
                <a:latin typeface="Times New Roman" panose="02020603050405020304" pitchFamily="18" charset="0"/>
                <a:ea typeface="Calibri"/>
                <a:cs typeface="Times New Roman" panose="02020603050405020304" pitchFamily="18" charset="0"/>
                <a:sym typeface="Calibri"/>
              </a:rPr>
              <a:t>20</a:t>
            </a: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a:t>
            </a:r>
            <a:r>
              <a:rPr lang="en-US" sz="2300" dirty="0">
                <a:solidFill>
                  <a:srgbClr val="FF00FF"/>
                </a:solidFill>
                <a:latin typeface="Times New Roman" panose="02020603050405020304" pitchFamily="18" charset="0"/>
                <a:ea typeface="Calibri"/>
                <a:cs typeface="Times New Roman" panose="02020603050405020304" pitchFamily="18" charset="0"/>
                <a:sym typeface="Calibri"/>
              </a:rPr>
              <a:t>10</a:t>
            </a: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 ratio of hydrophobic to hydrophilic regions of amino acids</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marR="0" lvl="0" indent="-381000" algn="l" rtl="0">
              <a:lnSpc>
                <a:spcPct val="185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Histidine group provides tagging capability</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marR="0" lvl="0" indent="-381000" algn="l" rtl="0">
              <a:lnSpc>
                <a:spcPct val="185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Yields desired properties of elastin</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1371600" marR="0" lvl="1" indent="-381000" algn="l" rtl="0">
              <a:lnSpc>
                <a:spcPct val="185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Amphiphilic nature</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1371600" marR="0" lvl="1" indent="-381000" algn="l" rtl="0">
              <a:lnSpc>
                <a:spcPct val="185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Formation of nanocomposites with dimensions similar to biomembranes</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05" name="Google Shape;1505;p20"/>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lt1"/>
                </a:solidFill>
                <a:latin typeface="Times New Roman" panose="02020603050405020304" pitchFamily="18" charset="0"/>
                <a:ea typeface="Calibri"/>
                <a:cs typeface="Times New Roman" panose="02020603050405020304" pitchFamily="18" charset="0"/>
                <a:sym typeface="Calibri"/>
              </a:rPr>
              <a:t>6</a:t>
            </a:r>
            <a:endParaRPr sz="1400" b="0" i="0" u="none" strike="noStrike" cap="none">
              <a:solidFill>
                <a:srgbClr val="000000"/>
              </a:solidFill>
              <a:latin typeface="Times New Roman" panose="02020603050405020304" pitchFamily="18" charset="0"/>
              <a:cs typeface="Times New Roman" panose="02020603050405020304" pitchFamily="18" charset="0"/>
              <a:sym typeface="Arial"/>
            </a:endParaRPr>
          </a:p>
        </p:txBody>
      </p:sp>
      <p:sp>
        <p:nvSpPr>
          <p:cNvPr id="1506" name="Google Shape;1506;p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atin typeface="Times New Roman" panose="02020603050405020304" pitchFamily="18" charset="0"/>
                <a:cs typeface="Times New Roman" panose="02020603050405020304" pitchFamily="18" charset="0"/>
              </a:rPr>
              <a:t>7</a:t>
            </a:fld>
            <a:endParaRPr>
              <a:latin typeface="Times New Roman" panose="02020603050405020304" pitchFamily="18" charset="0"/>
              <a:cs typeface="Times New Roman" panose="02020603050405020304" pitchFamily="18" charset="0"/>
            </a:endParaRPr>
          </a:p>
        </p:txBody>
      </p:sp>
      <p:sp>
        <p:nvSpPr>
          <p:cNvPr id="1507" name="Google Shape;1507;p20"/>
          <p:cNvSpPr txBox="1"/>
          <p:nvPr/>
        </p:nvSpPr>
        <p:spPr>
          <a:xfrm>
            <a:off x="322125" y="146550"/>
            <a:ext cx="5403900" cy="56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GEP Sequence (“20:10”) </a:t>
            </a:r>
            <a:endParaRPr sz="32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08" name="Google Shape;1508;p20"/>
          <p:cNvSpPr txBox="1"/>
          <p:nvPr/>
        </p:nvSpPr>
        <p:spPr>
          <a:xfrm>
            <a:off x="6837520" y="2497600"/>
            <a:ext cx="5213547" cy="12813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G(VPG</a:t>
            </a:r>
            <a:r>
              <a:rPr lang="en-US" sz="3200" dirty="0">
                <a:solidFill>
                  <a:srgbClr val="F68F49"/>
                </a:solidFill>
                <a:latin typeface="Times New Roman" panose="02020603050405020304" pitchFamily="18" charset="0"/>
                <a:ea typeface="Calibri"/>
                <a:cs typeface="Times New Roman" panose="02020603050405020304" pitchFamily="18" charset="0"/>
                <a:sym typeface="Calibri"/>
              </a:rPr>
              <a:t>X</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G)</a:t>
            </a:r>
            <a:r>
              <a:rPr lang="en-US" sz="3200" baseline="-25000" dirty="0">
                <a:solidFill>
                  <a:srgbClr val="099340"/>
                </a:solidFill>
                <a:latin typeface="Times New Roman" panose="02020603050405020304" pitchFamily="18" charset="0"/>
                <a:ea typeface="Calibri"/>
                <a:cs typeface="Times New Roman" panose="02020603050405020304" pitchFamily="18" charset="0"/>
                <a:sym typeface="Calibri"/>
              </a:rPr>
              <a:t>20</a:t>
            </a:r>
            <a:r>
              <a:rPr lang="en-US" sz="3200" baseline="-250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(VPGSG)</a:t>
            </a:r>
            <a:r>
              <a:rPr lang="en-US" sz="3200" baseline="-25000" dirty="0">
                <a:solidFill>
                  <a:srgbClr val="FF00FF"/>
                </a:solidFill>
                <a:latin typeface="Times New Roman" panose="02020603050405020304" pitchFamily="18" charset="0"/>
                <a:ea typeface="Calibri"/>
                <a:cs typeface="Times New Roman" panose="02020603050405020304" pitchFamily="18" charset="0"/>
                <a:sym typeface="Calibri"/>
              </a:rPr>
              <a:t>10</a:t>
            </a:r>
            <a:r>
              <a:rPr lang="en-US" sz="3200" baseline="-25000" dirty="0">
                <a:solidFill>
                  <a:schemeClr val="accent4"/>
                </a:solidFill>
                <a:latin typeface="Times New Roman" panose="02020603050405020304" pitchFamily="18" charset="0"/>
                <a:ea typeface="Calibri"/>
                <a:cs typeface="Times New Roman" panose="02020603050405020304" pitchFamily="18" charset="0"/>
                <a:sym typeface="Calibri"/>
              </a:rPr>
              <a:t> </a:t>
            </a:r>
            <a:r>
              <a:rPr lang="en-US" sz="3200" dirty="0">
                <a:solidFill>
                  <a:srgbClr val="D52E27"/>
                </a:solidFill>
                <a:latin typeface="Times New Roman" panose="02020603050405020304" pitchFamily="18" charset="0"/>
                <a:ea typeface="Calibri"/>
                <a:cs typeface="Times New Roman" panose="02020603050405020304" pitchFamily="18" charset="0"/>
                <a:sym typeface="Calibri"/>
              </a:rPr>
              <a:t>H</a:t>
            </a:r>
            <a:r>
              <a:rPr lang="en-US" sz="3200" baseline="-25000" dirty="0">
                <a:solidFill>
                  <a:srgbClr val="D52E27"/>
                </a:solidFill>
                <a:latin typeface="Times New Roman" panose="02020603050405020304" pitchFamily="18" charset="0"/>
                <a:ea typeface="Calibri"/>
                <a:cs typeface="Times New Roman" panose="02020603050405020304" pitchFamily="18" charset="0"/>
                <a:sym typeface="Calibri"/>
              </a:rPr>
              <a:t>6</a:t>
            </a:r>
            <a:endParaRPr sz="3200" baseline="-25000" dirty="0">
              <a:solidFill>
                <a:srgbClr val="D52E27"/>
              </a:solidFill>
              <a:latin typeface="Times New Roman" panose="02020603050405020304" pitchFamily="18" charset="0"/>
              <a:ea typeface="Calibri"/>
              <a:cs typeface="Times New Roman" panose="02020603050405020304" pitchFamily="18" charset="0"/>
              <a:sym typeface="Calibri"/>
            </a:endParaRPr>
          </a:p>
          <a:p>
            <a:pPr marL="0" lvl="0" indent="0" algn="ctr" rtl="0">
              <a:lnSpc>
                <a:spcPct val="150000"/>
              </a:lnSpc>
              <a:spcBef>
                <a:spcPts val="0"/>
              </a:spcBef>
              <a:spcAft>
                <a:spcPts val="0"/>
              </a:spcAft>
              <a:buNone/>
            </a:pP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where </a:t>
            </a:r>
            <a:r>
              <a:rPr lang="en-US" sz="3200" dirty="0">
                <a:solidFill>
                  <a:srgbClr val="F47723"/>
                </a:solidFill>
                <a:latin typeface="Times New Roman" panose="02020603050405020304" pitchFamily="18" charset="0"/>
                <a:ea typeface="Calibri"/>
                <a:cs typeface="Times New Roman" panose="02020603050405020304" pitchFamily="18" charset="0"/>
                <a:sym typeface="Calibri"/>
              </a:rPr>
              <a:t>X</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 1:4 ratio of W:V</a:t>
            </a:r>
            <a:endParaRPr sz="3200" dirty="0">
              <a:solidFill>
                <a:schemeClr val="dk1"/>
              </a:solidFill>
              <a:latin typeface="Times New Roman" panose="02020603050405020304" pitchFamily="18" charset="0"/>
              <a:ea typeface="Calibri"/>
              <a:cs typeface="Times New Roman" panose="02020603050405020304" pitchFamily="18" charset="0"/>
              <a:sym typeface="Calibri"/>
            </a:endParaRPr>
          </a:p>
        </p:txBody>
      </p:sp>
      <p:grpSp>
        <p:nvGrpSpPr>
          <p:cNvPr id="1509" name="Google Shape;1509;p20"/>
          <p:cNvGrpSpPr/>
          <p:nvPr/>
        </p:nvGrpSpPr>
        <p:grpSpPr>
          <a:xfrm>
            <a:off x="-7700" y="6324840"/>
            <a:ext cx="12206290" cy="332283"/>
            <a:chOff x="931692" y="4540806"/>
            <a:chExt cx="31987132" cy="2418359"/>
          </a:xfrm>
        </p:grpSpPr>
        <p:grpSp>
          <p:nvGrpSpPr>
            <p:cNvPr id="1510" name="Google Shape;1510;p20"/>
            <p:cNvGrpSpPr/>
            <p:nvPr/>
          </p:nvGrpSpPr>
          <p:grpSpPr>
            <a:xfrm>
              <a:off x="931692" y="4540806"/>
              <a:ext cx="16002389" cy="2418359"/>
              <a:chOff x="1874938" y="4228518"/>
              <a:chExt cx="12714436" cy="29031919"/>
            </a:xfrm>
          </p:grpSpPr>
          <p:grpSp>
            <p:nvGrpSpPr>
              <p:cNvPr id="1511" name="Google Shape;1511;p20"/>
              <p:cNvGrpSpPr/>
              <p:nvPr/>
            </p:nvGrpSpPr>
            <p:grpSpPr>
              <a:xfrm>
                <a:off x="1874938" y="4228545"/>
                <a:ext cx="724122" cy="29031869"/>
                <a:chOff x="6763779" y="3610074"/>
                <a:chExt cx="724122" cy="19543500"/>
              </a:xfrm>
            </p:grpSpPr>
            <p:sp>
              <p:nvSpPr>
                <p:cNvPr id="1512" name="Google Shape;1512;p2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13" name="Google Shape;1513;p2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14" name="Google Shape;1514;p2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15" name="Google Shape;1515;p2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516" name="Google Shape;1516;p20"/>
              <p:cNvGrpSpPr/>
              <p:nvPr/>
            </p:nvGrpSpPr>
            <p:grpSpPr>
              <a:xfrm>
                <a:off x="2589876" y="4228518"/>
                <a:ext cx="4171622" cy="29031750"/>
                <a:chOff x="589212" y="5453559"/>
                <a:chExt cx="4171622" cy="19354500"/>
              </a:xfrm>
            </p:grpSpPr>
            <p:grpSp>
              <p:nvGrpSpPr>
                <p:cNvPr id="1517" name="Google Shape;1517;p20"/>
                <p:cNvGrpSpPr/>
                <p:nvPr/>
              </p:nvGrpSpPr>
              <p:grpSpPr>
                <a:xfrm>
                  <a:off x="2213483" y="5453559"/>
                  <a:ext cx="2547351" cy="19354500"/>
                  <a:chOff x="2126394" y="6201753"/>
                  <a:chExt cx="2547351" cy="19354500"/>
                </a:xfrm>
              </p:grpSpPr>
              <p:sp>
                <p:nvSpPr>
                  <p:cNvPr id="1518" name="Google Shape;1518;p2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19" name="Google Shape;1519;p2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0" name="Google Shape;1520;p2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1" name="Google Shape;1521;p2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2" name="Google Shape;1522;p2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3" name="Google Shape;1523;p2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4" name="Google Shape;1524;p2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5" name="Google Shape;1525;p2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6" name="Google Shape;1526;p2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7" name="Google Shape;1527;p2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8" name="Google Shape;1528;p2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29" name="Google Shape;1529;p2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30" name="Google Shape;1530;p2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31" name="Google Shape;1531;p2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532" name="Google Shape;1532;p20"/>
                <p:cNvGrpSpPr/>
                <p:nvPr/>
              </p:nvGrpSpPr>
              <p:grpSpPr>
                <a:xfrm>
                  <a:off x="589212" y="5453559"/>
                  <a:ext cx="1622103" cy="19354500"/>
                  <a:chOff x="589212" y="5453048"/>
                  <a:chExt cx="1622103" cy="19354500"/>
                </a:xfrm>
              </p:grpSpPr>
              <p:sp>
                <p:nvSpPr>
                  <p:cNvPr id="1533" name="Google Shape;1533;p2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34" name="Google Shape;1534;p2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35" name="Google Shape;1535;p2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36" name="Google Shape;1536;p2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37" name="Google Shape;1537;p2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38" name="Google Shape;1538;p2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39" name="Google Shape;1539;p2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40" name="Google Shape;1540;p2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41" name="Google Shape;1541;p2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542" name="Google Shape;1542;p20"/>
              <p:cNvGrpSpPr/>
              <p:nvPr/>
            </p:nvGrpSpPr>
            <p:grpSpPr>
              <a:xfrm>
                <a:off x="6752314" y="4228568"/>
                <a:ext cx="911322" cy="29031869"/>
                <a:chOff x="11540841" y="6900050"/>
                <a:chExt cx="911322" cy="19543500"/>
              </a:xfrm>
            </p:grpSpPr>
            <p:sp>
              <p:nvSpPr>
                <p:cNvPr id="1543" name="Google Shape;1543;p2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44" name="Google Shape;1544;p2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45" name="Google Shape;1545;p2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46" name="Google Shape;1546;p2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47" name="Google Shape;1547;p2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548" name="Google Shape;1548;p20"/>
              <p:cNvGrpSpPr/>
              <p:nvPr/>
            </p:nvGrpSpPr>
            <p:grpSpPr>
              <a:xfrm>
                <a:off x="7654454" y="4228555"/>
                <a:ext cx="2782652" cy="29031869"/>
                <a:chOff x="13486776" y="5144310"/>
                <a:chExt cx="2782652" cy="19543500"/>
              </a:xfrm>
            </p:grpSpPr>
            <p:sp>
              <p:nvSpPr>
                <p:cNvPr id="1549" name="Google Shape;1549;p2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0" name="Google Shape;1550;p2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1" name="Google Shape;1551;p2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2" name="Google Shape;1552;p2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3" name="Google Shape;1553;p2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4" name="Google Shape;1554;p2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5" name="Google Shape;1555;p2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6" name="Google Shape;1556;p2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7" name="Google Shape;1557;p2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8" name="Google Shape;1558;p2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59" name="Google Shape;1559;p2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60" name="Google Shape;1560;p2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61" name="Google Shape;1561;p2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62" name="Google Shape;1562;p2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63" name="Google Shape;1563;p2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64" name="Google Shape;1564;p2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565" name="Google Shape;1565;p20"/>
              <p:cNvGrpSpPr/>
              <p:nvPr/>
            </p:nvGrpSpPr>
            <p:grpSpPr>
              <a:xfrm>
                <a:off x="10427923" y="4228549"/>
                <a:ext cx="4161451" cy="29031869"/>
                <a:chOff x="16176528" y="4317489"/>
                <a:chExt cx="4161451" cy="19543500"/>
              </a:xfrm>
            </p:grpSpPr>
            <p:sp>
              <p:nvSpPr>
                <p:cNvPr id="1566" name="Google Shape;1566;p2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67" name="Google Shape;1567;p2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68" name="Google Shape;1568;p2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69" name="Google Shape;1569;p2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0" name="Google Shape;1570;p2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1" name="Google Shape;1571;p2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2" name="Google Shape;1572;p2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3" name="Google Shape;1573;p2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4" name="Google Shape;1574;p2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5" name="Google Shape;1575;p2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6" name="Google Shape;1576;p2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7" name="Google Shape;1577;p2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8" name="Google Shape;1578;p2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79" name="Google Shape;1579;p2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0" name="Google Shape;1580;p2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1" name="Google Shape;1581;p2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2" name="Google Shape;1582;p2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3" name="Google Shape;1583;p2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4" name="Google Shape;1584;p2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5" name="Google Shape;1585;p2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6" name="Google Shape;1586;p2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7" name="Google Shape;1587;p2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88" name="Google Shape;1588;p2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589" name="Google Shape;1589;p20"/>
            <p:cNvGrpSpPr/>
            <p:nvPr/>
          </p:nvGrpSpPr>
          <p:grpSpPr>
            <a:xfrm>
              <a:off x="16916435" y="4540806"/>
              <a:ext cx="16002389" cy="2418359"/>
              <a:chOff x="1874938" y="4228518"/>
              <a:chExt cx="12714436" cy="29031919"/>
            </a:xfrm>
          </p:grpSpPr>
          <p:grpSp>
            <p:nvGrpSpPr>
              <p:cNvPr id="1590" name="Google Shape;1590;p20"/>
              <p:cNvGrpSpPr/>
              <p:nvPr/>
            </p:nvGrpSpPr>
            <p:grpSpPr>
              <a:xfrm>
                <a:off x="1874938" y="4228545"/>
                <a:ext cx="724122" cy="29031869"/>
                <a:chOff x="6763779" y="3610074"/>
                <a:chExt cx="724122" cy="19543500"/>
              </a:xfrm>
            </p:grpSpPr>
            <p:sp>
              <p:nvSpPr>
                <p:cNvPr id="1591" name="Google Shape;1591;p2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92" name="Google Shape;1592;p2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93" name="Google Shape;1593;p2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94" name="Google Shape;1594;p2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595" name="Google Shape;1595;p20"/>
              <p:cNvGrpSpPr/>
              <p:nvPr/>
            </p:nvGrpSpPr>
            <p:grpSpPr>
              <a:xfrm>
                <a:off x="2589876" y="4228518"/>
                <a:ext cx="4171622" cy="29031750"/>
                <a:chOff x="589212" y="5453559"/>
                <a:chExt cx="4171622" cy="19354500"/>
              </a:xfrm>
            </p:grpSpPr>
            <p:grpSp>
              <p:nvGrpSpPr>
                <p:cNvPr id="1596" name="Google Shape;1596;p20"/>
                <p:cNvGrpSpPr/>
                <p:nvPr/>
              </p:nvGrpSpPr>
              <p:grpSpPr>
                <a:xfrm>
                  <a:off x="2213483" y="5453559"/>
                  <a:ext cx="2547351" cy="19354500"/>
                  <a:chOff x="2126394" y="6201753"/>
                  <a:chExt cx="2547351" cy="19354500"/>
                </a:xfrm>
              </p:grpSpPr>
              <p:sp>
                <p:nvSpPr>
                  <p:cNvPr id="1597" name="Google Shape;1597;p2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98" name="Google Shape;1598;p2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599" name="Google Shape;1599;p2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0" name="Google Shape;1600;p2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1" name="Google Shape;1601;p2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2" name="Google Shape;1602;p2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3" name="Google Shape;1603;p2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4" name="Google Shape;1604;p2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5" name="Google Shape;1605;p2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6" name="Google Shape;1606;p2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7" name="Google Shape;1607;p2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8" name="Google Shape;1608;p2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09" name="Google Shape;1609;p2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10" name="Google Shape;1610;p2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611" name="Google Shape;1611;p20"/>
                <p:cNvGrpSpPr/>
                <p:nvPr/>
              </p:nvGrpSpPr>
              <p:grpSpPr>
                <a:xfrm>
                  <a:off x="589212" y="5453559"/>
                  <a:ext cx="1622103" cy="19354500"/>
                  <a:chOff x="589212" y="5453048"/>
                  <a:chExt cx="1622103" cy="19354500"/>
                </a:xfrm>
              </p:grpSpPr>
              <p:sp>
                <p:nvSpPr>
                  <p:cNvPr id="1612" name="Google Shape;1612;p2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13" name="Google Shape;1613;p2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14" name="Google Shape;1614;p2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15" name="Google Shape;1615;p2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16" name="Google Shape;1616;p2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17" name="Google Shape;1617;p2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18" name="Google Shape;1618;p2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19" name="Google Shape;1619;p2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20" name="Google Shape;1620;p2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621" name="Google Shape;1621;p20"/>
              <p:cNvGrpSpPr/>
              <p:nvPr/>
            </p:nvGrpSpPr>
            <p:grpSpPr>
              <a:xfrm>
                <a:off x="6752314" y="4228568"/>
                <a:ext cx="911322" cy="29031869"/>
                <a:chOff x="11540841" y="6900050"/>
                <a:chExt cx="911322" cy="19543500"/>
              </a:xfrm>
            </p:grpSpPr>
            <p:sp>
              <p:nvSpPr>
                <p:cNvPr id="1622" name="Google Shape;1622;p2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23" name="Google Shape;1623;p2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24" name="Google Shape;1624;p2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25" name="Google Shape;1625;p2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26" name="Google Shape;1626;p2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627" name="Google Shape;1627;p20"/>
              <p:cNvGrpSpPr/>
              <p:nvPr/>
            </p:nvGrpSpPr>
            <p:grpSpPr>
              <a:xfrm>
                <a:off x="7654454" y="4228555"/>
                <a:ext cx="2782652" cy="29031869"/>
                <a:chOff x="13486776" y="5144310"/>
                <a:chExt cx="2782652" cy="19543500"/>
              </a:xfrm>
            </p:grpSpPr>
            <p:sp>
              <p:nvSpPr>
                <p:cNvPr id="1628" name="Google Shape;1628;p2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29" name="Google Shape;1629;p2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0" name="Google Shape;1630;p2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1" name="Google Shape;1631;p2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2" name="Google Shape;1632;p2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3" name="Google Shape;1633;p2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4" name="Google Shape;1634;p2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5" name="Google Shape;1635;p2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6" name="Google Shape;1636;p2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7" name="Google Shape;1637;p2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8" name="Google Shape;1638;p2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39" name="Google Shape;1639;p2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40" name="Google Shape;1640;p2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41" name="Google Shape;1641;p2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42" name="Google Shape;1642;p2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43" name="Google Shape;1643;p2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644" name="Google Shape;1644;p20"/>
              <p:cNvGrpSpPr/>
              <p:nvPr/>
            </p:nvGrpSpPr>
            <p:grpSpPr>
              <a:xfrm>
                <a:off x="10427923" y="4228549"/>
                <a:ext cx="4161451" cy="29031869"/>
                <a:chOff x="16176528" y="4317489"/>
                <a:chExt cx="4161451" cy="19543500"/>
              </a:xfrm>
            </p:grpSpPr>
            <p:sp>
              <p:nvSpPr>
                <p:cNvPr id="1645" name="Google Shape;1645;p2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46" name="Google Shape;1646;p2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47" name="Google Shape;1647;p2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48" name="Google Shape;1648;p2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49" name="Google Shape;1649;p2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0" name="Google Shape;1650;p2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1" name="Google Shape;1651;p2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2" name="Google Shape;1652;p2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3" name="Google Shape;1653;p2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4" name="Google Shape;1654;p2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5" name="Google Shape;1655;p2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6" name="Google Shape;1656;p2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7" name="Google Shape;1657;p2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8" name="Google Shape;1658;p2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59" name="Google Shape;1659;p2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60" name="Google Shape;1660;p2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61" name="Google Shape;1661;p2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62" name="Google Shape;1662;p2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63" name="Google Shape;1663;p2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64" name="Google Shape;1664;p2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65" name="Google Shape;1665;p2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66" name="Google Shape;1666;p2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67" name="Google Shape;1667;p2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1668" name="Google Shape;1668;p20"/>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1669" name="Google Shape;1669;p20" descr="A black and white image of text&#10;&#10;Description automatically generated with low confidence"/>
          <p:cNvPicPr preferRelativeResize="0"/>
          <p:nvPr/>
        </p:nvPicPr>
        <p:blipFill rotWithShape="1">
          <a:blip r:embed="rId3">
            <a:alphaModFix/>
          </a:blip>
          <a:srcRect/>
          <a:stretch/>
        </p:blipFill>
        <p:spPr>
          <a:xfrm>
            <a:off x="9430356" y="6605385"/>
            <a:ext cx="2743201" cy="222645"/>
          </a:xfrm>
          <a:prstGeom prst="rect">
            <a:avLst/>
          </a:prstGeom>
          <a:noFill/>
          <a:ln>
            <a:noFill/>
          </a:ln>
        </p:spPr>
      </p:pic>
      <p:pic>
        <p:nvPicPr>
          <p:cNvPr id="1670" name="Google Shape;1670;p20"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1671" name="Google Shape;1671;p20"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1672" name="Google Shape;1672;p20"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1673" name="Google Shape;1673;p20"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pic>
        <p:nvPicPr>
          <p:cNvPr id="1674" name="Google Shape;1674;p20" title="Screenshot 2026-06-24 at 4.34.07 PM.png"/>
          <p:cNvPicPr preferRelativeResize="0"/>
          <p:nvPr/>
        </p:nvPicPr>
        <p:blipFill rotWithShape="1">
          <a:blip r:embed="rId8">
            <a:alphaModFix/>
          </a:blip>
          <a:srcRect l="5402" t="4898"/>
          <a:stretch/>
        </p:blipFill>
        <p:spPr>
          <a:xfrm>
            <a:off x="6591800" y="69925"/>
            <a:ext cx="747614" cy="716655"/>
          </a:xfrm>
          <a:prstGeom prst="rect">
            <a:avLst/>
          </a:prstGeom>
          <a:noFill/>
          <a:ln>
            <a:noFill/>
          </a:ln>
        </p:spPr>
      </p:pic>
      <p:sp>
        <p:nvSpPr>
          <p:cNvPr id="1675" name="Google Shape;1675;p20"/>
          <p:cNvSpPr txBox="1"/>
          <p:nvPr/>
        </p:nvSpPr>
        <p:spPr>
          <a:xfrm>
            <a:off x="-1" y="6508950"/>
            <a:ext cx="3089189"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1676" name="Google Shape;1676;p20"/>
          <p:cNvSpPr txBox="1"/>
          <p:nvPr/>
        </p:nvSpPr>
        <p:spPr>
          <a:xfrm>
            <a:off x="-6" y="6508950"/>
            <a:ext cx="12207300"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Times New Roman" panose="02020603050405020304" pitchFamily="18" charset="0"/>
                <a:cs typeface="Times New Roman" panose="02020603050405020304" pitchFamily="18" charset="0"/>
                <a:sym typeface="Calibri"/>
              </a:rPr>
              <a:t>7</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2" name="Google Shape;1168;p19">
            <a:extLst>
              <a:ext uri="{FF2B5EF4-FFF2-40B4-BE49-F238E27FC236}">
                <a16:creationId xmlns:a16="http://schemas.microsoft.com/office/drawing/2014/main" id="{5BE88BC8-0983-FA66-3EA9-7EC6237011D2}"/>
              </a:ext>
            </a:extLst>
          </p:cNvPr>
          <p:cNvSpPr txBox="1"/>
          <p:nvPr/>
        </p:nvSpPr>
        <p:spPr>
          <a:xfrm>
            <a:off x="7487483" y="4242694"/>
            <a:ext cx="3603900" cy="40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300" dirty="0">
                <a:solidFill>
                  <a:schemeClr val="dk1"/>
                </a:solidFill>
                <a:latin typeface="Times New Roman" panose="02020603050405020304" pitchFamily="18" charset="0"/>
                <a:ea typeface="Calibri"/>
                <a:cs typeface="Times New Roman" panose="02020603050405020304" pitchFamily="18" charset="0"/>
                <a:sym typeface="Calibri"/>
              </a:rPr>
              <a:t>Fig. 5: 20:10 GEP sequence</a:t>
            </a:r>
            <a:endParaRPr sz="1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Shape 10143"/>
        <p:cNvGrpSpPr/>
        <p:nvPr/>
      </p:nvGrpSpPr>
      <p:grpSpPr>
        <a:xfrm>
          <a:off x="0" y="0"/>
          <a:ext cx="0" cy="0"/>
          <a:chOff x="0" y="0"/>
          <a:chExt cx="0" cy="0"/>
        </a:xfrm>
      </p:grpSpPr>
      <p:pic>
        <p:nvPicPr>
          <p:cNvPr id="10144" name="Google Shape;10144;p82"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10145" name="Google Shape;10145;p82"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10146" name="Google Shape;10146;p82"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10147" name="Google Shape;10147;p82"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10148" name="Google Shape;10148;p82"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10149" name="Google Shape;10149;p82"/>
          <p:cNvGrpSpPr/>
          <p:nvPr/>
        </p:nvGrpSpPr>
        <p:grpSpPr>
          <a:xfrm>
            <a:off x="-7700" y="6324841"/>
            <a:ext cx="12206290" cy="332283"/>
            <a:chOff x="931692" y="4540806"/>
            <a:chExt cx="31987132" cy="2418359"/>
          </a:xfrm>
        </p:grpSpPr>
        <p:grpSp>
          <p:nvGrpSpPr>
            <p:cNvPr id="10150" name="Google Shape;10150;p82"/>
            <p:cNvGrpSpPr/>
            <p:nvPr/>
          </p:nvGrpSpPr>
          <p:grpSpPr>
            <a:xfrm>
              <a:off x="931692" y="4540806"/>
              <a:ext cx="16002389" cy="2418359"/>
              <a:chOff x="1874938" y="4228518"/>
              <a:chExt cx="12714436" cy="29031919"/>
            </a:xfrm>
          </p:grpSpPr>
          <p:grpSp>
            <p:nvGrpSpPr>
              <p:cNvPr id="10151" name="Google Shape;10151;p82"/>
              <p:cNvGrpSpPr/>
              <p:nvPr/>
            </p:nvGrpSpPr>
            <p:grpSpPr>
              <a:xfrm>
                <a:off x="1874938" y="4228545"/>
                <a:ext cx="724122" cy="29031869"/>
                <a:chOff x="6763779" y="3610074"/>
                <a:chExt cx="724122" cy="19543500"/>
              </a:xfrm>
            </p:grpSpPr>
            <p:sp>
              <p:nvSpPr>
                <p:cNvPr id="10152" name="Google Shape;10152;p82"/>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53" name="Google Shape;10153;p82"/>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54" name="Google Shape;10154;p82"/>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55" name="Google Shape;10155;p82"/>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156" name="Google Shape;10156;p82"/>
              <p:cNvGrpSpPr/>
              <p:nvPr/>
            </p:nvGrpSpPr>
            <p:grpSpPr>
              <a:xfrm>
                <a:off x="2589876" y="4228518"/>
                <a:ext cx="4171622" cy="29031750"/>
                <a:chOff x="589212" y="5453559"/>
                <a:chExt cx="4171622" cy="19354500"/>
              </a:xfrm>
            </p:grpSpPr>
            <p:grpSp>
              <p:nvGrpSpPr>
                <p:cNvPr id="10157" name="Google Shape;10157;p82"/>
                <p:cNvGrpSpPr/>
                <p:nvPr/>
              </p:nvGrpSpPr>
              <p:grpSpPr>
                <a:xfrm>
                  <a:off x="2213483" y="5453559"/>
                  <a:ext cx="2547351" cy="19354500"/>
                  <a:chOff x="2126394" y="6201753"/>
                  <a:chExt cx="2547351" cy="19354500"/>
                </a:xfrm>
              </p:grpSpPr>
              <p:sp>
                <p:nvSpPr>
                  <p:cNvPr id="10158" name="Google Shape;10158;p82"/>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59" name="Google Shape;10159;p82"/>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0" name="Google Shape;10160;p82"/>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1" name="Google Shape;10161;p82"/>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2" name="Google Shape;10162;p82"/>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3" name="Google Shape;10163;p82"/>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4" name="Google Shape;10164;p82"/>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5" name="Google Shape;10165;p82"/>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6" name="Google Shape;10166;p82"/>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7" name="Google Shape;10167;p82"/>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8" name="Google Shape;10168;p82"/>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9" name="Google Shape;10169;p82"/>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70" name="Google Shape;10170;p82"/>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71" name="Google Shape;10171;p82"/>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172" name="Google Shape;10172;p82"/>
                <p:cNvGrpSpPr/>
                <p:nvPr/>
              </p:nvGrpSpPr>
              <p:grpSpPr>
                <a:xfrm>
                  <a:off x="589212" y="5453559"/>
                  <a:ext cx="1622103" cy="19354500"/>
                  <a:chOff x="589212" y="5453048"/>
                  <a:chExt cx="1622103" cy="19354500"/>
                </a:xfrm>
              </p:grpSpPr>
              <p:sp>
                <p:nvSpPr>
                  <p:cNvPr id="10173" name="Google Shape;10173;p82"/>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74" name="Google Shape;10174;p82"/>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75" name="Google Shape;10175;p82"/>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76" name="Google Shape;10176;p82"/>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77" name="Google Shape;10177;p82"/>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78" name="Google Shape;10178;p82"/>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79" name="Google Shape;10179;p82"/>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80" name="Google Shape;10180;p82"/>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81" name="Google Shape;10181;p82"/>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182" name="Google Shape;10182;p82"/>
              <p:cNvGrpSpPr/>
              <p:nvPr/>
            </p:nvGrpSpPr>
            <p:grpSpPr>
              <a:xfrm>
                <a:off x="6752314" y="4228568"/>
                <a:ext cx="911322" cy="29031869"/>
                <a:chOff x="11540841" y="6900050"/>
                <a:chExt cx="911322" cy="19543500"/>
              </a:xfrm>
            </p:grpSpPr>
            <p:sp>
              <p:nvSpPr>
                <p:cNvPr id="10183" name="Google Shape;10183;p82"/>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84" name="Google Shape;10184;p82"/>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85" name="Google Shape;10185;p82"/>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86" name="Google Shape;10186;p82"/>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87" name="Google Shape;10187;p82"/>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188" name="Google Shape;10188;p82"/>
              <p:cNvGrpSpPr/>
              <p:nvPr/>
            </p:nvGrpSpPr>
            <p:grpSpPr>
              <a:xfrm>
                <a:off x="7654454" y="4228555"/>
                <a:ext cx="2782652" cy="29031869"/>
                <a:chOff x="13486776" y="5144310"/>
                <a:chExt cx="2782652" cy="19543500"/>
              </a:xfrm>
            </p:grpSpPr>
            <p:sp>
              <p:nvSpPr>
                <p:cNvPr id="10189" name="Google Shape;10189;p82"/>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0" name="Google Shape;10190;p82"/>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1" name="Google Shape;10191;p82"/>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2" name="Google Shape;10192;p82"/>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3" name="Google Shape;10193;p82"/>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4" name="Google Shape;10194;p82"/>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5" name="Google Shape;10195;p82"/>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6" name="Google Shape;10196;p82"/>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7" name="Google Shape;10197;p82"/>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8" name="Google Shape;10198;p82"/>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9" name="Google Shape;10199;p82"/>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00" name="Google Shape;10200;p82"/>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01" name="Google Shape;10201;p82"/>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02" name="Google Shape;10202;p82"/>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03" name="Google Shape;10203;p82"/>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04" name="Google Shape;10204;p82"/>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205" name="Google Shape;10205;p82"/>
              <p:cNvGrpSpPr/>
              <p:nvPr/>
            </p:nvGrpSpPr>
            <p:grpSpPr>
              <a:xfrm>
                <a:off x="10427923" y="4228549"/>
                <a:ext cx="4161451" cy="29031869"/>
                <a:chOff x="16176528" y="4317489"/>
                <a:chExt cx="4161451" cy="19543500"/>
              </a:xfrm>
            </p:grpSpPr>
            <p:sp>
              <p:nvSpPr>
                <p:cNvPr id="10206" name="Google Shape;10206;p82"/>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07" name="Google Shape;10207;p82"/>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08" name="Google Shape;10208;p82"/>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09" name="Google Shape;10209;p82"/>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0" name="Google Shape;10210;p82"/>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1" name="Google Shape;10211;p82"/>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2" name="Google Shape;10212;p82"/>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3" name="Google Shape;10213;p82"/>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4" name="Google Shape;10214;p82"/>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5" name="Google Shape;10215;p82"/>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6" name="Google Shape;10216;p82"/>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7" name="Google Shape;10217;p82"/>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8" name="Google Shape;10218;p82"/>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9" name="Google Shape;10219;p82"/>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0" name="Google Shape;10220;p82"/>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1" name="Google Shape;10221;p82"/>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2" name="Google Shape;10222;p82"/>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3" name="Google Shape;10223;p82"/>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4" name="Google Shape;10224;p82"/>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5" name="Google Shape;10225;p82"/>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6" name="Google Shape;10226;p82"/>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7" name="Google Shape;10227;p82"/>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8" name="Google Shape;10228;p82"/>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229" name="Google Shape;10229;p82"/>
            <p:cNvGrpSpPr/>
            <p:nvPr/>
          </p:nvGrpSpPr>
          <p:grpSpPr>
            <a:xfrm>
              <a:off x="16916435" y="4540806"/>
              <a:ext cx="16002389" cy="2418359"/>
              <a:chOff x="1874938" y="4228518"/>
              <a:chExt cx="12714436" cy="29031919"/>
            </a:xfrm>
          </p:grpSpPr>
          <p:grpSp>
            <p:nvGrpSpPr>
              <p:cNvPr id="10230" name="Google Shape;10230;p82"/>
              <p:cNvGrpSpPr/>
              <p:nvPr/>
            </p:nvGrpSpPr>
            <p:grpSpPr>
              <a:xfrm>
                <a:off x="1874938" y="4228545"/>
                <a:ext cx="724122" cy="29031869"/>
                <a:chOff x="6763779" y="3610074"/>
                <a:chExt cx="724122" cy="19543500"/>
              </a:xfrm>
            </p:grpSpPr>
            <p:sp>
              <p:nvSpPr>
                <p:cNvPr id="10231" name="Google Shape;10231;p82"/>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32" name="Google Shape;10232;p82"/>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33" name="Google Shape;10233;p82"/>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34" name="Google Shape;10234;p82"/>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235" name="Google Shape;10235;p82"/>
              <p:cNvGrpSpPr/>
              <p:nvPr/>
            </p:nvGrpSpPr>
            <p:grpSpPr>
              <a:xfrm>
                <a:off x="2589876" y="4228518"/>
                <a:ext cx="4171622" cy="29031750"/>
                <a:chOff x="589212" y="5453559"/>
                <a:chExt cx="4171622" cy="19354500"/>
              </a:xfrm>
            </p:grpSpPr>
            <p:grpSp>
              <p:nvGrpSpPr>
                <p:cNvPr id="10236" name="Google Shape;10236;p82"/>
                <p:cNvGrpSpPr/>
                <p:nvPr/>
              </p:nvGrpSpPr>
              <p:grpSpPr>
                <a:xfrm>
                  <a:off x="2213483" y="5453559"/>
                  <a:ext cx="2547351" cy="19354500"/>
                  <a:chOff x="2126394" y="6201753"/>
                  <a:chExt cx="2547351" cy="19354500"/>
                </a:xfrm>
              </p:grpSpPr>
              <p:sp>
                <p:nvSpPr>
                  <p:cNvPr id="10237" name="Google Shape;10237;p82"/>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38" name="Google Shape;10238;p82"/>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39" name="Google Shape;10239;p82"/>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0" name="Google Shape;10240;p82"/>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1" name="Google Shape;10241;p82"/>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2" name="Google Shape;10242;p82"/>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3" name="Google Shape;10243;p82"/>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4" name="Google Shape;10244;p82"/>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5" name="Google Shape;10245;p82"/>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6" name="Google Shape;10246;p82"/>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7" name="Google Shape;10247;p82"/>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8" name="Google Shape;10248;p82"/>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9" name="Google Shape;10249;p82"/>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50" name="Google Shape;10250;p82"/>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251" name="Google Shape;10251;p82"/>
                <p:cNvGrpSpPr/>
                <p:nvPr/>
              </p:nvGrpSpPr>
              <p:grpSpPr>
                <a:xfrm>
                  <a:off x="589212" y="5453559"/>
                  <a:ext cx="1622103" cy="19354500"/>
                  <a:chOff x="589212" y="5453048"/>
                  <a:chExt cx="1622103" cy="19354500"/>
                </a:xfrm>
              </p:grpSpPr>
              <p:sp>
                <p:nvSpPr>
                  <p:cNvPr id="10252" name="Google Shape;10252;p82"/>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53" name="Google Shape;10253;p82"/>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54" name="Google Shape;10254;p82"/>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55" name="Google Shape;10255;p82"/>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56" name="Google Shape;10256;p82"/>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57" name="Google Shape;10257;p82"/>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58" name="Google Shape;10258;p82"/>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59" name="Google Shape;10259;p82"/>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60" name="Google Shape;10260;p82"/>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261" name="Google Shape;10261;p82"/>
              <p:cNvGrpSpPr/>
              <p:nvPr/>
            </p:nvGrpSpPr>
            <p:grpSpPr>
              <a:xfrm>
                <a:off x="6752314" y="4228568"/>
                <a:ext cx="911322" cy="29031869"/>
                <a:chOff x="11540841" y="6900050"/>
                <a:chExt cx="911322" cy="19543500"/>
              </a:xfrm>
            </p:grpSpPr>
            <p:sp>
              <p:nvSpPr>
                <p:cNvPr id="10262" name="Google Shape;10262;p82"/>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63" name="Google Shape;10263;p82"/>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64" name="Google Shape;10264;p82"/>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65" name="Google Shape;10265;p82"/>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66" name="Google Shape;10266;p82"/>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267" name="Google Shape;10267;p82"/>
              <p:cNvGrpSpPr/>
              <p:nvPr/>
            </p:nvGrpSpPr>
            <p:grpSpPr>
              <a:xfrm>
                <a:off x="7654454" y="4228555"/>
                <a:ext cx="2782652" cy="29031869"/>
                <a:chOff x="13486776" y="5144310"/>
                <a:chExt cx="2782652" cy="19543500"/>
              </a:xfrm>
            </p:grpSpPr>
            <p:sp>
              <p:nvSpPr>
                <p:cNvPr id="10268" name="Google Shape;10268;p82"/>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69" name="Google Shape;10269;p82"/>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0" name="Google Shape;10270;p82"/>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1" name="Google Shape;10271;p82"/>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2" name="Google Shape;10272;p82"/>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3" name="Google Shape;10273;p82"/>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4" name="Google Shape;10274;p82"/>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5" name="Google Shape;10275;p82"/>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6" name="Google Shape;10276;p82"/>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7" name="Google Shape;10277;p82"/>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8" name="Google Shape;10278;p82"/>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9" name="Google Shape;10279;p82"/>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80" name="Google Shape;10280;p82"/>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81" name="Google Shape;10281;p82"/>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82" name="Google Shape;10282;p82"/>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83" name="Google Shape;10283;p82"/>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284" name="Google Shape;10284;p82"/>
              <p:cNvGrpSpPr/>
              <p:nvPr/>
            </p:nvGrpSpPr>
            <p:grpSpPr>
              <a:xfrm>
                <a:off x="10427923" y="4228549"/>
                <a:ext cx="4161451" cy="29031869"/>
                <a:chOff x="16176528" y="4317489"/>
                <a:chExt cx="4161451" cy="19543500"/>
              </a:xfrm>
            </p:grpSpPr>
            <p:sp>
              <p:nvSpPr>
                <p:cNvPr id="10285" name="Google Shape;10285;p82"/>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86" name="Google Shape;10286;p82"/>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87" name="Google Shape;10287;p82"/>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88" name="Google Shape;10288;p82"/>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89" name="Google Shape;10289;p82"/>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0" name="Google Shape;10290;p82"/>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1" name="Google Shape;10291;p82"/>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2" name="Google Shape;10292;p82"/>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3" name="Google Shape;10293;p82"/>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4" name="Google Shape;10294;p82"/>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5" name="Google Shape;10295;p82"/>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6" name="Google Shape;10296;p82"/>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7" name="Google Shape;10297;p82"/>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8" name="Google Shape;10298;p82"/>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9" name="Google Shape;10299;p82"/>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00" name="Google Shape;10300;p82"/>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01" name="Google Shape;10301;p82"/>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02" name="Google Shape;10302;p82"/>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03" name="Google Shape;10303;p82"/>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04" name="Google Shape;10304;p82"/>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05" name="Google Shape;10305;p82"/>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06" name="Google Shape;10306;p82"/>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07" name="Google Shape;10307;p82"/>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0308" name="Google Shape;10308;p82"/>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309" name="Google Shape;10309;p82"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10310" name="Google Shape;10310;p82"/>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10311" name="Google Shape;10311;p82"/>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312" name="Google Shape;10312;p82"/>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14</a:t>
            </a:r>
            <a:endParaRPr sz="1400" b="0" i="0" u="none" strike="noStrike" cap="none">
              <a:solidFill>
                <a:srgbClr val="000000"/>
              </a:solidFill>
              <a:latin typeface="Arial"/>
              <a:ea typeface="Arial"/>
              <a:cs typeface="Arial"/>
              <a:sym typeface="Arial"/>
            </a:endParaRPr>
          </a:p>
        </p:txBody>
      </p:sp>
      <p:pic>
        <p:nvPicPr>
          <p:cNvPr id="10313" name="Google Shape;10313;p82" title="PEO Intensity.png"/>
          <p:cNvPicPr preferRelativeResize="0"/>
          <p:nvPr/>
        </p:nvPicPr>
        <p:blipFill>
          <a:blip r:embed="rId9">
            <a:alphaModFix/>
          </a:blip>
          <a:stretch>
            <a:fillRect/>
          </a:stretch>
        </p:blipFill>
        <p:spPr>
          <a:xfrm>
            <a:off x="27743202" y="6924438"/>
            <a:ext cx="4219853" cy="2536439"/>
          </a:xfrm>
          <a:prstGeom prst="rect">
            <a:avLst/>
          </a:prstGeom>
          <a:noFill/>
          <a:ln>
            <a:noFill/>
          </a:ln>
        </p:spPr>
      </p:pic>
      <p:sp>
        <p:nvSpPr>
          <p:cNvPr id="10314" name="Google Shape;10314;p82"/>
          <p:cNvSpPr txBox="1"/>
          <p:nvPr/>
        </p:nvSpPr>
        <p:spPr>
          <a:xfrm>
            <a:off x="322125" y="146575"/>
            <a:ext cx="61116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Results: 20:10 Hysteresis via DLS</a:t>
            </a:r>
            <a:endParaRPr sz="3200" b="1">
              <a:solidFill>
                <a:schemeClr val="dk1"/>
              </a:solidFill>
              <a:latin typeface="Calibri"/>
              <a:ea typeface="Calibri"/>
              <a:cs typeface="Calibri"/>
              <a:sym typeface="Calibri"/>
            </a:endParaRPr>
          </a:p>
        </p:txBody>
      </p:sp>
      <p:pic>
        <p:nvPicPr>
          <p:cNvPr id="10315" name="Google Shape;10315;p82" title="PEO Volume.png"/>
          <p:cNvPicPr preferRelativeResize="0"/>
          <p:nvPr/>
        </p:nvPicPr>
        <p:blipFill>
          <a:blip r:embed="rId10">
            <a:alphaModFix/>
          </a:blip>
          <a:stretch>
            <a:fillRect/>
          </a:stretch>
        </p:blipFill>
        <p:spPr>
          <a:xfrm>
            <a:off x="3936387" y="1331394"/>
            <a:ext cx="7161426" cy="4304542"/>
          </a:xfrm>
          <a:prstGeom prst="rect">
            <a:avLst/>
          </a:prstGeom>
          <a:noFill/>
          <a:ln>
            <a:noFill/>
          </a:ln>
        </p:spPr>
      </p:pic>
      <p:pic>
        <p:nvPicPr>
          <p:cNvPr id="10316" name="Google Shape;10316;p82"/>
          <p:cNvPicPr preferRelativeResize="0"/>
          <p:nvPr/>
        </p:nvPicPr>
        <p:blipFill rotWithShape="1">
          <a:blip r:embed="rId11">
            <a:alphaModFix/>
          </a:blip>
          <a:srcRect l="79002" t="56003"/>
          <a:stretch/>
        </p:blipFill>
        <p:spPr>
          <a:xfrm>
            <a:off x="1110413" y="2129624"/>
            <a:ext cx="2108901" cy="3036276"/>
          </a:xfrm>
          <a:prstGeom prst="rect">
            <a:avLst/>
          </a:prstGeom>
          <a:noFill/>
          <a:ln>
            <a:noFill/>
          </a:ln>
        </p:spPr>
      </p:pic>
      <p:sp>
        <p:nvSpPr>
          <p:cNvPr id="10317" name="Google Shape;10317;p82"/>
          <p:cNvSpPr/>
          <p:nvPr/>
        </p:nvSpPr>
        <p:spPr>
          <a:xfrm>
            <a:off x="823975" y="3617325"/>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Shape 10322"/>
        <p:cNvGrpSpPr/>
        <p:nvPr/>
      </p:nvGrpSpPr>
      <p:grpSpPr>
        <a:xfrm>
          <a:off x="0" y="0"/>
          <a:ext cx="0" cy="0"/>
          <a:chOff x="0" y="0"/>
          <a:chExt cx="0" cy="0"/>
        </a:xfrm>
      </p:grpSpPr>
      <p:pic>
        <p:nvPicPr>
          <p:cNvPr id="10323" name="Google Shape;10323;p83"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10324" name="Google Shape;10324;p83"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10325" name="Google Shape;10325;p83"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10326" name="Google Shape;10326;p83"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10327" name="Google Shape;10327;p83"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10328" name="Google Shape;10328;p83"/>
          <p:cNvGrpSpPr/>
          <p:nvPr/>
        </p:nvGrpSpPr>
        <p:grpSpPr>
          <a:xfrm>
            <a:off x="-7700" y="6324841"/>
            <a:ext cx="12206290" cy="332283"/>
            <a:chOff x="931692" y="4540806"/>
            <a:chExt cx="31987132" cy="2418359"/>
          </a:xfrm>
        </p:grpSpPr>
        <p:grpSp>
          <p:nvGrpSpPr>
            <p:cNvPr id="10329" name="Google Shape;10329;p83"/>
            <p:cNvGrpSpPr/>
            <p:nvPr/>
          </p:nvGrpSpPr>
          <p:grpSpPr>
            <a:xfrm>
              <a:off x="931692" y="4540806"/>
              <a:ext cx="16002389" cy="2418359"/>
              <a:chOff x="1874938" y="4228518"/>
              <a:chExt cx="12714436" cy="29031919"/>
            </a:xfrm>
          </p:grpSpPr>
          <p:grpSp>
            <p:nvGrpSpPr>
              <p:cNvPr id="10330" name="Google Shape;10330;p83"/>
              <p:cNvGrpSpPr/>
              <p:nvPr/>
            </p:nvGrpSpPr>
            <p:grpSpPr>
              <a:xfrm>
                <a:off x="1874938" y="4228545"/>
                <a:ext cx="724122" cy="29031869"/>
                <a:chOff x="6763779" y="3610074"/>
                <a:chExt cx="724122" cy="19543500"/>
              </a:xfrm>
            </p:grpSpPr>
            <p:sp>
              <p:nvSpPr>
                <p:cNvPr id="10331" name="Google Shape;10331;p8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32" name="Google Shape;10332;p8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33" name="Google Shape;10333;p8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34" name="Google Shape;10334;p8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335" name="Google Shape;10335;p83"/>
              <p:cNvGrpSpPr/>
              <p:nvPr/>
            </p:nvGrpSpPr>
            <p:grpSpPr>
              <a:xfrm>
                <a:off x="2589876" y="4228518"/>
                <a:ext cx="4171622" cy="29031750"/>
                <a:chOff x="589212" y="5453559"/>
                <a:chExt cx="4171622" cy="19354500"/>
              </a:xfrm>
            </p:grpSpPr>
            <p:grpSp>
              <p:nvGrpSpPr>
                <p:cNvPr id="10336" name="Google Shape;10336;p83"/>
                <p:cNvGrpSpPr/>
                <p:nvPr/>
              </p:nvGrpSpPr>
              <p:grpSpPr>
                <a:xfrm>
                  <a:off x="2213483" y="5453559"/>
                  <a:ext cx="2547351" cy="19354500"/>
                  <a:chOff x="2126394" y="6201753"/>
                  <a:chExt cx="2547351" cy="19354500"/>
                </a:xfrm>
              </p:grpSpPr>
              <p:sp>
                <p:nvSpPr>
                  <p:cNvPr id="10337" name="Google Shape;10337;p8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38" name="Google Shape;10338;p8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39" name="Google Shape;10339;p8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0" name="Google Shape;10340;p8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1" name="Google Shape;10341;p8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2" name="Google Shape;10342;p8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3" name="Google Shape;10343;p8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4" name="Google Shape;10344;p8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5" name="Google Shape;10345;p8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6" name="Google Shape;10346;p8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7" name="Google Shape;10347;p8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8" name="Google Shape;10348;p8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9" name="Google Shape;10349;p8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50" name="Google Shape;10350;p8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351" name="Google Shape;10351;p83"/>
                <p:cNvGrpSpPr/>
                <p:nvPr/>
              </p:nvGrpSpPr>
              <p:grpSpPr>
                <a:xfrm>
                  <a:off x="589212" y="5453559"/>
                  <a:ext cx="1622103" cy="19354500"/>
                  <a:chOff x="589212" y="5453048"/>
                  <a:chExt cx="1622103" cy="19354500"/>
                </a:xfrm>
              </p:grpSpPr>
              <p:sp>
                <p:nvSpPr>
                  <p:cNvPr id="10352" name="Google Shape;10352;p8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53" name="Google Shape;10353;p8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54" name="Google Shape;10354;p8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55" name="Google Shape;10355;p8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56" name="Google Shape;10356;p8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57" name="Google Shape;10357;p8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58" name="Google Shape;10358;p8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59" name="Google Shape;10359;p8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60" name="Google Shape;10360;p8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361" name="Google Shape;10361;p83"/>
              <p:cNvGrpSpPr/>
              <p:nvPr/>
            </p:nvGrpSpPr>
            <p:grpSpPr>
              <a:xfrm>
                <a:off x="6752314" y="4228568"/>
                <a:ext cx="911322" cy="29031869"/>
                <a:chOff x="11540841" y="6900050"/>
                <a:chExt cx="911322" cy="19543500"/>
              </a:xfrm>
            </p:grpSpPr>
            <p:sp>
              <p:nvSpPr>
                <p:cNvPr id="10362" name="Google Shape;10362;p8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63" name="Google Shape;10363;p8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64" name="Google Shape;10364;p8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65" name="Google Shape;10365;p8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66" name="Google Shape;10366;p8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367" name="Google Shape;10367;p83"/>
              <p:cNvGrpSpPr/>
              <p:nvPr/>
            </p:nvGrpSpPr>
            <p:grpSpPr>
              <a:xfrm>
                <a:off x="7654454" y="4228555"/>
                <a:ext cx="2782652" cy="29031869"/>
                <a:chOff x="13486776" y="5144310"/>
                <a:chExt cx="2782652" cy="19543500"/>
              </a:xfrm>
            </p:grpSpPr>
            <p:sp>
              <p:nvSpPr>
                <p:cNvPr id="10368" name="Google Shape;10368;p8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69" name="Google Shape;10369;p8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0" name="Google Shape;10370;p8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1" name="Google Shape;10371;p8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2" name="Google Shape;10372;p8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3" name="Google Shape;10373;p8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4" name="Google Shape;10374;p8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5" name="Google Shape;10375;p8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6" name="Google Shape;10376;p8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7" name="Google Shape;10377;p8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8" name="Google Shape;10378;p8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9" name="Google Shape;10379;p8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80" name="Google Shape;10380;p8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81" name="Google Shape;10381;p8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82" name="Google Shape;10382;p8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83" name="Google Shape;10383;p8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384" name="Google Shape;10384;p83"/>
              <p:cNvGrpSpPr/>
              <p:nvPr/>
            </p:nvGrpSpPr>
            <p:grpSpPr>
              <a:xfrm>
                <a:off x="10427923" y="4228549"/>
                <a:ext cx="4161451" cy="29031869"/>
                <a:chOff x="16176528" y="4317489"/>
                <a:chExt cx="4161451" cy="19543500"/>
              </a:xfrm>
            </p:grpSpPr>
            <p:sp>
              <p:nvSpPr>
                <p:cNvPr id="10385" name="Google Shape;10385;p8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86" name="Google Shape;10386;p8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87" name="Google Shape;10387;p8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88" name="Google Shape;10388;p8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89" name="Google Shape;10389;p8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0" name="Google Shape;10390;p8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1" name="Google Shape;10391;p8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2" name="Google Shape;10392;p8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3" name="Google Shape;10393;p8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4" name="Google Shape;10394;p8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5" name="Google Shape;10395;p8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6" name="Google Shape;10396;p8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7" name="Google Shape;10397;p8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8" name="Google Shape;10398;p8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99" name="Google Shape;10399;p8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00" name="Google Shape;10400;p8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01" name="Google Shape;10401;p8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02" name="Google Shape;10402;p8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03" name="Google Shape;10403;p8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04" name="Google Shape;10404;p8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05" name="Google Shape;10405;p8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06" name="Google Shape;10406;p8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07" name="Google Shape;10407;p8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408" name="Google Shape;10408;p83"/>
            <p:cNvGrpSpPr/>
            <p:nvPr/>
          </p:nvGrpSpPr>
          <p:grpSpPr>
            <a:xfrm>
              <a:off x="16916435" y="4540806"/>
              <a:ext cx="16002389" cy="2418359"/>
              <a:chOff x="1874938" y="4228518"/>
              <a:chExt cx="12714436" cy="29031919"/>
            </a:xfrm>
          </p:grpSpPr>
          <p:grpSp>
            <p:nvGrpSpPr>
              <p:cNvPr id="10409" name="Google Shape;10409;p83"/>
              <p:cNvGrpSpPr/>
              <p:nvPr/>
            </p:nvGrpSpPr>
            <p:grpSpPr>
              <a:xfrm>
                <a:off x="1874938" y="4228545"/>
                <a:ext cx="724122" cy="29031869"/>
                <a:chOff x="6763779" y="3610074"/>
                <a:chExt cx="724122" cy="19543500"/>
              </a:xfrm>
            </p:grpSpPr>
            <p:sp>
              <p:nvSpPr>
                <p:cNvPr id="10410" name="Google Shape;10410;p8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11" name="Google Shape;10411;p8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12" name="Google Shape;10412;p8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13" name="Google Shape;10413;p8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414" name="Google Shape;10414;p83"/>
              <p:cNvGrpSpPr/>
              <p:nvPr/>
            </p:nvGrpSpPr>
            <p:grpSpPr>
              <a:xfrm>
                <a:off x="2589876" y="4228518"/>
                <a:ext cx="4171622" cy="29031750"/>
                <a:chOff x="589212" y="5453559"/>
                <a:chExt cx="4171622" cy="19354500"/>
              </a:xfrm>
            </p:grpSpPr>
            <p:grpSp>
              <p:nvGrpSpPr>
                <p:cNvPr id="10415" name="Google Shape;10415;p83"/>
                <p:cNvGrpSpPr/>
                <p:nvPr/>
              </p:nvGrpSpPr>
              <p:grpSpPr>
                <a:xfrm>
                  <a:off x="2213483" y="5453559"/>
                  <a:ext cx="2547351" cy="19354500"/>
                  <a:chOff x="2126394" y="6201753"/>
                  <a:chExt cx="2547351" cy="19354500"/>
                </a:xfrm>
              </p:grpSpPr>
              <p:sp>
                <p:nvSpPr>
                  <p:cNvPr id="10416" name="Google Shape;10416;p8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17" name="Google Shape;10417;p8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18" name="Google Shape;10418;p8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19" name="Google Shape;10419;p8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0" name="Google Shape;10420;p8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1" name="Google Shape;10421;p8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2" name="Google Shape;10422;p8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3" name="Google Shape;10423;p8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4" name="Google Shape;10424;p8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5" name="Google Shape;10425;p8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6" name="Google Shape;10426;p8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7" name="Google Shape;10427;p8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8" name="Google Shape;10428;p8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9" name="Google Shape;10429;p8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430" name="Google Shape;10430;p83"/>
                <p:cNvGrpSpPr/>
                <p:nvPr/>
              </p:nvGrpSpPr>
              <p:grpSpPr>
                <a:xfrm>
                  <a:off x="589212" y="5453559"/>
                  <a:ext cx="1622103" cy="19354500"/>
                  <a:chOff x="589212" y="5453048"/>
                  <a:chExt cx="1622103" cy="19354500"/>
                </a:xfrm>
              </p:grpSpPr>
              <p:sp>
                <p:nvSpPr>
                  <p:cNvPr id="10431" name="Google Shape;10431;p8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32" name="Google Shape;10432;p8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33" name="Google Shape;10433;p8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34" name="Google Shape;10434;p8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35" name="Google Shape;10435;p8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36" name="Google Shape;10436;p8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37" name="Google Shape;10437;p8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38" name="Google Shape;10438;p8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39" name="Google Shape;10439;p8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440" name="Google Shape;10440;p83"/>
              <p:cNvGrpSpPr/>
              <p:nvPr/>
            </p:nvGrpSpPr>
            <p:grpSpPr>
              <a:xfrm>
                <a:off x="6752314" y="4228568"/>
                <a:ext cx="911322" cy="29031869"/>
                <a:chOff x="11540841" y="6900050"/>
                <a:chExt cx="911322" cy="19543500"/>
              </a:xfrm>
            </p:grpSpPr>
            <p:sp>
              <p:nvSpPr>
                <p:cNvPr id="10441" name="Google Shape;10441;p8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42" name="Google Shape;10442;p8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43" name="Google Shape;10443;p8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44" name="Google Shape;10444;p8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45" name="Google Shape;10445;p8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446" name="Google Shape;10446;p83"/>
              <p:cNvGrpSpPr/>
              <p:nvPr/>
            </p:nvGrpSpPr>
            <p:grpSpPr>
              <a:xfrm>
                <a:off x="7654454" y="4228555"/>
                <a:ext cx="2782652" cy="29031869"/>
                <a:chOff x="13486776" y="5144310"/>
                <a:chExt cx="2782652" cy="19543500"/>
              </a:xfrm>
            </p:grpSpPr>
            <p:sp>
              <p:nvSpPr>
                <p:cNvPr id="10447" name="Google Shape;10447;p8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48" name="Google Shape;10448;p8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49" name="Google Shape;10449;p8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0" name="Google Shape;10450;p8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1" name="Google Shape;10451;p8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2" name="Google Shape;10452;p8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3" name="Google Shape;10453;p8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4" name="Google Shape;10454;p8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5" name="Google Shape;10455;p8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6" name="Google Shape;10456;p8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7" name="Google Shape;10457;p8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8" name="Google Shape;10458;p8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59" name="Google Shape;10459;p8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60" name="Google Shape;10460;p8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61" name="Google Shape;10461;p8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62" name="Google Shape;10462;p8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463" name="Google Shape;10463;p83"/>
              <p:cNvGrpSpPr/>
              <p:nvPr/>
            </p:nvGrpSpPr>
            <p:grpSpPr>
              <a:xfrm>
                <a:off x="10427923" y="4228549"/>
                <a:ext cx="4161451" cy="29031869"/>
                <a:chOff x="16176528" y="4317489"/>
                <a:chExt cx="4161451" cy="19543500"/>
              </a:xfrm>
            </p:grpSpPr>
            <p:sp>
              <p:nvSpPr>
                <p:cNvPr id="10464" name="Google Shape;10464;p8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65" name="Google Shape;10465;p8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66" name="Google Shape;10466;p8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67" name="Google Shape;10467;p8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68" name="Google Shape;10468;p8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69" name="Google Shape;10469;p8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0" name="Google Shape;10470;p8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1" name="Google Shape;10471;p8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2" name="Google Shape;10472;p8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3" name="Google Shape;10473;p8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4" name="Google Shape;10474;p8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5" name="Google Shape;10475;p8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6" name="Google Shape;10476;p8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7" name="Google Shape;10477;p8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8" name="Google Shape;10478;p8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9" name="Google Shape;10479;p8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80" name="Google Shape;10480;p8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81" name="Google Shape;10481;p8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82" name="Google Shape;10482;p8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83" name="Google Shape;10483;p8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84" name="Google Shape;10484;p8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85" name="Google Shape;10485;p8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86" name="Google Shape;10486;p8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0487" name="Google Shape;10487;p83"/>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488" name="Google Shape;10488;p83"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10489" name="Google Shape;10489;p83"/>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10490" name="Google Shape;10490;p83"/>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91" name="Google Shape;10491;p83"/>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14</a:t>
            </a:r>
            <a:endParaRPr sz="1400" b="0" i="0" u="none" strike="noStrike" cap="none">
              <a:solidFill>
                <a:srgbClr val="000000"/>
              </a:solidFill>
              <a:latin typeface="Arial"/>
              <a:ea typeface="Arial"/>
              <a:cs typeface="Arial"/>
              <a:sym typeface="Arial"/>
            </a:endParaRPr>
          </a:p>
        </p:txBody>
      </p:sp>
      <p:pic>
        <p:nvPicPr>
          <p:cNvPr id="10492" name="Google Shape;10492;p83" title="PEO Intensity.png"/>
          <p:cNvPicPr preferRelativeResize="0"/>
          <p:nvPr/>
        </p:nvPicPr>
        <p:blipFill>
          <a:blip r:embed="rId9">
            <a:alphaModFix/>
          </a:blip>
          <a:stretch>
            <a:fillRect/>
          </a:stretch>
        </p:blipFill>
        <p:spPr>
          <a:xfrm>
            <a:off x="34435952" y="11645488"/>
            <a:ext cx="4219853" cy="2536439"/>
          </a:xfrm>
          <a:prstGeom prst="rect">
            <a:avLst/>
          </a:prstGeom>
          <a:noFill/>
          <a:ln>
            <a:noFill/>
          </a:ln>
        </p:spPr>
      </p:pic>
      <p:sp>
        <p:nvSpPr>
          <p:cNvPr id="10493" name="Google Shape;10493;p83"/>
          <p:cNvSpPr txBox="1"/>
          <p:nvPr/>
        </p:nvSpPr>
        <p:spPr>
          <a:xfrm>
            <a:off x="322125" y="146575"/>
            <a:ext cx="61116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Results: 20:10 ZnTPP Encapsulation UV-Vis</a:t>
            </a:r>
            <a:endParaRPr sz="3200" b="1">
              <a:solidFill>
                <a:schemeClr val="dk1"/>
              </a:solidFill>
              <a:latin typeface="Calibri"/>
              <a:ea typeface="Calibri"/>
              <a:cs typeface="Calibri"/>
              <a:sym typeface="Calibri"/>
            </a:endParaRPr>
          </a:p>
        </p:txBody>
      </p:sp>
      <p:pic>
        <p:nvPicPr>
          <p:cNvPr id="10494" name="Google Shape;10494;p83"/>
          <p:cNvPicPr preferRelativeResize="0"/>
          <p:nvPr/>
        </p:nvPicPr>
        <p:blipFill rotWithShape="1">
          <a:blip r:embed="rId10">
            <a:alphaModFix/>
          </a:blip>
          <a:srcRect l="79002" t="56003"/>
          <a:stretch/>
        </p:blipFill>
        <p:spPr>
          <a:xfrm>
            <a:off x="1110413" y="2129624"/>
            <a:ext cx="2108901" cy="3036276"/>
          </a:xfrm>
          <a:prstGeom prst="rect">
            <a:avLst/>
          </a:prstGeom>
          <a:noFill/>
          <a:ln>
            <a:noFill/>
          </a:ln>
        </p:spPr>
      </p:pic>
      <p:sp>
        <p:nvSpPr>
          <p:cNvPr id="10495" name="Google Shape;10495;p83"/>
          <p:cNvSpPr/>
          <p:nvPr/>
        </p:nvSpPr>
        <p:spPr>
          <a:xfrm>
            <a:off x="823975" y="3617325"/>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Shape 10500"/>
        <p:cNvGrpSpPr/>
        <p:nvPr/>
      </p:nvGrpSpPr>
      <p:grpSpPr>
        <a:xfrm>
          <a:off x="0" y="0"/>
          <a:ext cx="0" cy="0"/>
          <a:chOff x="0" y="0"/>
          <a:chExt cx="0" cy="0"/>
        </a:xfrm>
      </p:grpSpPr>
      <p:pic>
        <p:nvPicPr>
          <p:cNvPr id="10501" name="Google Shape;10501;p84"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10502" name="Google Shape;10502;p84"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10503" name="Google Shape;10503;p84"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10504" name="Google Shape;10504;p84"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10505" name="Google Shape;10505;p84"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10506" name="Google Shape;10506;p84"/>
          <p:cNvGrpSpPr/>
          <p:nvPr/>
        </p:nvGrpSpPr>
        <p:grpSpPr>
          <a:xfrm>
            <a:off x="-7700" y="6324841"/>
            <a:ext cx="12206290" cy="332283"/>
            <a:chOff x="931692" y="4540806"/>
            <a:chExt cx="31987132" cy="2418359"/>
          </a:xfrm>
        </p:grpSpPr>
        <p:grpSp>
          <p:nvGrpSpPr>
            <p:cNvPr id="10507" name="Google Shape;10507;p84"/>
            <p:cNvGrpSpPr/>
            <p:nvPr/>
          </p:nvGrpSpPr>
          <p:grpSpPr>
            <a:xfrm>
              <a:off x="931692" y="4540806"/>
              <a:ext cx="16002389" cy="2418359"/>
              <a:chOff x="1874938" y="4228518"/>
              <a:chExt cx="12714436" cy="29031919"/>
            </a:xfrm>
          </p:grpSpPr>
          <p:grpSp>
            <p:nvGrpSpPr>
              <p:cNvPr id="10508" name="Google Shape;10508;p84"/>
              <p:cNvGrpSpPr/>
              <p:nvPr/>
            </p:nvGrpSpPr>
            <p:grpSpPr>
              <a:xfrm>
                <a:off x="1874938" y="4228545"/>
                <a:ext cx="724122" cy="29031869"/>
                <a:chOff x="6763779" y="3610074"/>
                <a:chExt cx="724122" cy="19543500"/>
              </a:xfrm>
            </p:grpSpPr>
            <p:sp>
              <p:nvSpPr>
                <p:cNvPr id="10509" name="Google Shape;10509;p8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10" name="Google Shape;10510;p8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11" name="Google Shape;10511;p8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12" name="Google Shape;10512;p8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513" name="Google Shape;10513;p84"/>
              <p:cNvGrpSpPr/>
              <p:nvPr/>
            </p:nvGrpSpPr>
            <p:grpSpPr>
              <a:xfrm>
                <a:off x="2589876" y="4228518"/>
                <a:ext cx="4171622" cy="29031750"/>
                <a:chOff x="589212" y="5453559"/>
                <a:chExt cx="4171622" cy="19354500"/>
              </a:xfrm>
            </p:grpSpPr>
            <p:grpSp>
              <p:nvGrpSpPr>
                <p:cNvPr id="10514" name="Google Shape;10514;p84"/>
                <p:cNvGrpSpPr/>
                <p:nvPr/>
              </p:nvGrpSpPr>
              <p:grpSpPr>
                <a:xfrm>
                  <a:off x="2213483" y="5453559"/>
                  <a:ext cx="2547351" cy="19354500"/>
                  <a:chOff x="2126394" y="6201753"/>
                  <a:chExt cx="2547351" cy="19354500"/>
                </a:xfrm>
              </p:grpSpPr>
              <p:sp>
                <p:nvSpPr>
                  <p:cNvPr id="10515" name="Google Shape;10515;p8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16" name="Google Shape;10516;p8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17" name="Google Shape;10517;p8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18" name="Google Shape;10518;p8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19" name="Google Shape;10519;p8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0" name="Google Shape;10520;p8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1" name="Google Shape;10521;p8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2" name="Google Shape;10522;p8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3" name="Google Shape;10523;p8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4" name="Google Shape;10524;p8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5" name="Google Shape;10525;p8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6" name="Google Shape;10526;p8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7" name="Google Shape;10527;p8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8" name="Google Shape;10528;p8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529" name="Google Shape;10529;p84"/>
                <p:cNvGrpSpPr/>
                <p:nvPr/>
              </p:nvGrpSpPr>
              <p:grpSpPr>
                <a:xfrm>
                  <a:off x="589212" y="5453559"/>
                  <a:ext cx="1622103" cy="19354500"/>
                  <a:chOff x="589212" y="5453048"/>
                  <a:chExt cx="1622103" cy="19354500"/>
                </a:xfrm>
              </p:grpSpPr>
              <p:sp>
                <p:nvSpPr>
                  <p:cNvPr id="10530" name="Google Shape;10530;p8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31" name="Google Shape;10531;p8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32" name="Google Shape;10532;p8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33" name="Google Shape;10533;p8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34" name="Google Shape;10534;p8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35" name="Google Shape;10535;p8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36" name="Google Shape;10536;p8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37" name="Google Shape;10537;p8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38" name="Google Shape;10538;p8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539" name="Google Shape;10539;p84"/>
              <p:cNvGrpSpPr/>
              <p:nvPr/>
            </p:nvGrpSpPr>
            <p:grpSpPr>
              <a:xfrm>
                <a:off x="6752314" y="4228568"/>
                <a:ext cx="911322" cy="29031869"/>
                <a:chOff x="11540841" y="6900050"/>
                <a:chExt cx="911322" cy="19543500"/>
              </a:xfrm>
            </p:grpSpPr>
            <p:sp>
              <p:nvSpPr>
                <p:cNvPr id="10540" name="Google Shape;10540;p8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41" name="Google Shape;10541;p8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42" name="Google Shape;10542;p8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43" name="Google Shape;10543;p8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44" name="Google Shape;10544;p8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545" name="Google Shape;10545;p84"/>
              <p:cNvGrpSpPr/>
              <p:nvPr/>
            </p:nvGrpSpPr>
            <p:grpSpPr>
              <a:xfrm>
                <a:off x="7654454" y="4228555"/>
                <a:ext cx="2782652" cy="29031869"/>
                <a:chOff x="13486776" y="5144310"/>
                <a:chExt cx="2782652" cy="19543500"/>
              </a:xfrm>
            </p:grpSpPr>
            <p:sp>
              <p:nvSpPr>
                <p:cNvPr id="10546" name="Google Shape;10546;p8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47" name="Google Shape;10547;p8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48" name="Google Shape;10548;p8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49" name="Google Shape;10549;p8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0" name="Google Shape;10550;p8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1" name="Google Shape;10551;p8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2" name="Google Shape;10552;p8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3" name="Google Shape;10553;p8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4" name="Google Shape;10554;p8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5" name="Google Shape;10555;p8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6" name="Google Shape;10556;p8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7" name="Google Shape;10557;p8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8" name="Google Shape;10558;p8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9" name="Google Shape;10559;p8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60" name="Google Shape;10560;p8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61" name="Google Shape;10561;p8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562" name="Google Shape;10562;p84"/>
              <p:cNvGrpSpPr/>
              <p:nvPr/>
            </p:nvGrpSpPr>
            <p:grpSpPr>
              <a:xfrm>
                <a:off x="10427923" y="4228549"/>
                <a:ext cx="4161451" cy="29031869"/>
                <a:chOff x="16176528" y="4317489"/>
                <a:chExt cx="4161451" cy="19543500"/>
              </a:xfrm>
            </p:grpSpPr>
            <p:sp>
              <p:nvSpPr>
                <p:cNvPr id="10563" name="Google Shape;10563;p8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64" name="Google Shape;10564;p8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65" name="Google Shape;10565;p8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66" name="Google Shape;10566;p8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67" name="Google Shape;10567;p8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68" name="Google Shape;10568;p8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69" name="Google Shape;10569;p8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0" name="Google Shape;10570;p8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1" name="Google Shape;10571;p8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2" name="Google Shape;10572;p8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3" name="Google Shape;10573;p8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4" name="Google Shape;10574;p8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5" name="Google Shape;10575;p8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6" name="Google Shape;10576;p8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7" name="Google Shape;10577;p8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8" name="Google Shape;10578;p8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9" name="Google Shape;10579;p8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80" name="Google Shape;10580;p8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81" name="Google Shape;10581;p8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82" name="Google Shape;10582;p8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83" name="Google Shape;10583;p8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84" name="Google Shape;10584;p8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85" name="Google Shape;10585;p8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586" name="Google Shape;10586;p84"/>
            <p:cNvGrpSpPr/>
            <p:nvPr/>
          </p:nvGrpSpPr>
          <p:grpSpPr>
            <a:xfrm>
              <a:off x="16916435" y="4540806"/>
              <a:ext cx="16002389" cy="2418359"/>
              <a:chOff x="1874938" y="4228518"/>
              <a:chExt cx="12714436" cy="29031919"/>
            </a:xfrm>
          </p:grpSpPr>
          <p:grpSp>
            <p:nvGrpSpPr>
              <p:cNvPr id="10587" name="Google Shape;10587;p84"/>
              <p:cNvGrpSpPr/>
              <p:nvPr/>
            </p:nvGrpSpPr>
            <p:grpSpPr>
              <a:xfrm>
                <a:off x="1874938" y="4228545"/>
                <a:ext cx="724122" cy="29031869"/>
                <a:chOff x="6763779" y="3610074"/>
                <a:chExt cx="724122" cy="19543500"/>
              </a:xfrm>
            </p:grpSpPr>
            <p:sp>
              <p:nvSpPr>
                <p:cNvPr id="10588" name="Google Shape;10588;p8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89" name="Google Shape;10589;p8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90" name="Google Shape;10590;p8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91" name="Google Shape;10591;p8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592" name="Google Shape;10592;p84"/>
              <p:cNvGrpSpPr/>
              <p:nvPr/>
            </p:nvGrpSpPr>
            <p:grpSpPr>
              <a:xfrm>
                <a:off x="2589876" y="4228518"/>
                <a:ext cx="4171622" cy="29031750"/>
                <a:chOff x="589212" y="5453559"/>
                <a:chExt cx="4171622" cy="19354500"/>
              </a:xfrm>
            </p:grpSpPr>
            <p:grpSp>
              <p:nvGrpSpPr>
                <p:cNvPr id="10593" name="Google Shape;10593;p84"/>
                <p:cNvGrpSpPr/>
                <p:nvPr/>
              </p:nvGrpSpPr>
              <p:grpSpPr>
                <a:xfrm>
                  <a:off x="2213483" y="5453559"/>
                  <a:ext cx="2547351" cy="19354500"/>
                  <a:chOff x="2126394" y="6201753"/>
                  <a:chExt cx="2547351" cy="19354500"/>
                </a:xfrm>
              </p:grpSpPr>
              <p:sp>
                <p:nvSpPr>
                  <p:cNvPr id="10594" name="Google Shape;10594;p8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95" name="Google Shape;10595;p8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96" name="Google Shape;10596;p8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97" name="Google Shape;10597;p8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98" name="Google Shape;10598;p8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99" name="Google Shape;10599;p8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00" name="Google Shape;10600;p8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01" name="Google Shape;10601;p8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02" name="Google Shape;10602;p8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03" name="Google Shape;10603;p8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04" name="Google Shape;10604;p8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05" name="Google Shape;10605;p8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06" name="Google Shape;10606;p8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07" name="Google Shape;10607;p8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608" name="Google Shape;10608;p84"/>
                <p:cNvGrpSpPr/>
                <p:nvPr/>
              </p:nvGrpSpPr>
              <p:grpSpPr>
                <a:xfrm>
                  <a:off x="589212" y="5453559"/>
                  <a:ext cx="1622103" cy="19354500"/>
                  <a:chOff x="589212" y="5453048"/>
                  <a:chExt cx="1622103" cy="19354500"/>
                </a:xfrm>
              </p:grpSpPr>
              <p:sp>
                <p:nvSpPr>
                  <p:cNvPr id="10609" name="Google Shape;10609;p8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10" name="Google Shape;10610;p8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11" name="Google Shape;10611;p8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12" name="Google Shape;10612;p8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13" name="Google Shape;10613;p8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14" name="Google Shape;10614;p8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15" name="Google Shape;10615;p8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16" name="Google Shape;10616;p8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17" name="Google Shape;10617;p8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618" name="Google Shape;10618;p84"/>
              <p:cNvGrpSpPr/>
              <p:nvPr/>
            </p:nvGrpSpPr>
            <p:grpSpPr>
              <a:xfrm>
                <a:off x="6752314" y="4228568"/>
                <a:ext cx="911322" cy="29031869"/>
                <a:chOff x="11540841" y="6900050"/>
                <a:chExt cx="911322" cy="19543500"/>
              </a:xfrm>
            </p:grpSpPr>
            <p:sp>
              <p:nvSpPr>
                <p:cNvPr id="10619" name="Google Shape;10619;p8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20" name="Google Shape;10620;p8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21" name="Google Shape;10621;p8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22" name="Google Shape;10622;p8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23" name="Google Shape;10623;p8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624" name="Google Shape;10624;p84"/>
              <p:cNvGrpSpPr/>
              <p:nvPr/>
            </p:nvGrpSpPr>
            <p:grpSpPr>
              <a:xfrm>
                <a:off x="7654454" y="4228555"/>
                <a:ext cx="2782652" cy="29031869"/>
                <a:chOff x="13486776" y="5144310"/>
                <a:chExt cx="2782652" cy="19543500"/>
              </a:xfrm>
            </p:grpSpPr>
            <p:sp>
              <p:nvSpPr>
                <p:cNvPr id="10625" name="Google Shape;10625;p8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26" name="Google Shape;10626;p8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27" name="Google Shape;10627;p8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28" name="Google Shape;10628;p8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29" name="Google Shape;10629;p8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0" name="Google Shape;10630;p8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1" name="Google Shape;10631;p8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2" name="Google Shape;10632;p8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3" name="Google Shape;10633;p8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4" name="Google Shape;10634;p8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5" name="Google Shape;10635;p8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6" name="Google Shape;10636;p8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7" name="Google Shape;10637;p8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8" name="Google Shape;10638;p8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9" name="Google Shape;10639;p8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40" name="Google Shape;10640;p8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641" name="Google Shape;10641;p84"/>
              <p:cNvGrpSpPr/>
              <p:nvPr/>
            </p:nvGrpSpPr>
            <p:grpSpPr>
              <a:xfrm>
                <a:off x="10427923" y="4228549"/>
                <a:ext cx="4161451" cy="29031869"/>
                <a:chOff x="16176528" y="4317489"/>
                <a:chExt cx="4161451" cy="19543500"/>
              </a:xfrm>
            </p:grpSpPr>
            <p:sp>
              <p:nvSpPr>
                <p:cNvPr id="10642" name="Google Shape;10642;p8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43" name="Google Shape;10643;p8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44" name="Google Shape;10644;p8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45" name="Google Shape;10645;p8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46" name="Google Shape;10646;p8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47" name="Google Shape;10647;p8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48" name="Google Shape;10648;p8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49" name="Google Shape;10649;p8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0" name="Google Shape;10650;p8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1" name="Google Shape;10651;p8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2" name="Google Shape;10652;p8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3" name="Google Shape;10653;p8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4" name="Google Shape;10654;p8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5" name="Google Shape;10655;p8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6" name="Google Shape;10656;p8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7" name="Google Shape;10657;p8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8" name="Google Shape;10658;p8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9" name="Google Shape;10659;p8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60" name="Google Shape;10660;p8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61" name="Google Shape;10661;p8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62" name="Google Shape;10662;p8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63" name="Google Shape;10663;p8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64" name="Google Shape;10664;p8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0665" name="Google Shape;10665;p84"/>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666" name="Google Shape;10666;p84"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10667" name="Google Shape;10667;p84"/>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10668" name="Google Shape;10668;p84"/>
          <p:cNvSpPr/>
          <p:nvPr/>
        </p:nvSpPr>
        <p:spPr>
          <a:xfrm>
            <a:off x="61875" y="3749125"/>
            <a:ext cx="331500" cy="369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669" name="Google Shape;10669;p84"/>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14</a:t>
            </a:r>
            <a:endParaRPr sz="1400" b="0" i="0" u="none" strike="noStrike" cap="none">
              <a:solidFill>
                <a:srgbClr val="000000"/>
              </a:solidFill>
              <a:latin typeface="Arial"/>
              <a:ea typeface="Arial"/>
              <a:cs typeface="Arial"/>
              <a:sym typeface="Arial"/>
            </a:endParaRPr>
          </a:p>
        </p:txBody>
      </p:sp>
      <p:pic>
        <p:nvPicPr>
          <p:cNvPr id="10670" name="Google Shape;10670;p84" title="PEO Intensity.png"/>
          <p:cNvPicPr preferRelativeResize="0"/>
          <p:nvPr/>
        </p:nvPicPr>
        <p:blipFill>
          <a:blip r:embed="rId9">
            <a:alphaModFix/>
          </a:blip>
          <a:stretch>
            <a:fillRect/>
          </a:stretch>
        </p:blipFill>
        <p:spPr>
          <a:xfrm>
            <a:off x="34435952" y="11645488"/>
            <a:ext cx="4219853" cy="2536439"/>
          </a:xfrm>
          <a:prstGeom prst="rect">
            <a:avLst/>
          </a:prstGeom>
          <a:noFill/>
          <a:ln>
            <a:noFill/>
          </a:ln>
        </p:spPr>
      </p:pic>
      <p:sp>
        <p:nvSpPr>
          <p:cNvPr id="10671" name="Google Shape;10671;p84"/>
          <p:cNvSpPr txBox="1"/>
          <p:nvPr/>
        </p:nvSpPr>
        <p:spPr>
          <a:xfrm>
            <a:off x="322125" y="146575"/>
            <a:ext cx="6111600" cy="82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Results: 20:10 ZnTPP Encapsulation Fluorescence</a:t>
            </a:r>
            <a:endParaRPr sz="3200" b="1">
              <a:solidFill>
                <a:schemeClr val="dk1"/>
              </a:solidFill>
              <a:latin typeface="Calibri"/>
              <a:ea typeface="Calibri"/>
              <a:cs typeface="Calibri"/>
              <a:sym typeface="Calibri"/>
            </a:endParaRPr>
          </a:p>
        </p:txBody>
      </p:sp>
      <p:pic>
        <p:nvPicPr>
          <p:cNvPr id="10672" name="Google Shape;10672;p84"/>
          <p:cNvPicPr preferRelativeResize="0"/>
          <p:nvPr/>
        </p:nvPicPr>
        <p:blipFill rotWithShape="1">
          <a:blip r:embed="rId10">
            <a:alphaModFix/>
          </a:blip>
          <a:srcRect l="79002" t="56003"/>
          <a:stretch/>
        </p:blipFill>
        <p:spPr>
          <a:xfrm>
            <a:off x="1110413" y="2129624"/>
            <a:ext cx="2108901" cy="3036276"/>
          </a:xfrm>
          <a:prstGeom prst="rect">
            <a:avLst/>
          </a:prstGeom>
          <a:noFill/>
          <a:ln>
            <a:noFill/>
          </a:ln>
        </p:spPr>
      </p:pic>
      <p:sp>
        <p:nvSpPr>
          <p:cNvPr id="10673" name="Google Shape;10673;p84"/>
          <p:cNvSpPr/>
          <p:nvPr/>
        </p:nvSpPr>
        <p:spPr>
          <a:xfrm>
            <a:off x="823975" y="3617325"/>
            <a:ext cx="619200" cy="585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Shape 10678"/>
        <p:cNvGrpSpPr/>
        <p:nvPr/>
      </p:nvGrpSpPr>
      <p:grpSpPr>
        <a:xfrm>
          <a:off x="0" y="0"/>
          <a:ext cx="0" cy="0"/>
          <a:chOff x="0" y="0"/>
          <a:chExt cx="0" cy="0"/>
        </a:xfrm>
      </p:grpSpPr>
      <p:sp>
        <p:nvSpPr>
          <p:cNvPr id="10679" name="Google Shape;10679;p85"/>
          <p:cNvSpPr txBox="1"/>
          <p:nvPr/>
        </p:nvSpPr>
        <p:spPr>
          <a:xfrm>
            <a:off x="322125" y="1175375"/>
            <a:ext cx="10708500" cy="48453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Biomimetic membrane-based nanotechnologies have broad potential across varying applications</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Current technologies face significant limitations</a:t>
            </a:r>
            <a:endParaRPr sz="240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20:10 GEP demonstrated:</a:t>
            </a:r>
            <a:endParaRPr sz="2400">
              <a:solidFill>
                <a:schemeClr val="dk1"/>
              </a:solidFill>
              <a:latin typeface="Calibri"/>
              <a:ea typeface="Calibri"/>
              <a:cs typeface="Calibri"/>
              <a:sym typeface="Calibri"/>
            </a:endParaRPr>
          </a:p>
          <a:p>
            <a:pPr marL="914400" marR="0" lvl="1" indent="-381000" algn="l" rtl="0">
              <a:lnSpc>
                <a:spcPct val="15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Reversible phase transitions via DLS temperature cycling</a:t>
            </a:r>
            <a:endParaRPr sz="2400">
              <a:solidFill>
                <a:schemeClr val="dk1"/>
              </a:solidFill>
              <a:latin typeface="Calibri"/>
              <a:ea typeface="Calibri"/>
              <a:cs typeface="Calibri"/>
              <a:sym typeface="Calibri"/>
            </a:endParaRPr>
          </a:p>
          <a:p>
            <a:pPr marL="914400" marR="0" lvl="1" indent="-381000" algn="l" rtl="0">
              <a:lnSpc>
                <a:spcPct val="150000"/>
              </a:lnSpc>
              <a:spcBef>
                <a:spcPts val="0"/>
              </a:spcBef>
              <a:spcAft>
                <a:spcPts val="0"/>
              </a:spcAft>
              <a:buClr>
                <a:srgbClr val="00793B"/>
              </a:buClr>
              <a:buSzPts val="2400"/>
              <a:buFont typeface="Calibri"/>
              <a:buChar char="○"/>
            </a:pPr>
            <a:r>
              <a:rPr lang="en-US" sz="2400">
                <a:solidFill>
                  <a:srgbClr val="00793B"/>
                </a:solidFill>
                <a:latin typeface="Calibri"/>
                <a:ea typeface="Calibri"/>
                <a:cs typeface="Calibri"/>
                <a:sym typeface="Calibri"/>
              </a:rPr>
              <a:t>Generation of membrane architectures</a:t>
            </a:r>
            <a:endParaRPr sz="2400">
              <a:solidFill>
                <a:srgbClr val="00793B"/>
              </a:solidFill>
              <a:latin typeface="Calibri"/>
              <a:ea typeface="Calibri"/>
              <a:cs typeface="Calibri"/>
              <a:sym typeface="Calibri"/>
            </a:endParaRPr>
          </a:p>
          <a:p>
            <a:pPr marL="457200" marR="0" lvl="0" indent="-381000" algn="l" rtl="0">
              <a:lnSpc>
                <a:spcPct val="150000"/>
              </a:lnSpc>
              <a:spcBef>
                <a:spcPts val="0"/>
              </a:spcBef>
              <a:spcAft>
                <a:spcPts val="0"/>
              </a:spcAft>
              <a:buClr>
                <a:srgbClr val="F47723"/>
              </a:buClr>
              <a:buSzPts val="2400"/>
              <a:buFont typeface="Calibri"/>
              <a:buChar char="●"/>
            </a:pPr>
            <a:r>
              <a:rPr lang="en-US" sz="2400">
                <a:solidFill>
                  <a:srgbClr val="F47723"/>
                </a:solidFill>
                <a:latin typeface="Calibri"/>
                <a:ea typeface="Calibri"/>
                <a:cs typeface="Calibri"/>
                <a:sym typeface="Calibri"/>
              </a:rPr>
              <a:t>Next we should…</a:t>
            </a:r>
            <a:endParaRPr sz="2400">
              <a:solidFill>
                <a:srgbClr val="F47723"/>
              </a:solidFill>
              <a:latin typeface="Calibri"/>
              <a:ea typeface="Calibri"/>
              <a:cs typeface="Calibri"/>
              <a:sym typeface="Calibri"/>
            </a:endParaRPr>
          </a:p>
        </p:txBody>
      </p:sp>
      <p:sp>
        <p:nvSpPr>
          <p:cNvPr id="10680" name="Google Shape;10680;p85"/>
          <p:cNvSpPr txBox="1"/>
          <p:nvPr/>
        </p:nvSpPr>
        <p:spPr>
          <a:xfrm>
            <a:off x="322125" y="146575"/>
            <a:ext cx="5385300" cy="117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Summary</a:t>
            </a:r>
            <a:endParaRPr sz="3200" b="1">
              <a:solidFill>
                <a:schemeClr val="dk1"/>
              </a:solidFill>
              <a:latin typeface="Calibri"/>
              <a:ea typeface="Calibri"/>
              <a:cs typeface="Calibri"/>
              <a:sym typeface="Calibri"/>
            </a:endParaRPr>
          </a:p>
        </p:txBody>
      </p:sp>
      <p:pic>
        <p:nvPicPr>
          <p:cNvPr id="10681" name="Google Shape;10681;p85"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10682" name="Google Shape;10682;p85"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10683" name="Google Shape;10683;p85"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10684" name="Google Shape;10684;p85"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10685" name="Google Shape;10685;p85"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10686" name="Google Shape;10686;p85"/>
          <p:cNvGrpSpPr/>
          <p:nvPr/>
        </p:nvGrpSpPr>
        <p:grpSpPr>
          <a:xfrm>
            <a:off x="-7700" y="6324841"/>
            <a:ext cx="12206290" cy="332283"/>
            <a:chOff x="931692" y="4540806"/>
            <a:chExt cx="31987132" cy="2418359"/>
          </a:xfrm>
        </p:grpSpPr>
        <p:grpSp>
          <p:nvGrpSpPr>
            <p:cNvPr id="10687" name="Google Shape;10687;p85"/>
            <p:cNvGrpSpPr/>
            <p:nvPr/>
          </p:nvGrpSpPr>
          <p:grpSpPr>
            <a:xfrm>
              <a:off x="931692" y="4540806"/>
              <a:ext cx="16002389" cy="2418359"/>
              <a:chOff x="1874938" y="4228518"/>
              <a:chExt cx="12714436" cy="29031919"/>
            </a:xfrm>
          </p:grpSpPr>
          <p:grpSp>
            <p:nvGrpSpPr>
              <p:cNvPr id="10688" name="Google Shape;10688;p85"/>
              <p:cNvGrpSpPr/>
              <p:nvPr/>
            </p:nvGrpSpPr>
            <p:grpSpPr>
              <a:xfrm>
                <a:off x="1874938" y="4228545"/>
                <a:ext cx="724122" cy="29031869"/>
                <a:chOff x="6763779" y="3610074"/>
                <a:chExt cx="724122" cy="19543500"/>
              </a:xfrm>
            </p:grpSpPr>
            <p:sp>
              <p:nvSpPr>
                <p:cNvPr id="10689" name="Google Shape;10689;p8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90" name="Google Shape;10690;p8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91" name="Google Shape;10691;p8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92" name="Google Shape;10692;p8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693" name="Google Shape;10693;p85"/>
              <p:cNvGrpSpPr/>
              <p:nvPr/>
            </p:nvGrpSpPr>
            <p:grpSpPr>
              <a:xfrm>
                <a:off x="2589876" y="4228518"/>
                <a:ext cx="4171622" cy="29031750"/>
                <a:chOff x="589212" y="5453559"/>
                <a:chExt cx="4171622" cy="19354500"/>
              </a:xfrm>
            </p:grpSpPr>
            <p:grpSp>
              <p:nvGrpSpPr>
                <p:cNvPr id="10694" name="Google Shape;10694;p85"/>
                <p:cNvGrpSpPr/>
                <p:nvPr/>
              </p:nvGrpSpPr>
              <p:grpSpPr>
                <a:xfrm>
                  <a:off x="2213483" y="5453559"/>
                  <a:ext cx="2547351" cy="19354500"/>
                  <a:chOff x="2126394" y="6201753"/>
                  <a:chExt cx="2547351" cy="19354500"/>
                </a:xfrm>
              </p:grpSpPr>
              <p:sp>
                <p:nvSpPr>
                  <p:cNvPr id="10695" name="Google Shape;10695;p8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96" name="Google Shape;10696;p8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97" name="Google Shape;10697;p8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98" name="Google Shape;10698;p8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99" name="Google Shape;10699;p8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00" name="Google Shape;10700;p8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01" name="Google Shape;10701;p8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02" name="Google Shape;10702;p8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03" name="Google Shape;10703;p8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04" name="Google Shape;10704;p8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05" name="Google Shape;10705;p8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06" name="Google Shape;10706;p8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07" name="Google Shape;10707;p8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08" name="Google Shape;10708;p8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709" name="Google Shape;10709;p85"/>
                <p:cNvGrpSpPr/>
                <p:nvPr/>
              </p:nvGrpSpPr>
              <p:grpSpPr>
                <a:xfrm>
                  <a:off x="589212" y="5453559"/>
                  <a:ext cx="1622103" cy="19354500"/>
                  <a:chOff x="589212" y="5453048"/>
                  <a:chExt cx="1622103" cy="19354500"/>
                </a:xfrm>
              </p:grpSpPr>
              <p:sp>
                <p:nvSpPr>
                  <p:cNvPr id="10710" name="Google Shape;10710;p8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11" name="Google Shape;10711;p8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12" name="Google Shape;10712;p8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13" name="Google Shape;10713;p8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14" name="Google Shape;10714;p8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15" name="Google Shape;10715;p8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16" name="Google Shape;10716;p8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17" name="Google Shape;10717;p8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18" name="Google Shape;10718;p8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719" name="Google Shape;10719;p85"/>
              <p:cNvGrpSpPr/>
              <p:nvPr/>
            </p:nvGrpSpPr>
            <p:grpSpPr>
              <a:xfrm>
                <a:off x="6752314" y="4228568"/>
                <a:ext cx="911322" cy="29031869"/>
                <a:chOff x="11540841" y="6900050"/>
                <a:chExt cx="911322" cy="19543500"/>
              </a:xfrm>
            </p:grpSpPr>
            <p:sp>
              <p:nvSpPr>
                <p:cNvPr id="10720" name="Google Shape;10720;p8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21" name="Google Shape;10721;p8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22" name="Google Shape;10722;p8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23" name="Google Shape;10723;p8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24" name="Google Shape;10724;p8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725" name="Google Shape;10725;p85"/>
              <p:cNvGrpSpPr/>
              <p:nvPr/>
            </p:nvGrpSpPr>
            <p:grpSpPr>
              <a:xfrm>
                <a:off x="7654454" y="4228555"/>
                <a:ext cx="2782652" cy="29031869"/>
                <a:chOff x="13486776" y="5144310"/>
                <a:chExt cx="2782652" cy="19543500"/>
              </a:xfrm>
            </p:grpSpPr>
            <p:sp>
              <p:nvSpPr>
                <p:cNvPr id="10726" name="Google Shape;10726;p8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27" name="Google Shape;10727;p8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28" name="Google Shape;10728;p8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29" name="Google Shape;10729;p8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0" name="Google Shape;10730;p8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1" name="Google Shape;10731;p8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2" name="Google Shape;10732;p8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3" name="Google Shape;10733;p8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4" name="Google Shape;10734;p8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5" name="Google Shape;10735;p8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6" name="Google Shape;10736;p8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7" name="Google Shape;10737;p8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8" name="Google Shape;10738;p8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9" name="Google Shape;10739;p8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40" name="Google Shape;10740;p8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41" name="Google Shape;10741;p8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742" name="Google Shape;10742;p85"/>
              <p:cNvGrpSpPr/>
              <p:nvPr/>
            </p:nvGrpSpPr>
            <p:grpSpPr>
              <a:xfrm>
                <a:off x="10427923" y="4228549"/>
                <a:ext cx="4161451" cy="29031869"/>
                <a:chOff x="16176528" y="4317489"/>
                <a:chExt cx="4161451" cy="19543500"/>
              </a:xfrm>
            </p:grpSpPr>
            <p:sp>
              <p:nvSpPr>
                <p:cNvPr id="10743" name="Google Shape;10743;p8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44" name="Google Shape;10744;p8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45" name="Google Shape;10745;p8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46" name="Google Shape;10746;p8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47" name="Google Shape;10747;p8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48" name="Google Shape;10748;p8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49" name="Google Shape;10749;p8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0" name="Google Shape;10750;p8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1" name="Google Shape;10751;p8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2" name="Google Shape;10752;p8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3" name="Google Shape;10753;p8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4" name="Google Shape;10754;p8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5" name="Google Shape;10755;p8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6" name="Google Shape;10756;p8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7" name="Google Shape;10757;p8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8" name="Google Shape;10758;p8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9" name="Google Shape;10759;p8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60" name="Google Shape;10760;p8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61" name="Google Shape;10761;p8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62" name="Google Shape;10762;p8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63" name="Google Shape;10763;p8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64" name="Google Shape;10764;p8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65" name="Google Shape;10765;p8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766" name="Google Shape;10766;p85"/>
            <p:cNvGrpSpPr/>
            <p:nvPr/>
          </p:nvGrpSpPr>
          <p:grpSpPr>
            <a:xfrm>
              <a:off x="16916435" y="4540806"/>
              <a:ext cx="16002389" cy="2418359"/>
              <a:chOff x="1874938" y="4228518"/>
              <a:chExt cx="12714436" cy="29031919"/>
            </a:xfrm>
          </p:grpSpPr>
          <p:grpSp>
            <p:nvGrpSpPr>
              <p:cNvPr id="10767" name="Google Shape;10767;p85"/>
              <p:cNvGrpSpPr/>
              <p:nvPr/>
            </p:nvGrpSpPr>
            <p:grpSpPr>
              <a:xfrm>
                <a:off x="1874938" y="4228545"/>
                <a:ext cx="724122" cy="29031869"/>
                <a:chOff x="6763779" y="3610074"/>
                <a:chExt cx="724122" cy="19543500"/>
              </a:xfrm>
            </p:grpSpPr>
            <p:sp>
              <p:nvSpPr>
                <p:cNvPr id="10768" name="Google Shape;10768;p8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69" name="Google Shape;10769;p8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70" name="Google Shape;10770;p8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71" name="Google Shape;10771;p8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772" name="Google Shape;10772;p85"/>
              <p:cNvGrpSpPr/>
              <p:nvPr/>
            </p:nvGrpSpPr>
            <p:grpSpPr>
              <a:xfrm>
                <a:off x="2589876" y="4228518"/>
                <a:ext cx="4171622" cy="29031750"/>
                <a:chOff x="589212" y="5453559"/>
                <a:chExt cx="4171622" cy="19354500"/>
              </a:xfrm>
            </p:grpSpPr>
            <p:grpSp>
              <p:nvGrpSpPr>
                <p:cNvPr id="10773" name="Google Shape;10773;p85"/>
                <p:cNvGrpSpPr/>
                <p:nvPr/>
              </p:nvGrpSpPr>
              <p:grpSpPr>
                <a:xfrm>
                  <a:off x="2213483" y="5453559"/>
                  <a:ext cx="2547351" cy="19354500"/>
                  <a:chOff x="2126394" y="6201753"/>
                  <a:chExt cx="2547351" cy="19354500"/>
                </a:xfrm>
              </p:grpSpPr>
              <p:sp>
                <p:nvSpPr>
                  <p:cNvPr id="10774" name="Google Shape;10774;p8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75" name="Google Shape;10775;p8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76" name="Google Shape;10776;p8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77" name="Google Shape;10777;p8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78" name="Google Shape;10778;p8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79" name="Google Shape;10779;p8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80" name="Google Shape;10780;p8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81" name="Google Shape;10781;p8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82" name="Google Shape;10782;p8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83" name="Google Shape;10783;p8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84" name="Google Shape;10784;p8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85" name="Google Shape;10785;p8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86" name="Google Shape;10786;p8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87" name="Google Shape;10787;p8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788" name="Google Shape;10788;p85"/>
                <p:cNvGrpSpPr/>
                <p:nvPr/>
              </p:nvGrpSpPr>
              <p:grpSpPr>
                <a:xfrm>
                  <a:off x="589212" y="5453559"/>
                  <a:ext cx="1622103" cy="19354500"/>
                  <a:chOff x="589212" y="5453048"/>
                  <a:chExt cx="1622103" cy="19354500"/>
                </a:xfrm>
              </p:grpSpPr>
              <p:sp>
                <p:nvSpPr>
                  <p:cNvPr id="10789" name="Google Shape;10789;p8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90" name="Google Shape;10790;p8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91" name="Google Shape;10791;p8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92" name="Google Shape;10792;p8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93" name="Google Shape;10793;p8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94" name="Google Shape;10794;p8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95" name="Google Shape;10795;p8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96" name="Google Shape;10796;p8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97" name="Google Shape;10797;p8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798" name="Google Shape;10798;p85"/>
              <p:cNvGrpSpPr/>
              <p:nvPr/>
            </p:nvGrpSpPr>
            <p:grpSpPr>
              <a:xfrm>
                <a:off x="6752314" y="4228568"/>
                <a:ext cx="911322" cy="29031869"/>
                <a:chOff x="11540841" y="6900050"/>
                <a:chExt cx="911322" cy="19543500"/>
              </a:xfrm>
            </p:grpSpPr>
            <p:sp>
              <p:nvSpPr>
                <p:cNvPr id="10799" name="Google Shape;10799;p8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00" name="Google Shape;10800;p8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01" name="Google Shape;10801;p8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02" name="Google Shape;10802;p8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03" name="Google Shape;10803;p8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804" name="Google Shape;10804;p85"/>
              <p:cNvGrpSpPr/>
              <p:nvPr/>
            </p:nvGrpSpPr>
            <p:grpSpPr>
              <a:xfrm>
                <a:off x="7654454" y="4228555"/>
                <a:ext cx="2782652" cy="29031869"/>
                <a:chOff x="13486776" y="5144310"/>
                <a:chExt cx="2782652" cy="19543500"/>
              </a:xfrm>
            </p:grpSpPr>
            <p:sp>
              <p:nvSpPr>
                <p:cNvPr id="10805" name="Google Shape;10805;p8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06" name="Google Shape;10806;p8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07" name="Google Shape;10807;p8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08" name="Google Shape;10808;p8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09" name="Google Shape;10809;p8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0" name="Google Shape;10810;p8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1" name="Google Shape;10811;p8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2" name="Google Shape;10812;p8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3" name="Google Shape;10813;p8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4" name="Google Shape;10814;p8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5" name="Google Shape;10815;p8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6" name="Google Shape;10816;p8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7" name="Google Shape;10817;p8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8" name="Google Shape;10818;p8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9" name="Google Shape;10819;p8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20" name="Google Shape;10820;p8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821" name="Google Shape;10821;p85"/>
              <p:cNvGrpSpPr/>
              <p:nvPr/>
            </p:nvGrpSpPr>
            <p:grpSpPr>
              <a:xfrm>
                <a:off x="10427923" y="4228549"/>
                <a:ext cx="4161451" cy="29031869"/>
                <a:chOff x="16176528" y="4317489"/>
                <a:chExt cx="4161451" cy="19543500"/>
              </a:xfrm>
            </p:grpSpPr>
            <p:sp>
              <p:nvSpPr>
                <p:cNvPr id="10822" name="Google Shape;10822;p8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23" name="Google Shape;10823;p8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24" name="Google Shape;10824;p8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25" name="Google Shape;10825;p8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26" name="Google Shape;10826;p8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27" name="Google Shape;10827;p8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28" name="Google Shape;10828;p8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29" name="Google Shape;10829;p8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0" name="Google Shape;10830;p8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1" name="Google Shape;10831;p8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2" name="Google Shape;10832;p8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3" name="Google Shape;10833;p8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4" name="Google Shape;10834;p8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5" name="Google Shape;10835;p8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6" name="Google Shape;10836;p8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7" name="Google Shape;10837;p8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8" name="Google Shape;10838;p8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9" name="Google Shape;10839;p8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40" name="Google Shape;10840;p8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41" name="Google Shape;10841;p8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42" name="Google Shape;10842;p8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43" name="Google Shape;10843;p8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44" name="Google Shape;10844;p8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0845" name="Google Shape;10845;p85"/>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846" name="Google Shape;10846;p85"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10847" name="Google Shape;10847;p85"/>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10848" name="Google Shape;10848;p85"/>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Shape 10853"/>
        <p:cNvGrpSpPr/>
        <p:nvPr/>
      </p:nvGrpSpPr>
      <p:grpSpPr>
        <a:xfrm>
          <a:off x="0" y="0"/>
          <a:ext cx="0" cy="0"/>
          <a:chOff x="0" y="0"/>
          <a:chExt cx="0" cy="0"/>
        </a:xfrm>
      </p:grpSpPr>
      <p:sp>
        <p:nvSpPr>
          <p:cNvPr id="10854" name="Google Shape;10854;p86"/>
          <p:cNvSpPr txBox="1"/>
          <p:nvPr/>
        </p:nvSpPr>
        <p:spPr>
          <a:xfrm>
            <a:off x="322125" y="1175375"/>
            <a:ext cx="11533500" cy="48453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50000"/>
              </a:lnSpc>
              <a:spcBef>
                <a:spcPts val="0"/>
              </a:spcBef>
              <a:spcAft>
                <a:spcPts val="0"/>
              </a:spcAft>
              <a:buClr>
                <a:schemeClr val="dk1"/>
              </a:buClr>
              <a:buSzPts val="2400"/>
              <a:buFont typeface="Calibri"/>
              <a:buChar char="●"/>
            </a:pPr>
            <a:r>
              <a:rPr lang="en-US" sz="2400" dirty="0">
                <a:solidFill>
                  <a:schemeClr val="dk1"/>
                </a:solidFill>
                <a:latin typeface="Calibri"/>
                <a:ea typeface="Calibri"/>
                <a:cs typeface="Calibri"/>
                <a:sym typeface="Calibri"/>
              </a:rPr>
              <a:t>Gabriel Moñtano, Northern Arizona University</a:t>
            </a:r>
            <a:endParaRPr sz="2400" dirty="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dirty="0">
                <a:solidFill>
                  <a:schemeClr val="dk1"/>
                </a:solidFill>
                <a:latin typeface="Calibri"/>
                <a:ea typeface="Calibri"/>
                <a:cs typeface="Calibri"/>
                <a:sym typeface="Calibri"/>
              </a:rPr>
              <a:t>Ashley Martinez, Northern Arizona University</a:t>
            </a:r>
            <a:endParaRPr sz="2400" dirty="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dirty="0">
                <a:solidFill>
                  <a:schemeClr val="dk1"/>
                </a:solidFill>
                <a:latin typeface="Calibri"/>
                <a:ea typeface="Calibri"/>
                <a:cs typeface="Calibri"/>
                <a:sym typeface="Calibri"/>
              </a:rPr>
              <a:t>Jessica Hauer, Arizona State University</a:t>
            </a:r>
            <a:endParaRPr sz="2400" dirty="0">
              <a:solidFill>
                <a:schemeClr val="dk1"/>
              </a:solidFill>
              <a:latin typeface="Calibri"/>
              <a:ea typeface="Calibri"/>
              <a:cs typeface="Calibri"/>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400" dirty="0">
                <a:solidFill>
                  <a:schemeClr val="dk1"/>
                </a:solidFill>
                <a:latin typeface="Calibri"/>
                <a:ea typeface="Calibri"/>
                <a:cs typeface="Calibri"/>
                <a:sym typeface="Calibri"/>
              </a:rPr>
              <a:t>Celedonio Rodriguez, Northern Arizona University </a:t>
            </a:r>
            <a:endParaRPr sz="2400" dirty="0">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endParaRPr sz="2400" dirty="0">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endParaRPr sz="2400" dirty="0">
              <a:solidFill>
                <a:schemeClr val="dk1"/>
              </a:solidFill>
              <a:latin typeface="Calibri"/>
              <a:ea typeface="Calibri"/>
              <a:cs typeface="Calibri"/>
              <a:sym typeface="Calibri"/>
            </a:endParaRPr>
          </a:p>
        </p:txBody>
      </p:sp>
      <p:sp>
        <p:nvSpPr>
          <p:cNvPr id="10855" name="Google Shape;10855;p86"/>
          <p:cNvSpPr txBox="1"/>
          <p:nvPr/>
        </p:nvSpPr>
        <p:spPr>
          <a:xfrm>
            <a:off x="322125" y="146575"/>
            <a:ext cx="5117100" cy="117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a:solidFill>
                  <a:schemeClr val="dk1"/>
                </a:solidFill>
                <a:latin typeface="Calibri"/>
                <a:ea typeface="Calibri"/>
                <a:cs typeface="Calibri"/>
                <a:sym typeface="Calibri"/>
              </a:rPr>
              <a:t>Acknowledgments</a:t>
            </a:r>
            <a:endParaRPr sz="3200" b="1">
              <a:solidFill>
                <a:schemeClr val="dk1"/>
              </a:solidFill>
              <a:latin typeface="Calibri"/>
              <a:ea typeface="Calibri"/>
              <a:cs typeface="Calibri"/>
              <a:sym typeface="Calibri"/>
            </a:endParaRPr>
          </a:p>
        </p:txBody>
      </p:sp>
      <p:pic>
        <p:nvPicPr>
          <p:cNvPr id="10856" name="Google Shape;10856;p86" descr="Logo&#10;&#10;Description automatically generated"/>
          <p:cNvPicPr preferRelativeResize="0"/>
          <p:nvPr/>
        </p:nvPicPr>
        <p:blipFill rotWithShape="1">
          <a:blip r:embed="rId3">
            <a:alphaModFix/>
          </a:blip>
          <a:srcRect/>
          <a:stretch/>
        </p:blipFill>
        <p:spPr>
          <a:xfrm>
            <a:off x="9678486" y="146581"/>
            <a:ext cx="1059694" cy="585464"/>
          </a:xfrm>
          <a:prstGeom prst="rect">
            <a:avLst/>
          </a:prstGeom>
          <a:noFill/>
          <a:ln>
            <a:noFill/>
          </a:ln>
        </p:spPr>
      </p:pic>
      <p:pic>
        <p:nvPicPr>
          <p:cNvPr id="10857" name="Google Shape;10857;p86" descr="Shape&#10;&#10;Description automatically generated with medium confidence"/>
          <p:cNvPicPr preferRelativeResize="0"/>
          <p:nvPr/>
        </p:nvPicPr>
        <p:blipFill rotWithShape="1">
          <a:blip r:embed="rId4">
            <a:alphaModFix/>
          </a:blip>
          <a:srcRect/>
          <a:stretch/>
        </p:blipFill>
        <p:spPr>
          <a:xfrm>
            <a:off x="8636396" y="1995742"/>
            <a:ext cx="1859724" cy="902925"/>
          </a:xfrm>
          <a:prstGeom prst="rect">
            <a:avLst/>
          </a:prstGeom>
          <a:noFill/>
          <a:ln>
            <a:noFill/>
          </a:ln>
        </p:spPr>
      </p:pic>
      <p:pic>
        <p:nvPicPr>
          <p:cNvPr id="10858" name="Google Shape;10858;p86" descr="https://commguide.asu.edu/downloads/asulogo/jpg/logo_mg.jpg"/>
          <p:cNvPicPr preferRelativeResize="0"/>
          <p:nvPr/>
        </p:nvPicPr>
        <p:blipFill rotWithShape="1">
          <a:blip r:embed="rId5">
            <a:alphaModFix/>
          </a:blip>
          <a:srcRect/>
          <a:stretch/>
        </p:blipFill>
        <p:spPr>
          <a:xfrm>
            <a:off x="10971339" y="146570"/>
            <a:ext cx="1059689" cy="441379"/>
          </a:xfrm>
          <a:prstGeom prst="rect">
            <a:avLst/>
          </a:prstGeom>
          <a:noFill/>
          <a:ln>
            <a:noFill/>
          </a:ln>
        </p:spPr>
      </p:pic>
      <p:pic>
        <p:nvPicPr>
          <p:cNvPr id="10859" name="Google Shape;10859;p86" descr="REU at Harvard University (CNS) | NNCI"/>
          <p:cNvPicPr preferRelativeResize="0"/>
          <p:nvPr/>
        </p:nvPicPr>
        <p:blipFill rotWithShape="1">
          <a:blip r:embed="rId6">
            <a:alphaModFix/>
          </a:blip>
          <a:srcRect/>
          <a:stretch/>
        </p:blipFill>
        <p:spPr>
          <a:xfrm>
            <a:off x="6382493" y="3975518"/>
            <a:ext cx="2253900" cy="967825"/>
          </a:xfrm>
          <a:prstGeom prst="rect">
            <a:avLst/>
          </a:prstGeom>
          <a:noFill/>
          <a:ln>
            <a:noFill/>
          </a:ln>
        </p:spPr>
      </p:pic>
      <p:pic>
        <p:nvPicPr>
          <p:cNvPr id="10860" name="Google Shape;10860;p86" title="Screenshot 2026-06-24 at 4.34.07 PM.png"/>
          <p:cNvPicPr preferRelativeResize="0"/>
          <p:nvPr/>
        </p:nvPicPr>
        <p:blipFill rotWithShape="1">
          <a:blip r:embed="rId7">
            <a:alphaModFix/>
          </a:blip>
          <a:srcRect l="5402" t="4898"/>
          <a:stretch/>
        </p:blipFill>
        <p:spPr>
          <a:xfrm>
            <a:off x="2981062" y="4430425"/>
            <a:ext cx="1531775" cy="1468350"/>
          </a:xfrm>
          <a:prstGeom prst="rect">
            <a:avLst/>
          </a:prstGeom>
          <a:noFill/>
          <a:ln>
            <a:noFill/>
          </a:ln>
        </p:spPr>
      </p:pic>
      <p:grpSp>
        <p:nvGrpSpPr>
          <p:cNvPr id="10861" name="Google Shape;10861;p86"/>
          <p:cNvGrpSpPr/>
          <p:nvPr/>
        </p:nvGrpSpPr>
        <p:grpSpPr>
          <a:xfrm>
            <a:off x="-7700" y="6324841"/>
            <a:ext cx="12206290" cy="332283"/>
            <a:chOff x="931692" y="4540806"/>
            <a:chExt cx="31987132" cy="2418359"/>
          </a:xfrm>
        </p:grpSpPr>
        <p:grpSp>
          <p:nvGrpSpPr>
            <p:cNvPr id="10862" name="Google Shape;10862;p86"/>
            <p:cNvGrpSpPr/>
            <p:nvPr/>
          </p:nvGrpSpPr>
          <p:grpSpPr>
            <a:xfrm>
              <a:off x="931692" y="4540806"/>
              <a:ext cx="16002389" cy="2418359"/>
              <a:chOff x="1874938" y="4228518"/>
              <a:chExt cx="12714436" cy="29031919"/>
            </a:xfrm>
          </p:grpSpPr>
          <p:grpSp>
            <p:nvGrpSpPr>
              <p:cNvPr id="10863" name="Google Shape;10863;p86"/>
              <p:cNvGrpSpPr/>
              <p:nvPr/>
            </p:nvGrpSpPr>
            <p:grpSpPr>
              <a:xfrm>
                <a:off x="1874938" y="4228545"/>
                <a:ext cx="724122" cy="29031869"/>
                <a:chOff x="6763779" y="3610074"/>
                <a:chExt cx="724122" cy="19543500"/>
              </a:xfrm>
            </p:grpSpPr>
            <p:sp>
              <p:nvSpPr>
                <p:cNvPr id="10864" name="Google Shape;10864;p8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65" name="Google Shape;10865;p8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66" name="Google Shape;10866;p8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67" name="Google Shape;10867;p8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868" name="Google Shape;10868;p86"/>
              <p:cNvGrpSpPr/>
              <p:nvPr/>
            </p:nvGrpSpPr>
            <p:grpSpPr>
              <a:xfrm>
                <a:off x="2589876" y="4228518"/>
                <a:ext cx="4171622" cy="29031750"/>
                <a:chOff x="589212" y="5453559"/>
                <a:chExt cx="4171622" cy="19354500"/>
              </a:xfrm>
            </p:grpSpPr>
            <p:grpSp>
              <p:nvGrpSpPr>
                <p:cNvPr id="10869" name="Google Shape;10869;p86"/>
                <p:cNvGrpSpPr/>
                <p:nvPr/>
              </p:nvGrpSpPr>
              <p:grpSpPr>
                <a:xfrm>
                  <a:off x="2213483" y="5453559"/>
                  <a:ext cx="2547351" cy="19354500"/>
                  <a:chOff x="2126394" y="6201753"/>
                  <a:chExt cx="2547351" cy="19354500"/>
                </a:xfrm>
              </p:grpSpPr>
              <p:sp>
                <p:nvSpPr>
                  <p:cNvPr id="10870" name="Google Shape;10870;p8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1" name="Google Shape;10871;p8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2" name="Google Shape;10872;p8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3" name="Google Shape;10873;p8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4" name="Google Shape;10874;p8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5" name="Google Shape;10875;p8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6" name="Google Shape;10876;p8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7" name="Google Shape;10877;p8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8" name="Google Shape;10878;p8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9" name="Google Shape;10879;p8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80" name="Google Shape;10880;p8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81" name="Google Shape;10881;p8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82" name="Google Shape;10882;p8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83" name="Google Shape;10883;p8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884" name="Google Shape;10884;p86"/>
                <p:cNvGrpSpPr/>
                <p:nvPr/>
              </p:nvGrpSpPr>
              <p:grpSpPr>
                <a:xfrm>
                  <a:off x="589212" y="5453559"/>
                  <a:ext cx="1622103" cy="19354500"/>
                  <a:chOff x="589212" y="5453048"/>
                  <a:chExt cx="1622103" cy="19354500"/>
                </a:xfrm>
              </p:grpSpPr>
              <p:sp>
                <p:nvSpPr>
                  <p:cNvPr id="10885" name="Google Shape;10885;p8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86" name="Google Shape;10886;p8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87" name="Google Shape;10887;p8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88" name="Google Shape;10888;p8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89" name="Google Shape;10889;p8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90" name="Google Shape;10890;p8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91" name="Google Shape;10891;p8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92" name="Google Shape;10892;p8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93" name="Google Shape;10893;p8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894" name="Google Shape;10894;p86"/>
              <p:cNvGrpSpPr/>
              <p:nvPr/>
            </p:nvGrpSpPr>
            <p:grpSpPr>
              <a:xfrm>
                <a:off x="6752314" y="4228568"/>
                <a:ext cx="911322" cy="29031869"/>
                <a:chOff x="11540841" y="6900050"/>
                <a:chExt cx="911322" cy="19543500"/>
              </a:xfrm>
            </p:grpSpPr>
            <p:sp>
              <p:nvSpPr>
                <p:cNvPr id="10895" name="Google Shape;10895;p8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96" name="Google Shape;10896;p8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97" name="Google Shape;10897;p8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98" name="Google Shape;10898;p8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99" name="Google Shape;10899;p8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900" name="Google Shape;10900;p86"/>
              <p:cNvGrpSpPr/>
              <p:nvPr/>
            </p:nvGrpSpPr>
            <p:grpSpPr>
              <a:xfrm>
                <a:off x="7654454" y="4228555"/>
                <a:ext cx="2782652" cy="29031869"/>
                <a:chOff x="13486776" y="5144310"/>
                <a:chExt cx="2782652" cy="19543500"/>
              </a:xfrm>
            </p:grpSpPr>
            <p:sp>
              <p:nvSpPr>
                <p:cNvPr id="10901" name="Google Shape;10901;p8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02" name="Google Shape;10902;p8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03" name="Google Shape;10903;p8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04" name="Google Shape;10904;p8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05" name="Google Shape;10905;p8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06" name="Google Shape;10906;p8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07" name="Google Shape;10907;p8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08" name="Google Shape;10908;p8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09" name="Google Shape;10909;p8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10" name="Google Shape;10910;p8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11" name="Google Shape;10911;p8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12" name="Google Shape;10912;p8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13" name="Google Shape;10913;p8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14" name="Google Shape;10914;p8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15" name="Google Shape;10915;p8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16" name="Google Shape;10916;p8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917" name="Google Shape;10917;p86"/>
              <p:cNvGrpSpPr/>
              <p:nvPr/>
            </p:nvGrpSpPr>
            <p:grpSpPr>
              <a:xfrm>
                <a:off x="10427923" y="4228549"/>
                <a:ext cx="4161451" cy="29031869"/>
                <a:chOff x="16176528" y="4317489"/>
                <a:chExt cx="4161451" cy="19543500"/>
              </a:xfrm>
            </p:grpSpPr>
            <p:sp>
              <p:nvSpPr>
                <p:cNvPr id="10918" name="Google Shape;10918;p8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19" name="Google Shape;10919;p8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0" name="Google Shape;10920;p8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1" name="Google Shape;10921;p8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2" name="Google Shape;10922;p8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3" name="Google Shape;10923;p8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4" name="Google Shape;10924;p8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5" name="Google Shape;10925;p8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6" name="Google Shape;10926;p8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7" name="Google Shape;10927;p8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8" name="Google Shape;10928;p8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9" name="Google Shape;10929;p8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0" name="Google Shape;10930;p8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1" name="Google Shape;10931;p8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2" name="Google Shape;10932;p8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3" name="Google Shape;10933;p8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4" name="Google Shape;10934;p8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5" name="Google Shape;10935;p8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6" name="Google Shape;10936;p8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7" name="Google Shape;10937;p8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8" name="Google Shape;10938;p8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39" name="Google Shape;10939;p8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40" name="Google Shape;10940;p8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941" name="Google Shape;10941;p86"/>
            <p:cNvGrpSpPr/>
            <p:nvPr/>
          </p:nvGrpSpPr>
          <p:grpSpPr>
            <a:xfrm>
              <a:off x="16916435" y="4540806"/>
              <a:ext cx="16002389" cy="2418359"/>
              <a:chOff x="1874938" y="4228518"/>
              <a:chExt cx="12714436" cy="29031919"/>
            </a:xfrm>
          </p:grpSpPr>
          <p:grpSp>
            <p:nvGrpSpPr>
              <p:cNvPr id="10942" name="Google Shape;10942;p86"/>
              <p:cNvGrpSpPr/>
              <p:nvPr/>
            </p:nvGrpSpPr>
            <p:grpSpPr>
              <a:xfrm>
                <a:off x="1874938" y="4228545"/>
                <a:ext cx="724122" cy="29031869"/>
                <a:chOff x="6763779" y="3610074"/>
                <a:chExt cx="724122" cy="19543500"/>
              </a:xfrm>
            </p:grpSpPr>
            <p:sp>
              <p:nvSpPr>
                <p:cNvPr id="10943" name="Google Shape;10943;p8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44" name="Google Shape;10944;p8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45" name="Google Shape;10945;p8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46" name="Google Shape;10946;p8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947" name="Google Shape;10947;p86"/>
              <p:cNvGrpSpPr/>
              <p:nvPr/>
            </p:nvGrpSpPr>
            <p:grpSpPr>
              <a:xfrm>
                <a:off x="2589876" y="4228518"/>
                <a:ext cx="4171622" cy="29031750"/>
                <a:chOff x="589212" y="5453559"/>
                <a:chExt cx="4171622" cy="19354500"/>
              </a:xfrm>
            </p:grpSpPr>
            <p:grpSp>
              <p:nvGrpSpPr>
                <p:cNvPr id="10948" name="Google Shape;10948;p86"/>
                <p:cNvGrpSpPr/>
                <p:nvPr/>
              </p:nvGrpSpPr>
              <p:grpSpPr>
                <a:xfrm>
                  <a:off x="2213483" y="5453559"/>
                  <a:ext cx="2547351" cy="19354500"/>
                  <a:chOff x="2126394" y="6201753"/>
                  <a:chExt cx="2547351" cy="19354500"/>
                </a:xfrm>
              </p:grpSpPr>
              <p:sp>
                <p:nvSpPr>
                  <p:cNvPr id="10949" name="Google Shape;10949;p8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0" name="Google Shape;10950;p8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1" name="Google Shape;10951;p8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2" name="Google Shape;10952;p8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3" name="Google Shape;10953;p8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4" name="Google Shape;10954;p8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5" name="Google Shape;10955;p8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6" name="Google Shape;10956;p8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7" name="Google Shape;10957;p8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8" name="Google Shape;10958;p8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9" name="Google Shape;10959;p8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60" name="Google Shape;10960;p8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61" name="Google Shape;10961;p8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62" name="Google Shape;10962;p8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963" name="Google Shape;10963;p86"/>
                <p:cNvGrpSpPr/>
                <p:nvPr/>
              </p:nvGrpSpPr>
              <p:grpSpPr>
                <a:xfrm>
                  <a:off x="589212" y="5453559"/>
                  <a:ext cx="1622103" cy="19354500"/>
                  <a:chOff x="589212" y="5453048"/>
                  <a:chExt cx="1622103" cy="19354500"/>
                </a:xfrm>
              </p:grpSpPr>
              <p:sp>
                <p:nvSpPr>
                  <p:cNvPr id="10964" name="Google Shape;10964;p8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65" name="Google Shape;10965;p8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66" name="Google Shape;10966;p8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67" name="Google Shape;10967;p8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68" name="Google Shape;10968;p8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69" name="Google Shape;10969;p8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70" name="Google Shape;10970;p8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71" name="Google Shape;10971;p8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72" name="Google Shape;10972;p8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973" name="Google Shape;10973;p86"/>
              <p:cNvGrpSpPr/>
              <p:nvPr/>
            </p:nvGrpSpPr>
            <p:grpSpPr>
              <a:xfrm>
                <a:off x="6752314" y="4228568"/>
                <a:ext cx="911322" cy="29031869"/>
                <a:chOff x="11540841" y="6900050"/>
                <a:chExt cx="911322" cy="19543500"/>
              </a:xfrm>
            </p:grpSpPr>
            <p:sp>
              <p:nvSpPr>
                <p:cNvPr id="10974" name="Google Shape;10974;p8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75" name="Google Shape;10975;p8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76" name="Google Shape;10976;p8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77" name="Google Shape;10977;p8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78" name="Google Shape;10978;p8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979" name="Google Shape;10979;p86"/>
              <p:cNvGrpSpPr/>
              <p:nvPr/>
            </p:nvGrpSpPr>
            <p:grpSpPr>
              <a:xfrm>
                <a:off x="7654454" y="4228555"/>
                <a:ext cx="2782652" cy="29031869"/>
                <a:chOff x="13486776" y="5144310"/>
                <a:chExt cx="2782652" cy="19543500"/>
              </a:xfrm>
            </p:grpSpPr>
            <p:sp>
              <p:nvSpPr>
                <p:cNvPr id="10980" name="Google Shape;10980;p8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1" name="Google Shape;10981;p8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2" name="Google Shape;10982;p8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3" name="Google Shape;10983;p8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4" name="Google Shape;10984;p8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5" name="Google Shape;10985;p8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6" name="Google Shape;10986;p8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7" name="Google Shape;10987;p8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8" name="Google Shape;10988;p8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9" name="Google Shape;10989;p8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90" name="Google Shape;10990;p8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91" name="Google Shape;10991;p8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92" name="Google Shape;10992;p8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93" name="Google Shape;10993;p8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94" name="Google Shape;10994;p8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95" name="Google Shape;10995;p8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996" name="Google Shape;10996;p86"/>
              <p:cNvGrpSpPr/>
              <p:nvPr/>
            </p:nvGrpSpPr>
            <p:grpSpPr>
              <a:xfrm>
                <a:off x="10427923" y="4228549"/>
                <a:ext cx="4161451" cy="29031869"/>
                <a:chOff x="16176528" y="4317489"/>
                <a:chExt cx="4161451" cy="19543500"/>
              </a:xfrm>
            </p:grpSpPr>
            <p:sp>
              <p:nvSpPr>
                <p:cNvPr id="10997" name="Google Shape;10997;p8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98" name="Google Shape;10998;p8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99" name="Google Shape;10999;p8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0" name="Google Shape;11000;p8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1" name="Google Shape;11001;p8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2" name="Google Shape;11002;p8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3" name="Google Shape;11003;p8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4" name="Google Shape;11004;p8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5" name="Google Shape;11005;p8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6" name="Google Shape;11006;p8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7" name="Google Shape;11007;p8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8" name="Google Shape;11008;p8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9" name="Google Shape;11009;p8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0" name="Google Shape;11010;p8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1" name="Google Shape;11011;p8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2" name="Google Shape;11012;p8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3" name="Google Shape;11013;p8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4" name="Google Shape;11014;p8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5" name="Google Shape;11015;p8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6" name="Google Shape;11016;p8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7" name="Google Shape;11017;p8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8" name="Google Shape;11018;p8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9" name="Google Shape;11019;p8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1020" name="Google Shape;11020;p86"/>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021" name="Google Shape;11021;p86"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11022" name="Google Shape;11022;p86"/>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
        <p:nvSpPr>
          <p:cNvPr id="11023" name="Google Shape;11023;p86"/>
          <p:cNvSpPr txBox="1"/>
          <p:nvPr/>
        </p:nvSpPr>
        <p:spPr>
          <a:xfrm>
            <a:off x="-6" y="6508950"/>
            <a:ext cx="12207300" cy="36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latin typeface="Calibri"/>
                <a:ea typeface="Calibri"/>
                <a:cs typeface="Calibri"/>
                <a:sym typeface="Calibri"/>
              </a:rPr>
              <a:t>17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Shape 11028"/>
        <p:cNvGrpSpPr/>
        <p:nvPr/>
      </p:nvGrpSpPr>
      <p:grpSpPr>
        <a:xfrm>
          <a:off x="0" y="0"/>
          <a:ext cx="0" cy="0"/>
          <a:chOff x="0" y="0"/>
          <a:chExt cx="0" cy="0"/>
        </a:xfrm>
      </p:grpSpPr>
      <p:sp>
        <p:nvSpPr>
          <p:cNvPr id="11029" name="Google Shape;11029;p87"/>
          <p:cNvSpPr txBox="1">
            <a:spLocks noGrp="1"/>
          </p:cNvSpPr>
          <p:nvPr>
            <p:ph type="ctrTitle"/>
          </p:nvPr>
        </p:nvSpPr>
        <p:spPr>
          <a:xfrm>
            <a:off x="1372613" y="1326100"/>
            <a:ext cx="9446400" cy="19932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Times New Roman"/>
              <a:buNone/>
            </a:pPr>
            <a:r>
              <a:rPr lang="en-US" sz="4440" b="1">
                <a:latin typeface="Times New Roman"/>
                <a:ea typeface="Times New Roman"/>
                <a:cs typeface="Times New Roman"/>
                <a:sym typeface="Times New Roman"/>
              </a:rPr>
              <a:t>Synthesizing Genetically Encoded Amphiphilic Polymers for Membrane Based Nanotechnologies</a:t>
            </a:r>
            <a:endParaRPr sz="35130"/>
          </a:p>
        </p:txBody>
      </p:sp>
      <p:sp>
        <p:nvSpPr>
          <p:cNvPr id="11030" name="Google Shape;11030;p87"/>
          <p:cNvSpPr txBox="1">
            <a:spLocks noGrp="1"/>
          </p:cNvSpPr>
          <p:nvPr>
            <p:ph type="subTitle" idx="1"/>
          </p:nvPr>
        </p:nvSpPr>
        <p:spPr>
          <a:xfrm>
            <a:off x="843564" y="3938357"/>
            <a:ext cx="10513200" cy="154560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Clr>
                <a:schemeClr val="dk1"/>
              </a:buClr>
              <a:buSzPts val="3200"/>
              <a:buNone/>
            </a:pPr>
            <a:r>
              <a:rPr lang="en-US" sz="2500" dirty="0"/>
              <a:t>Adam Vanluvanee, Harvey Mudd College</a:t>
            </a:r>
            <a:endParaRPr sz="2500" dirty="0"/>
          </a:p>
          <a:p>
            <a:pPr marL="0" lvl="0" indent="0" algn="ctr" rtl="0">
              <a:lnSpc>
                <a:spcPct val="80000"/>
              </a:lnSpc>
              <a:spcBef>
                <a:spcPts val="0"/>
              </a:spcBef>
              <a:spcAft>
                <a:spcPts val="0"/>
              </a:spcAft>
              <a:buClr>
                <a:schemeClr val="dk1"/>
              </a:buClr>
              <a:buSzPts val="3200"/>
              <a:buNone/>
            </a:pPr>
            <a:endParaRPr sz="2500" dirty="0"/>
          </a:p>
          <a:p>
            <a:pPr marL="0" lvl="0" indent="0" algn="ctr" rtl="0">
              <a:lnSpc>
                <a:spcPct val="80000"/>
              </a:lnSpc>
              <a:spcBef>
                <a:spcPts val="1000"/>
              </a:spcBef>
              <a:spcAft>
                <a:spcPts val="0"/>
              </a:spcAft>
              <a:buClr>
                <a:schemeClr val="dk1"/>
              </a:buClr>
              <a:buSzPts val="3200"/>
              <a:buNone/>
            </a:pPr>
            <a:r>
              <a:rPr lang="en-US" sz="1900" dirty="0"/>
              <a:t>Ashley Martinez, Northern Arizona University</a:t>
            </a:r>
            <a:endParaRPr sz="1100" dirty="0"/>
          </a:p>
          <a:p>
            <a:pPr marL="0" lvl="0" indent="0" algn="ctr" rtl="0">
              <a:lnSpc>
                <a:spcPct val="80000"/>
              </a:lnSpc>
              <a:spcBef>
                <a:spcPts val="1000"/>
              </a:spcBef>
              <a:spcAft>
                <a:spcPts val="0"/>
              </a:spcAft>
              <a:buClr>
                <a:schemeClr val="dk1"/>
              </a:buClr>
              <a:buSzPts val="3200"/>
              <a:buNone/>
            </a:pPr>
            <a:r>
              <a:rPr lang="en-US" sz="1900" dirty="0"/>
              <a:t>Gabriel Moñtano, Northern Arizona University</a:t>
            </a:r>
            <a:endParaRPr sz="1100" dirty="0"/>
          </a:p>
        </p:txBody>
      </p:sp>
      <p:pic>
        <p:nvPicPr>
          <p:cNvPr id="11031" name="Google Shape;11031;p87"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11032" name="Google Shape;11032;p87" descr="Shape&#10;&#10;Description automatically generated with medium confidence"/>
          <p:cNvPicPr preferRelativeResize="0"/>
          <p:nvPr/>
        </p:nvPicPr>
        <p:blipFill rotWithShape="1">
          <a:blip r:embed="rId4">
            <a:alphaModFix/>
          </a:blip>
          <a:srcRect/>
          <a:stretch/>
        </p:blipFill>
        <p:spPr>
          <a:xfrm>
            <a:off x="8090887" y="88100"/>
            <a:ext cx="1078651" cy="523690"/>
          </a:xfrm>
          <a:prstGeom prst="rect">
            <a:avLst/>
          </a:prstGeom>
          <a:noFill/>
          <a:ln>
            <a:noFill/>
          </a:ln>
        </p:spPr>
      </p:pic>
      <p:pic>
        <p:nvPicPr>
          <p:cNvPr id="11033" name="Google Shape;11033;p87" descr="Logo&#10;&#10;Description automatically generated"/>
          <p:cNvPicPr preferRelativeResize="0"/>
          <p:nvPr/>
        </p:nvPicPr>
        <p:blipFill rotWithShape="1">
          <a:blip r:embed="rId5">
            <a:alphaModFix/>
          </a:blip>
          <a:srcRect/>
          <a:stretch/>
        </p:blipFill>
        <p:spPr>
          <a:xfrm>
            <a:off x="255926" y="88076"/>
            <a:ext cx="1200497" cy="663250"/>
          </a:xfrm>
          <a:prstGeom prst="rect">
            <a:avLst/>
          </a:prstGeom>
          <a:noFill/>
          <a:ln>
            <a:noFill/>
          </a:ln>
        </p:spPr>
      </p:pic>
      <p:sp>
        <p:nvSpPr>
          <p:cNvPr id="11034" name="Google Shape;11034;p87"/>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a:t>
            </a:r>
            <a:endParaRPr sz="1400" b="0" i="0" u="none" strike="noStrike" cap="none">
              <a:solidFill>
                <a:srgbClr val="000000"/>
              </a:solidFill>
              <a:latin typeface="Arial"/>
              <a:ea typeface="Arial"/>
              <a:cs typeface="Arial"/>
              <a:sym typeface="Arial"/>
            </a:endParaRPr>
          </a:p>
        </p:txBody>
      </p:sp>
      <p:sp>
        <p:nvSpPr>
          <p:cNvPr id="11035" name="Google Shape;11035;p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75</a:t>
            </a:fld>
            <a:endParaRPr/>
          </a:p>
        </p:txBody>
      </p:sp>
      <p:pic>
        <p:nvPicPr>
          <p:cNvPr id="11036" name="Google Shape;11036;p87" descr="https://commguide.asu.edu/downloads/asulogo/jpg/logo_mg.jpg"/>
          <p:cNvPicPr preferRelativeResize="0"/>
          <p:nvPr/>
        </p:nvPicPr>
        <p:blipFill rotWithShape="1">
          <a:blip r:embed="rId6">
            <a:alphaModFix/>
          </a:blip>
          <a:srcRect/>
          <a:stretch/>
        </p:blipFill>
        <p:spPr>
          <a:xfrm>
            <a:off x="10819025" y="99913"/>
            <a:ext cx="1200500" cy="500028"/>
          </a:xfrm>
          <a:prstGeom prst="rect">
            <a:avLst/>
          </a:prstGeom>
          <a:noFill/>
          <a:ln>
            <a:noFill/>
          </a:ln>
        </p:spPr>
      </p:pic>
      <p:pic>
        <p:nvPicPr>
          <p:cNvPr id="11037" name="Google Shape;11037;p87" descr="REU at Harvard University (CNS) | NNCI"/>
          <p:cNvPicPr preferRelativeResize="0"/>
          <p:nvPr/>
        </p:nvPicPr>
        <p:blipFill rotWithShape="1">
          <a:blip r:embed="rId7">
            <a:alphaModFix/>
          </a:blip>
          <a:srcRect/>
          <a:stretch/>
        </p:blipFill>
        <p:spPr>
          <a:xfrm>
            <a:off x="2830726" y="84600"/>
            <a:ext cx="1354458" cy="581650"/>
          </a:xfrm>
          <a:prstGeom prst="rect">
            <a:avLst/>
          </a:prstGeom>
          <a:noFill/>
          <a:ln>
            <a:noFill/>
          </a:ln>
        </p:spPr>
      </p:pic>
      <p:grpSp>
        <p:nvGrpSpPr>
          <p:cNvPr id="11038" name="Google Shape;11038;p87"/>
          <p:cNvGrpSpPr/>
          <p:nvPr/>
        </p:nvGrpSpPr>
        <p:grpSpPr>
          <a:xfrm>
            <a:off x="-7700" y="6324841"/>
            <a:ext cx="12206290" cy="332283"/>
            <a:chOff x="931692" y="4540806"/>
            <a:chExt cx="31987132" cy="2418359"/>
          </a:xfrm>
        </p:grpSpPr>
        <p:grpSp>
          <p:nvGrpSpPr>
            <p:cNvPr id="11039" name="Google Shape;11039;p87"/>
            <p:cNvGrpSpPr/>
            <p:nvPr/>
          </p:nvGrpSpPr>
          <p:grpSpPr>
            <a:xfrm>
              <a:off x="931692" y="4540806"/>
              <a:ext cx="16002389" cy="2418359"/>
              <a:chOff x="1874938" y="4228518"/>
              <a:chExt cx="12714436" cy="29031919"/>
            </a:xfrm>
          </p:grpSpPr>
          <p:grpSp>
            <p:nvGrpSpPr>
              <p:cNvPr id="11040" name="Google Shape;11040;p87"/>
              <p:cNvGrpSpPr/>
              <p:nvPr/>
            </p:nvGrpSpPr>
            <p:grpSpPr>
              <a:xfrm>
                <a:off x="1874938" y="4228545"/>
                <a:ext cx="724122" cy="29031869"/>
                <a:chOff x="6763779" y="3610074"/>
                <a:chExt cx="724122" cy="19543500"/>
              </a:xfrm>
            </p:grpSpPr>
            <p:sp>
              <p:nvSpPr>
                <p:cNvPr id="11041" name="Google Shape;11041;p8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42" name="Google Shape;11042;p8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43" name="Google Shape;11043;p8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44" name="Google Shape;11044;p8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045" name="Google Shape;11045;p87"/>
              <p:cNvGrpSpPr/>
              <p:nvPr/>
            </p:nvGrpSpPr>
            <p:grpSpPr>
              <a:xfrm>
                <a:off x="2589876" y="4228518"/>
                <a:ext cx="4171622" cy="29031750"/>
                <a:chOff x="589212" y="5453559"/>
                <a:chExt cx="4171622" cy="19354500"/>
              </a:xfrm>
            </p:grpSpPr>
            <p:grpSp>
              <p:nvGrpSpPr>
                <p:cNvPr id="11046" name="Google Shape;11046;p87"/>
                <p:cNvGrpSpPr/>
                <p:nvPr/>
              </p:nvGrpSpPr>
              <p:grpSpPr>
                <a:xfrm>
                  <a:off x="2213483" y="5453559"/>
                  <a:ext cx="2547351" cy="19354500"/>
                  <a:chOff x="2126394" y="6201753"/>
                  <a:chExt cx="2547351" cy="19354500"/>
                </a:xfrm>
              </p:grpSpPr>
              <p:sp>
                <p:nvSpPr>
                  <p:cNvPr id="11047" name="Google Shape;11047;p8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48" name="Google Shape;11048;p8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49" name="Google Shape;11049;p8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0" name="Google Shape;11050;p8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1" name="Google Shape;11051;p8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2" name="Google Shape;11052;p8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3" name="Google Shape;11053;p8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4" name="Google Shape;11054;p8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5" name="Google Shape;11055;p8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6" name="Google Shape;11056;p8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7" name="Google Shape;11057;p8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8" name="Google Shape;11058;p8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9" name="Google Shape;11059;p8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60" name="Google Shape;11060;p8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061" name="Google Shape;11061;p87"/>
                <p:cNvGrpSpPr/>
                <p:nvPr/>
              </p:nvGrpSpPr>
              <p:grpSpPr>
                <a:xfrm>
                  <a:off x="589212" y="5453559"/>
                  <a:ext cx="1622103" cy="19354500"/>
                  <a:chOff x="589212" y="5453048"/>
                  <a:chExt cx="1622103" cy="19354500"/>
                </a:xfrm>
              </p:grpSpPr>
              <p:sp>
                <p:nvSpPr>
                  <p:cNvPr id="11062" name="Google Shape;11062;p8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63" name="Google Shape;11063;p8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64" name="Google Shape;11064;p8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65" name="Google Shape;11065;p8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66" name="Google Shape;11066;p8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67" name="Google Shape;11067;p8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68" name="Google Shape;11068;p8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69" name="Google Shape;11069;p8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70" name="Google Shape;11070;p8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1071" name="Google Shape;11071;p87"/>
              <p:cNvGrpSpPr/>
              <p:nvPr/>
            </p:nvGrpSpPr>
            <p:grpSpPr>
              <a:xfrm>
                <a:off x="6752314" y="4228568"/>
                <a:ext cx="911322" cy="29031869"/>
                <a:chOff x="11540841" y="6900050"/>
                <a:chExt cx="911322" cy="19543500"/>
              </a:xfrm>
            </p:grpSpPr>
            <p:sp>
              <p:nvSpPr>
                <p:cNvPr id="11072" name="Google Shape;11072;p8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73" name="Google Shape;11073;p8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74" name="Google Shape;11074;p8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75" name="Google Shape;11075;p8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76" name="Google Shape;11076;p8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077" name="Google Shape;11077;p87"/>
              <p:cNvGrpSpPr/>
              <p:nvPr/>
            </p:nvGrpSpPr>
            <p:grpSpPr>
              <a:xfrm>
                <a:off x="7654454" y="4228555"/>
                <a:ext cx="2782652" cy="29031869"/>
                <a:chOff x="13486776" y="5144310"/>
                <a:chExt cx="2782652" cy="19543500"/>
              </a:xfrm>
            </p:grpSpPr>
            <p:sp>
              <p:nvSpPr>
                <p:cNvPr id="11078" name="Google Shape;11078;p8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79" name="Google Shape;11079;p8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0" name="Google Shape;11080;p8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1" name="Google Shape;11081;p8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2" name="Google Shape;11082;p8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3" name="Google Shape;11083;p8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4" name="Google Shape;11084;p8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5" name="Google Shape;11085;p8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6" name="Google Shape;11086;p8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7" name="Google Shape;11087;p8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8" name="Google Shape;11088;p8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9" name="Google Shape;11089;p8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90" name="Google Shape;11090;p8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91" name="Google Shape;11091;p8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92" name="Google Shape;11092;p8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93" name="Google Shape;11093;p8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094" name="Google Shape;11094;p87"/>
              <p:cNvGrpSpPr/>
              <p:nvPr/>
            </p:nvGrpSpPr>
            <p:grpSpPr>
              <a:xfrm>
                <a:off x="10427923" y="4228549"/>
                <a:ext cx="4161451" cy="29031869"/>
                <a:chOff x="16176528" y="4317489"/>
                <a:chExt cx="4161451" cy="19543500"/>
              </a:xfrm>
            </p:grpSpPr>
            <p:sp>
              <p:nvSpPr>
                <p:cNvPr id="11095" name="Google Shape;11095;p8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96" name="Google Shape;11096;p8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97" name="Google Shape;11097;p8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98" name="Google Shape;11098;p8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99" name="Google Shape;11099;p8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0" name="Google Shape;11100;p8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1" name="Google Shape;11101;p8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2" name="Google Shape;11102;p8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3" name="Google Shape;11103;p8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4" name="Google Shape;11104;p8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5" name="Google Shape;11105;p8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6" name="Google Shape;11106;p8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7" name="Google Shape;11107;p8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8" name="Google Shape;11108;p8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9" name="Google Shape;11109;p8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10" name="Google Shape;11110;p8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11" name="Google Shape;11111;p8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12" name="Google Shape;11112;p8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13" name="Google Shape;11113;p8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14" name="Google Shape;11114;p8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15" name="Google Shape;11115;p8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16" name="Google Shape;11116;p8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17" name="Google Shape;11117;p8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1118" name="Google Shape;11118;p87"/>
            <p:cNvGrpSpPr/>
            <p:nvPr/>
          </p:nvGrpSpPr>
          <p:grpSpPr>
            <a:xfrm>
              <a:off x="16916435" y="4540806"/>
              <a:ext cx="16002389" cy="2418359"/>
              <a:chOff x="1874938" y="4228518"/>
              <a:chExt cx="12714436" cy="29031919"/>
            </a:xfrm>
          </p:grpSpPr>
          <p:grpSp>
            <p:nvGrpSpPr>
              <p:cNvPr id="11119" name="Google Shape;11119;p87"/>
              <p:cNvGrpSpPr/>
              <p:nvPr/>
            </p:nvGrpSpPr>
            <p:grpSpPr>
              <a:xfrm>
                <a:off x="1874938" y="4228545"/>
                <a:ext cx="724122" cy="29031869"/>
                <a:chOff x="6763779" y="3610074"/>
                <a:chExt cx="724122" cy="19543500"/>
              </a:xfrm>
            </p:grpSpPr>
            <p:sp>
              <p:nvSpPr>
                <p:cNvPr id="11120" name="Google Shape;11120;p8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21" name="Google Shape;11121;p8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22" name="Google Shape;11122;p8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23" name="Google Shape;11123;p8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124" name="Google Shape;11124;p87"/>
              <p:cNvGrpSpPr/>
              <p:nvPr/>
            </p:nvGrpSpPr>
            <p:grpSpPr>
              <a:xfrm>
                <a:off x="2589876" y="4228518"/>
                <a:ext cx="4171622" cy="29031750"/>
                <a:chOff x="589212" y="5453559"/>
                <a:chExt cx="4171622" cy="19354500"/>
              </a:xfrm>
            </p:grpSpPr>
            <p:grpSp>
              <p:nvGrpSpPr>
                <p:cNvPr id="11125" name="Google Shape;11125;p87"/>
                <p:cNvGrpSpPr/>
                <p:nvPr/>
              </p:nvGrpSpPr>
              <p:grpSpPr>
                <a:xfrm>
                  <a:off x="2213483" y="5453559"/>
                  <a:ext cx="2547351" cy="19354500"/>
                  <a:chOff x="2126394" y="6201753"/>
                  <a:chExt cx="2547351" cy="19354500"/>
                </a:xfrm>
              </p:grpSpPr>
              <p:sp>
                <p:nvSpPr>
                  <p:cNvPr id="11126" name="Google Shape;11126;p8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27" name="Google Shape;11127;p8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28" name="Google Shape;11128;p8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29" name="Google Shape;11129;p8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0" name="Google Shape;11130;p8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1" name="Google Shape;11131;p8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2" name="Google Shape;11132;p8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3" name="Google Shape;11133;p8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4" name="Google Shape;11134;p8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5" name="Google Shape;11135;p8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6" name="Google Shape;11136;p8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7" name="Google Shape;11137;p8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8" name="Google Shape;11138;p8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9" name="Google Shape;11139;p8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140" name="Google Shape;11140;p87"/>
                <p:cNvGrpSpPr/>
                <p:nvPr/>
              </p:nvGrpSpPr>
              <p:grpSpPr>
                <a:xfrm>
                  <a:off x="589212" y="5453559"/>
                  <a:ext cx="1622103" cy="19354500"/>
                  <a:chOff x="589212" y="5453048"/>
                  <a:chExt cx="1622103" cy="19354500"/>
                </a:xfrm>
              </p:grpSpPr>
              <p:sp>
                <p:nvSpPr>
                  <p:cNvPr id="11141" name="Google Shape;11141;p8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42" name="Google Shape;11142;p8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43" name="Google Shape;11143;p8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44" name="Google Shape;11144;p8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45" name="Google Shape;11145;p8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46" name="Google Shape;11146;p8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47" name="Google Shape;11147;p8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48" name="Google Shape;11148;p8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49" name="Google Shape;11149;p8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1150" name="Google Shape;11150;p87"/>
              <p:cNvGrpSpPr/>
              <p:nvPr/>
            </p:nvGrpSpPr>
            <p:grpSpPr>
              <a:xfrm>
                <a:off x="6752314" y="4228568"/>
                <a:ext cx="911322" cy="29031869"/>
                <a:chOff x="11540841" y="6900050"/>
                <a:chExt cx="911322" cy="19543500"/>
              </a:xfrm>
            </p:grpSpPr>
            <p:sp>
              <p:nvSpPr>
                <p:cNvPr id="11151" name="Google Shape;11151;p8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52" name="Google Shape;11152;p8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53" name="Google Shape;11153;p8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54" name="Google Shape;11154;p8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55" name="Google Shape;11155;p8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156" name="Google Shape;11156;p87"/>
              <p:cNvGrpSpPr/>
              <p:nvPr/>
            </p:nvGrpSpPr>
            <p:grpSpPr>
              <a:xfrm>
                <a:off x="7654454" y="4228555"/>
                <a:ext cx="2782652" cy="29031869"/>
                <a:chOff x="13486776" y="5144310"/>
                <a:chExt cx="2782652" cy="19543500"/>
              </a:xfrm>
            </p:grpSpPr>
            <p:sp>
              <p:nvSpPr>
                <p:cNvPr id="11157" name="Google Shape;11157;p8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58" name="Google Shape;11158;p8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59" name="Google Shape;11159;p8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0" name="Google Shape;11160;p8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1" name="Google Shape;11161;p8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2" name="Google Shape;11162;p8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3" name="Google Shape;11163;p8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4" name="Google Shape;11164;p8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5" name="Google Shape;11165;p8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6" name="Google Shape;11166;p8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7" name="Google Shape;11167;p8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8" name="Google Shape;11168;p8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9" name="Google Shape;11169;p8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70" name="Google Shape;11170;p8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71" name="Google Shape;11171;p8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72" name="Google Shape;11172;p8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173" name="Google Shape;11173;p87"/>
              <p:cNvGrpSpPr/>
              <p:nvPr/>
            </p:nvGrpSpPr>
            <p:grpSpPr>
              <a:xfrm>
                <a:off x="10427923" y="4228549"/>
                <a:ext cx="4161451" cy="29031869"/>
                <a:chOff x="16176528" y="4317489"/>
                <a:chExt cx="4161451" cy="19543500"/>
              </a:xfrm>
            </p:grpSpPr>
            <p:sp>
              <p:nvSpPr>
                <p:cNvPr id="11174" name="Google Shape;11174;p8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75" name="Google Shape;11175;p8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76" name="Google Shape;11176;p8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77" name="Google Shape;11177;p8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78" name="Google Shape;11178;p8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79" name="Google Shape;11179;p8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0" name="Google Shape;11180;p8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1" name="Google Shape;11181;p8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2" name="Google Shape;11182;p8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3" name="Google Shape;11183;p8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4" name="Google Shape;11184;p8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5" name="Google Shape;11185;p8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6" name="Google Shape;11186;p8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7" name="Google Shape;11187;p8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8" name="Google Shape;11188;p8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89" name="Google Shape;11189;p8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90" name="Google Shape;11190;p8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91" name="Google Shape;11191;p8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92" name="Google Shape;11192;p8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93" name="Google Shape;11193;p8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94" name="Google Shape;11194;p8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95" name="Google Shape;11195;p8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96" name="Google Shape;11196;p8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1197" name="Google Shape;11197;p87"/>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198" name="Google Shape;11198;p87" descr="A black and white image of text&#10;&#10;Description automatically generated with low confidence"/>
          <p:cNvPicPr preferRelativeResize="0"/>
          <p:nvPr/>
        </p:nvPicPr>
        <p:blipFill rotWithShape="1">
          <a:blip r:embed="rId3">
            <a:alphaModFix/>
          </a:blip>
          <a:srcRect/>
          <a:stretch/>
        </p:blipFill>
        <p:spPr>
          <a:xfrm>
            <a:off x="9412031" y="6605385"/>
            <a:ext cx="2743201" cy="222645"/>
          </a:xfrm>
          <a:prstGeom prst="rect">
            <a:avLst/>
          </a:prstGeom>
          <a:noFill/>
          <a:ln>
            <a:noFill/>
          </a:ln>
        </p:spPr>
      </p:pic>
      <p:pic>
        <p:nvPicPr>
          <p:cNvPr id="11199" name="Google Shape;11199;p87" title="Screenshot 2026-06-24 at 4.34.07 PM.png"/>
          <p:cNvPicPr preferRelativeResize="0"/>
          <p:nvPr/>
        </p:nvPicPr>
        <p:blipFill rotWithShape="1">
          <a:blip r:embed="rId8">
            <a:alphaModFix/>
          </a:blip>
          <a:srcRect l="5402" t="4898"/>
          <a:stretch/>
        </p:blipFill>
        <p:spPr>
          <a:xfrm>
            <a:off x="5749500" y="43788"/>
            <a:ext cx="691902" cy="663250"/>
          </a:xfrm>
          <a:prstGeom prst="rect">
            <a:avLst/>
          </a:prstGeom>
          <a:noFill/>
          <a:ln>
            <a:noFill/>
          </a:ln>
        </p:spPr>
      </p:pic>
      <p:sp>
        <p:nvSpPr>
          <p:cNvPr id="11200" name="Google Shape;11200;p87"/>
          <p:cNvSpPr txBox="1"/>
          <p:nvPr/>
        </p:nvSpPr>
        <p:spPr>
          <a:xfrm>
            <a:off x="0" y="6508950"/>
            <a:ext cx="257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NSF award No.ECCS-2025490</a:t>
            </a:r>
            <a:endParaRPr sz="15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1"/>
        <p:cNvGrpSpPr/>
        <p:nvPr/>
      </p:nvGrpSpPr>
      <p:grpSpPr>
        <a:xfrm>
          <a:off x="0" y="0"/>
          <a:ext cx="0" cy="0"/>
          <a:chOff x="0" y="0"/>
          <a:chExt cx="0" cy="0"/>
        </a:xfrm>
      </p:grpSpPr>
      <p:sp>
        <p:nvSpPr>
          <p:cNvPr id="1682" name="Google Shape;1682;p21"/>
          <p:cNvSpPr txBox="1"/>
          <p:nvPr/>
        </p:nvSpPr>
        <p:spPr>
          <a:xfrm>
            <a:off x="322125" y="1622925"/>
            <a:ext cx="4007279" cy="43977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50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Transformation of bacteria for DNA uptake</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Protein production and purification</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457200" marR="0" lvl="0" indent="-381000" algn="l" rtl="0">
              <a:lnSpc>
                <a:spcPct val="150000"/>
              </a:lnSpc>
              <a:spcBef>
                <a:spcPts val="0"/>
              </a:spcBef>
              <a:spcAft>
                <a:spcPts val="0"/>
              </a:spcAft>
              <a:buClr>
                <a:schemeClr val="dk1"/>
              </a:buClr>
              <a:buSzPts val="2400"/>
              <a:buFont typeface="Calibri"/>
              <a:buChar char="●"/>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Detailed analysis for characterization</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83" name="Google Shape;1683;p21"/>
          <p:cNvSpPr txBox="1"/>
          <p:nvPr/>
        </p:nvSpPr>
        <p:spPr>
          <a:xfrm>
            <a:off x="322125" y="146570"/>
            <a:ext cx="4895100" cy="65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GEP Production </a:t>
            </a:r>
            <a:endParaRPr sz="32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Clr>
                <a:schemeClr val="dk1"/>
              </a:buClr>
              <a:buSzPts val="1100"/>
              <a:buFont typeface="Arial"/>
              <a:buNone/>
            </a:pP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1685" name="Google Shape;1685;p21" descr="Logo&#10;&#10;Description automatically generated"/>
          <p:cNvPicPr preferRelativeResize="0"/>
          <p:nvPr/>
        </p:nvPicPr>
        <p:blipFill rotWithShape="1">
          <a:blip r:embed="rId3">
            <a:alphaModFix/>
          </a:blip>
          <a:srcRect/>
          <a:stretch/>
        </p:blipFill>
        <p:spPr>
          <a:xfrm>
            <a:off x="7466736" y="201106"/>
            <a:ext cx="1059694" cy="585464"/>
          </a:xfrm>
          <a:prstGeom prst="rect">
            <a:avLst/>
          </a:prstGeom>
          <a:noFill/>
          <a:ln>
            <a:noFill/>
          </a:ln>
        </p:spPr>
      </p:pic>
      <p:pic>
        <p:nvPicPr>
          <p:cNvPr id="1686" name="Google Shape;1686;p21" descr="Shape&#10;&#10;Description automatically generated with medium confidence"/>
          <p:cNvPicPr preferRelativeResize="0"/>
          <p:nvPr/>
        </p:nvPicPr>
        <p:blipFill rotWithShape="1">
          <a:blip r:embed="rId4">
            <a:alphaModFix/>
          </a:blip>
          <a:srcRect/>
          <a:stretch/>
        </p:blipFill>
        <p:spPr>
          <a:xfrm>
            <a:off x="11141979" y="201095"/>
            <a:ext cx="909088" cy="441379"/>
          </a:xfrm>
          <a:prstGeom prst="rect">
            <a:avLst/>
          </a:prstGeom>
          <a:noFill/>
          <a:ln>
            <a:noFill/>
          </a:ln>
        </p:spPr>
      </p:pic>
      <p:pic>
        <p:nvPicPr>
          <p:cNvPr id="1687" name="Google Shape;1687;p21" descr="https://commguide.asu.edu/downloads/asulogo/jpg/logo_mg.jpg"/>
          <p:cNvPicPr preferRelativeResize="0"/>
          <p:nvPr/>
        </p:nvPicPr>
        <p:blipFill rotWithShape="1">
          <a:blip r:embed="rId5">
            <a:alphaModFix/>
          </a:blip>
          <a:srcRect/>
          <a:stretch/>
        </p:blipFill>
        <p:spPr>
          <a:xfrm>
            <a:off x="8759589" y="201095"/>
            <a:ext cx="1059689" cy="441379"/>
          </a:xfrm>
          <a:prstGeom prst="rect">
            <a:avLst/>
          </a:prstGeom>
          <a:noFill/>
          <a:ln>
            <a:noFill/>
          </a:ln>
        </p:spPr>
      </p:pic>
      <p:pic>
        <p:nvPicPr>
          <p:cNvPr id="1688" name="Google Shape;1688;p21" descr="REU at Harvard University (CNS) | NNCI"/>
          <p:cNvPicPr preferRelativeResize="0"/>
          <p:nvPr/>
        </p:nvPicPr>
        <p:blipFill rotWithShape="1">
          <a:blip r:embed="rId6">
            <a:alphaModFix/>
          </a:blip>
          <a:srcRect/>
          <a:stretch/>
        </p:blipFill>
        <p:spPr>
          <a:xfrm>
            <a:off x="9970807" y="168482"/>
            <a:ext cx="1127019" cy="483943"/>
          </a:xfrm>
          <a:prstGeom prst="rect">
            <a:avLst/>
          </a:prstGeom>
          <a:noFill/>
          <a:ln>
            <a:noFill/>
          </a:ln>
        </p:spPr>
      </p:pic>
      <p:pic>
        <p:nvPicPr>
          <p:cNvPr id="1689" name="Google Shape;1689;p21" title="Screenshot 2026-06-24 at 4.34.07 PM.png"/>
          <p:cNvPicPr preferRelativeResize="0"/>
          <p:nvPr/>
        </p:nvPicPr>
        <p:blipFill rotWithShape="1">
          <a:blip r:embed="rId7">
            <a:alphaModFix/>
          </a:blip>
          <a:srcRect l="5402" t="4898"/>
          <a:stretch/>
        </p:blipFill>
        <p:spPr>
          <a:xfrm>
            <a:off x="6591800" y="69925"/>
            <a:ext cx="747614" cy="716655"/>
          </a:xfrm>
          <a:prstGeom prst="rect">
            <a:avLst/>
          </a:prstGeom>
          <a:noFill/>
          <a:ln>
            <a:noFill/>
          </a:ln>
        </p:spPr>
      </p:pic>
      <p:grpSp>
        <p:nvGrpSpPr>
          <p:cNvPr id="1690" name="Google Shape;1690;p21"/>
          <p:cNvGrpSpPr/>
          <p:nvPr/>
        </p:nvGrpSpPr>
        <p:grpSpPr>
          <a:xfrm>
            <a:off x="-7700" y="6324841"/>
            <a:ext cx="12206290" cy="332283"/>
            <a:chOff x="931692" y="4540806"/>
            <a:chExt cx="31987132" cy="2418359"/>
          </a:xfrm>
        </p:grpSpPr>
        <p:grpSp>
          <p:nvGrpSpPr>
            <p:cNvPr id="1691" name="Google Shape;1691;p21"/>
            <p:cNvGrpSpPr/>
            <p:nvPr/>
          </p:nvGrpSpPr>
          <p:grpSpPr>
            <a:xfrm>
              <a:off x="931692" y="4540806"/>
              <a:ext cx="16002389" cy="2418359"/>
              <a:chOff x="1874938" y="4228518"/>
              <a:chExt cx="12714436" cy="29031919"/>
            </a:xfrm>
          </p:grpSpPr>
          <p:grpSp>
            <p:nvGrpSpPr>
              <p:cNvPr id="1692" name="Google Shape;1692;p21"/>
              <p:cNvGrpSpPr/>
              <p:nvPr/>
            </p:nvGrpSpPr>
            <p:grpSpPr>
              <a:xfrm>
                <a:off x="1874938" y="4228545"/>
                <a:ext cx="724122" cy="29031869"/>
                <a:chOff x="6763779" y="3610074"/>
                <a:chExt cx="724122" cy="19543500"/>
              </a:xfrm>
            </p:grpSpPr>
            <p:sp>
              <p:nvSpPr>
                <p:cNvPr id="1693" name="Google Shape;1693;p2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94" name="Google Shape;1694;p2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95" name="Google Shape;1695;p2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696" name="Google Shape;1696;p2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697" name="Google Shape;1697;p21"/>
              <p:cNvGrpSpPr/>
              <p:nvPr/>
            </p:nvGrpSpPr>
            <p:grpSpPr>
              <a:xfrm>
                <a:off x="2589876" y="4228518"/>
                <a:ext cx="4171622" cy="29031750"/>
                <a:chOff x="589212" y="5453559"/>
                <a:chExt cx="4171622" cy="19354500"/>
              </a:xfrm>
            </p:grpSpPr>
            <p:grpSp>
              <p:nvGrpSpPr>
                <p:cNvPr id="1698" name="Google Shape;1698;p21"/>
                <p:cNvGrpSpPr/>
                <p:nvPr/>
              </p:nvGrpSpPr>
              <p:grpSpPr>
                <a:xfrm>
                  <a:off x="2213483" y="5453559"/>
                  <a:ext cx="2547351" cy="19354500"/>
                  <a:chOff x="2126394" y="6201753"/>
                  <a:chExt cx="2547351" cy="19354500"/>
                </a:xfrm>
              </p:grpSpPr>
              <p:sp>
                <p:nvSpPr>
                  <p:cNvPr id="1699" name="Google Shape;1699;p2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0" name="Google Shape;1700;p2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1" name="Google Shape;1701;p2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2" name="Google Shape;1702;p2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3" name="Google Shape;1703;p2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4" name="Google Shape;1704;p2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5" name="Google Shape;1705;p2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6" name="Google Shape;1706;p2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7" name="Google Shape;1707;p2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8" name="Google Shape;1708;p2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09" name="Google Shape;1709;p2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10" name="Google Shape;1710;p2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11" name="Google Shape;1711;p2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12" name="Google Shape;1712;p2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713" name="Google Shape;1713;p21"/>
                <p:cNvGrpSpPr/>
                <p:nvPr/>
              </p:nvGrpSpPr>
              <p:grpSpPr>
                <a:xfrm>
                  <a:off x="589212" y="5453559"/>
                  <a:ext cx="1622103" cy="19354500"/>
                  <a:chOff x="589212" y="5453048"/>
                  <a:chExt cx="1622103" cy="19354500"/>
                </a:xfrm>
              </p:grpSpPr>
              <p:sp>
                <p:nvSpPr>
                  <p:cNvPr id="1714" name="Google Shape;1714;p2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15" name="Google Shape;1715;p2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16" name="Google Shape;1716;p2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17" name="Google Shape;1717;p2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18" name="Google Shape;1718;p2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19" name="Google Shape;1719;p2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20" name="Google Shape;1720;p2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21" name="Google Shape;1721;p2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22" name="Google Shape;1722;p2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723" name="Google Shape;1723;p21"/>
              <p:cNvGrpSpPr/>
              <p:nvPr/>
            </p:nvGrpSpPr>
            <p:grpSpPr>
              <a:xfrm>
                <a:off x="6752314" y="4228568"/>
                <a:ext cx="911322" cy="29031869"/>
                <a:chOff x="11540841" y="6900050"/>
                <a:chExt cx="911322" cy="19543500"/>
              </a:xfrm>
            </p:grpSpPr>
            <p:sp>
              <p:nvSpPr>
                <p:cNvPr id="1724" name="Google Shape;1724;p2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25" name="Google Shape;1725;p2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26" name="Google Shape;1726;p2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27" name="Google Shape;1727;p2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28" name="Google Shape;1728;p2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729" name="Google Shape;1729;p21"/>
              <p:cNvGrpSpPr/>
              <p:nvPr/>
            </p:nvGrpSpPr>
            <p:grpSpPr>
              <a:xfrm>
                <a:off x="7654454" y="4228555"/>
                <a:ext cx="2782652" cy="29031869"/>
                <a:chOff x="13486776" y="5144310"/>
                <a:chExt cx="2782652" cy="19543500"/>
              </a:xfrm>
            </p:grpSpPr>
            <p:sp>
              <p:nvSpPr>
                <p:cNvPr id="1730" name="Google Shape;1730;p2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1" name="Google Shape;1731;p2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2" name="Google Shape;1732;p2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3" name="Google Shape;1733;p2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4" name="Google Shape;1734;p2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5" name="Google Shape;1735;p2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6" name="Google Shape;1736;p2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7" name="Google Shape;1737;p2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8" name="Google Shape;1738;p2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39" name="Google Shape;1739;p2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40" name="Google Shape;1740;p2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41" name="Google Shape;1741;p2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42" name="Google Shape;1742;p2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43" name="Google Shape;1743;p2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44" name="Google Shape;1744;p2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45" name="Google Shape;1745;p2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746" name="Google Shape;1746;p21"/>
              <p:cNvGrpSpPr/>
              <p:nvPr/>
            </p:nvGrpSpPr>
            <p:grpSpPr>
              <a:xfrm>
                <a:off x="10427923" y="4228549"/>
                <a:ext cx="4161451" cy="29031869"/>
                <a:chOff x="16176528" y="4317489"/>
                <a:chExt cx="4161451" cy="19543500"/>
              </a:xfrm>
            </p:grpSpPr>
            <p:sp>
              <p:nvSpPr>
                <p:cNvPr id="1747" name="Google Shape;1747;p2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48" name="Google Shape;1748;p2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49" name="Google Shape;1749;p2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0" name="Google Shape;1750;p2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1" name="Google Shape;1751;p2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2" name="Google Shape;1752;p2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3" name="Google Shape;1753;p2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4" name="Google Shape;1754;p2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5" name="Google Shape;1755;p2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6" name="Google Shape;1756;p2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7" name="Google Shape;1757;p2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8" name="Google Shape;1758;p2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59" name="Google Shape;1759;p2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0" name="Google Shape;1760;p2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1" name="Google Shape;1761;p2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2" name="Google Shape;1762;p2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3" name="Google Shape;1763;p2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4" name="Google Shape;1764;p2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5" name="Google Shape;1765;p2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6" name="Google Shape;1766;p2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7" name="Google Shape;1767;p2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8" name="Google Shape;1768;p2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69" name="Google Shape;1769;p2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770" name="Google Shape;1770;p21"/>
            <p:cNvGrpSpPr/>
            <p:nvPr/>
          </p:nvGrpSpPr>
          <p:grpSpPr>
            <a:xfrm>
              <a:off x="16916435" y="4540806"/>
              <a:ext cx="16002389" cy="2418359"/>
              <a:chOff x="1874938" y="4228518"/>
              <a:chExt cx="12714436" cy="29031919"/>
            </a:xfrm>
          </p:grpSpPr>
          <p:grpSp>
            <p:nvGrpSpPr>
              <p:cNvPr id="1771" name="Google Shape;1771;p21"/>
              <p:cNvGrpSpPr/>
              <p:nvPr/>
            </p:nvGrpSpPr>
            <p:grpSpPr>
              <a:xfrm>
                <a:off x="1874938" y="4228545"/>
                <a:ext cx="724122" cy="29031869"/>
                <a:chOff x="6763779" y="3610074"/>
                <a:chExt cx="724122" cy="19543500"/>
              </a:xfrm>
            </p:grpSpPr>
            <p:sp>
              <p:nvSpPr>
                <p:cNvPr id="1772" name="Google Shape;1772;p2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73" name="Google Shape;1773;p2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74" name="Google Shape;1774;p2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75" name="Google Shape;1775;p2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776" name="Google Shape;1776;p21"/>
              <p:cNvGrpSpPr/>
              <p:nvPr/>
            </p:nvGrpSpPr>
            <p:grpSpPr>
              <a:xfrm>
                <a:off x="2589876" y="4228518"/>
                <a:ext cx="4171622" cy="29031750"/>
                <a:chOff x="589212" y="5453559"/>
                <a:chExt cx="4171622" cy="19354500"/>
              </a:xfrm>
            </p:grpSpPr>
            <p:grpSp>
              <p:nvGrpSpPr>
                <p:cNvPr id="1777" name="Google Shape;1777;p21"/>
                <p:cNvGrpSpPr/>
                <p:nvPr/>
              </p:nvGrpSpPr>
              <p:grpSpPr>
                <a:xfrm>
                  <a:off x="2213483" y="5453559"/>
                  <a:ext cx="2547351" cy="19354500"/>
                  <a:chOff x="2126394" y="6201753"/>
                  <a:chExt cx="2547351" cy="19354500"/>
                </a:xfrm>
              </p:grpSpPr>
              <p:sp>
                <p:nvSpPr>
                  <p:cNvPr id="1778" name="Google Shape;1778;p2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79" name="Google Shape;1779;p2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0" name="Google Shape;1780;p2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1" name="Google Shape;1781;p2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2" name="Google Shape;1782;p2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3" name="Google Shape;1783;p2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4" name="Google Shape;1784;p2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5" name="Google Shape;1785;p2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6" name="Google Shape;1786;p2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7" name="Google Shape;1787;p2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8" name="Google Shape;1788;p2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89" name="Google Shape;1789;p2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90" name="Google Shape;1790;p2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91" name="Google Shape;1791;p2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792" name="Google Shape;1792;p21"/>
                <p:cNvGrpSpPr/>
                <p:nvPr/>
              </p:nvGrpSpPr>
              <p:grpSpPr>
                <a:xfrm>
                  <a:off x="589212" y="5453559"/>
                  <a:ext cx="1622103" cy="19354500"/>
                  <a:chOff x="589212" y="5453048"/>
                  <a:chExt cx="1622103" cy="19354500"/>
                </a:xfrm>
              </p:grpSpPr>
              <p:sp>
                <p:nvSpPr>
                  <p:cNvPr id="1793" name="Google Shape;1793;p2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94" name="Google Shape;1794;p2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95" name="Google Shape;1795;p2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96" name="Google Shape;1796;p2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97" name="Google Shape;1797;p2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98" name="Google Shape;1798;p2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799" name="Google Shape;1799;p2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00" name="Google Shape;1800;p2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01" name="Google Shape;1801;p2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802" name="Google Shape;1802;p21"/>
              <p:cNvGrpSpPr/>
              <p:nvPr/>
            </p:nvGrpSpPr>
            <p:grpSpPr>
              <a:xfrm>
                <a:off x="6752314" y="4228568"/>
                <a:ext cx="911322" cy="29031869"/>
                <a:chOff x="11540841" y="6900050"/>
                <a:chExt cx="911322" cy="19543500"/>
              </a:xfrm>
            </p:grpSpPr>
            <p:sp>
              <p:nvSpPr>
                <p:cNvPr id="1803" name="Google Shape;1803;p2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04" name="Google Shape;1804;p2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05" name="Google Shape;1805;p2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06" name="Google Shape;1806;p2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07" name="Google Shape;1807;p2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808" name="Google Shape;1808;p21"/>
              <p:cNvGrpSpPr/>
              <p:nvPr/>
            </p:nvGrpSpPr>
            <p:grpSpPr>
              <a:xfrm>
                <a:off x="7654454" y="4228555"/>
                <a:ext cx="2782652" cy="29031869"/>
                <a:chOff x="13486776" y="5144310"/>
                <a:chExt cx="2782652" cy="19543500"/>
              </a:xfrm>
            </p:grpSpPr>
            <p:sp>
              <p:nvSpPr>
                <p:cNvPr id="1809" name="Google Shape;1809;p2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0" name="Google Shape;1810;p2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1" name="Google Shape;1811;p2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2" name="Google Shape;1812;p2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3" name="Google Shape;1813;p2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4" name="Google Shape;1814;p2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5" name="Google Shape;1815;p2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6" name="Google Shape;1816;p2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7" name="Google Shape;1817;p2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8" name="Google Shape;1818;p2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19" name="Google Shape;1819;p2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20" name="Google Shape;1820;p2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21" name="Google Shape;1821;p2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22" name="Google Shape;1822;p2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23" name="Google Shape;1823;p2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24" name="Google Shape;1824;p2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825" name="Google Shape;1825;p21"/>
              <p:cNvGrpSpPr/>
              <p:nvPr/>
            </p:nvGrpSpPr>
            <p:grpSpPr>
              <a:xfrm>
                <a:off x="10427923" y="4228549"/>
                <a:ext cx="4161451" cy="29031869"/>
                <a:chOff x="16176528" y="4317489"/>
                <a:chExt cx="4161451" cy="19543500"/>
              </a:xfrm>
            </p:grpSpPr>
            <p:sp>
              <p:nvSpPr>
                <p:cNvPr id="1826" name="Google Shape;1826;p2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27" name="Google Shape;1827;p2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28" name="Google Shape;1828;p2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29" name="Google Shape;1829;p2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0" name="Google Shape;1830;p2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1" name="Google Shape;1831;p2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2" name="Google Shape;1832;p2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3" name="Google Shape;1833;p2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4" name="Google Shape;1834;p2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5" name="Google Shape;1835;p2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6" name="Google Shape;1836;p2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7" name="Google Shape;1837;p2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8" name="Google Shape;1838;p2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39" name="Google Shape;1839;p2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40" name="Google Shape;1840;p2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41" name="Google Shape;1841;p2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42" name="Google Shape;1842;p2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43" name="Google Shape;1843;p2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44" name="Google Shape;1844;p2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45" name="Google Shape;1845;p2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46" name="Google Shape;1846;p2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47" name="Google Shape;1847;p2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48" name="Google Shape;1848;p2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1849" name="Google Shape;1849;p21"/>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1850" name="Google Shape;1850;p21" descr="A black and white image of text&#10;&#10;Description automatically generated with low confidence"/>
          <p:cNvPicPr preferRelativeResize="0"/>
          <p:nvPr/>
        </p:nvPicPr>
        <p:blipFill rotWithShape="1">
          <a:blip r:embed="rId8">
            <a:alphaModFix/>
          </a:blip>
          <a:srcRect/>
          <a:stretch/>
        </p:blipFill>
        <p:spPr>
          <a:xfrm>
            <a:off x="9404981" y="6605385"/>
            <a:ext cx="2743201" cy="222645"/>
          </a:xfrm>
          <a:prstGeom prst="rect">
            <a:avLst/>
          </a:prstGeom>
          <a:noFill/>
          <a:ln>
            <a:noFill/>
          </a:ln>
        </p:spPr>
      </p:pic>
      <p:sp>
        <p:nvSpPr>
          <p:cNvPr id="1851" name="Google Shape;1851;p21"/>
          <p:cNvSpPr txBox="1"/>
          <p:nvPr/>
        </p:nvSpPr>
        <p:spPr>
          <a:xfrm>
            <a:off x="-1" y="6508950"/>
            <a:ext cx="3113903"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1852" name="Google Shape;1852;p21"/>
          <p:cNvSpPr txBox="1"/>
          <p:nvPr/>
        </p:nvSpPr>
        <p:spPr>
          <a:xfrm>
            <a:off x="-6" y="6508950"/>
            <a:ext cx="12207300"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Times New Roman" panose="02020603050405020304" pitchFamily="18" charset="0"/>
                <a:cs typeface="Times New Roman" panose="02020603050405020304" pitchFamily="18" charset="0"/>
                <a:sym typeface="Calibri"/>
              </a:rPr>
              <a:t>8</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2" name="Google Shape;1168;p19">
            <a:extLst>
              <a:ext uri="{FF2B5EF4-FFF2-40B4-BE49-F238E27FC236}">
                <a16:creationId xmlns:a16="http://schemas.microsoft.com/office/drawing/2014/main" id="{1CBDA3A0-9C0E-4D73-D06D-290DDD054CFE}"/>
              </a:ext>
            </a:extLst>
          </p:cNvPr>
          <p:cNvSpPr txBox="1"/>
          <p:nvPr/>
        </p:nvSpPr>
        <p:spPr>
          <a:xfrm>
            <a:off x="5311530" y="5597265"/>
            <a:ext cx="5370105" cy="406500"/>
          </a:xfrm>
          <a:prstGeom prst="rect">
            <a:avLst/>
          </a:prstGeom>
          <a:noFill/>
          <a:ln>
            <a:noFill/>
          </a:ln>
        </p:spPr>
        <p:txBody>
          <a:bodyPr spcFirstLastPara="1" wrap="square" lIns="91425" tIns="91425" rIns="91425" bIns="91425" anchor="t" anchorCtr="0">
            <a:noAutofit/>
          </a:bodyPr>
          <a:lstStyle/>
          <a:p>
            <a:pPr lvl="0" algn="ct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Fig. 6: </a:t>
            </a:r>
            <a:r>
              <a:rPr lang="en-US" sz="1000" dirty="0">
                <a:solidFill>
                  <a:schemeClr val="dk1"/>
                </a:solidFill>
                <a:latin typeface="Times New Roman"/>
                <a:ea typeface="Calibri"/>
                <a:cs typeface="Times New Roman"/>
                <a:sym typeface="Times New Roman"/>
              </a:rPr>
              <a:t>S</a:t>
            </a:r>
            <a:r>
              <a:rPr lang="en-US" sz="1000" dirty="0">
                <a:solidFill>
                  <a:schemeClr val="dk1"/>
                </a:solidFill>
                <a:latin typeface="Times New Roman"/>
                <a:ea typeface="Times New Roman"/>
                <a:cs typeface="Times New Roman"/>
                <a:sym typeface="Times New Roman"/>
              </a:rPr>
              <a:t>chematic showing the process used to produce, purify, and analyze the desired protein</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3" name="Google Shape;260;p1">
            <a:extLst>
              <a:ext uri="{FF2B5EF4-FFF2-40B4-BE49-F238E27FC236}">
                <a16:creationId xmlns:a16="http://schemas.microsoft.com/office/drawing/2014/main" id="{252193B6-18A0-A718-F4E2-02C4C63B2A94}"/>
              </a:ext>
            </a:extLst>
          </p:cNvPr>
          <p:cNvPicPr preferRelativeResize="0">
            <a:picLocks noChangeAspect="1"/>
          </p:cNvPicPr>
          <p:nvPr/>
        </p:nvPicPr>
        <p:blipFill rotWithShape="1">
          <a:blip r:embed="rId9">
            <a:alphaModFix/>
          </a:blip>
          <a:srcRect t="37312"/>
          <a:stretch/>
        </p:blipFill>
        <p:spPr>
          <a:xfrm>
            <a:off x="4803884" y="2796208"/>
            <a:ext cx="6362240" cy="2740490"/>
          </a:xfrm>
          <a:prstGeom prst="rect">
            <a:avLst/>
          </a:prstGeom>
          <a:noFill/>
          <a:ln>
            <a:noFill/>
          </a:ln>
        </p:spPr>
      </p:pic>
      <p:pic>
        <p:nvPicPr>
          <p:cNvPr id="4" name="Google Shape;264;p1">
            <a:extLst>
              <a:ext uri="{FF2B5EF4-FFF2-40B4-BE49-F238E27FC236}">
                <a16:creationId xmlns:a16="http://schemas.microsoft.com/office/drawing/2014/main" id="{4D12740C-9349-D004-F854-70B4A5767D1D}"/>
              </a:ext>
            </a:extLst>
          </p:cNvPr>
          <p:cNvPicPr preferRelativeResize="0">
            <a:picLocks noChangeAspect="1"/>
          </p:cNvPicPr>
          <p:nvPr/>
        </p:nvPicPr>
        <p:blipFill rotWithShape="1">
          <a:blip r:embed="rId9">
            <a:alphaModFix/>
          </a:blip>
          <a:srcRect r="14937" b="64398"/>
          <a:stretch/>
        </p:blipFill>
        <p:spPr>
          <a:xfrm>
            <a:off x="5132357" y="1148706"/>
            <a:ext cx="5728449" cy="164749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7"/>
        <p:cNvGrpSpPr/>
        <p:nvPr/>
      </p:nvGrpSpPr>
      <p:grpSpPr>
        <a:xfrm>
          <a:off x="0" y="0"/>
          <a:ext cx="0" cy="0"/>
          <a:chOff x="0" y="0"/>
          <a:chExt cx="0" cy="0"/>
        </a:xfrm>
      </p:grpSpPr>
      <p:pic>
        <p:nvPicPr>
          <p:cNvPr id="1858" name="Google Shape;1858;p22" title="IMG_6716.jpg"/>
          <p:cNvPicPr preferRelativeResize="0"/>
          <p:nvPr/>
        </p:nvPicPr>
        <p:blipFill rotWithShape="1">
          <a:blip r:embed="rId3">
            <a:alphaModFix/>
          </a:blip>
          <a:srcRect l="6579" t="19292" r="9725" b="9386"/>
          <a:stretch/>
        </p:blipFill>
        <p:spPr>
          <a:xfrm>
            <a:off x="3853550" y="1687975"/>
            <a:ext cx="5198874" cy="3812175"/>
          </a:xfrm>
          <a:prstGeom prst="rect">
            <a:avLst/>
          </a:prstGeom>
          <a:noFill/>
          <a:ln>
            <a:noFill/>
          </a:ln>
        </p:spPr>
      </p:pic>
      <p:sp>
        <p:nvSpPr>
          <p:cNvPr id="1859" name="Google Shape;1859;p22"/>
          <p:cNvSpPr txBox="1"/>
          <p:nvPr/>
        </p:nvSpPr>
        <p:spPr>
          <a:xfrm>
            <a:off x="322125" y="146575"/>
            <a:ext cx="6032100" cy="7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b="1" dirty="0">
                <a:solidFill>
                  <a:schemeClr val="dk1"/>
                </a:solidFill>
                <a:latin typeface="Times New Roman" panose="02020603050405020304" pitchFamily="18" charset="0"/>
                <a:ea typeface="Calibri"/>
                <a:cs typeface="Times New Roman" panose="02020603050405020304" pitchFamily="18" charset="0"/>
                <a:sym typeface="Calibri"/>
              </a:rPr>
              <a:t>Results: SDS Gel</a:t>
            </a:r>
            <a:endParaRPr sz="3200" b="1" dirty="0">
              <a:solidFill>
                <a:schemeClr val="dk1"/>
              </a:solidFill>
              <a:latin typeface="Times New Roman" panose="02020603050405020304" pitchFamily="18" charset="0"/>
              <a:ea typeface="Calibri"/>
              <a:cs typeface="Times New Roman" panose="02020603050405020304" pitchFamily="18" charset="0"/>
              <a:sym typeface="Calibri"/>
            </a:endParaRPr>
          </a:p>
        </p:txBody>
      </p:sp>
      <p:pic>
        <p:nvPicPr>
          <p:cNvPr id="1860" name="Google Shape;1860;p22" descr="Logo&#10;&#10;Description automatically generated"/>
          <p:cNvPicPr preferRelativeResize="0"/>
          <p:nvPr/>
        </p:nvPicPr>
        <p:blipFill rotWithShape="1">
          <a:blip r:embed="rId4">
            <a:alphaModFix/>
          </a:blip>
          <a:srcRect/>
          <a:stretch/>
        </p:blipFill>
        <p:spPr>
          <a:xfrm>
            <a:off x="7466736" y="201106"/>
            <a:ext cx="1059694" cy="585464"/>
          </a:xfrm>
          <a:prstGeom prst="rect">
            <a:avLst/>
          </a:prstGeom>
          <a:noFill/>
          <a:ln>
            <a:noFill/>
          </a:ln>
        </p:spPr>
      </p:pic>
      <p:pic>
        <p:nvPicPr>
          <p:cNvPr id="1861" name="Google Shape;1861;p22" descr="Shape&#10;&#10;Description automatically generated with medium confidence"/>
          <p:cNvPicPr preferRelativeResize="0"/>
          <p:nvPr/>
        </p:nvPicPr>
        <p:blipFill rotWithShape="1">
          <a:blip r:embed="rId5">
            <a:alphaModFix/>
          </a:blip>
          <a:srcRect/>
          <a:stretch/>
        </p:blipFill>
        <p:spPr>
          <a:xfrm>
            <a:off x="11141979" y="201095"/>
            <a:ext cx="909088" cy="441379"/>
          </a:xfrm>
          <a:prstGeom prst="rect">
            <a:avLst/>
          </a:prstGeom>
          <a:noFill/>
          <a:ln>
            <a:noFill/>
          </a:ln>
        </p:spPr>
      </p:pic>
      <p:pic>
        <p:nvPicPr>
          <p:cNvPr id="1862" name="Google Shape;1862;p22" descr="https://commguide.asu.edu/downloads/asulogo/jpg/logo_mg.jpg"/>
          <p:cNvPicPr preferRelativeResize="0"/>
          <p:nvPr/>
        </p:nvPicPr>
        <p:blipFill rotWithShape="1">
          <a:blip r:embed="rId6">
            <a:alphaModFix/>
          </a:blip>
          <a:srcRect/>
          <a:stretch/>
        </p:blipFill>
        <p:spPr>
          <a:xfrm>
            <a:off x="8759589" y="201095"/>
            <a:ext cx="1059689" cy="441379"/>
          </a:xfrm>
          <a:prstGeom prst="rect">
            <a:avLst/>
          </a:prstGeom>
          <a:noFill/>
          <a:ln>
            <a:noFill/>
          </a:ln>
        </p:spPr>
      </p:pic>
      <p:pic>
        <p:nvPicPr>
          <p:cNvPr id="1863" name="Google Shape;1863;p22" descr="REU at Harvard University (CNS) | NNCI"/>
          <p:cNvPicPr preferRelativeResize="0"/>
          <p:nvPr/>
        </p:nvPicPr>
        <p:blipFill rotWithShape="1">
          <a:blip r:embed="rId7">
            <a:alphaModFix/>
          </a:blip>
          <a:srcRect/>
          <a:stretch/>
        </p:blipFill>
        <p:spPr>
          <a:xfrm>
            <a:off x="9970807" y="168482"/>
            <a:ext cx="1127019" cy="483943"/>
          </a:xfrm>
          <a:prstGeom prst="rect">
            <a:avLst/>
          </a:prstGeom>
          <a:noFill/>
          <a:ln>
            <a:noFill/>
          </a:ln>
        </p:spPr>
      </p:pic>
      <p:pic>
        <p:nvPicPr>
          <p:cNvPr id="1864" name="Google Shape;1864;p22" title="Screenshot 2026-06-24 at 4.34.07 PM.png"/>
          <p:cNvPicPr preferRelativeResize="0"/>
          <p:nvPr/>
        </p:nvPicPr>
        <p:blipFill rotWithShape="1">
          <a:blip r:embed="rId8">
            <a:alphaModFix/>
          </a:blip>
          <a:srcRect l="5402" t="4898"/>
          <a:stretch/>
        </p:blipFill>
        <p:spPr>
          <a:xfrm>
            <a:off x="6591800" y="69925"/>
            <a:ext cx="747614" cy="716655"/>
          </a:xfrm>
          <a:prstGeom prst="rect">
            <a:avLst/>
          </a:prstGeom>
          <a:noFill/>
          <a:ln>
            <a:noFill/>
          </a:ln>
        </p:spPr>
      </p:pic>
      <p:grpSp>
        <p:nvGrpSpPr>
          <p:cNvPr id="1865" name="Google Shape;1865;p22"/>
          <p:cNvGrpSpPr/>
          <p:nvPr/>
        </p:nvGrpSpPr>
        <p:grpSpPr>
          <a:xfrm>
            <a:off x="-7700" y="6324841"/>
            <a:ext cx="12206290" cy="332283"/>
            <a:chOff x="931692" y="4540806"/>
            <a:chExt cx="31987132" cy="2418359"/>
          </a:xfrm>
        </p:grpSpPr>
        <p:grpSp>
          <p:nvGrpSpPr>
            <p:cNvPr id="1866" name="Google Shape;1866;p22"/>
            <p:cNvGrpSpPr/>
            <p:nvPr/>
          </p:nvGrpSpPr>
          <p:grpSpPr>
            <a:xfrm>
              <a:off x="931692" y="4540806"/>
              <a:ext cx="16002389" cy="2418359"/>
              <a:chOff x="1874938" y="4228518"/>
              <a:chExt cx="12714436" cy="29031919"/>
            </a:xfrm>
          </p:grpSpPr>
          <p:grpSp>
            <p:nvGrpSpPr>
              <p:cNvPr id="1867" name="Google Shape;1867;p22"/>
              <p:cNvGrpSpPr/>
              <p:nvPr/>
            </p:nvGrpSpPr>
            <p:grpSpPr>
              <a:xfrm>
                <a:off x="1874938" y="4228545"/>
                <a:ext cx="724122" cy="29031869"/>
                <a:chOff x="6763779" y="3610074"/>
                <a:chExt cx="724122" cy="19543500"/>
              </a:xfrm>
            </p:grpSpPr>
            <p:sp>
              <p:nvSpPr>
                <p:cNvPr id="1868" name="Google Shape;1868;p22"/>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69" name="Google Shape;1869;p22"/>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70" name="Google Shape;1870;p22"/>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71" name="Google Shape;1871;p22"/>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872" name="Google Shape;1872;p22"/>
              <p:cNvGrpSpPr/>
              <p:nvPr/>
            </p:nvGrpSpPr>
            <p:grpSpPr>
              <a:xfrm>
                <a:off x="2589876" y="4228518"/>
                <a:ext cx="4171622" cy="29031750"/>
                <a:chOff x="589212" y="5453559"/>
                <a:chExt cx="4171622" cy="19354500"/>
              </a:xfrm>
            </p:grpSpPr>
            <p:grpSp>
              <p:nvGrpSpPr>
                <p:cNvPr id="1873" name="Google Shape;1873;p22"/>
                <p:cNvGrpSpPr/>
                <p:nvPr/>
              </p:nvGrpSpPr>
              <p:grpSpPr>
                <a:xfrm>
                  <a:off x="2213483" y="5453559"/>
                  <a:ext cx="2547351" cy="19354500"/>
                  <a:chOff x="2126394" y="6201753"/>
                  <a:chExt cx="2547351" cy="19354500"/>
                </a:xfrm>
              </p:grpSpPr>
              <p:sp>
                <p:nvSpPr>
                  <p:cNvPr id="1874" name="Google Shape;1874;p22"/>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75" name="Google Shape;1875;p22"/>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76" name="Google Shape;1876;p22"/>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77" name="Google Shape;1877;p22"/>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78" name="Google Shape;1878;p22"/>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79" name="Google Shape;1879;p22"/>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80" name="Google Shape;1880;p22"/>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81" name="Google Shape;1881;p22"/>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82" name="Google Shape;1882;p22"/>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83" name="Google Shape;1883;p22"/>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84" name="Google Shape;1884;p22"/>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85" name="Google Shape;1885;p22"/>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86" name="Google Shape;1886;p22"/>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87" name="Google Shape;1887;p22"/>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888" name="Google Shape;1888;p22"/>
                <p:cNvGrpSpPr/>
                <p:nvPr/>
              </p:nvGrpSpPr>
              <p:grpSpPr>
                <a:xfrm>
                  <a:off x="589212" y="5453559"/>
                  <a:ext cx="1622103" cy="19354500"/>
                  <a:chOff x="589212" y="5453048"/>
                  <a:chExt cx="1622103" cy="19354500"/>
                </a:xfrm>
              </p:grpSpPr>
              <p:sp>
                <p:nvSpPr>
                  <p:cNvPr id="1889" name="Google Shape;1889;p22"/>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90" name="Google Shape;1890;p22"/>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91" name="Google Shape;1891;p22"/>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92" name="Google Shape;1892;p22"/>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93" name="Google Shape;1893;p22"/>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94" name="Google Shape;1894;p22"/>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95" name="Google Shape;1895;p22"/>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96" name="Google Shape;1896;p22"/>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897" name="Google Shape;1897;p22"/>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898" name="Google Shape;1898;p22"/>
              <p:cNvGrpSpPr/>
              <p:nvPr/>
            </p:nvGrpSpPr>
            <p:grpSpPr>
              <a:xfrm>
                <a:off x="6752314" y="4228568"/>
                <a:ext cx="911322" cy="29031869"/>
                <a:chOff x="11540841" y="6900050"/>
                <a:chExt cx="911322" cy="19543500"/>
              </a:xfrm>
            </p:grpSpPr>
            <p:sp>
              <p:nvSpPr>
                <p:cNvPr id="1899" name="Google Shape;1899;p22"/>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00" name="Google Shape;1900;p22"/>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01" name="Google Shape;1901;p22"/>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02" name="Google Shape;1902;p22"/>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03" name="Google Shape;1903;p22"/>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904" name="Google Shape;1904;p22"/>
              <p:cNvGrpSpPr/>
              <p:nvPr/>
            </p:nvGrpSpPr>
            <p:grpSpPr>
              <a:xfrm>
                <a:off x="7654454" y="4228555"/>
                <a:ext cx="2782652" cy="29031869"/>
                <a:chOff x="13486776" y="5144310"/>
                <a:chExt cx="2782652" cy="19543500"/>
              </a:xfrm>
            </p:grpSpPr>
            <p:sp>
              <p:nvSpPr>
                <p:cNvPr id="1905" name="Google Shape;1905;p22"/>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06" name="Google Shape;1906;p22"/>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07" name="Google Shape;1907;p22"/>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08" name="Google Shape;1908;p22"/>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09" name="Google Shape;1909;p22"/>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0" name="Google Shape;1910;p22"/>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1" name="Google Shape;1911;p22"/>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2" name="Google Shape;1912;p22"/>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3" name="Google Shape;1913;p22"/>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4" name="Google Shape;1914;p22"/>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5" name="Google Shape;1915;p22"/>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6" name="Google Shape;1916;p22"/>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7" name="Google Shape;1917;p22"/>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8" name="Google Shape;1918;p22"/>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19" name="Google Shape;1919;p22"/>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20" name="Google Shape;1920;p22"/>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921" name="Google Shape;1921;p22"/>
              <p:cNvGrpSpPr/>
              <p:nvPr/>
            </p:nvGrpSpPr>
            <p:grpSpPr>
              <a:xfrm>
                <a:off x="10427923" y="4228549"/>
                <a:ext cx="4161451" cy="29031869"/>
                <a:chOff x="16176528" y="4317489"/>
                <a:chExt cx="4161451" cy="19543500"/>
              </a:xfrm>
            </p:grpSpPr>
            <p:sp>
              <p:nvSpPr>
                <p:cNvPr id="1922" name="Google Shape;1922;p22"/>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23" name="Google Shape;1923;p22"/>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24" name="Google Shape;1924;p22"/>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25" name="Google Shape;1925;p22"/>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26" name="Google Shape;1926;p22"/>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27" name="Google Shape;1927;p22"/>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28" name="Google Shape;1928;p22"/>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29" name="Google Shape;1929;p22"/>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0" name="Google Shape;1930;p22"/>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1" name="Google Shape;1931;p22"/>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2" name="Google Shape;1932;p22"/>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3" name="Google Shape;1933;p22"/>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4" name="Google Shape;1934;p22"/>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5" name="Google Shape;1935;p22"/>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6" name="Google Shape;1936;p22"/>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7" name="Google Shape;1937;p22"/>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8" name="Google Shape;1938;p22"/>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39" name="Google Shape;1939;p22"/>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40" name="Google Shape;1940;p22"/>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41" name="Google Shape;1941;p22"/>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42" name="Google Shape;1942;p22"/>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43" name="Google Shape;1943;p22"/>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44" name="Google Shape;1944;p22"/>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945" name="Google Shape;1945;p22"/>
            <p:cNvGrpSpPr/>
            <p:nvPr/>
          </p:nvGrpSpPr>
          <p:grpSpPr>
            <a:xfrm>
              <a:off x="16916435" y="4540806"/>
              <a:ext cx="16002389" cy="2418359"/>
              <a:chOff x="1874938" y="4228518"/>
              <a:chExt cx="12714436" cy="29031919"/>
            </a:xfrm>
          </p:grpSpPr>
          <p:grpSp>
            <p:nvGrpSpPr>
              <p:cNvPr id="1946" name="Google Shape;1946;p22"/>
              <p:cNvGrpSpPr/>
              <p:nvPr/>
            </p:nvGrpSpPr>
            <p:grpSpPr>
              <a:xfrm>
                <a:off x="1874938" y="4228545"/>
                <a:ext cx="724122" cy="29031869"/>
                <a:chOff x="6763779" y="3610074"/>
                <a:chExt cx="724122" cy="19543500"/>
              </a:xfrm>
            </p:grpSpPr>
            <p:sp>
              <p:nvSpPr>
                <p:cNvPr id="1947" name="Google Shape;1947;p22"/>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48" name="Google Shape;1948;p22"/>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49" name="Google Shape;1949;p22"/>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50" name="Google Shape;1950;p22"/>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951" name="Google Shape;1951;p22"/>
              <p:cNvGrpSpPr/>
              <p:nvPr/>
            </p:nvGrpSpPr>
            <p:grpSpPr>
              <a:xfrm>
                <a:off x="2589876" y="4228518"/>
                <a:ext cx="4171622" cy="29031750"/>
                <a:chOff x="589212" y="5453559"/>
                <a:chExt cx="4171622" cy="19354500"/>
              </a:xfrm>
            </p:grpSpPr>
            <p:grpSp>
              <p:nvGrpSpPr>
                <p:cNvPr id="1952" name="Google Shape;1952;p22"/>
                <p:cNvGrpSpPr/>
                <p:nvPr/>
              </p:nvGrpSpPr>
              <p:grpSpPr>
                <a:xfrm>
                  <a:off x="2213483" y="5453559"/>
                  <a:ext cx="2547351" cy="19354500"/>
                  <a:chOff x="2126394" y="6201753"/>
                  <a:chExt cx="2547351" cy="19354500"/>
                </a:xfrm>
              </p:grpSpPr>
              <p:sp>
                <p:nvSpPr>
                  <p:cNvPr id="1953" name="Google Shape;1953;p22"/>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54" name="Google Shape;1954;p22"/>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55" name="Google Shape;1955;p22"/>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56" name="Google Shape;1956;p22"/>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57" name="Google Shape;1957;p22"/>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58" name="Google Shape;1958;p22"/>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59" name="Google Shape;1959;p22"/>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60" name="Google Shape;1960;p22"/>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61" name="Google Shape;1961;p22"/>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62" name="Google Shape;1962;p22"/>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63" name="Google Shape;1963;p22"/>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64" name="Google Shape;1964;p22"/>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65" name="Google Shape;1965;p22"/>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66" name="Google Shape;1966;p22"/>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967" name="Google Shape;1967;p22"/>
                <p:cNvGrpSpPr/>
                <p:nvPr/>
              </p:nvGrpSpPr>
              <p:grpSpPr>
                <a:xfrm>
                  <a:off x="589212" y="5453559"/>
                  <a:ext cx="1622103" cy="19354500"/>
                  <a:chOff x="589212" y="5453048"/>
                  <a:chExt cx="1622103" cy="19354500"/>
                </a:xfrm>
              </p:grpSpPr>
              <p:sp>
                <p:nvSpPr>
                  <p:cNvPr id="1968" name="Google Shape;1968;p22"/>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69" name="Google Shape;1969;p22"/>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70" name="Google Shape;1970;p22"/>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71" name="Google Shape;1971;p22"/>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72" name="Google Shape;1972;p22"/>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73" name="Google Shape;1973;p22"/>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74" name="Google Shape;1974;p22"/>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75" name="Google Shape;1975;p22"/>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76" name="Google Shape;1976;p22"/>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nvGrpSpPr>
              <p:cNvPr id="1977" name="Google Shape;1977;p22"/>
              <p:cNvGrpSpPr/>
              <p:nvPr/>
            </p:nvGrpSpPr>
            <p:grpSpPr>
              <a:xfrm>
                <a:off x="6752314" y="4228568"/>
                <a:ext cx="911322" cy="29031869"/>
                <a:chOff x="11540841" y="6900050"/>
                <a:chExt cx="911322" cy="19543500"/>
              </a:xfrm>
            </p:grpSpPr>
            <p:sp>
              <p:nvSpPr>
                <p:cNvPr id="1978" name="Google Shape;1978;p22"/>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79" name="Google Shape;1979;p22"/>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80" name="Google Shape;1980;p22"/>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81" name="Google Shape;1981;p22"/>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82" name="Google Shape;1982;p22"/>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1983" name="Google Shape;1983;p22"/>
              <p:cNvGrpSpPr/>
              <p:nvPr/>
            </p:nvGrpSpPr>
            <p:grpSpPr>
              <a:xfrm>
                <a:off x="7654454" y="4228555"/>
                <a:ext cx="2782652" cy="29031869"/>
                <a:chOff x="13486776" y="5144310"/>
                <a:chExt cx="2782652" cy="19543500"/>
              </a:xfrm>
            </p:grpSpPr>
            <p:sp>
              <p:nvSpPr>
                <p:cNvPr id="1984" name="Google Shape;1984;p22"/>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85" name="Google Shape;1985;p22"/>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86" name="Google Shape;1986;p22"/>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87" name="Google Shape;1987;p22"/>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88" name="Google Shape;1988;p22"/>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89" name="Google Shape;1989;p22"/>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0" name="Google Shape;1990;p22"/>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1" name="Google Shape;1991;p22"/>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2" name="Google Shape;1992;p22"/>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3" name="Google Shape;1993;p22"/>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4" name="Google Shape;1994;p22"/>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5" name="Google Shape;1995;p22"/>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6" name="Google Shape;1996;p22"/>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7" name="Google Shape;1997;p22"/>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8" name="Google Shape;1998;p22"/>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1999" name="Google Shape;1999;p22"/>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nvGrpSpPr>
              <p:cNvPr id="2000" name="Google Shape;2000;p22"/>
              <p:cNvGrpSpPr/>
              <p:nvPr/>
            </p:nvGrpSpPr>
            <p:grpSpPr>
              <a:xfrm>
                <a:off x="10427923" y="4228549"/>
                <a:ext cx="4161451" cy="29031869"/>
                <a:chOff x="16176528" y="4317489"/>
                <a:chExt cx="4161451" cy="19543500"/>
              </a:xfrm>
            </p:grpSpPr>
            <p:sp>
              <p:nvSpPr>
                <p:cNvPr id="2001" name="Google Shape;2001;p22"/>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02" name="Google Shape;2002;p22"/>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03" name="Google Shape;2003;p22"/>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04" name="Google Shape;2004;p22"/>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05" name="Google Shape;2005;p22"/>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06" name="Google Shape;2006;p22"/>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07" name="Google Shape;2007;p22"/>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08" name="Google Shape;2008;p22"/>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09" name="Google Shape;2009;p22"/>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0" name="Google Shape;2010;p22"/>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1" name="Google Shape;2011;p22"/>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2" name="Google Shape;2012;p22"/>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3" name="Google Shape;2013;p22"/>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4" name="Google Shape;2014;p22"/>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5" name="Google Shape;2015;p22"/>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6" name="Google Shape;2016;p22"/>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7" name="Google Shape;2017;p22"/>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8" name="Google Shape;2018;p22"/>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19" name="Google Shape;2019;p22"/>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20" name="Google Shape;2020;p22"/>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21" name="Google Shape;2021;p22"/>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22" name="Google Shape;2022;p22"/>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23" name="Google Shape;2023;p22"/>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Times New Roman" panose="02020603050405020304" pitchFamily="18" charset="0"/>
                    <a:ea typeface="Calibri"/>
                    <a:cs typeface="Times New Roman" panose="02020603050405020304" pitchFamily="18" charset="0"/>
                    <a:sym typeface="Calibri"/>
                  </a:endParaRPr>
                </a:p>
              </p:txBody>
            </p:sp>
          </p:grpSp>
        </p:grpSp>
      </p:grpSp>
      <p:sp>
        <p:nvSpPr>
          <p:cNvPr id="2024" name="Google Shape;2024;p22"/>
          <p:cNvSpPr/>
          <p:nvPr/>
        </p:nvSpPr>
        <p:spPr>
          <a:xfrm>
            <a:off x="-7800" y="6569551"/>
            <a:ext cx="12207300" cy="294300"/>
          </a:xfrm>
          <a:prstGeom prst="rect">
            <a:avLst/>
          </a:prstGeom>
          <a:solidFill>
            <a:srgbClr val="172A57"/>
          </a:solidFill>
          <a:ln w="12700" cap="flat" cmpd="sng">
            <a:solidFill>
              <a:srgbClr val="172A5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2025" name="Google Shape;2025;p22" descr="A black and white image of text&#10;&#10;Description automatically generated with low confidence"/>
          <p:cNvPicPr preferRelativeResize="0"/>
          <p:nvPr/>
        </p:nvPicPr>
        <p:blipFill rotWithShape="1">
          <a:blip r:embed="rId9">
            <a:alphaModFix/>
          </a:blip>
          <a:srcRect/>
          <a:stretch/>
        </p:blipFill>
        <p:spPr>
          <a:xfrm>
            <a:off x="9404981" y="6605385"/>
            <a:ext cx="2743201" cy="222645"/>
          </a:xfrm>
          <a:prstGeom prst="rect">
            <a:avLst/>
          </a:prstGeom>
          <a:noFill/>
          <a:ln>
            <a:noFill/>
          </a:ln>
        </p:spPr>
      </p:pic>
      <p:sp>
        <p:nvSpPr>
          <p:cNvPr id="2026" name="Google Shape;2026;p22"/>
          <p:cNvSpPr txBox="1"/>
          <p:nvPr/>
        </p:nvSpPr>
        <p:spPr>
          <a:xfrm>
            <a:off x="5930245" y="6532050"/>
            <a:ext cx="5046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Times New Roman" panose="02020603050405020304" pitchFamily="18" charset="0"/>
                <a:cs typeface="Times New Roman" panose="02020603050405020304" pitchFamily="18" charset="0"/>
                <a:sym typeface="Calibri"/>
              </a:rPr>
              <a:t>9</a:t>
            </a:r>
            <a:endParaRPr sz="14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2027" name="Google Shape;2027;p22"/>
          <p:cNvSpPr txBox="1"/>
          <p:nvPr/>
        </p:nvSpPr>
        <p:spPr>
          <a:xfrm>
            <a:off x="-1" y="6508950"/>
            <a:ext cx="2960109" cy="41546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Times New Roman" panose="02020603050405020304" pitchFamily="18" charset="0"/>
                <a:ea typeface="Calibri"/>
                <a:cs typeface="Times New Roman" panose="02020603050405020304" pitchFamily="18" charset="0"/>
                <a:sym typeface="Calibri"/>
              </a:rPr>
              <a:t>NSF award No.ECCS-2025490</a:t>
            </a:r>
            <a:endParaRPr sz="1500">
              <a:solidFill>
                <a:schemeClr val="lt1"/>
              </a:solidFill>
              <a:latin typeface="Times New Roman" panose="02020603050405020304" pitchFamily="18" charset="0"/>
              <a:ea typeface="Calibri"/>
              <a:cs typeface="Times New Roman" panose="02020603050405020304" pitchFamily="18" charset="0"/>
              <a:sym typeface="Calibri"/>
            </a:endParaRPr>
          </a:p>
        </p:txBody>
      </p:sp>
      <p:sp>
        <p:nvSpPr>
          <p:cNvPr id="2028" name="Google Shape;2028;p22"/>
          <p:cNvSpPr txBox="1"/>
          <p:nvPr/>
        </p:nvSpPr>
        <p:spPr>
          <a:xfrm>
            <a:off x="9365221" y="1575757"/>
            <a:ext cx="2685729" cy="438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1    -  Ladder</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2    -  PPF 1</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3    -  PPF 2</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4    -  PPF 3</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5    -  CC1</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6    -  WC1</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7    -  Ladder</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8    -  CC3</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9    -  CC4</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10  -  Dialysis</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r>
              <a:rPr lang="en-US" sz="2300" dirty="0">
                <a:solidFill>
                  <a:schemeClr val="dk1"/>
                </a:solidFill>
                <a:latin typeface="Times New Roman" panose="02020603050405020304" pitchFamily="18" charset="0"/>
                <a:ea typeface="Calibri"/>
                <a:cs typeface="Times New Roman" panose="02020603050405020304" pitchFamily="18" charset="0"/>
                <a:sym typeface="Calibri"/>
              </a:rPr>
              <a:t>11  -  Pos Control</a:t>
            </a: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a:p>
            <a:pPr marL="0" lvl="0" indent="0" algn="l" rtl="0">
              <a:spcBef>
                <a:spcPts val="0"/>
              </a:spcBef>
              <a:spcAft>
                <a:spcPts val="0"/>
              </a:spcAft>
              <a:buNone/>
            </a:pPr>
            <a:endParaRPr sz="23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2029" name="Google Shape;2029;p22"/>
          <p:cNvSpPr txBox="1"/>
          <p:nvPr/>
        </p:nvSpPr>
        <p:spPr>
          <a:xfrm>
            <a:off x="3853550" y="5011425"/>
            <a:ext cx="5426055" cy="375900"/>
          </a:xfrm>
          <a:prstGeom prst="rect">
            <a:avLst/>
          </a:prstGeom>
          <a:noFill/>
          <a:ln>
            <a:noFill/>
          </a:ln>
        </p:spPr>
        <p:txBody>
          <a:bodyPr spcFirstLastPara="1" wrap="square" lIns="103375" tIns="103375" rIns="103375" bIns="103375" anchor="t" anchorCtr="0">
            <a:noAutofit/>
          </a:bodyPr>
          <a:lstStyle/>
          <a:p>
            <a:pPr marL="0" lvl="0" indent="0" algn="l" rtl="0">
              <a:spcBef>
                <a:spcPts val="0"/>
              </a:spcBef>
              <a:spcAft>
                <a:spcPts val="0"/>
              </a:spcAft>
              <a:buNone/>
            </a:pPr>
            <a:r>
              <a:rPr lang="en-US" sz="2148" dirty="0">
                <a:solidFill>
                  <a:schemeClr val="lt1"/>
                </a:solidFill>
                <a:latin typeface="Times New Roman" panose="02020603050405020304" pitchFamily="18" charset="0"/>
                <a:ea typeface="Calibri"/>
                <a:cs typeface="Times New Roman" panose="02020603050405020304" pitchFamily="18" charset="0"/>
                <a:sym typeface="Calibri"/>
              </a:rPr>
              <a:t>   1     2    3     4     5    6    7    8    9   10  11</a:t>
            </a:r>
            <a:endParaRPr sz="2148" dirty="0">
              <a:solidFill>
                <a:schemeClr val="lt1"/>
              </a:solidFill>
              <a:latin typeface="Times New Roman" panose="02020603050405020304" pitchFamily="18" charset="0"/>
              <a:ea typeface="Calibri"/>
              <a:cs typeface="Times New Roman" panose="02020603050405020304" pitchFamily="18" charset="0"/>
              <a:sym typeface="Calibri"/>
            </a:endParaRPr>
          </a:p>
        </p:txBody>
      </p:sp>
      <p:pic>
        <p:nvPicPr>
          <p:cNvPr id="2030" name="Google Shape;2030;p22" title="IMG_2409.jpg"/>
          <p:cNvPicPr preferRelativeResize="0"/>
          <p:nvPr/>
        </p:nvPicPr>
        <p:blipFill>
          <a:blip r:embed="rId10">
            <a:alphaModFix/>
          </a:blip>
          <a:stretch>
            <a:fillRect/>
          </a:stretch>
        </p:blipFill>
        <p:spPr>
          <a:xfrm>
            <a:off x="198025" y="1268713"/>
            <a:ext cx="3342728" cy="4429914"/>
          </a:xfrm>
          <a:prstGeom prst="rect">
            <a:avLst/>
          </a:prstGeom>
          <a:noFill/>
          <a:ln>
            <a:noFill/>
          </a:ln>
        </p:spPr>
      </p:pic>
      <p:sp>
        <p:nvSpPr>
          <p:cNvPr id="2031" name="Google Shape;2031;p22"/>
          <p:cNvSpPr/>
          <p:nvPr/>
        </p:nvSpPr>
        <p:spPr>
          <a:xfrm>
            <a:off x="4421600" y="3639100"/>
            <a:ext cx="4502700" cy="585600"/>
          </a:xfrm>
          <a:prstGeom prst="rect">
            <a:avLst/>
          </a:prstGeom>
          <a:noFill/>
          <a:ln w="76200" cap="flat" cmpd="sng">
            <a:solidFill>
              <a:srgbClr val="B5425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imes New Roman" panose="02020603050405020304" pitchFamily="18" charset="0"/>
              <a:ea typeface="Calibri"/>
              <a:cs typeface="Times New Roman" panose="02020603050405020304" pitchFamily="18" charset="0"/>
              <a:sym typeface="Calibri"/>
            </a:endParaRPr>
          </a:p>
        </p:txBody>
      </p:sp>
      <p:sp>
        <p:nvSpPr>
          <p:cNvPr id="2" name="Google Shape;1168;p19">
            <a:extLst>
              <a:ext uri="{FF2B5EF4-FFF2-40B4-BE49-F238E27FC236}">
                <a16:creationId xmlns:a16="http://schemas.microsoft.com/office/drawing/2014/main" id="{39AAEC6A-9D22-057E-E879-5DB48B1F2CDB}"/>
              </a:ext>
            </a:extLst>
          </p:cNvPr>
          <p:cNvSpPr txBox="1"/>
          <p:nvPr/>
        </p:nvSpPr>
        <p:spPr>
          <a:xfrm>
            <a:off x="3767934" y="5524339"/>
            <a:ext cx="5370105" cy="406500"/>
          </a:xfrm>
          <a:prstGeom prst="rect">
            <a:avLst/>
          </a:prstGeom>
          <a:noFill/>
          <a:ln>
            <a:noFill/>
          </a:ln>
        </p:spPr>
        <p:txBody>
          <a:bodyPr spcFirstLastPara="1" wrap="square" lIns="91425" tIns="91425" rIns="91425" bIns="91425" anchor="t" anchorCtr="0">
            <a:noAutofit/>
          </a:bodyPr>
          <a:lstStyle/>
          <a:p>
            <a:pPr lvl="0" algn="ctr"/>
            <a:r>
              <a:rPr lang="en-US" sz="1000" dirty="0">
                <a:solidFill>
                  <a:schemeClr val="dk1"/>
                </a:solidFill>
                <a:latin typeface="Times New Roman" panose="02020603050405020304" pitchFamily="18" charset="0"/>
                <a:ea typeface="Calibri"/>
                <a:cs typeface="Times New Roman" panose="02020603050405020304" pitchFamily="18" charset="0"/>
                <a:sym typeface="Calibri"/>
              </a:rPr>
              <a:t>Fig. 7: SDS-PAGE Gel displaying protein purification process</a:t>
            </a:r>
            <a:endParaRPr sz="1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3218</TotalTime>
  <Words>15304</Words>
  <Application>Microsoft Macintosh PowerPoint</Application>
  <PresentationFormat>Widescreen</PresentationFormat>
  <Paragraphs>1355</Paragraphs>
  <Slides>75</Slides>
  <Notes>75</Notes>
  <HiddenSlides>43</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75</vt:i4>
      </vt:variant>
    </vt:vector>
  </HeadingPairs>
  <TitlesOfParts>
    <vt:vector size="79" baseType="lpstr">
      <vt:lpstr>Arial</vt:lpstr>
      <vt:lpstr>Calibri</vt:lpstr>
      <vt:lpstr>Times New Roman</vt:lpstr>
      <vt:lpstr>Office Theme</vt:lpstr>
      <vt:lpstr>Genetically Encoded Amphiphilic Polymers for Membrane Based Nanotechnologies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Genetically Encoded Amphiphilic Polymers for Membrane Based Nanotechnologies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big picture your problem fits into? (background) </vt:lpstr>
      <vt:lpstr>   What is the problem you are trying to solve? </vt:lpstr>
      <vt:lpstr>PowerPoint Presentation</vt:lpstr>
      <vt:lpstr>PowerPoint Presentation</vt:lpstr>
      <vt:lpstr>PowerPoint Presentation</vt:lpstr>
      <vt:lpstr>PowerPoint Presentation</vt:lpstr>
      <vt:lpstr>PowerPoint Presentation</vt:lpstr>
      <vt:lpstr>Synthesizing Genetically Encoded Amphiphilic Polymers for Membrane Based Nanotechnologies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Synthesizing Genetically Encoded Amphiphilic Polymers for Membrane Based Nanotechnologies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Adam Vanluvanee</cp:lastModifiedBy>
  <cp:revision>6</cp:revision>
  <dcterms:modified xsi:type="dcterms:W3CDTF">2026-07-30T22:19:01Z</dcterms:modified>
</cp:coreProperties>
</file>