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8" roundtripDataSignature="AMtx7mg+z745pAO6rQIt8IG0RCQxkwJC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customschemas.google.com/relationships/presentationmetadata" Target="meta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5e792c1b1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f5e792c1b1_0_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f5e792c1b1_0_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f5e792c1b1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f5e792c1b1_0_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3f5e792c1b1_0_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f5cf881f43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g3f5cf881f43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f5fab9463b_1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f5fab9463b_1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g3f5fab9463b_1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5fab9463b_1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f5fab9463b_1_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3f5fab9463b_1_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f5e792c1b1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f5e792c1b1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3f5e792c1b1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cap="none" strike="noStrike">
                <a:solidFill>
                  <a:schemeClr val="dk1"/>
                </a:solidFill>
                <a:latin typeface="Arial"/>
                <a:ea typeface="Arial"/>
                <a:cs typeface="Arial"/>
                <a:sym typeface="Arial"/>
              </a:rPr>
              <a:t>Just say thanks to NSF for sponsoring me and the MMF, as well as all of the help from the MMF staff</a:t>
            </a:r>
            <a:endParaRPr/>
          </a:p>
        </p:txBody>
      </p:sp>
      <p:sp>
        <p:nvSpPr>
          <p:cNvPr id="299" name="Google Shape;29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What actually is a wire grid polarizer? Well, it is a grid of long, thin, and close metal wires on top of a substrate, and is a type of beamsplitter that splits incoming light into two different polarization states. As we know, light is an electromagnetic wave, and that electric field is what is affected by the wire grid polarizer. The electric field is made up of two parts, one parallel to the wire grid and one perpendicular. The electric field section that is parallel to the metal wires causes the electrons in the metal to excite along those wires, which then causes the grid to act as a mirror, and then the parallel electric field is reflected and called s-polarized. The opposite is true for the perpendicular section of electric field, where the electrons are not excited, so the electric field is just transmitted through the grid and is called p-polarized.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This project will help to establish the MMF capability of creating a grid like this. Although this has been done elsewhere, no one at MSU has created a wire grid polarizer like this because it requires extremely small feature sizes, and all the corners and lines must be precise. What I will be doing is creating a slightly larger version as a proof-of-concept of the real thing and making sure that there is a reliable and reproducible start. Despite this, I will still try to get these wires as close to the original in size as I can while still be repeatable.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0" i="0" lang="en-US" sz="1200" u="none" cap="none" strike="noStrike">
                <a:solidFill>
                  <a:schemeClr val="dk1"/>
                </a:solidFill>
                <a:latin typeface="Arial"/>
                <a:ea typeface="Arial"/>
                <a:cs typeface="Arial"/>
                <a:sym typeface="Arial"/>
              </a:rPr>
              <a:t>Talk more about the largeness of my project for the second bullet point. I am doing this, however it is more a proof-of-concept for the real thing which will be much smaller. How small can the current clean room get and make a modern recipe that later processes can be based off of. It needs to be reliable and reproducible.</a:t>
            </a:r>
            <a:endParaRPr/>
          </a:p>
        </p:txBody>
      </p:sp>
      <p:sp>
        <p:nvSpPr>
          <p:cNvPr id="72" name="Google Shape;7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f5cf881f43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f5cf881f43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3f5cf881f43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5e792c1b1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f5e792c1b1_0_15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3f5e792c1b1_0_15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Using photolithography in the MSU clean-room, I will be fabricating a wire grid pattern as small as I can make it, meaning as thin as I can and with minimal feature size. Then, metal evaporation will deposit a metal nonconformally onto the checkerboard pattern, meaning only on the horizontal surfaces.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91" name="Google Shape;91;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Surface preparation: clean wafer, apply adhesion for resist if needed, HDMS</a:t>
            </a:r>
            <a:endParaRPr/>
          </a:p>
          <a:p>
            <a:pPr indent="0" lvl="0" marL="0" rtl="0" algn="l">
              <a:lnSpc>
                <a:spcPct val="100000"/>
              </a:lnSpc>
              <a:spcBef>
                <a:spcPts val="0"/>
              </a:spcBef>
              <a:spcAft>
                <a:spcPts val="0"/>
              </a:spcAft>
              <a:buSzPts val="1400"/>
              <a:buNone/>
            </a:pPr>
            <a:r>
              <a:rPr lang="en-US"/>
              <a:t>Spin coating: uniformly adds resist to the substrate, with resist thickness depending on spin speed and time</a:t>
            </a:r>
            <a:endParaRPr/>
          </a:p>
          <a:p>
            <a:pPr indent="0" lvl="0" marL="0" rtl="0" algn="l">
              <a:lnSpc>
                <a:spcPct val="100000"/>
              </a:lnSpc>
              <a:spcBef>
                <a:spcPts val="0"/>
              </a:spcBef>
              <a:spcAft>
                <a:spcPts val="0"/>
              </a:spcAft>
              <a:buSzPts val="1400"/>
              <a:buNone/>
            </a:pPr>
            <a:r>
              <a:rPr lang="en-US"/>
              <a:t>Soft baking: evaporates excess solvents, solidifies the resist and improves adhesion to the substrate in preparation for exposure</a:t>
            </a:r>
            <a:endParaRPr/>
          </a:p>
          <a:p>
            <a:pPr indent="0" lvl="0" marL="0" rtl="0" algn="l">
              <a:lnSpc>
                <a:spcPct val="100000"/>
              </a:lnSpc>
              <a:spcBef>
                <a:spcPts val="0"/>
              </a:spcBef>
              <a:spcAft>
                <a:spcPts val="0"/>
              </a:spcAft>
              <a:buSzPts val="1400"/>
              <a:buNone/>
            </a:pPr>
            <a:r>
              <a:rPr lang="en-US"/>
              <a:t>Exposure: UV light passes through the mask and “exposes” certain areas of the resist in the mask’s pattern</a:t>
            </a:r>
            <a:endParaRPr/>
          </a:p>
          <a:p>
            <a:pPr indent="0" lvl="0" marL="0" rtl="0" algn="l">
              <a:lnSpc>
                <a:spcPct val="100000"/>
              </a:lnSpc>
              <a:spcBef>
                <a:spcPts val="0"/>
              </a:spcBef>
              <a:spcAft>
                <a:spcPts val="0"/>
              </a:spcAft>
              <a:buSzPts val="1400"/>
              <a:buNone/>
            </a:pPr>
            <a:r>
              <a:rPr lang="en-US"/>
              <a:t>PEB: completes the chemical reaction started in the exposure step. Cross-links the exposes regions so that they persist after development</a:t>
            </a:r>
            <a:endParaRPr/>
          </a:p>
          <a:p>
            <a:pPr indent="0" lvl="0" marL="0" rtl="0" algn="l">
              <a:lnSpc>
                <a:spcPct val="100000"/>
              </a:lnSpc>
              <a:spcBef>
                <a:spcPts val="0"/>
              </a:spcBef>
              <a:spcAft>
                <a:spcPts val="0"/>
              </a:spcAft>
              <a:buSzPts val="1400"/>
              <a:buNone/>
            </a:pPr>
            <a:r>
              <a:rPr lang="en-US"/>
              <a:t>Development: “develops” away the unexposed areas leaving only the exposed, cross-linked regions in negative resists.</a:t>
            </a:r>
            <a:endParaRPr/>
          </a:p>
          <a:p>
            <a:pPr indent="0" lvl="0" marL="0" rtl="0" algn="l">
              <a:lnSpc>
                <a:spcPct val="100000"/>
              </a:lnSpc>
              <a:spcBef>
                <a:spcPts val="0"/>
              </a:spcBef>
              <a:spcAft>
                <a:spcPts val="0"/>
              </a:spcAft>
              <a:buSzPts val="1400"/>
              <a:buNone/>
            </a:pPr>
            <a:r>
              <a:rPr lang="en-US"/>
              <a:t>Hard bake: solidifies remaining resist and makes it more durable. Useful if you plan on further steps (etching, deposition)</a:t>
            </a:r>
            <a:endParaRPr/>
          </a:p>
        </p:txBody>
      </p:sp>
      <p:sp>
        <p:nvSpPr>
          <p:cNvPr id="120" name="Google Shape;120;p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substrate is placed above the material (in this case a metal) that is about to be vaporized.</a:t>
            </a:r>
            <a:endParaRPr/>
          </a:p>
          <a:p>
            <a:pPr indent="0" lvl="0" marL="0" rtl="0" algn="l">
              <a:lnSpc>
                <a:spcPct val="100000"/>
              </a:lnSpc>
              <a:spcBef>
                <a:spcPts val="0"/>
              </a:spcBef>
              <a:spcAft>
                <a:spcPts val="0"/>
              </a:spcAft>
              <a:buSzPts val="1400"/>
              <a:buNone/>
            </a:pPr>
            <a:r>
              <a:rPr lang="en-US"/>
              <a:t>Air and everything else in the chamber is pumped out to create a vacuum. This ensures the vaporized metal doesn’t collide with anything on its way to the substrate.</a:t>
            </a:r>
            <a:endParaRPr/>
          </a:p>
          <a:p>
            <a:pPr indent="0" lvl="0" marL="0" rtl="0" algn="l">
              <a:lnSpc>
                <a:spcPct val="100000"/>
              </a:lnSpc>
              <a:spcBef>
                <a:spcPts val="0"/>
              </a:spcBef>
              <a:spcAft>
                <a:spcPts val="0"/>
              </a:spcAft>
              <a:buSzPts val="1400"/>
              <a:buNone/>
            </a:pPr>
            <a:r>
              <a:rPr lang="en-US"/>
              <a:t>The metal is then heated to its vaporization temperature, and vaporized atoms have enough energy to escape their condensed material in straight lines.</a:t>
            </a:r>
            <a:endParaRPr/>
          </a:p>
          <a:p>
            <a:pPr indent="0" lvl="0" marL="0" rtl="0" algn="l">
              <a:lnSpc>
                <a:spcPct val="100000"/>
              </a:lnSpc>
              <a:spcBef>
                <a:spcPts val="0"/>
              </a:spcBef>
              <a:spcAft>
                <a:spcPts val="0"/>
              </a:spcAft>
              <a:buSzPts val="1400"/>
              <a:buNone/>
            </a:pPr>
            <a:r>
              <a:rPr lang="en-US"/>
              <a:t>The vaporized atoms then reach the substrate’s colder surface, causing the atom to condense and create a thin, uniform layer on the substrate.</a:t>
            </a:r>
            <a:endParaRPr/>
          </a:p>
          <a:p>
            <a:pPr indent="0" lvl="0" marL="0" rtl="0" algn="l">
              <a:lnSpc>
                <a:spcPct val="100000"/>
              </a:lnSpc>
              <a:spcBef>
                <a:spcPts val="0"/>
              </a:spcBef>
              <a:spcAft>
                <a:spcPts val="0"/>
              </a:spcAft>
              <a:buSzPts val="1400"/>
              <a:buNone/>
            </a:pPr>
            <a:r>
              <a:t/>
            </a:r>
            <a:endParaRPr/>
          </a:p>
        </p:txBody>
      </p:sp>
      <p:sp>
        <p:nvSpPr>
          <p:cNvPr id="136" name="Google Shape;136;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Read research question, visual show what I am trying to do</a:t>
            </a:r>
            <a:endParaRPr/>
          </a:p>
        </p:txBody>
      </p:sp>
      <p:sp>
        <p:nvSpPr>
          <p:cNvPr id="150" name="Google Shape;150;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5fab9463b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g3f5fab9463b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5cf881f43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f5cf881f43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3f5cf881f43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f5fab9463b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f5fab9463b_0_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3f5fab9463b_0_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9" name="Google Shape;19;p1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4" name="Shape 54"/>
        <p:cNvGrpSpPr/>
        <p:nvPr/>
      </p:nvGrpSpPr>
      <p:grpSpPr>
        <a:xfrm>
          <a:off x="0" y="0"/>
          <a:ext cx="0" cy="0"/>
          <a:chOff x="0" y="0"/>
          <a:chExt cx="0" cy="0"/>
        </a:xfrm>
      </p:grpSpPr>
      <p:sp>
        <p:nvSpPr>
          <p:cNvPr id="55" name="Google Shape;55;p27"/>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6" name="Google Shape;56;p2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27"/>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8" name="Shape 58"/>
        <p:cNvGrpSpPr/>
        <p:nvPr/>
      </p:nvGrpSpPr>
      <p:grpSpPr>
        <a:xfrm>
          <a:off x="0" y="0"/>
          <a:ext cx="0" cy="0"/>
          <a:chOff x="0" y="0"/>
          <a:chExt cx="0" cy="0"/>
        </a:xfrm>
      </p:grpSpPr>
      <p:sp>
        <p:nvSpPr>
          <p:cNvPr id="59" name="Google Shape;59;p28"/>
          <p:cNvSpPr txBox="1"/>
          <p:nvPr>
            <p:ph type="title"/>
          </p:nvPr>
        </p:nvSpPr>
        <p:spPr>
          <a:xfrm rot="5400000">
            <a:off x="7133431" y="1956594"/>
            <a:ext cx="5811838" cy="2628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0" name="Google Shape;60;p2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28"/>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19"/>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2" name="Google Shape;22;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19"/>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4" name="Shape 24"/>
        <p:cNvGrpSpPr/>
        <p:nvPr/>
      </p:nvGrpSpPr>
      <p:grpSpPr>
        <a:xfrm>
          <a:off x="0" y="0"/>
          <a:ext cx="0" cy="0"/>
          <a:chOff x="0" y="0"/>
          <a:chExt cx="0" cy="0"/>
        </a:xfrm>
      </p:grpSpPr>
      <p:sp>
        <p:nvSpPr>
          <p:cNvPr id="25" name="Google Shape;25;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6" name="Google Shape;26;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 name="Shape 27"/>
        <p:cNvGrpSpPr/>
        <p:nvPr/>
      </p:nvGrpSpPr>
      <p:grpSpPr>
        <a:xfrm>
          <a:off x="0" y="0"/>
          <a:ext cx="0" cy="0"/>
          <a:chOff x="0" y="0"/>
          <a:chExt cx="0" cy="0"/>
        </a:xfrm>
      </p:grpSpPr>
      <p:sp>
        <p:nvSpPr>
          <p:cNvPr id="28" name="Google Shape;28;p21"/>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9" name="Google Shape;29;p2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2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1"/>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2" name="Shape 32"/>
        <p:cNvGrpSpPr/>
        <p:nvPr/>
      </p:nvGrpSpPr>
      <p:grpSpPr>
        <a:xfrm>
          <a:off x="0" y="0"/>
          <a:ext cx="0" cy="0"/>
          <a:chOff x="0" y="0"/>
          <a:chExt cx="0" cy="0"/>
        </a:xfrm>
      </p:grpSpPr>
      <p:sp>
        <p:nvSpPr>
          <p:cNvPr id="33" name="Google Shape;33;p22"/>
          <p:cNvSpPr txBox="1"/>
          <p:nvPr>
            <p:ph type="title"/>
          </p:nvPr>
        </p:nvSpPr>
        <p:spPr>
          <a:xfrm>
            <a:off x="839788"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4" name="Google Shape;34;p2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5" name="Google Shape;35;p2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7" name="Google Shape;37;p2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2"/>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23"/>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1" name="Google Shape;41;p23"/>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 name="Shape 42"/>
        <p:cNvGrpSpPr/>
        <p:nvPr/>
      </p:nvGrpSpPr>
      <p:grpSpPr>
        <a:xfrm>
          <a:off x="0" y="0"/>
          <a:ext cx="0" cy="0"/>
          <a:chOff x="0" y="0"/>
          <a:chExt cx="0" cy="0"/>
        </a:xfrm>
      </p:grpSpPr>
      <p:sp>
        <p:nvSpPr>
          <p:cNvPr id="43" name="Google Shape;43;p24"/>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4" name="Shape 44"/>
        <p:cNvGrpSpPr/>
        <p:nvPr/>
      </p:nvGrpSpPr>
      <p:grpSpPr>
        <a:xfrm>
          <a:off x="0" y="0"/>
          <a:ext cx="0" cy="0"/>
          <a:chOff x="0" y="0"/>
          <a:chExt cx="0" cy="0"/>
        </a:xfrm>
      </p:grpSpPr>
      <p:sp>
        <p:nvSpPr>
          <p:cNvPr id="45" name="Google Shape;45;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6" name="Google Shape;46;p2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7" name="Google Shape;47;p2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8" name="Google Shape;48;p25"/>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9" name="Shape 49"/>
        <p:cNvGrpSpPr/>
        <p:nvPr/>
      </p:nvGrpSpPr>
      <p:grpSpPr>
        <a:xfrm>
          <a:off x="0" y="0"/>
          <a:ext cx="0" cy="0"/>
          <a:chOff x="0" y="0"/>
          <a:chExt cx="0" cy="0"/>
        </a:xfrm>
      </p:grpSpPr>
      <p:sp>
        <p:nvSpPr>
          <p:cNvPr id="50" name="Google Shape;50;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1" name="Google Shape;51;p26"/>
          <p:cNvSpPr/>
          <p:nvPr>
            <p:ph idx="2" type="pic"/>
          </p:nvPr>
        </p:nvSpPr>
        <p:spPr>
          <a:xfrm>
            <a:off x="5183188" y="987425"/>
            <a:ext cx="6172200" cy="4873625"/>
          </a:xfrm>
          <a:prstGeom prst="rect">
            <a:avLst/>
          </a:prstGeom>
          <a:noFill/>
          <a:ln>
            <a:noFill/>
          </a:ln>
        </p:spPr>
      </p:sp>
      <p:sp>
        <p:nvSpPr>
          <p:cNvPr id="52" name="Google Shape;52;p2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3" name="Google Shape;53;p26"/>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600"/>
              <a:buFont typeface="Arial"/>
              <a:buNone/>
              <a:defRPr b="0" i="0" sz="1600" u="none" cap="none" strike="noStrike">
                <a:solidFill>
                  <a:srgbClr val="F2F2F2"/>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 name="Google Shape;1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 name="Google Shape;1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 name="Google Shape;14;p17"/>
          <p:cNvSpPr/>
          <p:nvPr/>
        </p:nvSpPr>
        <p:spPr>
          <a:xfrm>
            <a:off x="0" y="5958018"/>
            <a:ext cx="12191999" cy="908756"/>
          </a:xfrm>
          <a:prstGeom prst="rect">
            <a:avLst/>
          </a:prstGeom>
          <a:solidFill>
            <a:srgbClr val="0D2C6C"/>
          </a:solidFill>
          <a:ln cap="flat" cmpd="sng" w="12700">
            <a:solidFill>
              <a:srgbClr val="1F3864"/>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1F3864"/>
              </a:solidFill>
              <a:latin typeface="Calibri"/>
              <a:ea typeface="Calibri"/>
              <a:cs typeface="Calibri"/>
              <a:sym typeface="Calibri"/>
            </a:endParaRPr>
          </a:p>
        </p:txBody>
      </p:sp>
      <p:pic>
        <p:nvPicPr>
          <p:cNvPr id="15" name="Google Shape;15;p17"/>
          <p:cNvPicPr preferRelativeResize="0"/>
          <p:nvPr/>
        </p:nvPicPr>
        <p:blipFill rotWithShape="1">
          <a:blip r:embed="rId1">
            <a:alphaModFix/>
          </a:blip>
          <a:srcRect b="0" l="0" r="0" t="0"/>
          <a:stretch/>
        </p:blipFill>
        <p:spPr>
          <a:xfrm>
            <a:off x="9961345" y="6329863"/>
            <a:ext cx="1849655" cy="147518"/>
          </a:xfrm>
          <a:prstGeom prst="rect">
            <a:avLst/>
          </a:prstGeom>
          <a:noFill/>
          <a:ln>
            <a:noFill/>
          </a:ln>
        </p:spPr>
      </p:pic>
      <p:pic>
        <p:nvPicPr>
          <p:cNvPr id="16" name="Google Shape;16;p17"/>
          <p:cNvPicPr preferRelativeResize="0"/>
          <p:nvPr/>
        </p:nvPicPr>
        <p:blipFill rotWithShape="1">
          <a:blip r:embed="rId2">
            <a:alphaModFix/>
          </a:blip>
          <a:srcRect b="0" l="0" r="0" t="0"/>
          <a:stretch/>
        </p:blipFill>
        <p:spPr>
          <a:xfrm>
            <a:off x="524161" y="6103329"/>
            <a:ext cx="2129586" cy="53410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21.png"/><Relationship Id="rId5" Type="http://schemas.openxmlformats.org/officeDocument/2006/relationships/image" Target="../media/image24.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8.png"/><Relationship Id="rId4" Type="http://schemas.openxmlformats.org/officeDocument/2006/relationships/image" Target="../media/image21.png"/><Relationship Id="rId5" Type="http://schemas.openxmlformats.org/officeDocument/2006/relationships/image" Target="../media/image24.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27.png"/><Relationship Id="rId5"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8.png"/><Relationship Id="rId5" Type="http://schemas.openxmlformats.org/officeDocument/2006/relationships/image" Target="../media/image17.jp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
          <p:cNvSpPr txBox="1"/>
          <p:nvPr>
            <p:ph type="title"/>
          </p:nvPr>
        </p:nvSpPr>
        <p:spPr>
          <a:xfrm>
            <a:off x="831849" y="768350"/>
            <a:ext cx="10849868"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lang="en-US"/>
              <a:t>Nanofabrication of a</a:t>
            </a:r>
            <a:br>
              <a:rPr lang="en-US"/>
            </a:br>
            <a:r>
              <a:rPr lang="en-US"/>
              <a:t>Wire Grid Polarizer</a:t>
            </a:r>
            <a:br>
              <a:rPr lang="en-US"/>
            </a:br>
            <a:r>
              <a:rPr lang="en-US" sz="2800"/>
              <a:t>MSU ECE REU Site Summer 2026 Project Presentation</a:t>
            </a:r>
            <a:endParaRPr sz="2800"/>
          </a:p>
        </p:txBody>
      </p:sp>
      <p:sp>
        <p:nvSpPr>
          <p:cNvPr id="68" name="Google Shape;68;p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rPr lang="en-US"/>
              <a:t>Presenter: Sean Freeland</a:t>
            </a:r>
            <a:endParaRPr/>
          </a:p>
          <a:p>
            <a:pPr indent="0" lvl="0" marL="0" rtl="0" algn="l">
              <a:lnSpc>
                <a:spcPct val="90000"/>
              </a:lnSpc>
              <a:spcBef>
                <a:spcPts val="1000"/>
              </a:spcBef>
              <a:spcAft>
                <a:spcPts val="0"/>
              </a:spcAft>
              <a:buClr>
                <a:srgbClr val="888888"/>
              </a:buClr>
              <a:buSzPts val="2400"/>
              <a:buNone/>
            </a:pPr>
            <a:r>
              <a:rPr lang="en-US"/>
              <a:t>Co-authors: Dr. Andrew Lingley, PhD</a:t>
            </a:r>
            <a:endParaRPr/>
          </a:p>
          <a:p>
            <a:pPr indent="0" lvl="0" marL="0" rtl="0" algn="l">
              <a:lnSpc>
                <a:spcPct val="90000"/>
              </a:lnSpc>
              <a:spcBef>
                <a:spcPts val="1000"/>
              </a:spcBef>
              <a:spcAft>
                <a:spcPts val="0"/>
              </a:spcAft>
              <a:buClr>
                <a:srgbClr val="888888"/>
              </a:buClr>
              <a:buSzPts val="2400"/>
              <a:buNone/>
            </a:pPr>
            <a:r>
              <a:rPr lang="en-US"/>
              <a:t>Mentors: Dr. Wataru Nakagawa, PhD and Dr. David Dickensheets, PhD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3f5e792c1b1_0_70"/>
          <p:cNvSpPr txBox="1"/>
          <p:nvPr>
            <p:ph type="title"/>
          </p:nvPr>
        </p:nvSpPr>
        <p:spPr>
          <a:xfrm>
            <a:off x="838200" y="226396"/>
            <a:ext cx="5375700" cy="702000"/>
          </a:xfrm>
          <a:prstGeom prst="rect">
            <a:avLst/>
          </a:prstGeom>
        </p:spPr>
        <p:txBody>
          <a:bodyPr anchorCtr="0" anchor="t" bIns="45700" lIns="91425" spcFirstLastPara="1" rIns="91425" wrap="square" tIns="45700">
            <a:spAutoFit/>
          </a:bodyPr>
          <a:lstStyle/>
          <a:p>
            <a:pPr indent="0" lvl="0" marL="0" rtl="0" algn="l">
              <a:spcBef>
                <a:spcPts val="0"/>
              </a:spcBef>
              <a:spcAft>
                <a:spcPts val="0"/>
              </a:spcAft>
              <a:buNone/>
            </a:pPr>
            <a:r>
              <a:rPr lang="en-US"/>
              <a:t>Comparing Wire-Grids</a:t>
            </a:r>
            <a:endParaRPr/>
          </a:p>
        </p:txBody>
      </p:sp>
      <p:sp>
        <p:nvSpPr>
          <p:cNvPr id="219" name="Google Shape;219;g3f5e792c1b1_0_70"/>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SzPts val="1600"/>
              <a:buFont typeface="Arial"/>
              <a:buNone/>
            </a:pPr>
            <a:fld id="{00000000-1234-1234-1234-123412341234}" type="slidenum">
              <a:rPr lang="en-US"/>
              <a:t>‹#›</a:t>
            </a:fld>
            <a:endParaRPr/>
          </a:p>
        </p:txBody>
      </p:sp>
      <p:sp>
        <p:nvSpPr>
          <p:cNvPr id="220" name="Google Shape;220;g3f5e792c1b1_0_70"/>
          <p:cNvSpPr txBox="1"/>
          <p:nvPr/>
        </p:nvSpPr>
        <p:spPr>
          <a:xfrm>
            <a:off x="517498" y="4907413"/>
            <a:ext cx="4206900" cy="916500"/>
          </a:xfrm>
          <a:prstGeom prst="rect">
            <a:avLst/>
          </a:prstGeom>
          <a:noFill/>
          <a:ln>
            <a:noFill/>
          </a:ln>
        </p:spPr>
        <p:txBody>
          <a:bodyPr anchorCtr="0" anchor="t" bIns="35325" lIns="35325" spcFirstLastPara="1" rIns="35325" wrap="square" tIns="35325">
            <a:noAutofit/>
          </a:bodyPr>
          <a:lstStyle/>
          <a:p>
            <a:pPr indent="-170479" lvl="0" marL="176742"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This is an example of a “good” wire-grid region because:</a:t>
            </a:r>
            <a:endParaRPr sz="1293">
              <a:solidFill>
                <a:srgbClr val="000000"/>
              </a:solidFill>
              <a:latin typeface="Calibri"/>
              <a:ea typeface="Calibri"/>
              <a:cs typeface="Calibri"/>
              <a:sym typeface="Calibri"/>
            </a:endParaRPr>
          </a:p>
          <a:p>
            <a:pPr indent="-170478" lvl="1" marL="353483"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Evenly spaced wires</a:t>
            </a:r>
            <a:endParaRPr sz="1293">
              <a:solidFill>
                <a:srgbClr val="000000"/>
              </a:solidFill>
              <a:latin typeface="Calibri"/>
              <a:ea typeface="Calibri"/>
              <a:cs typeface="Calibri"/>
              <a:sym typeface="Calibri"/>
            </a:endParaRPr>
          </a:p>
          <a:p>
            <a:pPr indent="-170478" lvl="1" marL="353483"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Approximately 50% fill factor</a:t>
            </a:r>
            <a:endParaRPr sz="1293">
              <a:solidFill>
                <a:srgbClr val="000000"/>
              </a:solidFill>
              <a:latin typeface="Calibri"/>
              <a:ea typeface="Calibri"/>
              <a:cs typeface="Calibri"/>
              <a:sym typeface="Calibri"/>
            </a:endParaRPr>
          </a:p>
          <a:p>
            <a:pPr indent="-170478" lvl="1" marL="353483"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Minimal contamination</a:t>
            </a:r>
            <a:endParaRPr sz="1293">
              <a:solidFill>
                <a:srgbClr val="000000"/>
              </a:solidFill>
              <a:latin typeface="Calibri"/>
              <a:ea typeface="Calibri"/>
              <a:cs typeface="Calibri"/>
              <a:sym typeface="Calibri"/>
            </a:endParaRPr>
          </a:p>
        </p:txBody>
      </p:sp>
      <p:sp>
        <p:nvSpPr>
          <p:cNvPr id="221" name="Google Shape;221;g3f5e792c1b1_0_70"/>
          <p:cNvSpPr txBox="1"/>
          <p:nvPr/>
        </p:nvSpPr>
        <p:spPr>
          <a:xfrm>
            <a:off x="6407425" y="4916525"/>
            <a:ext cx="3919200" cy="916500"/>
          </a:xfrm>
          <a:prstGeom prst="rect">
            <a:avLst/>
          </a:prstGeom>
          <a:noFill/>
          <a:ln>
            <a:noFill/>
          </a:ln>
        </p:spPr>
        <p:txBody>
          <a:bodyPr anchorCtr="0" anchor="t" bIns="35325" lIns="35325" spcFirstLastPara="1" rIns="35325" wrap="square" tIns="35325">
            <a:noAutofit/>
          </a:bodyPr>
          <a:lstStyle/>
          <a:p>
            <a:pPr indent="-170479" lvl="0" marL="176742"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This is an example of a “bad” wire-grid region because:</a:t>
            </a:r>
            <a:endParaRPr sz="1293">
              <a:solidFill>
                <a:srgbClr val="000000"/>
              </a:solidFill>
              <a:latin typeface="Calibri"/>
              <a:ea typeface="Calibri"/>
              <a:cs typeface="Calibri"/>
              <a:sym typeface="Calibri"/>
            </a:endParaRPr>
          </a:p>
          <a:p>
            <a:pPr indent="-170478" lvl="1" marL="353483"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Missing/merged lines</a:t>
            </a:r>
            <a:endParaRPr sz="1293">
              <a:solidFill>
                <a:srgbClr val="000000"/>
              </a:solidFill>
              <a:latin typeface="Calibri"/>
              <a:ea typeface="Calibri"/>
              <a:cs typeface="Calibri"/>
              <a:sym typeface="Calibri"/>
            </a:endParaRPr>
          </a:p>
          <a:p>
            <a:pPr indent="-170478" lvl="1" marL="353483"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Far from the nominal 50% fill factor</a:t>
            </a:r>
            <a:endParaRPr sz="1293">
              <a:solidFill>
                <a:srgbClr val="000000"/>
              </a:solidFill>
              <a:latin typeface="Calibri"/>
              <a:ea typeface="Calibri"/>
              <a:cs typeface="Calibri"/>
              <a:sym typeface="Calibri"/>
            </a:endParaRPr>
          </a:p>
          <a:p>
            <a:pPr indent="-170478" lvl="1" marL="353483" rtl="0" algn="l">
              <a:spcBef>
                <a:spcPts val="0"/>
              </a:spcBef>
              <a:spcAft>
                <a:spcPts val="0"/>
              </a:spcAft>
              <a:buClr>
                <a:srgbClr val="000000"/>
              </a:buClr>
              <a:buSzPts val="1293"/>
              <a:buFont typeface="Calibri"/>
              <a:buChar char="○"/>
            </a:pPr>
            <a:r>
              <a:rPr lang="en-US" sz="1293">
                <a:solidFill>
                  <a:srgbClr val="000000"/>
                </a:solidFill>
                <a:latin typeface="Calibri"/>
                <a:ea typeface="Calibri"/>
                <a:cs typeface="Calibri"/>
                <a:sym typeface="Calibri"/>
              </a:rPr>
              <a:t>Visible scum/dirt</a:t>
            </a:r>
            <a:endParaRPr sz="1293">
              <a:solidFill>
                <a:srgbClr val="000000"/>
              </a:solidFill>
              <a:latin typeface="Calibri"/>
              <a:ea typeface="Calibri"/>
              <a:cs typeface="Calibri"/>
              <a:sym typeface="Calibri"/>
            </a:endParaRPr>
          </a:p>
        </p:txBody>
      </p:sp>
      <p:pic>
        <p:nvPicPr>
          <p:cNvPr id="222" name="Google Shape;222;g3f5e792c1b1_0_70"/>
          <p:cNvPicPr preferRelativeResize="0"/>
          <p:nvPr/>
        </p:nvPicPr>
        <p:blipFill rotWithShape="1">
          <a:blip r:embed="rId3">
            <a:alphaModFix/>
          </a:blip>
          <a:srcRect b="0" l="4155" r="6687" t="0"/>
          <a:stretch/>
        </p:blipFill>
        <p:spPr>
          <a:xfrm>
            <a:off x="810312" y="1013350"/>
            <a:ext cx="3621275" cy="1782621"/>
          </a:xfrm>
          <a:prstGeom prst="rect">
            <a:avLst/>
          </a:prstGeom>
          <a:noFill/>
          <a:ln>
            <a:noFill/>
          </a:ln>
        </p:spPr>
      </p:pic>
      <p:pic>
        <p:nvPicPr>
          <p:cNvPr id="223" name="Google Shape;223;g3f5e792c1b1_0_70"/>
          <p:cNvPicPr preferRelativeResize="0"/>
          <p:nvPr/>
        </p:nvPicPr>
        <p:blipFill>
          <a:blip r:embed="rId4">
            <a:alphaModFix/>
          </a:blip>
          <a:stretch>
            <a:fillRect/>
          </a:stretch>
        </p:blipFill>
        <p:spPr>
          <a:xfrm>
            <a:off x="6556377" y="282120"/>
            <a:ext cx="4161775" cy="2048680"/>
          </a:xfrm>
          <a:prstGeom prst="rect">
            <a:avLst/>
          </a:prstGeom>
          <a:noFill/>
          <a:ln>
            <a:noFill/>
          </a:ln>
        </p:spPr>
      </p:pic>
      <p:pic>
        <p:nvPicPr>
          <p:cNvPr id="224" name="Google Shape;224;g3f5e792c1b1_0_70"/>
          <p:cNvPicPr preferRelativeResize="0"/>
          <p:nvPr/>
        </p:nvPicPr>
        <p:blipFill rotWithShape="1">
          <a:blip r:embed="rId5">
            <a:alphaModFix/>
          </a:blip>
          <a:srcRect b="0" l="4104" r="5496" t="0"/>
          <a:stretch/>
        </p:blipFill>
        <p:spPr>
          <a:xfrm>
            <a:off x="6556375" y="2437950"/>
            <a:ext cx="4161775" cy="2411075"/>
          </a:xfrm>
          <a:prstGeom prst="rect">
            <a:avLst/>
          </a:prstGeom>
          <a:noFill/>
          <a:ln>
            <a:noFill/>
          </a:ln>
        </p:spPr>
      </p:pic>
      <p:pic>
        <p:nvPicPr>
          <p:cNvPr id="225" name="Google Shape;225;g3f5e792c1b1_0_70"/>
          <p:cNvPicPr preferRelativeResize="0"/>
          <p:nvPr/>
        </p:nvPicPr>
        <p:blipFill rotWithShape="1">
          <a:blip r:embed="rId6">
            <a:alphaModFix/>
          </a:blip>
          <a:srcRect b="0" l="2592" r="4824" t="0"/>
          <a:stretch/>
        </p:blipFill>
        <p:spPr>
          <a:xfrm>
            <a:off x="810311" y="2828750"/>
            <a:ext cx="3621275" cy="2097941"/>
          </a:xfrm>
          <a:prstGeom prst="rect">
            <a:avLst/>
          </a:prstGeom>
          <a:noFill/>
          <a:ln>
            <a:noFill/>
          </a:ln>
        </p:spPr>
      </p:pic>
      <p:pic>
        <p:nvPicPr>
          <p:cNvPr id="226" name="Google Shape;226;g3f5e792c1b1_0_70"/>
          <p:cNvPicPr preferRelativeResize="0"/>
          <p:nvPr/>
        </p:nvPicPr>
        <p:blipFill rotWithShape="1">
          <a:blip r:embed="rId3">
            <a:alphaModFix/>
          </a:blip>
          <a:srcRect b="0" l="4155" r="6687" t="0"/>
          <a:stretch/>
        </p:blipFill>
        <p:spPr>
          <a:xfrm>
            <a:off x="810312" y="961238"/>
            <a:ext cx="3621275" cy="1782621"/>
          </a:xfrm>
          <a:prstGeom prst="rect">
            <a:avLst/>
          </a:prstGeom>
          <a:noFill/>
          <a:ln>
            <a:noFill/>
          </a:ln>
        </p:spPr>
      </p:pic>
      <p:pic>
        <p:nvPicPr>
          <p:cNvPr id="227" name="Google Shape;227;g3f5e792c1b1_0_70"/>
          <p:cNvPicPr preferRelativeResize="0"/>
          <p:nvPr/>
        </p:nvPicPr>
        <p:blipFill rotWithShape="1">
          <a:blip r:embed="rId6">
            <a:alphaModFix/>
          </a:blip>
          <a:srcRect b="0" l="2592" r="4824" t="0"/>
          <a:stretch/>
        </p:blipFill>
        <p:spPr>
          <a:xfrm>
            <a:off x="810311" y="2776637"/>
            <a:ext cx="3621275" cy="209794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3f5e792c1b1_0_45"/>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SzPts val="1600"/>
              <a:buFont typeface="Arial"/>
              <a:buNone/>
            </a:pPr>
            <a:fld id="{00000000-1234-1234-1234-123412341234}" type="slidenum">
              <a:rPr lang="en-US"/>
              <a:t>‹#›</a:t>
            </a:fld>
            <a:endParaRPr/>
          </a:p>
        </p:txBody>
      </p:sp>
      <p:sp>
        <p:nvSpPr>
          <p:cNvPr id="234" name="Google Shape;234;g3f5e792c1b1_0_45"/>
          <p:cNvSpPr txBox="1"/>
          <p:nvPr>
            <p:ph type="title"/>
          </p:nvPr>
        </p:nvSpPr>
        <p:spPr>
          <a:xfrm>
            <a:off x="838200" y="225950"/>
            <a:ext cx="6138600" cy="7020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dk1"/>
              </a:buClr>
              <a:buSzPts val="4400"/>
              <a:buFont typeface="Calibri"/>
              <a:buNone/>
            </a:pPr>
            <a:r>
              <a:rPr lang="en-US"/>
              <a:t>Optimizing Exposure Dose</a:t>
            </a:r>
            <a:endParaRPr/>
          </a:p>
        </p:txBody>
      </p:sp>
      <p:sp>
        <p:nvSpPr>
          <p:cNvPr id="235" name="Google Shape;235;g3f5e792c1b1_0_45"/>
          <p:cNvSpPr txBox="1"/>
          <p:nvPr/>
        </p:nvSpPr>
        <p:spPr>
          <a:xfrm>
            <a:off x="190300" y="1808313"/>
            <a:ext cx="5082000" cy="20319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Fill factor of 1.5um feature sizes</a:t>
            </a:r>
            <a:endParaRPr sz="24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91mJ/cm</a:t>
            </a:r>
            <a:r>
              <a:rPr baseline="30000" lang="en-US" sz="2400">
                <a:solidFill>
                  <a:schemeClr val="dk1"/>
                </a:solidFill>
                <a:latin typeface="Calibri"/>
                <a:ea typeface="Calibri"/>
                <a:cs typeface="Calibri"/>
                <a:sym typeface="Calibri"/>
              </a:rPr>
              <a:t>2</a:t>
            </a:r>
            <a:r>
              <a:rPr lang="en-US" sz="2400">
                <a:solidFill>
                  <a:schemeClr val="dk1"/>
                </a:solidFill>
                <a:latin typeface="Calibri"/>
                <a:ea typeface="Calibri"/>
                <a:cs typeface="Calibri"/>
                <a:sym typeface="Calibri"/>
              </a:rPr>
              <a:t> of UV exposure dose produced the clearest and most uniform wire-grid patterns</a:t>
            </a:r>
            <a:endParaRPr sz="2400">
              <a:solidFill>
                <a:schemeClr val="dk1"/>
              </a:solidFill>
              <a:latin typeface="Calibri"/>
              <a:ea typeface="Calibri"/>
              <a:cs typeface="Calibri"/>
              <a:sym typeface="Calibri"/>
            </a:endParaRPr>
          </a:p>
        </p:txBody>
      </p:sp>
      <p:pic>
        <p:nvPicPr>
          <p:cNvPr id="236" name="Google Shape;236;g3f5e792c1b1_0_45"/>
          <p:cNvPicPr preferRelativeResize="0"/>
          <p:nvPr/>
        </p:nvPicPr>
        <p:blipFill>
          <a:blip r:embed="rId3">
            <a:alphaModFix/>
          </a:blip>
          <a:stretch>
            <a:fillRect/>
          </a:stretch>
        </p:blipFill>
        <p:spPr>
          <a:xfrm>
            <a:off x="5085775" y="1129288"/>
            <a:ext cx="6614897" cy="45994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3f5cf881f43_0_9"/>
          <p:cNvSpPr txBox="1"/>
          <p:nvPr>
            <p:ph type="title"/>
          </p:nvPr>
        </p:nvSpPr>
        <p:spPr>
          <a:xfrm>
            <a:off x="838200" y="225950"/>
            <a:ext cx="7080300" cy="7020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dk1"/>
              </a:buClr>
              <a:buSzPts val="4400"/>
              <a:buFont typeface="Calibri"/>
              <a:buNone/>
            </a:pPr>
            <a:r>
              <a:rPr lang="en-US"/>
              <a:t>Wire Grid </a:t>
            </a:r>
            <a:r>
              <a:rPr lang="en-US"/>
              <a:t>Comparison</a:t>
            </a:r>
            <a:r>
              <a:rPr lang="en-US"/>
              <a:t> Results</a:t>
            </a:r>
            <a:endParaRPr/>
          </a:p>
        </p:txBody>
      </p:sp>
      <p:sp>
        <p:nvSpPr>
          <p:cNvPr id="242" name="Google Shape;242;g3f5cf881f43_0_9"/>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t>‹#›</a:t>
            </a:fld>
            <a:endParaRPr/>
          </a:p>
        </p:txBody>
      </p:sp>
      <p:pic>
        <p:nvPicPr>
          <p:cNvPr id="243" name="Google Shape;243;g3f5cf881f43_0_9"/>
          <p:cNvPicPr preferRelativeResize="0"/>
          <p:nvPr/>
        </p:nvPicPr>
        <p:blipFill rotWithShape="1">
          <a:blip r:embed="rId3">
            <a:alphaModFix/>
          </a:blip>
          <a:srcRect b="0" l="0" r="18367" t="0"/>
          <a:stretch/>
        </p:blipFill>
        <p:spPr>
          <a:xfrm>
            <a:off x="30670050" y="16723725"/>
            <a:ext cx="8648699" cy="6689112"/>
          </a:xfrm>
          <a:prstGeom prst="rect">
            <a:avLst/>
          </a:prstGeom>
          <a:noFill/>
          <a:ln>
            <a:noFill/>
          </a:ln>
        </p:spPr>
      </p:pic>
      <p:sp>
        <p:nvSpPr>
          <p:cNvPr id="244" name="Google Shape;244;g3f5cf881f43_0_9"/>
          <p:cNvSpPr txBox="1"/>
          <p:nvPr/>
        </p:nvSpPr>
        <p:spPr>
          <a:xfrm>
            <a:off x="495525" y="1490425"/>
            <a:ext cx="4311000" cy="31401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The 2um and 1.5um grids were close to the nominal 50% fill factor</a:t>
            </a:r>
            <a:endParaRPr sz="24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The 1.2um grids were much farther away, so its wires were wider than they were supposed to be</a:t>
            </a:r>
            <a:endParaRPr sz="2400">
              <a:solidFill>
                <a:schemeClr val="dk1"/>
              </a:solidFill>
              <a:latin typeface="Calibri"/>
              <a:ea typeface="Calibri"/>
              <a:cs typeface="Calibri"/>
              <a:sym typeface="Calibri"/>
            </a:endParaRPr>
          </a:p>
        </p:txBody>
      </p:sp>
      <p:pic>
        <p:nvPicPr>
          <p:cNvPr id="245" name="Google Shape;245;g3f5cf881f43_0_9"/>
          <p:cNvPicPr preferRelativeResize="0"/>
          <p:nvPr/>
        </p:nvPicPr>
        <p:blipFill>
          <a:blip r:embed="rId4">
            <a:alphaModFix/>
          </a:blip>
          <a:stretch>
            <a:fillRect/>
          </a:stretch>
        </p:blipFill>
        <p:spPr>
          <a:xfrm>
            <a:off x="4948950" y="840400"/>
            <a:ext cx="6997878" cy="50775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9"/>
          <p:cNvPicPr preferRelativeResize="0"/>
          <p:nvPr/>
        </p:nvPicPr>
        <p:blipFill rotWithShape="1">
          <a:blip r:embed="rId3">
            <a:alphaModFix/>
          </a:blip>
          <a:srcRect b="0" l="0" r="18367" t="0"/>
          <a:stretch/>
        </p:blipFill>
        <p:spPr>
          <a:xfrm>
            <a:off x="150368" y="1600821"/>
            <a:ext cx="5350851" cy="4138463"/>
          </a:xfrm>
          <a:prstGeom prst="rect">
            <a:avLst/>
          </a:prstGeom>
          <a:noFill/>
          <a:ln>
            <a:noFill/>
          </a:ln>
        </p:spPr>
      </p:pic>
      <p:sp>
        <p:nvSpPr>
          <p:cNvPr id="251" name="Google Shape;251;p9"/>
          <p:cNvSpPr txBox="1"/>
          <p:nvPr>
            <p:ph type="title"/>
          </p:nvPr>
        </p:nvSpPr>
        <p:spPr>
          <a:xfrm>
            <a:off x="838200" y="216020"/>
            <a:ext cx="10515600" cy="7020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dk1"/>
              </a:buClr>
              <a:buSzPts val="4400"/>
              <a:buFont typeface="Calibri"/>
              <a:buNone/>
            </a:pPr>
            <a:r>
              <a:rPr lang="en-US"/>
              <a:t>Photoresist and Aluminum </a:t>
            </a:r>
            <a:r>
              <a:rPr lang="en-US"/>
              <a:t>Heights</a:t>
            </a:r>
            <a:endParaRPr/>
          </a:p>
        </p:txBody>
      </p:sp>
      <p:sp>
        <p:nvSpPr>
          <p:cNvPr id="252" name="Google Shape;252;p9"/>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t>‹#›</a:t>
            </a:fld>
            <a:endParaRPr/>
          </a:p>
        </p:txBody>
      </p:sp>
      <p:pic>
        <p:nvPicPr>
          <p:cNvPr id="253" name="Google Shape;253;p9"/>
          <p:cNvPicPr preferRelativeResize="0"/>
          <p:nvPr/>
        </p:nvPicPr>
        <p:blipFill>
          <a:blip r:embed="rId4">
            <a:alphaModFix/>
          </a:blip>
          <a:stretch>
            <a:fillRect/>
          </a:stretch>
        </p:blipFill>
        <p:spPr>
          <a:xfrm>
            <a:off x="5574175" y="1547986"/>
            <a:ext cx="6453673" cy="42824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3f5fab9463b_1_54"/>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60" name="Google Shape;260;g3f5fab9463b_1_54"/>
          <p:cNvPicPr preferRelativeResize="0"/>
          <p:nvPr/>
        </p:nvPicPr>
        <p:blipFill>
          <a:blip r:embed="rId3">
            <a:alphaModFix/>
          </a:blip>
          <a:stretch>
            <a:fillRect/>
          </a:stretch>
        </p:blipFill>
        <p:spPr>
          <a:xfrm>
            <a:off x="8743755" y="0"/>
            <a:ext cx="3448232" cy="3442322"/>
          </a:xfrm>
          <a:prstGeom prst="rect">
            <a:avLst/>
          </a:prstGeom>
          <a:noFill/>
          <a:ln>
            <a:noFill/>
          </a:ln>
        </p:spPr>
      </p:pic>
      <p:pic>
        <p:nvPicPr>
          <p:cNvPr id="261" name="Google Shape;261;g3f5fab9463b_1_54"/>
          <p:cNvPicPr preferRelativeResize="0"/>
          <p:nvPr/>
        </p:nvPicPr>
        <p:blipFill>
          <a:blip r:embed="rId4">
            <a:alphaModFix/>
          </a:blip>
          <a:stretch>
            <a:fillRect/>
          </a:stretch>
        </p:blipFill>
        <p:spPr>
          <a:xfrm>
            <a:off x="1705838" y="0"/>
            <a:ext cx="3589671" cy="3424551"/>
          </a:xfrm>
          <a:prstGeom prst="rect">
            <a:avLst/>
          </a:prstGeom>
          <a:noFill/>
          <a:ln>
            <a:noFill/>
          </a:ln>
        </p:spPr>
      </p:pic>
      <p:pic>
        <p:nvPicPr>
          <p:cNvPr id="262" name="Google Shape;262;g3f5fab9463b_1_54"/>
          <p:cNvPicPr preferRelativeResize="0"/>
          <p:nvPr/>
        </p:nvPicPr>
        <p:blipFill>
          <a:blip r:embed="rId5">
            <a:alphaModFix/>
          </a:blip>
          <a:stretch>
            <a:fillRect/>
          </a:stretch>
        </p:blipFill>
        <p:spPr>
          <a:xfrm>
            <a:off x="1719094" y="3424555"/>
            <a:ext cx="3589678" cy="3424557"/>
          </a:xfrm>
          <a:prstGeom prst="rect">
            <a:avLst/>
          </a:prstGeom>
          <a:noFill/>
          <a:ln>
            <a:noFill/>
          </a:ln>
        </p:spPr>
      </p:pic>
      <p:pic>
        <p:nvPicPr>
          <p:cNvPr id="263" name="Google Shape;263;g3f5fab9463b_1_54"/>
          <p:cNvPicPr preferRelativeResize="0"/>
          <p:nvPr/>
        </p:nvPicPr>
        <p:blipFill>
          <a:blip r:embed="rId6">
            <a:alphaModFix/>
          </a:blip>
          <a:stretch>
            <a:fillRect/>
          </a:stretch>
        </p:blipFill>
        <p:spPr>
          <a:xfrm>
            <a:off x="5295514" y="0"/>
            <a:ext cx="3448225" cy="3424551"/>
          </a:xfrm>
          <a:prstGeom prst="rect">
            <a:avLst/>
          </a:prstGeom>
          <a:noFill/>
          <a:ln>
            <a:noFill/>
          </a:ln>
        </p:spPr>
      </p:pic>
      <p:pic>
        <p:nvPicPr>
          <p:cNvPr id="264" name="Google Shape;264;g3f5fab9463b_1_54"/>
          <p:cNvPicPr preferRelativeResize="0"/>
          <p:nvPr/>
        </p:nvPicPr>
        <p:blipFill>
          <a:blip r:embed="rId7">
            <a:alphaModFix/>
          </a:blip>
          <a:stretch>
            <a:fillRect/>
          </a:stretch>
        </p:blipFill>
        <p:spPr>
          <a:xfrm>
            <a:off x="5308771" y="3415664"/>
            <a:ext cx="3448238" cy="3442336"/>
          </a:xfrm>
          <a:prstGeom prst="rect">
            <a:avLst/>
          </a:prstGeom>
          <a:noFill/>
          <a:ln>
            <a:noFill/>
          </a:ln>
        </p:spPr>
      </p:pic>
      <p:pic>
        <p:nvPicPr>
          <p:cNvPr id="265" name="Google Shape;265;g3f5fab9463b_1_54"/>
          <p:cNvPicPr preferRelativeResize="0"/>
          <p:nvPr/>
        </p:nvPicPr>
        <p:blipFill>
          <a:blip r:embed="rId8">
            <a:alphaModFix/>
          </a:blip>
          <a:stretch>
            <a:fillRect/>
          </a:stretch>
        </p:blipFill>
        <p:spPr>
          <a:xfrm>
            <a:off x="8743751" y="3424528"/>
            <a:ext cx="3448261" cy="3424594"/>
          </a:xfrm>
          <a:prstGeom prst="rect">
            <a:avLst/>
          </a:prstGeom>
          <a:noFill/>
          <a:ln>
            <a:noFill/>
          </a:ln>
        </p:spPr>
      </p:pic>
      <p:sp>
        <p:nvSpPr>
          <p:cNvPr id="266" name="Google Shape;266;g3f5fab9463b_1_54"/>
          <p:cNvSpPr txBox="1"/>
          <p:nvPr/>
        </p:nvSpPr>
        <p:spPr>
          <a:xfrm>
            <a:off x="0" y="1365625"/>
            <a:ext cx="1705800" cy="19395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Images of an entire wire-grid after aluminum deposition</a:t>
            </a:r>
            <a:endParaRPr sz="19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3f5fab9463b_1_31"/>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273" name="Google Shape;273;g3f5fab9463b_1_31"/>
          <p:cNvPicPr preferRelativeResize="0"/>
          <p:nvPr/>
        </p:nvPicPr>
        <p:blipFill>
          <a:blip r:embed="rId3">
            <a:alphaModFix/>
          </a:blip>
          <a:stretch>
            <a:fillRect/>
          </a:stretch>
        </p:blipFill>
        <p:spPr>
          <a:xfrm>
            <a:off x="8743755" y="0"/>
            <a:ext cx="3448232" cy="3442322"/>
          </a:xfrm>
          <a:prstGeom prst="rect">
            <a:avLst/>
          </a:prstGeom>
          <a:noFill/>
          <a:ln>
            <a:noFill/>
          </a:ln>
        </p:spPr>
      </p:pic>
      <p:pic>
        <p:nvPicPr>
          <p:cNvPr id="274" name="Google Shape;274;g3f5fab9463b_1_31"/>
          <p:cNvPicPr preferRelativeResize="0"/>
          <p:nvPr/>
        </p:nvPicPr>
        <p:blipFill>
          <a:blip r:embed="rId4">
            <a:alphaModFix/>
          </a:blip>
          <a:stretch>
            <a:fillRect/>
          </a:stretch>
        </p:blipFill>
        <p:spPr>
          <a:xfrm>
            <a:off x="1705838" y="0"/>
            <a:ext cx="3589671" cy="3424551"/>
          </a:xfrm>
          <a:prstGeom prst="rect">
            <a:avLst/>
          </a:prstGeom>
          <a:noFill/>
          <a:ln>
            <a:noFill/>
          </a:ln>
        </p:spPr>
      </p:pic>
      <p:pic>
        <p:nvPicPr>
          <p:cNvPr id="275" name="Google Shape;275;g3f5fab9463b_1_31"/>
          <p:cNvPicPr preferRelativeResize="0"/>
          <p:nvPr/>
        </p:nvPicPr>
        <p:blipFill>
          <a:blip r:embed="rId5">
            <a:alphaModFix/>
          </a:blip>
          <a:stretch>
            <a:fillRect/>
          </a:stretch>
        </p:blipFill>
        <p:spPr>
          <a:xfrm>
            <a:off x="1719094" y="3424555"/>
            <a:ext cx="3589678" cy="3424557"/>
          </a:xfrm>
          <a:prstGeom prst="rect">
            <a:avLst/>
          </a:prstGeom>
          <a:noFill/>
          <a:ln>
            <a:noFill/>
          </a:ln>
        </p:spPr>
      </p:pic>
      <p:pic>
        <p:nvPicPr>
          <p:cNvPr id="276" name="Google Shape;276;g3f5fab9463b_1_31"/>
          <p:cNvPicPr preferRelativeResize="0"/>
          <p:nvPr/>
        </p:nvPicPr>
        <p:blipFill>
          <a:blip r:embed="rId6">
            <a:alphaModFix/>
          </a:blip>
          <a:stretch>
            <a:fillRect/>
          </a:stretch>
        </p:blipFill>
        <p:spPr>
          <a:xfrm>
            <a:off x="5295514" y="0"/>
            <a:ext cx="3448225" cy="3424551"/>
          </a:xfrm>
          <a:prstGeom prst="rect">
            <a:avLst/>
          </a:prstGeom>
          <a:noFill/>
          <a:ln>
            <a:noFill/>
          </a:ln>
        </p:spPr>
      </p:pic>
      <p:pic>
        <p:nvPicPr>
          <p:cNvPr id="277" name="Google Shape;277;g3f5fab9463b_1_31"/>
          <p:cNvPicPr preferRelativeResize="0"/>
          <p:nvPr/>
        </p:nvPicPr>
        <p:blipFill>
          <a:blip r:embed="rId7">
            <a:alphaModFix/>
          </a:blip>
          <a:stretch>
            <a:fillRect/>
          </a:stretch>
        </p:blipFill>
        <p:spPr>
          <a:xfrm>
            <a:off x="5308771" y="3415664"/>
            <a:ext cx="3448238" cy="3442336"/>
          </a:xfrm>
          <a:prstGeom prst="rect">
            <a:avLst/>
          </a:prstGeom>
          <a:noFill/>
          <a:ln>
            <a:noFill/>
          </a:ln>
        </p:spPr>
      </p:pic>
      <p:pic>
        <p:nvPicPr>
          <p:cNvPr id="278" name="Google Shape;278;g3f5fab9463b_1_31"/>
          <p:cNvPicPr preferRelativeResize="0"/>
          <p:nvPr/>
        </p:nvPicPr>
        <p:blipFill>
          <a:blip r:embed="rId8">
            <a:alphaModFix/>
          </a:blip>
          <a:stretch>
            <a:fillRect/>
          </a:stretch>
        </p:blipFill>
        <p:spPr>
          <a:xfrm>
            <a:off x="8743751" y="3424528"/>
            <a:ext cx="3448261" cy="3424594"/>
          </a:xfrm>
          <a:prstGeom prst="rect">
            <a:avLst/>
          </a:prstGeom>
          <a:noFill/>
          <a:ln>
            <a:noFill/>
          </a:ln>
        </p:spPr>
      </p:pic>
      <p:sp>
        <p:nvSpPr>
          <p:cNvPr id="279" name="Google Shape;279;g3f5fab9463b_1_31"/>
          <p:cNvSpPr/>
          <p:nvPr/>
        </p:nvSpPr>
        <p:spPr>
          <a:xfrm>
            <a:off x="10574659" y="338104"/>
            <a:ext cx="106200" cy="4857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0" name="Google Shape;280;g3f5fab9463b_1_31"/>
          <p:cNvSpPr/>
          <p:nvPr/>
        </p:nvSpPr>
        <p:spPr>
          <a:xfrm>
            <a:off x="11228091" y="1031268"/>
            <a:ext cx="106200" cy="2877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1" name="Google Shape;281;g3f5fab9463b_1_31"/>
          <p:cNvSpPr/>
          <p:nvPr/>
        </p:nvSpPr>
        <p:spPr>
          <a:xfrm>
            <a:off x="1899111" y="624126"/>
            <a:ext cx="106200" cy="1731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2" name="Google Shape;282;g3f5fab9463b_1_31"/>
          <p:cNvSpPr/>
          <p:nvPr/>
        </p:nvSpPr>
        <p:spPr>
          <a:xfrm>
            <a:off x="11055678" y="1634564"/>
            <a:ext cx="106200" cy="1731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3" name="Google Shape;283;g3f5fab9463b_1_31"/>
          <p:cNvSpPr/>
          <p:nvPr/>
        </p:nvSpPr>
        <p:spPr>
          <a:xfrm>
            <a:off x="11347477" y="1652217"/>
            <a:ext cx="106200" cy="1731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4" name="Google Shape;284;g3f5fab9463b_1_31"/>
          <p:cNvSpPr/>
          <p:nvPr/>
        </p:nvSpPr>
        <p:spPr>
          <a:xfrm>
            <a:off x="8871641" y="165011"/>
            <a:ext cx="106200" cy="9336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5" name="Google Shape;285;g3f5fab9463b_1_31"/>
          <p:cNvSpPr/>
          <p:nvPr/>
        </p:nvSpPr>
        <p:spPr>
          <a:xfrm>
            <a:off x="10936279" y="2316949"/>
            <a:ext cx="106200" cy="1731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6" name="Google Shape;286;g3f5fab9463b_1_31"/>
          <p:cNvSpPr/>
          <p:nvPr/>
        </p:nvSpPr>
        <p:spPr>
          <a:xfrm>
            <a:off x="8977770" y="1758518"/>
            <a:ext cx="106200" cy="1731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7" name="Google Shape;287;g3f5fab9463b_1_31"/>
          <p:cNvSpPr/>
          <p:nvPr/>
        </p:nvSpPr>
        <p:spPr>
          <a:xfrm>
            <a:off x="10248572" y="1834220"/>
            <a:ext cx="106200" cy="173100"/>
          </a:xfrm>
          <a:prstGeom prst="rect">
            <a:avLst/>
          </a:prstGeom>
          <a:solidFill>
            <a:srgbClr val="FF0000">
              <a:alpha val="27850"/>
            </a:srgbClr>
          </a:solidFill>
          <a:ln cap="flat" cmpd="sng" w="12675">
            <a:solidFill>
              <a:srgbClr val="FF0000"/>
            </a:solidFill>
            <a:prstDash val="solid"/>
            <a:round/>
            <a:headEnd len="sm" w="sm" type="none"/>
            <a:tailEnd len="sm" w="sm" type="none"/>
          </a:ln>
        </p:spPr>
        <p:txBody>
          <a:bodyPr anchorCtr="0" anchor="ctr" bIns="121600" lIns="121600" spcFirstLastPara="1" rIns="121600" wrap="square" tIns="121600">
            <a:noAutofit/>
          </a:bodyPr>
          <a:lstStyle/>
          <a:p>
            <a:pPr indent="0" lvl="0" marL="0" rtl="0" algn="ctr">
              <a:spcBef>
                <a:spcPts val="0"/>
              </a:spcBef>
              <a:spcAft>
                <a:spcPts val="0"/>
              </a:spcAft>
              <a:buNone/>
            </a:pPr>
            <a:r>
              <a:t/>
            </a:r>
            <a:endParaRPr sz="1862">
              <a:latin typeface="Calibri"/>
              <a:ea typeface="Calibri"/>
              <a:cs typeface="Calibri"/>
              <a:sym typeface="Calibri"/>
            </a:endParaRPr>
          </a:p>
        </p:txBody>
      </p:sp>
      <p:sp>
        <p:nvSpPr>
          <p:cNvPr id="288" name="Google Shape;288;g3f5fab9463b_1_31"/>
          <p:cNvSpPr txBox="1"/>
          <p:nvPr/>
        </p:nvSpPr>
        <p:spPr>
          <a:xfrm>
            <a:off x="0" y="1365625"/>
            <a:ext cx="1705800" cy="36942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Red shows “bad” regions with </a:t>
            </a:r>
            <a:r>
              <a:rPr lang="en-US" sz="1900">
                <a:solidFill>
                  <a:schemeClr val="dk1"/>
                </a:solidFill>
                <a:latin typeface="Calibri"/>
                <a:ea typeface="Calibri"/>
                <a:cs typeface="Calibri"/>
                <a:sym typeface="Calibri"/>
              </a:rPr>
              <a:t>contamin-ation</a:t>
            </a:r>
            <a:r>
              <a:rPr lang="en-US" sz="1900">
                <a:solidFill>
                  <a:schemeClr val="dk1"/>
                </a:solidFill>
                <a:latin typeface="Calibri"/>
                <a:ea typeface="Calibri"/>
                <a:cs typeface="Calibri"/>
                <a:sym typeface="Calibri"/>
              </a:rPr>
              <a:t> or pattern failure</a:t>
            </a:r>
            <a:endParaRPr sz="1900">
              <a:solidFill>
                <a:schemeClr val="dk1"/>
              </a:solidFill>
              <a:latin typeface="Calibri"/>
              <a:ea typeface="Calibri"/>
              <a:cs typeface="Calibri"/>
              <a:sym typeface="Calibri"/>
            </a:endParaRPr>
          </a:p>
          <a:p>
            <a:pPr indent="0" lvl="0" marL="0" rtl="0" algn="l">
              <a:spcBef>
                <a:spcPts val="0"/>
              </a:spcBef>
              <a:spcAft>
                <a:spcPts val="0"/>
              </a:spcAft>
              <a:buNone/>
            </a:pPr>
            <a:r>
              <a:t/>
            </a:r>
            <a:endParaRPr sz="1900">
              <a:solidFill>
                <a:schemeClr val="dk1"/>
              </a:solidFill>
              <a:latin typeface="Calibri"/>
              <a:ea typeface="Calibri"/>
              <a:cs typeface="Calibri"/>
              <a:sym typeface="Calibri"/>
            </a:endParaRPr>
          </a:p>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&lt;1% of total area is red</a:t>
            </a:r>
            <a:endParaRPr sz="19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3f5e792c1b1_0_18"/>
          <p:cNvSpPr txBox="1"/>
          <p:nvPr>
            <p:ph type="title"/>
          </p:nvPr>
        </p:nvSpPr>
        <p:spPr>
          <a:xfrm>
            <a:off x="838200" y="225550"/>
            <a:ext cx="10515600" cy="1325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Conclusions</a:t>
            </a:r>
            <a:endParaRPr/>
          </a:p>
        </p:txBody>
      </p:sp>
      <p:sp>
        <p:nvSpPr>
          <p:cNvPr id="295" name="Google Shape;295;g3f5e792c1b1_0_18"/>
          <p:cNvSpPr txBox="1"/>
          <p:nvPr>
            <p:ph idx="1" type="body"/>
          </p:nvPr>
        </p:nvSpPr>
        <p:spPr>
          <a:xfrm>
            <a:off x="435925" y="1604248"/>
            <a:ext cx="11208600" cy="3649500"/>
          </a:xfrm>
          <a:prstGeom prst="rect">
            <a:avLst/>
          </a:prstGeom>
        </p:spPr>
        <p:txBody>
          <a:bodyPr anchorCtr="0" anchor="t" bIns="45700" lIns="91425" spcFirstLastPara="1" rIns="91425" wrap="square" tIns="45700">
            <a:spAutoFit/>
          </a:bodyPr>
          <a:lstStyle/>
          <a:p>
            <a:pPr indent="-368300" lvl="0" marL="457200" rtl="0" algn="l">
              <a:spcBef>
                <a:spcPts val="1000"/>
              </a:spcBef>
              <a:spcAft>
                <a:spcPts val="0"/>
              </a:spcAft>
              <a:buSzPts val="2200"/>
              <a:buChar char="•"/>
            </a:pPr>
            <a:r>
              <a:rPr lang="en-US" sz="2200"/>
              <a:t>The current MSU process can reliably fabricate 1.5um wire grids with approximately 50% fill factor and &gt;98% </a:t>
            </a:r>
            <a:r>
              <a:rPr lang="en-US" sz="2200"/>
              <a:t>nominal</a:t>
            </a:r>
            <a:r>
              <a:rPr lang="en-US" sz="2200"/>
              <a:t> pattern retention.</a:t>
            </a:r>
            <a:endParaRPr sz="2200"/>
          </a:p>
          <a:p>
            <a:pPr indent="-368300" lvl="0" marL="457200" rtl="0" algn="l">
              <a:spcBef>
                <a:spcPts val="0"/>
              </a:spcBef>
              <a:spcAft>
                <a:spcPts val="0"/>
              </a:spcAft>
              <a:buSzPts val="2200"/>
              <a:buChar char="•"/>
            </a:pPr>
            <a:r>
              <a:rPr lang="en-US" sz="2200"/>
              <a:t>This was accomplished using an exposure dose of 91mJ/cm</a:t>
            </a:r>
            <a:r>
              <a:rPr baseline="30000" lang="en-US" sz="2200"/>
              <a:t>2</a:t>
            </a:r>
            <a:r>
              <a:rPr lang="en-US" sz="2200"/>
              <a:t>.</a:t>
            </a:r>
            <a:endParaRPr sz="2200"/>
          </a:p>
          <a:p>
            <a:pPr indent="-368300" lvl="0" marL="457200" rtl="0" algn="l">
              <a:spcBef>
                <a:spcPts val="0"/>
              </a:spcBef>
              <a:spcAft>
                <a:spcPts val="0"/>
              </a:spcAft>
              <a:buSzPts val="2200"/>
              <a:buChar char="•"/>
            </a:pPr>
            <a:r>
              <a:rPr lang="en-US" sz="2200"/>
              <a:t>Pattern uniformity and reliability decreased as feature size approached the process’ resolution limit.</a:t>
            </a:r>
            <a:endParaRPr sz="2200"/>
          </a:p>
          <a:p>
            <a:pPr indent="0" lvl="0" marL="0" rtl="0" algn="l">
              <a:spcBef>
                <a:spcPts val="1000"/>
              </a:spcBef>
              <a:spcAft>
                <a:spcPts val="0"/>
              </a:spcAft>
              <a:buNone/>
            </a:pPr>
            <a:r>
              <a:t/>
            </a:r>
            <a:endParaRPr sz="900"/>
          </a:p>
          <a:p>
            <a:pPr indent="0" lvl="0" marL="0" rtl="0" algn="l">
              <a:spcBef>
                <a:spcPts val="1000"/>
              </a:spcBef>
              <a:spcAft>
                <a:spcPts val="0"/>
              </a:spcAft>
              <a:buNone/>
            </a:pPr>
            <a:r>
              <a:rPr b="1" lang="en-US" sz="2200"/>
              <a:t>Future Directions:</a:t>
            </a:r>
            <a:endParaRPr b="1" sz="2200"/>
          </a:p>
          <a:p>
            <a:pPr indent="-368300" lvl="0" marL="457200" rtl="0" algn="l">
              <a:spcBef>
                <a:spcPts val="1000"/>
              </a:spcBef>
              <a:spcAft>
                <a:spcPts val="0"/>
              </a:spcAft>
              <a:buSzPts val="2200"/>
              <a:buChar char="•"/>
            </a:pPr>
            <a:r>
              <a:rPr lang="en-US" sz="2200"/>
              <a:t>Use equipment such as the scanning electron microscope for more precise characterization.</a:t>
            </a:r>
            <a:endParaRPr sz="2200"/>
          </a:p>
          <a:p>
            <a:pPr indent="-368300" lvl="0" marL="457200" rtl="0" algn="l">
              <a:spcBef>
                <a:spcPts val="0"/>
              </a:spcBef>
              <a:spcAft>
                <a:spcPts val="0"/>
              </a:spcAft>
              <a:buSzPts val="2200"/>
              <a:buChar char="•"/>
            </a:pPr>
            <a:r>
              <a:rPr lang="en-US" sz="2200"/>
              <a:t>Repeat the optimized process on additional wafers to determine reproducibility and statistical uncertainty.</a:t>
            </a:r>
            <a:endParaRPr sz="2200"/>
          </a:p>
          <a:p>
            <a:pPr indent="-368300" lvl="0" marL="457200" rtl="0" algn="l">
              <a:spcBef>
                <a:spcPts val="0"/>
              </a:spcBef>
              <a:spcAft>
                <a:spcPts val="0"/>
              </a:spcAft>
              <a:buSzPts val="2200"/>
              <a:buChar char="•"/>
            </a:pPr>
            <a:r>
              <a:rPr lang="en-US" sz="2200"/>
              <a:t>Further optimize lithography, such as using thinner resist or an electron-beam lithography.</a:t>
            </a:r>
            <a:endParaRPr sz="2200"/>
          </a:p>
        </p:txBody>
      </p:sp>
      <p:sp>
        <p:nvSpPr>
          <p:cNvPr id="296" name="Google Shape;296;g3f5e792c1b1_0_18"/>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4"/>
          <p:cNvSpPr txBox="1"/>
          <p:nvPr>
            <p:ph type="title"/>
          </p:nvPr>
        </p:nvSpPr>
        <p:spPr>
          <a:xfrm>
            <a:off x="838200" y="225941"/>
            <a:ext cx="10515600" cy="16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Acknowledgments</a:t>
            </a:r>
            <a:endParaRPr/>
          </a:p>
        </p:txBody>
      </p:sp>
      <p:sp>
        <p:nvSpPr>
          <p:cNvPr id="302" name="Google Shape;302;p14"/>
          <p:cNvSpPr txBox="1"/>
          <p:nvPr>
            <p:ph idx="1" type="body"/>
          </p:nvPr>
        </p:nvSpPr>
        <p:spPr>
          <a:xfrm>
            <a:off x="655800" y="1829875"/>
            <a:ext cx="105156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This material is based upon work supported by the National Science Foundation under Grant No. 2349091.</a:t>
            </a:r>
            <a:endParaRPr/>
          </a:p>
          <a:p>
            <a:pPr indent="-228600" lvl="0" marL="228600" rtl="0" algn="l">
              <a:lnSpc>
                <a:spcPct val="90000"/>
              </a:lnSpc>
              <a:spcBef>
                <a:spcPts val="1000"/>
              </a:spcBef>
              <a:spcAft>
                <a:spcPts val="0"/>
              </a:spcAft>
              <a:buClr>
                <a:schemeClr val="dk1"/>
              </a:buClr>
              <a:buSzPts val="2400"/>
              <a:buChar char="•"/>
            </a:pPr>
            <a:r>
              <a:rPr lang="en-US" sz="2400"/>
              <a:t>Work was performed at the Montana Nanotechnology Facility, a member of the National Nanotechnology Coordinated Infrastructure (NNCI), which is supported by the National Science Foundation (Grant No. ECCS-2025391).</a:t>
            </a:r>
            <a:endParaRPr/>
          </a:p>
          <a:p>
            <a:pPr indent="-228600" lvl="0" marL="228600" rtl="0" algn="l">
              <a:lnSpc>
                <a:spcPct val="90000"/>
              </a:lnSpc>
              <a:spcBef>
                <a:spcPts val="1000"/>
              </a:spcBef>
              <a:spcAft>
                <a:spcPts val="0"/>
              </a:spcAft>
              <a:buClr>
                <a:schemeClr val="dk1"/>
              </a:buClr>
              <a:buSzPts val="2400"/>
              <a:buChar char="•"/>
            </a:pPr>
            <a:r>
              <a:rPr lang="en-US" sz="2400"/>
              <a:t>Thank you to the MMF staff for safety and equipment training required for my project and entering the MMF cleanroom.</a:t>
            </a:r>
            <a:endParaRPr/>
          </a:p>
        </p:txBody>
      </p:sp>
      <p:sp>
        <p:nvSpPr>
          <p:cNvPr id="303" name="Google Shape;303;p14"/>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5"/>
          <p:cNvSpPr txBox="1"/>
          <p:nvPr>
            <p:ph type="title"/>
          </p:nvPr>
        </p:nvSpPr>
        <p:spPr>
          <a:xfrm>
            <a:off x="838200" y="225941"/>
            <a:ext cx="10515600" cy="16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References</a:t>
            </a:r>
            <a:endParaRPr/>
          </a:p>
        </p:txBody>
      </p:sp>
      <p:sp>
        <p:nvSpPr>
          <p:cNvPr id="309" name="Google Shape;309;p15"/>
          <p:cNvSpPr txBox="1"/>
          <p:nvPr>
            <p:ph idx="1" type="body"/>
          </p:nvPr>
        </p:nvSpPr>
        <p:spPr>
          <a:xfrm>
            <a:off x="838200" y="873576"/>
            <a:ext cx="10515600" cy="4977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412"/>
              <a:buNone/>
            </a:pPr>
            <a:r>
              <a:rPr baseline="30000" lang="en-US" sz="1450">
                <a:solidFill>
                  <a:schemeClr val="dk1"/>
                </a:solidFill>
              </a:rPr>
              <a:t>1 </a:t>
            </a:r>
            <a:r>
              <a:rPr lang="en-US" sz="1450">
                <a:solidFill>
                  <a:schemeClr val="dk1"/>
                </a:solidFill>
              </a:rPr>
              <a:t>Omega Optical, “Understanding Polarization &amp; Wire Grid Polarizers,” 2019, &lt;https://omega-optical.com/blog/understanding-wire-grid-polarizers/&gt; (18 June 2026).</a:t>
            </a:r>
            <a:endParaRPr sz="1450"/>
          </a:p>
          <a:p>
            <a:pPr indent="0" lvl="0" marL="0" rtl="0" algn="l">
              <a:lnSpc>
                <a:spcPct val="90000"/>
              </a:lnSpc>
              <a:spcBef>
                <a:spcPts val="1000"/>
              </a:spcBef>
              <a:spcAft>
                <a:spcPts val="0"/>
              </a:spcAft>
              <a:buSzPts val="1412"/>
              <a:buNone/>
            </a:pPr>
            <a:r>
              <a:rPr baseline="30000" lang="en-US" sz="1450">
                <a:solidFill>
                  <a:schemeClr val="dk1"/>
                </a:solidFill>
              </a:rPr>
              <a:t>2 </a:t>
            </a:r>
            <a:r>
              <a:rPr lang="en-US" sz="1450">
                <a:solidFill>
                  <a:schemeClr val="dk1"/>
                </a:solidFill>
              </a:rPr>
              <a:t>Moxtek, “Wire-Grid Polarizing Beamsplitters,” &lt;https://moxtek.com/optics-product/polarizing-beamsplitter/&gt; (18 June 2026).</a:t>
            </a:r>
            <a:endParaRPr sz="1450"/>
          </a:p>
          <a:p>
            <a:pPr indent="0" lvl="0" marL="0" rtl="0" algn="l">
              <a:lnSpc>
                <a:spcPct val="90000"/>
              </a:lnSpc>
              <a:spcBef>
                <a:spcPts val="1000"/>
              </a:spcBef>
              <a:spcAft>
                <a:spcPts val="0"/>
              </a:spcAft>
              <a:buSzPts val="1412"/>
              <a:buNone/>
            </a:pPr>
            <a:r>
              <a:rPr baseline="30000" lang="en-US" sz="1450">
                <a:solidFill>
                  <a:schemeClr val="dk1"/>
                </a:solidFill>
              </a:rPr>
              <a:t>3 </a:t>
            </a:r>
            <a:r>
              <a:rPr lang="en-US" sz="1450">
                <a:solidFill>
                  <a:schemeClr val="dk1"/>
                </a:solidFill>
              </a:rPr>
              <a:t>Z. Y. Yang and Y. F. Lu, “Broadband nanowire-grid polarizers in ultraviolet-visible-near-infrared regions,” Opt. Express 15(15), 9510–9519 (2007), https://doi.org/10.1364/OE.15.009510.</a:t>
            </a:r>
            <a:endParaRPr sz="1450"/>
          </a:p>
          <a:p>
            <a:pPr indent="0" lvl="0" marL="0" rtl="0" algn="l">
              <a:lnSpc>
                <a:spcPct val="90000"/>
              </a:lnSpc>
              <a:spcBef>
                <a:spcPts val="1000"/>
              </a:spcBef>
              <a:spcAft>
                <a:spcPts val="0"/>
              </a:spcAft>
              <a:buSzPts val="1412"/>
              <a:buNone/>
            </a:pPr>
            <a:r>
              <a:rPr baseline="30000" lang="en-US" sz="1450">
                <a:solidFill>
                  <a:schemeClr val="dk1"/>
                </a:solidFill>
              </a:rPr>
              <a:t>4 </a:t>
            </a:r>
            <a:r>
              <a:rPr lang="en-US" sz="1450">
                <a:solidFill>
                  <a:schemeClr val="dk1"/>
                </a:solidFill>
              </a:rPr>
              <a:t>N. G. Semaltianos, “Thermally evaporated aluminium thin films,” Appl. Surf. Sci. 183(3–4), 223–229 (2001), https://doi.org/10.1016/S0169-4332(01)00565-7.</a:t>
            </a:r>
            <a:endParaRPr sz="1450"/>
          </a:p>
          <a:p>
            <a:pPr indent="0" lvl="0" marL="0" rtl="0" algn="l">
              <a:lnSpc>
                <a:spcPct val="90000"/>
              </a:lnSpc>
              <a:spcBef>
                <a:spcPts val="1000"/>
              </a:spcBef>
              <a:spcAft>
                <a:spcPts val="0"/>
              </a:spcAft>
              <a:buSzPts val="1412"/>
              <a:buNone/>
            </a:pPr>
            <a:r>
              <a:rPr baseline="30000" lang="en-US" sz="1450">
                <a:solidFill>
                  <a:schemeClr val="dk1"/>
                </a:solidFill>
              </a:rPr>
              <a:t>5 </a:t>
            </a:r>
            <a:r>
              <a:rPr lang="en-US" sz="1450">
                <a:solidFill>
                  <a:schemeClr val="dk1"/>
                </a:solidFill>
              </a:rPr>
              <a:t>Micron Technology, Inc., “Intro to Photolithography,” Micron Educator Hub, reviewed 2026, https://www.micron.com/content/dam/micron/educatorhub/fabrication/photolithography/micron-fabrication-intro-to-photolithography-presentation.pdf (18 June 2026).</a:t>
            </a:r>
            <a:endParaRPr sz="1450">
              <a:solidFill>
                <a:schemeClr val="dk1"/>
              </a:solidFill>
            </a:endParaRPr>
          </a:p>
          <a:p>
            <a:pPr indent="0" lvl="0" marL="0" rtl="0" algn="l">
              <a:lnSpc>
                <a:spcPct val="90000"/>
              </a:lnSpc>
              <a:spcBef>
                <a:spcPts val="1000"/>
              </a:spcBef>
              <a:spcAft>
                <a:spcPts val="0"/>
              </a:spcAft>
              <a:buSzPts val="1412"/>
              <a:buNone/>
            </a:pPr>
            <a:r>
              <a:rPr baseline="30000" lang="en-US" sz="1450">
                <a:solidFill>
                  <a:schemeClr val="dk1"/>
                </a:solidFill>
              </a:rPr>
              <a:t>6 </a:t>
            </a:r>
            <a:r>
              <a:rPr lang="en-US" sz="1450">
                <a:solidFill>
                  <a:schemeClr val="dk1"/>
                </a:solidFill>
              </a:rPr>
              <a:t>MicroChemicals GmbH, “Hardbake, Reflow and DUV Hardening,” MicroChemicals — Fundamentals of Microstructuring, Basics of Microstructuring, https://www.microchemicals.com/dokumente/application_notes/photoresist_hardbake_reflow_uv_hardening.pdf (18 June 2026).</a:t>
            </a:r>
            <a:endParaRPr sz="1450">
              <a:solidFill>
                <a:schemeClr val="dk1"/>
              </a:solidFill>
            </a:endParaRPr>
          </a:p>
          <a:p>
            <a:pPr indent="0" lvl="0" marL="0" rtl="0" algn="l">
              <a:lnSpc>
                <a:spcPct val="90000"/>
              </a:lnSpc>
              <a:spcBef>
                <a:spcPts val="1000"/>
              </a:spcBef>
              <a:spcAft>
                <a:spcPts val="0"/>
              </a:spcAft>
              <a:buSzPts val="1412"/>
              <a:buNone/>
            </a:pPr>
            <a:r>
              <a:rPr baseline="30000" lang="en-US" sz="1450">
                <a:solidFill>
                  <a:schemeClr val="dk1"/>
                </a:solidFill>
              </a:rPr>
              <a:t>7 </a:t>
            </a:r>
            <a:r>
              <a:rPr lang="en-US" sz="1450">
                <a:solidFill>
                  <a:schemeClr val="dk1"/>
                </a:solidFill>
              </a:rPr>
              <a:t>AEM Deposition, “Evaporation Deposition Guide: Processes, Types, and Materials,” updated 20 June 2025, https://www.aemdeposition.com/blog/evaporation-deposition-guide.html (18 June 2026).</a:t>
            </a:r>
            <a:endParaRPr sz="1450">
              <a:solidFill>
                <a:schemeClr val="dk1"/>
              </a:solidFill>
            </a:endParaRPr>
          </a:p>
          <a:p>
            <a:pPr indent="0" lvl="0" marL="0" rtl="0" algn="l">
              <a:lnSpc>
                <a:spcPct val="90000"/>
              </a:lnSpc>
              <a:spcBef>
                <a:spcPts val="1000"/>
              </a:spcBef>
              <a:spcAft>
                <a:spcPts val="0"/>
              </a:spcAft>
              <a:buSzPts val="1412"/>
              <a:buNone/>
            </a:pPr>
            <a:r>
              <a:rPr baseline="30000" lang="en-US" sz="1450">
                <a:solidFill>
                  <a:schemeClr val="dk1"/>
                </a:solidFill>
              </a:rPr>
              <a:t>8 </a:t>
            </a:r>
            <a:r>
              <a:rPr lang="en-US" sz="1400"/>
              <a:t>ASML, “The Rayleigh criterion,” Lithography Principles, https://www.asml.com/en/technology/lithography-principles/rayleigh-criterion (18 June 2026).</a:t>
            </a:r>
            <a:endParaRPr sz="1400"/>
          </a:p>
          <a:p>
            <a:pPr indent="0" lvl="0" marL="0" rtl="0" algn="l">
              <a:spcBef>
                <a:spcPts val="1000"/>
              </a:spcBef>
              <a:spcAft>
                <a:spcPts val="0"/>
              </a:spcAft>
              <a:buClr>
                <a:schemeClr val="dk1"/>
              </a:buClr>
              <a:buSzPts val="1200"/>
              <a:buFont typeface="Arial"/>
              <a:buNone/>
            </a:pPr>
            <a:r>
              <a:rPr baseline="30000" lang="en-US" sz="1400"/>
              <a:t>9 </a:t>
            </a:r>
            <a:r>
              <a:rPr lang="en-US" sz="1400"/>
              <a:t>Cornell NanoScale Science and Technology Facility, “Photolithography,” training and process notes, Cornell University, https://www.cnfusers.cornell.edu/sites/default/files/Area-Resources/CNF%20Photolithography20.pdf (30 July 2026). </a:t>
            </a:r>
            <a:endParaRPr sz="1400"/>
          </a:p>
        </p:txBody>
      </p:sp>
      <p:sp>
        <p:nvSpPr>
          <p:cNvPr id="310" name="Google Shape;310;p15"/>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1"/>
          <p:cNvSpPr txBox="1"/>
          <p:nvPr>
            <p:ph type="title"/>
          </p:nvPr>
        </p:nvSpPr>
        <p:spPr>
          <a:xfrm>
            <a:off x="838200" y="225941"/>
            <a:ext cx="10515600" cy="16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References</a:t>
            </a:r>
            <a:endParaRPr/>
          </a:p>
        </p:txBody>
      </p:sp>
      <p:sp>
        <p:nvSpPr>
          <p:cNvPr id="316" name="Google Shape;316;p31"/>
          <p:cNvSpPr txBox="1"/>
          <p:nvPr>
            <p:ph idx="1" type="body"/>
          </p:nvPr>
        </p:nvSpPr>
        <p:spPr>
          <a:xfrm>
            <a:off x="838200" y="1202518"/>
            <a:ext cx="10515600" cy="4735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200"/>
              <a:buNone/>
            </a:pPr>
            <a:r>
              <a:rPr baseline="30000" lang="en-US" sz="1400">
                <a:solidFill>
                  <a:schemeClr val="dk1"/>
                </a:solidFill>
              </a:rPr>
              <a:t>1</a:t>
            </a:r>
            <a:r>
              <a:rPr baseline="30000" lang="en-US" sz="1400">
                <a:solidFill>
                  <a:schemeClr val="dk1"/>
                </a:solidFill>
              </a:rPr>
              <a:t>0 </a:t>
            </a:r>
            <a:r>
              <a:rPr lang="en-US" sz="1400"/>
              <a:t>Kavli Nanoscience Institute, “Quick Start for MMRC DektakXT Stylus Profilometer,” California Institute of Technology, updated 16 December 2016, https://mmrc.caltech.edu/DektakXT/Manuals/DektakXT%20User%20Manual.pdf (30 July 2026). </a:t>
            </a:r>
            <a:endParaRPr baseline="30000" sz="1400">
              <a:solidFill>
                <a:schemeClr val="dk1"/>
              </a:solidFill>
            </a:endParaRPr>
          </a:p>
          <a:p>
            <a:pPr indent="0" lvl="0" marL="0" rtl="0" algn="l">
              <a:spcBef>
                <a:spcPts val="1000"/>
              </a:spcBef>
              <a:spcAft>
                <a:spcPts val="0"/>
              </a:spcAft>
              <a:buSzPts val="1200"/>
              <a:buNone/>
            </a:pPr>
            <a:r>
              <a:rPr baseline="30000" lang="en-US" sz="1400"/>
              <a:t>11</a:t>
            </a:r>
            <a:r>
              <a:rPr lang="en-US" sz="1400"/>
              <a:t> T. Ferreira and W. Rasband, “Analyze Menu,” ImageJ User Guide, IJ 1.46r, National Institutes of Health, https://imagej.net/ij/docs/guide/146-30.html (30 July 2026).</a:t>
            </a:r>
            <a:endParaRPr sz="1400"/>
          </a:p>
          <a:p>
            <a:pPr indent="0" lvl="0" marL="0" rtl="0" algn="l">
              <a:lnSpc>
                <a:spcPct val="90000"/>
              </a:lnSpc>
              <a:spcBef>
                <a:spcPts val="1000"/>
              </a:spcBef>
              <a:spcAft>
                <a:spcPts val="0"/>
              </a:spcAft>
              <a:buSzPts val="1200"/>
              <a:buNone/>
            </a:pPr>
            <a:r>
              <a:rPr baseline="30000" lang="en-US" sz="1400"/>
              <a:t>12 </a:t>
            </a:r>
            <a:r>
              <a:rPr lang="en-US" sz="1400"/>
              <a:t>I. Kostic, K. Vutova, E. Koleva, R. Andok, A. Bencurova, A. Konecnikova, and G. Mladenov, “Study on polymers with implementation in electron beam lithography,” in Polymer Science: Research Advances, Practical Applications and Educational Aspects, A. Méndez-Vilas and A. Solano-Martín, Eds., Formatex Research Center, 488–497 (2016).</a:t>
            </a:r>
            <a:endParaRPr sz="1400"/>
          </a:p>
          <a:p>
            <a:pPr indent="0" lvl="0" marL="0" rtl="0" algn="l">
              <a:lnSpc>
                <a:spcPct val="90000"/>
              </a:lnSpc>
              <a:spcBef>
                <a:spcPts val="1000"/>
              </a:spcBef>
              <a:spcAft>
                <a:spcPts val="0"/>
              </a:spcAft>
              <a:buSzPts val="1200"/>
              <a:buNone/>
            </a:pPr>
            <a:r>
              <a:rPr baseline="30000" lang="en-US" sz="1400"/>
              <a:t>13 </a:t>
            </a:r>
            <a:r>
              <a:rPr lang="en-US" sz="1400"/>
              <a:t>Futurrex, Inc., “Safety Data Sheet – Negative Resist NR9-1500PY,” Safety Data Sheet, last updated 25 February 2014, https://nrf.aux.eng.ufl.edu/_files/msds/2/Negative%20resist%20NR9-1500P.pdf (18 June 2026).</a:t>
            </a:r>
            <a:endParaRPr sz="1400"/>
          </a:p>
          <a:p>
            <a:pPr indent="0" lvl="0" marL="0" rtl="0" algn="l">
              <a:lnSpc>
                <a:spcPct val="90000"/>
              </a:lnSpc>
              <a:spcBef>
                <a:spcPts val="1000"/>
              </a:spcBef>
              <a:spcAft>
                <a:spcPts val="0"/>
              </a:spcAft>
              <a:buSzPts val="1200"/>
              <a:buNone/>
            </a:pPr>
            <a:r>
              <a:rPr baseline="30000" lang="en-US" sz="1400">
                <a:solidFill>
                  <a:schemeClr val="dk1"/>
                </a:solidFill>
              </a:rPr>
              <a:t>1</a:t>
            </a:r>
            <a:r>
              <a:rPr baseline="30000" lang="en-US" sz="1400"/>
              <a:t>4</a:t>
            </a:r>
            <a:r>
              <a:rPr baseline="30000" lang="en-US" sz="1400">
                <a:solidFill>
                  <a:schemeClr val="dk1"/>
                </a:solidFill>
              </a:rPr>
              <a:t> </a:t>
            </a:r>
            <a:r>
              <a:rPr lang="en-US" sz="1400">
                <a:solidFill>
                  <a:schemeClr val="dk1"/>
                </a:solidFill>
              </a:rPr>
              <a:t>Georgia Institute of Technology, “Photolithography,” teaching handout, 24 May 2011, https://www.ipfdd.de/fileadmin/user_upload/nm/stamm/Praktikum/5_Photolithography.pdf (18 June 2026).</a:t>
            </a:r>
            <a:endParaRPr sz="1400"/>
          </a:p>
          <a:p>
            <a:pPr indent="0" lvl="0" marL="0" rtl="0" algn="l">
              <a:lnSpc>
                <a:spcPct val="90000"/>
              </a:lnSpc>
              <a:spcBef>
                <a:spcPts val="1000"/>
              </a:spcBef>
              <a:spcAft>
                <a:spcPts val="0"/>
              </a:spcAft>
              <a:buSzPts val="1200"/>
              <a:buNone/>
            </a:pPr>
            <a:r>
              <a:rPr baseline="30000" lang="en-US" sz="1400">
                <a:solidFill>
                  <a:schemeClr val="dk1"/>
                </a:solidFill>
              </a:rPr>
              <a:t>1</a:t>
            </a:r>
            <a:r>
              <a:rPr baseline="30000" lang="en-US" sz="1400"/>
              <a:t>5</a:t>
            </a:r>
            <a:r>
              <a:rPr baseline="30000" lang="en-US" sz="1400">
                <a:solidFill>
                  <a:schemeClr val="dk1"/>
                </a:solidFill>
              </a:rPr>
              <a:t> </a:t>
            </a:r>
            <a:r>
              <a:rPr lang="en-US" sz="1400">
                <a:solidFill>
                  <a:schemeClr val="dk1"/>
                </a:solidFill>
              </a:rPr>
              <a:t>Allresist GmbH, “How are photo resists exposed, and how can the optimum exposure dose be determined?,” Resist Wiki, 21 August 2008, https://www.allresist.com/resist-w</a:t>
            </a:r>
            <a:r>
              <a:rPr lang="en-US" sz="1400">
                <a:solidFill>
                  <a:schemeClr val="dk1"/>
                </a:solidFill>
              </a:rPr>
              <a:t>iki-how-are-photo-resists-exposed-and-how-can-the-optimum-exposure-dose-be-determined/ (18 June 2026).</a:t>
            </a:r>
            <a:endParaRPr sz="1400"/>
          </a:p>
          <a:p>
            <a:pPr indent="0" lvl="0" marL="0" rtl="0" algn="l">
              <a:lnSpc>
                <a:spcPct val="90000"/>
              </a:lnSpc>
              <a:spcBef>
                <a:spcPts val="1000"/>
              </a:spcBef>
              <a:spcAft>
                <a:spcPts val="0"/>
              </a:spcAft>
              <a:buSzPts val="1200"/>
              <a:buNone/>
            </a:pPr>
            <a:r>
              <a:rPr baseline="30000" lang="en-US" sz="1400">
                <a:solidFill>
                  <a:schemeClr val="dk1"/>
                </a:solidFill>
              </a:rPr>
              <a:t>1</a:t>
            </a:r>
            <a:r>
              <a:rPr baseline="30000" lang="en-US" sz="1400"/>
              <a:t>6</a:t>
            </a:r>
            <a:r>
              <a:rPr baseline="30000" lang="en-US" sz="1400">
                <a:solidFill>
                  <a:schemeClr val="dk1"/>
                </a:solidFill>
              </a:rPr>
              <a:t> </a:t>
            </a:r>
            <a:r>
              <a:rPr lang="en-US" sz="1400">
                <a:solidFill>
                  <a:schemeClr val="dk1"/>
                </a:solidFill>
              </a:rPr>
              <a:t>S.-H. Lim and H.-K. Kim, “Deposition rate effect on optical and electrical properties of thermally evaporated WO3−x/Ag/WO3−x multilayer electrode for transparent and flexible thin film heaters,” Sci. Rep. 10, 8357 (2020), https://doi.org/10.1038/s41598-020-65260-1</a:t>
            </a:r>
            <a:endParaRPr sz="1400">
              <a:solidFill>
                <a:schemeClr val="dk1"/>
              </a:solidFill>
            </a:endParaRPr>
          </a:p>
          <a:p>
            <a:pPr indent="0" lvl="0" marL="0" rtl="0" algn="l">
              <a:lnSpc>
                <a:spcPct val="90000"/>
              </a:lnSpc>
              <a:spcBef>
                <a:spcPts val="1000"/>
              </a:spcBef>
              <a:spcAft>
                <a:spcPts val="0"/>
              </a:spcAft>
              <a:buSzPts val="1200"/>
              <a:buNone/>
            </a:pPr>
            <a:r>
              <a:rPr baseline="30000" lang="en-US" sz="1400">
                <a:solidFill>
                  <a:schemeClr val="dk1"/>
                </a:solidFill>
              </a:rPr>
              <a:t>1</a:t>
            </a:r>
            <a:r>
              <a:rPr baseline="30000" lang="en-US" sz="1400"/>
              <a:t>7</a:t>
            </a:r>
            <a:r>
              <a:rPr baseline="30000" lang="en-US" sz="1400">
                <a:solidFill>
                  <a:schemeClr val="dk1"/>
                </a:solidFill>
              </a:rPr>
              <a:t> </a:t>
            </a:r>
            <a:r>
              <a:rPr lang="en-US" sz="1400">
                <a:solidFill>
                  <a:schemeClr val="dk1"/>
                </a:solidFill>
              </a:rPr>
              <a:t>Moorfield Nanotechnology, “Thin Film Deposition Using Thermal Evaporation,” application note, https://moorfield.co.uk/applications/thermal-evaporation-thin-film-deposition/ (18 June 2026).</a:t>
            </a:r>
            <a:endParaRPr sz="1400">
              <a:solidFill>
                <a:schemeClr val="dk1"/>
              </a:solidFill>
            </a:endParaRPr>
          </a:p>
          <a:p>
            <a:pPr indent="0" lvl="0" marL="0" rtl="0" algn="l">
              <a:lnSpc>
                <a:spcPct val="90000"/>
              </a:lnSpc>
              <a:spcBef>
                <a:spcPts val="1000"/>
              </a:spcBef>
              <a:spcAft>
                <a:spcPts val="0"/>
              </a:spcAft>
              <a:buSzPts val="1200"/>
              <a:buNone/>
            </a:pPr>
            <a:r>
              <a:t/>
            </a:r>
            <a:endParaRPr sz="1400"/>
          </a:p>
        </p:txBody>
      </p:sp>
      <p:sp>
        <p:nvSpPr>
          <p:cNvPr id="317" name="Google Shape;317;p31"/>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descr="Wire-Grid Polarizing Beamsplitters | MOXTEK" id="74" name="Google Shape;74;p3"/>
          <p:cNvPicPr preferRelativeResize="0"/>
          <p:nvPr/>
        </p:nvPicPr>
        <p:blipFill rotWithShape="1">
          <a:blip r:embed="rId3">
            <a:alphaModFix/>
          </a:blip>
          <a:srcRect b="0" l="0" r="0" t="0"/>
          <a:stretch/>
        </p:blipFill>
        <p:spPr>
          <a:xfrm>
            <a:off x="6754283" y="1150706"/>
            <a:ext cx="5437717" cy="4201486"/>
          </a:xfrm>
          <a:prstGeom prst="rect">
            <a:avLst/>
          </a:prstGeom>
          <a:noFill/>
          <a:ln>
            <a:noFill/>
          </a:ln>
        </p:spPr>
      </p:pic>
      <p:sp>
        <p:nvSpPr>
          <p:cNvPr id="75" name="Google Shape;75;p3"/>
          <p:cNvSpPr txBox="1"/>
          <p:nvPr>
            <p:ph idx="1" type="body"/>
          </p:nvPr>
        </p:nvSpPr>
        <p:spPr>
          <a:xfrm>
            <a:off x="838200" y="1825625"/>
            <a:ext cx="7432497"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Wire grid polarizing beamsplitter</a:t>
            </a:r>
            <a:r>
              <a:rPr baseline="30000" lang="en-US" sz="2400"/>
              <a:t>1</a:t>
            </a:r>
            <a:endParaRPr/>
          </a:p>
          <a:p>
            <a:pPr indent="-228600" lvl="1" marL="685800" rtl="0" algn="l">
              <a:lnSpc>
                <a:spcPct val="90000"/>
              </a:lnSpc>
              <a:spcBef>
                <a:spcPts val="500"/>
              </a:spcBef>
              <a:spcAft>
                <a:spcPts val="0"/>
              </a:spcAft>
              <a:buClr>
                <a:schemeClr val="dk1"/>
              </a:buClr>
              <a:buSzPts val="2000"/>
              <a:buChar char="•"/>
            </a:pPr>
            <a:r>
              <a:rPr lang="en-US" sz="2000"/>
              <a:t>Electric field is parallel, excites electrons    reflects</a:t>
            </a:r>
            <a:endParaRPr/>
          </a:p>
          <a:p>
            <a:pPr indent="-228600" lvl="1" marL="685800" rtl="0" algn="l">
              <a:lnSpc>
                <a:spcPct val="90000"/>
              </a:lnSpc>
              <a:spcBef>
                <a:spcPts val="500"/>
              </a:spcBef>
              <a:spcAft>
                <a:spcPts val="0"/>
              </a:spcAft>
              <a:buClr>
                <a:schemeClr val="dk1"/>
              </a:buClr>
              <a:buSzPts val="2000"/>
              <a:buChar char="•"/>
            </a:pPr>
            <a:r>
              <a:rPr lang="en-US" sz="2000"/>
              <a:t>Electric field is perpendicular, doesn’t excite </a:t>
            </a:r>
            <a:endParaRPr sz="2000"/>
          </a:p>
          <a:p>
            <a:pPr indent="0" lvl="0" marL="914400" rtl="0" algn="l">
              <a:lnSpc>
                <a:spcPct val="90000"/>
              </a:lnSpc>
              <a:spcBef>
                <a:spcPts val="500"/>
              </a:spcBef>
              <a:spcAft>
                <a:spcPts val="0"/>
              </a:spcAft>
              <a:buNone/>
            </a:pPr>
            <a:r>
              <a:rPr lang="en-US" sz="2000"/>
              <a:t>electrons   	transmits</a:t>
            </a:r>
            <a:endParaRPr/>
          </a:p>
          <a:p>
            <a:pPr indent="0" lvl="1" marL="457200" rtl="0" algn="l">
              <a:lnSpc>
                <a:spcPct val="90000"/>
              </a:lnSpc>
              <a:spcBef>
                <a:spcPts val="500"/>
              </a:spcBef>
              <a:spcAft>
                <a:spcPts val="0"/>
              </a:spcAft>
              <a:buClr>
                <a:schemeClr val="dk1"/>
              </a:buClr>
              <a:buSzPts val="2400"/>
              <a:buNone/>
            </a:pPr>
            <a:r>
              <a:t/>
            </a:r>
            <a:endParaRPr/>
          </a:p>
          <a:p>
            <a:pPr indent="0" lvl="1" marL="457200" rtl="0" algn="l">
              <a:lnSpc>
                <a:spcPct val="90000"/>
              </a:lnSpc>
              <a:spcBef>
                <a:spcPts val="500"/>
              </a:spcBef>
              <a:spcAft>
                <a:spcPts val="0"/>
              </a:spcAft>
              <a:buClr>
                <a:schemeClr val="dk1"/>
              </a:buClr>
              <a:buSzPts val="2400"/>
              <a:buNone/>
            </a:pPr>
            <a:r>
              <a:t/>
            </a:r>
            <a:endParaRPr sz="1600"/>
          </a:p>
          <a:p>
            <a:pPr indent="-228600" lvl="0" marL="228600" rtl="0" algn="l">
              <a:lnSpc>
                <a:spcPct val="90000"/>
              </a:lnSpc>
              <a:spcBef>
                <a:spcPts val="1000"/>
              </a:spcBef>
              <a:spcAft>
                <a:spcPts val="0"/>
              </a:spcAft>
              <a:buClr>
                <a:schemeClr val="dk1"/>
              </a:buClr>
              <a:buSzPts val="2400"/>
              <a:buChar char="•"/>
            </a:pPr>
            <a:r>
              <a:rPr lang="en-US" sz="2400"/>
              <a:t>MSU to establish Montana Microfabrication Facility (MMF) capability</a:t>
            </a:r>
            <a:endParaRPr/>
          </a:p>
          <a:p>
            <a:pPr indent="-228600" lvl="1" marL="685800" rtl="0" algn="l">
              <a:lnSpc>
                <a:spcPct val="90000"/>
              </a:lnSpc>
              <a:spcBef>
                <a:spcPts val="500"/>
              </a:spcBef>
              <a:spcAft>
                <a:spcPts val="0"/>
              </a:spcAft>
              <a:buClr>
                <a:schemeClr val="dk1"/>
              </a:buClr>
              <a:buSzPts val="2000"/>
              <a:buChar char="•"/>
            </a:pPr>
            <a:r>
              <a:rPr lang="en-US" sz="2000"/>
              <a:t>Requires very small (&lt;1um) feature size and period</a:t>
            </a:r>
            <a:r>
              <a:rPr baseline="30000" lang="en-US" sz="2000"/>
              <a:t>3</a:t>
            </a:r>
            <a:endParaRPr sz="2000"/>
          </a:p>
          <a:p>
            <a:pPr indent="-228600" lvl="1" marL="685800" rtl="0" algn="l">
              <a:lnSpc>
                <a:spcPct val="90000"/>
              </a:lnSpc>
              <a:spcBef>
                <a:spcPts val="500"/>
              </a:spcBef>
              <a:spcAft>
                <a:spcPts val="0"/>
              </a:spcAft>
              <a:buClr>
                <a:schemeClr val="dk1"/>
              </a:buClr>
              <a:buSzPts val="2000"/>
              <a:buChar char="•"/>
            </a:pPr>
            <a:r>
              <a:rPr lang="en-US" sz="2000"/>
              <a:t>Proof-of-concept of the </a:t>
            </a:r>
            <a:r>
              <a:rPr lang="en-US" sz="2000"/>
              <a:t>lithography</a:t>
            </a:r>
            <a:r>
              <a:rPr lang="en-US" sz="2000"/>
              <a:t> and characterization process using the MMF</a:t>
            </a:r>
            <a:endParaRPr/>
          </a:p>
        </p:txBody>
      </p:sp>
      <p:sp>
        <p:nvSpPr>
          <p:cNvPr id="76" name="Google Shape;76;p3"/>
          <p:cNvSpPr txBox="1"/>
          <p:nvPr>
            <p:ph type="title"/>
          </p:nvPr>
        </p:nvSpPr>
        <p:spPr>
          <a:xfrm>
            <a:off x="838200" y="495070"/>
            <a:ext cx="10515600" cy="734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Introduction</a:t>
            </a:r>
            <a:endParaRPr/>
          </a:p>
        </p:txBody>
      </p:sp>
      <p:cxnSp>
        <p:nvCxnSpPr>
          <p:cNvPr id="77" name="Google Shape;77;p3"/>
          <p:cNvCxnSpPr/>
          <p:nvPr/>
        </p:nvCxnSpPr>
        <p:spPr>
          <a:xfrm>
            <a:off x="2919463" y="3097143"/>
            <a:ext cx="154200" cy="0"/>
          </a:xfrm>
          <a:prstGeom prst="straightConnector1">
            <a:avLst/>
          </a:prstGeom>
          <a:noFill/>
          <a:ln cap="flat" cmpd="sng" w="9525">
            <a:solidFill>
              <a:schemeClr val="dk1"/>
            </a:solidFill>
            <a:prstDash val="solid"/>
            <a:miter lim="80"/>
            <a:headEnd len="sm" w="sm" type="none"/>
            <a:tailEnd len="med" w="med" type="triangle"/>
          </a:ln>
        </p:spPr>
      </p:cxnSp>
      <p:cxnSp>
        <p:nvCxnSpPr>
          <p:cNvPr id="78" name="Google Shape;78;p3"/>
          <p:cNvCxnSpPr/>
          <p:nvPr/>
        </p:nvCxnSpPr>
        <p:spPr>
          <a:xfrm>
            <a:off x="5800190" y="2402439"/>
            <a:ext cx="154113" cy="0"/>
          </a:xfrm>
          <a:prstGeom prst="straightConnector1">
            <a:avLst/>
          </a:prstGeom>
          <a:noFill/>
          <a:ln cap="flat" cmpd="sng" w="9525">
            <a:solidFill>
              <a:schemeClr val="dk1"/>
            </a:solidFill>
            <a:prstDash val="solid"/>
            <a:miter lim="80"/>
            <a:headEnd len="sm" w="sm" type="none"/>
            <a:tailEnd len="med" w="med" type="triangle"/>
          </a:ln>
        </p:spPr>
      </p:cxnSp>
      <p:cxnSp>
        <p:nvCxnSpPr>
          <p:cNvPr id="79" name="Google Shape;79;p3"/>
          <p:cNvCxnSpPr/>
          <p:nvPr/>
        </p:nvCxnSpPr>
        <p:spPr>
          <a:xfrm rot="10800000">
            <a:off x="8123006" y="3272441"/>
            <a:ext cx="322351" cy="734480"/>
          </a:xfrm>
          <a:prstGeom prst="straightConnector1">
            <a:avLst/>
          </a:prstGeom>
          <a:noFill/>
          <a:ln cap="flat" cmpd="sng" w="9525">
            <a:solidFill>
              <a:schemeClr val="dk1"/>
            </a:solidFill>
            <a:prstDash val="solid"/>
            <a:miter lim="80"/>
            <a:headEnd len="sm" w="sm" type="none"/>
            <a:tailEnd len="med" w="med" type="triangle"/>
          </a:ln>
        </p:spPr>
      </p:cxnSp>
      <p:cxnSp>
        <p:nvCxnSpPr>
          <p:cNvPr id="80" name="Google Shape;80;p3"/>
          <p:cNvCxnSpPr/>
          <p:nvPr/>
        </p:nvCxnSpPr>
        <p:spPr>
          <a:xfrm flipH="1" rot="10800000">
            <a:off x="6390526" y="3328827"/>
            <a:ext cx="503434" cy="100173"/>
          </a:xfrm>
          <a:prstGeom prst="straightConnector1">
            <a:avLst/>
          </a:prstGeom>
          <a:noFill/>
          <a:ln cap="flat" cmpd="sng" w="9525">
            <a:solidFill>
              <a:schemeClr val="dk1"/>
            </a:solidFill>
            <a:prstDash val="solid"/>
            <a:miter lim="80"/>
            <a:headEnd len="sm" w="sm" type="none"/>
            <a:tailEnd len="med" w="med" type="triangle"/>
          </a:ln>
        </p:spPr>
      </p:cxnSp>
      <p:sp>
        <p:nvSpPr>
          <p:cNvPr id="81" name="Google Shape;81;p3"/>
          <p:cNvSpPr txBox="1"/>
          <p:nvPr/>
        </p:nvSpPr>
        <p:spPr>
          <a:xfrm>
            <a:off x="6659859" y="1233973"/>
            <a:ext cx="17269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Incoming Light</a:t>
            </a:r>
            <a:endParaRPr b="0" i="0" sz="1400" u="none" cap="none" strike="noStrike">
              <a:solidFill>
                <a:srgbClr val="000000"/>
              </a:solidFill>
              <a:latin typeface="Arial"/>
              <a:ea typeface="Arial"/>
              <a:cs typeface="Arial"/>
              <a:sym typeface="Arial"/>
            </a:endParaRPr>
          </a:p>
        </p:txBody>
      </p:sp>
      <p:sp>
        <p:nvSpPr>
          <p:cNvPr id="82" name="Google Shape;82;p3"/>
          <p:cNvSpPr txBox="1"/>
          <p:nvPr/>
        </p:nvSpPr>
        <p:spPr>
          <a:xfrm>
            <a:off x="5373385" y="3244334"/>
            <a:ext cx="12267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Substrate</a:t>
            </a:r>
            <a:endParaRPr b="0" i="0" sz="1400" u="none" cap="none" strike="noStrike">
              <a:solidFill>
                <a:srgbClr val="000000"/>
              </a:solidFill>
              <a:latin typeface="Arial"/>
              <a:ea typeface="Arial"/>
              <a:cs typeface="Arial"/>
              <a:sym typeface="Arial"/>
            </a:endParaRPr>
          </a:p>
        </p:txBody>
      </p:sp>
      <p:sp>
        <p:nvSpPr>
          <p:cNvPr id="83" name="Google Shape;83;p3"/>
          <p:cNvSpPr txBox="1"/>
          <p:nvPr/>
        </p:nvSpPr>
        <p:spPr>
          <a:xfrm>
            <a:off x="7822915" y="3967637"/>
            <a:ext cx="135202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Metal Wires</a:t>
            </a:r>
            <a:endParaRPr b="0" i="0" sz="1400" u="none" cap="none" strike="noStrike">
              <a:solidFill>
                <a:srgbClr val="000000"/>
              </a:solidFill>
              <a:latin typeface="Arial"/>
              <a:ea typeface="Arial"/>
              <a:cs typeface="Arial"/>
              <a:sym typeface="Arial"/>
            </a:endParaRPr>
          </a:p>
        </p:txBody>
      </p:sp>
      <p:sp>
        <p:nvSpPr>
          <p:cNvPr id="84" name="Google Shape;84;p3"/>
          <p:cNvSpPr txBox="1"/>
          <p:nvPr/>
        </p:nvSpPr>
        <p:spPr>
          <a:xfrm>
            <a:off x="10285168" y="1456293"/>
            <a:ext cx="172691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s-Polarized Light</a:t>
            </a:r>
            <a:endParaRPr b="0" i="0" sz="1400" u="none" cap="none" strike="noStrike">
              <a:solidFill>
                <a:srgbClr val="000000"/>
              </a:solidFill>
              <a:latin typeface="Arial"/>
              <a:ea typeface="Arial"/>
              <a:cs typeface="Arial"/>
              <a:sym typeface="Arial"/>
            </a:endParaRPr>
          </a:p>
        </p:txBody>
      </p:sp>
      <p:sp>
        <p:nvSpPr>
          <p:cNvPr id="85" name="Google Shape;85;p3"/>
          <p:cNvSpPr txBox="1"/>
          <p:nvPr/>
        </p:nvSpPr>
        <p:spPr>
          <a:xfrm>
            <a:off x="11107587" y="3607322"/>
            <a:ext cx="1238525" cy="58473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p-Polarized Light</a:t>
            </a:r>
            <a:endParaRPr b="0" i="0" sz="1200" u="none" cap="none" strike="noStrike">
              <a:solidFill>
                <a:srgbClr val="000000"/>
              </a:solidFill>
              <a:latin typeface="Arial"/>
              <a:ea typeface="Arial"/>
              <a:cs typeface="Arial"/>
              <a:sym typeface="Arial"/>
            </a:endParaRPr>
          </a:p>
        </p:txBody>
      </p:sp>
      <p:sp>
        <p:nvSpPr>
          <p:cNvPr id="86" name="Google Shape;86;p3"/>
          <p:cNvSpPr txBox="1"/>
          <p:nvPr>
            <p:ph idx="12" type="sldNum"/>
          </p:nvPr>
        </p:nvSpPr>
        <p:spPr>
          <a:xfrm>
            <a:off x="4724400" y="6310312"/>
            <a:ext cx="27432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t>‹#›</a:t>
            </a:fld>
            <a:endParaRPr/>
          </a:p>
        </p:txBody>
      </p:sp>
      <p:sp>
        <p:nvSpPr>
          <p:cNvPr id="87" name="Google Shape;87;p3"/>
          <p:cNvSpPr txBox="1"/>
          <p:nvPr/>
        </p:nvSpPr>
        <p:spPr>
          <a:xfrm>
            <a:off x="7868205" y="5061004"/>
            <a:ext cx="4323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Light </a:t>
            </a:r>
            <a:r>
              <a:rPr lang="en-US" sz="1800">
                <a:solidFill>
                  <a:schemeClr val="dk1"/>
                </a:solidFill>
                <a:latin typeface="Calibri"/>
                <a:ea typeface="Calibri"/>
                <a:cs typeface="Calibri"/>
                <a:sym typeface="Calibri"/>
              </a:rPr>
              <a:t>is </a:t>
            </a:r>
            <a:r>
              <a:rPr b="0" i="0" lang="en-US" sz="1800" u="none" cap="none" strike="noStrike">
                <a:solidFill>
                  <a:schemeClr val="dk1"/>
                </a:solidFill>
                <a:latin typeface="Calibri"/>
                <a:ea typeface="Calibri"/>
                <a:cs typeface="Calibri"/>
                <a:sym typeface="Calibri"/>
              </a:rPr>
              <a:t>converted into two polarization states from a wire grid polarizer</a:t>
            </a:r>
            <a:r>
              <a:rPr b="0" baseline="30000" i="0" lang="en-US" sz="18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3f5cf881f43_0_2"/>
          <p:cNvSpPr txBox="1"/>
          <p:nvPr>
            <p:ph type="title"/>
          </p:nvPr>
        </p:nvSpPr>
        <p:spPr>
          <a:xfrm>
            <a:off x="838200" y="216475"/>
            <a:ext cx="10515600" cy="1325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Dektak Stylus Explanation</a:t>
            </a:r>
            <a:r>
              <a:rPr baseline="30000" lang="en-US"/>
              <a:t>10</a:t>
            </a:r>
            <a:endParaRPr baseline="30000"/>
          </a:p>
        </p:txBody>
      </p:sp>
      <p:sp>
        <p:nvSpPr>
          <p:cNvPr id="324" name="Google Shape;324;g3f5cf881f43_0_2"/>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SzPts val="1600"/>
              <a:buFont typeface="Arial"/>
              <a:buNone/>
            </a:pPr>
            <a:fld id="{00000000-1234-1234-1234-123412341234}" type="slidenum">
              <a:rPr lang="en-US"/>
              <a:t>‹#›</a:t>
            </a:fld>
            <a:endParaRPr/>
          </a:p>
        </p:txBody>
      </p:sp>
      <p:pic>
        <p:nvPicPr>
          <p:cNvPr id="325" name="Google Shape;325;g3f5cf881f43_0_2"/>
          <p:cNvPicPr preferRelativeResize="0"/>
          <p:nvPr/>
        </p:nvPicPr>
        <p:blipFill>
          <a:blip r:embed="rId3">
            <a:alphaModFix/>
          </a:blip>
          <a:stretch>
            <a:fillRect/>
          </a:stretch>
        </p:blipFill>
        <p:spPr>
          <a:xfrm>
            <a:off x="541150" y="1273025"/>
            <a:ext cx="3296550" cy="2514100"/>
          </a:xfrm>
          <a:prstGeom prst="rect">
            <a:avLst/>
          </a:prstGeom>
          <a:noFill/>
          <a:ln>
            <a:noFill/>
          </a:ln>
        </p:spPr>
      </p:pic>
      <p:pic>
        <p:nvPicPr>
          <p:cNvPr id="326" name="Google Shape;326;g3f5cf881f43_0_2"/>
          <p:cNvPicPr preferRelativeResize="0"/>
          <p:nvPr/>
        </p:nvPicPr>
        <p:blipFill>
          <a:blip r:embed="rId4">
            <a:alphaModFix/>
          </a:blip>
          <a:stretch>
            <a:fillRect/>
          </a:stretch>
        </p:blipFill>
        <p:spPr>
          <a:xfrm rot="5400000">
            <a:off x="2385250" y="3730925"/>
            <a:ext cx="1970775" cy="1970775"/>
          </a:xfrm>
          <a:prstGeom prst="rect">
            <a:avLst/>
          </a:prstGeom>
          <a:noFill/>
          <a:ln>
            <a:noFill/>
          </a:ln>
        </p:spPr>
      </p:pic>
      <p:sp>
        <p:nvSpPr>
          <p:cNvPr id="327" name="Google Shape;327;g3f5cf881f43_0_2"/>
          <p:cNvSpPr txBox="1"/>
          <p:nvPr/>
        </p:nvSpPr>
        <p:spPr>
          <a:xfrm>
            <a:off x="3409050" y="5502500"/>
            <a:ext cx="1605000" cy="19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2um</a:t>
            </a:r>
            <a:endParaRPr sz="2400">
              <a:solidFill>
                <a:schemeClr val="dk1"/>
              </a:solidFill>
              <a:latin typeface="Calibri"/>
              <a:ea typeface="Calibri"/>
              <a:cs typeface="Calibri"/>
              <a:sym typeface="Calibri"/>
            </a:endParaRPr>
          </a:p>
        </p:txBody>
      </p:sp>
      <p:pic>
        <p:nvPicPr>
          <p:cNvPr id="328" name="Google Shape;328;g3f5cf881f43_0_2"/>
          <p:cNvPicPr preferRelativeResize="0"/>
          <p:nvPr/>
        </p:nvPicPr>
        <p:blipFill rotWithShape="1">
          <a:blip r:embed="rId5">
            <a:alphaModFix/>
          </a:blip>
          <a:srcRect b="0" l="0" r="0" t="0"/>
          <a:stretch/>
        </p:blipFill>
        <p:spPr>
          <a:xfrm>
            <a:off x="4591749" y="1335750"/>
            <a:ext cx="7252601" cy="39173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f5e792c1b1_0_156"/>
          <p:cNvSpPr txBox="1"/>
          <p:nvPr>
            <p:ph type="title"/>
          </p:nvPr>
        </p:nvSpPr>
        <p:spPr>
          <a:xfrm>
            <a:off x="838200" y="216475"/>
            <a:ext cx="10515600" cy="1325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FIJI Imaging Explanation</a:t>
            </a:r>
            <a:r>
              <a:rPr baseline="30000" lang="en-US"/>
              <a:t>11</a:t>
            </a:r>
            <a:endParaRPr baseline="30000"/>
          </a:p>
        </p:txBody>
      </p:sp>
      <p:sp>
        <p:nvSpPr>
          <p:cNvPr id="335" name="Google Shape;335;g3f5e792c1b1_0_156"/>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SzPts val="1600"/>
              <a:buFont typeface="Arial"/>
              <a:buNone/>
            </a:pPr>
            <a:fld id="{00000000-1234-1234-1234-123412341234}" type="slidenum">
              <a:rPr lang="en-US"/>
              <a:t>‹#›</a:t>
            </a:fld>
            <a:endParaRPr/>
          </a:p>
        </p:txBody>
      </p:sp>
      <p:pic>
        <p:nvPicPr>
          <p:cNvPr id="336" name="Google Shape;336;g3f5e792c1b1_0_156"/>
          <p:cNvPicPr preferRelativeResize="0"/>
          <p:nvPr/>
        </p:nvPicPr>
        <p:blipFill>
          <a:blip r:embed="rId3">
            <a:alphaModFix/>
          </a:blip>
          <a:stretch>
            <a:fillRect/>
          </a:stretch>
        </p:blipFill>
        <p:spPr>
          <a:xfrm>
            <a:off x="152400" y="1136375"/>
            <a:ext cx="6332669" cy="4463337"/>
          </a:xfrm>
          <a:prstGeom prst="rect">
            <a:avLst/>
          </a:prstGeom>
          <a:noFill/>
          <a:ln>
            <a:noFill/>
          </a:ln>
        </p:spPr>
      </p:pic>
      <p:pic>
        <p:nvPicPr>
          <p:cNvPr id="337" name="Google Shape;337;g3f5e792c1b1_0_156"/>
          <p:cNvPicPr preferRelativeResize="0"/>
          <p:nvPr/>
        </p:nvPicPr>
        <p:blipFill>
          <a:blip r:embed="rId4">
            <a:alphaModFix/>
          </a:blip>
          <a:stretch>
            <a:fillRect/>
          </a:stretch>
        </p:blipFill>
        <p:spPr>
          <a:xfrm>
            <a:off x="6751500" y="1246025"/>
            <a:ext cx="5272000" cy="3117100"/>
          </a:xfrm>
          <a:prstGeom prst="rect">
            <a:avLst/>
          </a:prstGeom>
          <a:noFill/>
          <a:ln>
            <a:noFill/>
          </a:ln>
        </p:spPr>
      </p:pic>
      <p:sp>
        <p:nvSpPr>
          <p:cNvPr id="338" name="Google Shape;338;g3f5e792c1b1_0_156"/>
          <p:cNvSpPr txBox="1"/>
          <p:nvPr/>
        </p:nvSpPr>
        <p:spPr>
          <a:xfrm>
            <a:off x="8582475" y="4684950"/>
            <a:ext cx="2143200" cy="42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10.46pixels/um</a:t>
            </a:r>
            <a:endParaRPr sz="24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32"/>
          <p:cNvPicPr preferRelativeResize="0"/>
          <p:nvPr/>
        </p:nvPicPr>
        <p:blipFill rotWithShape="1">
          <a:blip r:embed="rId3">
            <a:alphaModFix/>
          </a:blip>
          <a:srcRect b="0" l="0" r="0" t="0"/>
          <a:stretch/>
        </p:blipFill>
        <p:spPr>
          <a:xfrm>
            <a:off x="2382230" y="1556303"/>
            <a:ext cx="6686758" cy="3017270"/>
          </a:xfrm>
          <a:prstGeom prst="rect">
            <a:avLst/>
          </a:prstGeom>
          <a:noFill/>
          <a:ln>
            <a:noFill/>
          </a:ln>
        </p:spPr>
      </p:pic>
      <p:sp>
        <p:nvSpPr>
          <p:cNvPr id="344" name="Google Shape;344;p32"/>
          <p:cNvSpPr txBox="1"/>
          <p:nvPr>
            <p:ph type="title"/>
          </p:nvPr>
        </p:nvSpPr>
        <p:spPr>
          <a:xfrm>
            <a:off x="838200" y="365125"/>
            <a:ext cx="10515600" cy="1325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lang="en-US"/>
              <a:t>Cross-linking of Negative Resist</a:t>
            </a:r>
            <a:r>
              <a:rPr baseline="30000" lang="en-US"/>
              <a:t>12</a:t>
            </a:r>
            <a:endParaRPr/>
          </a:p>
        </p:txBody>
      </p:sp>
      <p:sp>
        <p:nvSpPr>
          <p:cNvPr id="345" name="Google Shape;345;p32"/>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t>‹#›</a:t>
            </a:fld>
            <a:endParaRPr/>
          </a:p>
        </p:txBody>
      </p:sp>
      <p:sp>
        <p:nvSpPr>
          <p:cNvPr id="346" name="Google Shape;346;p32"/>
          <p:cNvSpPr txBox="1"/>
          <p:nvPr/>
        </p:nvSpPr>
        <p:spPr>
          <a:xfrm>
            <a:off x="462988" y="2601685"/>
            <a:ext cx="2997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During exposure: </a:t>
            </a:r>
            <a:endParaRPr/>
          </a:p>
        </p:txBody>
      </p:sp>
      <p:cxnSp>
        <p:nvCxnSpPr>
          <p:cNvPr id="347" name="Google Shape;347;p32"/>
          <p:cNvCxnSpPr>
            <a:stCxn id="348" idx="3"/>
          </p:cNvCxnSpPr>
          <p:nvPr/>
        </p:nvCxnSpPr>
        <p:spPr>
          <a:xfrm flipH="1" rot="10800000">
            <a:off x="2690753" y="3530292"/>
            <a:ext cx="757500" cy="323400"/>
          </a:xfrm>
          <a:prstGeom prst="straightConnector1">
            <a:avLst/>
          </a:prstGeom>
          <a:noFill/>
          <a:ln cap="flat" cmpd="sng" w="9525">
            <a:solidFill>
              <a:schemeClr val="dk1"/>
            </a:solidFill>
            <a:prstDash val="solid"/>
            <a:round/>
            <a:headEnd len="sm" w="sm" type="none"/>
            <a:tailEnd len="med" w="med" type="triangle"/>
          </a:ln>
        </p:spPr>
      </p:cxnSp>
      <p:sp>
        <p:nvSpPr>
          <p:cNvPr id="348" name="Google Shape;348;p32"/>
          <p:cNvSpPr txBox="1"/>
          <p:nvPr/>
        </p:nvSpPr>
        <p:spPr>
          <a:xfrm>
            <a:off x="1033553" y="3669042"/>
            <a:ext cx="16572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resist polymer</a:t>
            </a:r>
            <a:endParaRPr/>
          </a:p>
        </p:txBody>
      </p:sp>
      <p:sp>
        <p:nvSpPr>
          <p:cNvPr id="349" name="Google Shape;349;p32"/>
          <p:cNvSpPr txBox="1"/>
          <p:nvPr/>
        </p:nvSpPr>
        <p:spPr>
          <a:xfrm>
            <a:off x="4186176" y="4418362"/>
            <a:ext cx="30789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An electron causes the crosslinking of two polymers in negative resist</a:t>
            </a:r>
            <a:endParaRPr/>
          </a:p>
        </p:txBody>
      </p:sp>
      <p:sp>
        <p:nvSpPr>
          <p:cNvPr id="350" name="Google Shape;350;p32"/>
          <p:cNvSpPr txBox="1"/>
          <p:nvPr/>
        </p:nvSpPr>
        <p:spPr>
          <a:xfrm>
            <a:off x="838200" y="1305800"/>
            <a:ext cx="1085700" cy="62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photon</a:t>
            </a:r>
            <a:endParaRPr sz="2400">
              <a:solidFill>
                <a:schemeClr val="dk1"/>
              </a:solidFill>
              <a:latin typeface="Calibri"/>
              <a:ea typeface="Calibri"/>
              <a:cs typeface="Calibri"/>
              <a:sym typeface="Calibri"/>
            </a:endParaRPr>
          </a:p>
        </p:txBody>
      </p:sp>
      <p:cxnSp>
        <p:nvCxnSpPr>
          <p:cNvPr id="351" name="Google Shape;351;p32"/>
          <p:cNvCxnSpPr>
            <a:stCxn id="350" idx="3"/>
          </p:cNvCxnSpPr>
          <p:nvPr/>
        </p:nvCxnSpPr>
        <p:spPr>
          <a:xfrm>
            <a:off x="1923900" y="1619750"/>
            <a:ext cx="508200" cy="648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4"/>
          <p:cNvPicPr preferRelativeResize="0"/>
          <p:nvPr/>
        </p:nvPicPr>
        <p:blipFill>
          <a:blip r:embed="rId3">
            <a:alphaModFix/>
          </a:blip>
          <a:stretch>
            <a:fillRect/>
          </a:stretch>
        </p:blipFill>
        <p:spPr>
          <a:xfrm>
            <a:off x="5385950" y="3898075"/>
            <a:ext cx="5317088" cy="523200"/>
          </a:xfrm>
          <a:prstGeom prst="rect">
            <a:avLst/>
          </a:prstGeom>
          <a:noFill/>
          <a:ln>
            <a:noFill/>
          </a:ln>
        </p:spPr>
      </p:pic>
      <p:pic>
        <p:nvPicPr>
          <p:cNvPr id="94" name="Google Shape;94;p4"/>
          <p:cNvPicPr preferRelativeResize="0"/>
          <p:nvPr/>
        </p:nvPicPr>
        <p:blipFill rotWithShape="1">
          <a:blip r:embed="rId4">
            <a:alphaModFix/>
          </a:blip>
          <a:srcRect b="17761" l="684" r="76951" t="65609"/>
          <a:stretch/>
        </p:blipFill>
        <p:spPr>
          <a:xfrm flipH="1" rot="10800000">
            <a:off x="10683250" y="2913101"/>
            <a:ext cx="1127299" cy="535724"/>
          </a:xfrm>
          <a:prstGeom prst="rect">
            <a:avLst/>
          </a:prstGeom>
          <a:noFill/>
          <a:ln>
            <a:noFill/>
          </a:ln>
        </p:spPr>
      </p:pic>
      <p:sp>
        <p:nvSpPr>
          <p:cNvPr id="95" name="Google Shape;95;p4"/>
          <p:cNvSpPr txBox="1"/>
          <p:nvPr/>
        </p:nvSpPr>
        <p:spPr>
          <a:xfrm>
            <a:off x="10797543" y="2864932"/>
            <a:ext cx="1179600" cy="1015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a:t>Substrate</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Resist</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lang="en-US"/>
              <a:t>Metal</a:t>
            </a:r>
            <a:endParaRPr/>
          </a:p>
        </p:txBody>
      </p:sp>
      <p:sp>
        <p:nvSpPr>
          <p:cNvPr id="96" name="Google Shape;96;p4"/>
          <p:cNvSpPr txBox="1"/>
          <p:nvPr>
            <p:ph type="title"/>
          </p:nvPr>
        </p:nvSpPr>
        <p:spPr>
          <a:xfrm>
            <a:off x="838200" y="226216"/>
            <a:ext cx="3096300" cy="831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Introduction</a:t>
            </a:r>
            <a:endParaRPr/>
          </a:p>
        </p:txBody>
      </p:sp>
      <p:sp>
        <p:nvSpPr>
          <p:cNvPr id="97" name="Google Shape;97;p4"/>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solidFill>
                  <a:schemeClr val="lt1"/>
                </a:solidFill>
              </a:rPr>
              <a:t>‹#›</a:t>
            </a:fld>
            <a:endParaRPr>
              <a:solidFill>
                <a:schemeClr val="lt1"/>
              </a:solidFill>
            </a:endParaRPr>
          </a:p>
        </p:txBody>
      </p:sp>
      <p:pic>
        <p:nvPicPr>
          <p:cNvPr id="98" name="Google Shape;98;p4"/>
          <p:cNvPicPr preferRelativeResize="0"/>
          <p:nvPr/>
        </p:nvPicPr>
        <p:blipFill rotWithShape="1">
          <a:blip r:embed="rId5">
            <a:alphaModFix/>
          </a:blip>
          <a:srcRect b="0" l="0" r="0" t="0"/>
          <a:stretch/>
        </p:blipFill>
        <p:spPr>
          <a:xfrm>
            <a:off x="468653" y="1216213"/>
            <a:ext cx="4793091" cy="3608914"/>
          </a:xfrm>
          <a:prstGeom prst="rect">
            <a:avLst/>
          </a:prstGeom>
          <a:noFill/>
          <a:ln>
            <a:noFill/>
          </a:ln>
        </p:spPr>
      </p:pic>
      <p:sp>
        <p:nvSpPr>
          <p:cNvPr id="99" name="Google Shape;99;p4"/>
          <p:cNvSpPr txBox="1"/>
          <p:nvPr/>
        </p:nvSpPr>
        <p:spPr>
          <a:xfrm>
            <a:off x="1529511" y="4864546"/>
            <a:ext cx="26715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MMF Cleanroom</a:t>
            </a:r>
            <a:endParaRPr b="0" i="0" sz="1400" u="none" cap="none" strike="noStrike">
              <a:solidFill>
                <a:srgbClr val="000000"/>
              </a:solidFill>
              <a:latin typeface="Arial"/>
              <a:ea typeface="Arial"/>
              <a:cs typeface="Arial"/>
              <a:sym typeface="Arial"/>
            </a:endParaRPr>
          </a:p>
        </p:txBody>
      </p:sp>
      <p:cxnSp>
        <p:nvCxnSpPr>
          <p:cNvPr id="100" name="Google Shape;100;p4"/>
          <p:cNvCxnSpPr/>
          <p:nvPr/>
        </p:nvCxnSpPr>
        <p:spPr>
          <a:xfrm>
            <a:off x="10730455" y="4163828"/>
            <a:ext cx="0" cy="26100"/>
          </a:xfrm>
          <a:prstGeom prst="straightConnector1">
            <a:avLst/>
          </a:prstGeom>
          <a:noFill/>
          <a:ln cap="flat" cmpd="sng" w="9525">
            <a:solidFill>
              <a:schemeClr val="dk1"/>
            </a:solidFill>
            <a:prstDash val="solid"/>
            <a:miter lim="80"/>
            <a:headEnd len="sm" w="sm" type="none"/>
            <a:tailEnd len="sm" w="sm" type="none"/>
          </a:ln>
        </p:spPr>
      </p:cxnSp>
      <p:cxnSp>
        <p:nvCxnSpPr>
          <p:cNvPr id="101" name="Google Shape;101;p4"/>
          <p:cNvCxnSpPr/>
          <p:nvPr/>
        </p:nvCxnSpPr>
        <p:spPr>
          <a:xfrm rot="10800000">
            <a:off x="10683243" y="4159859"/>
            <a:ext cx="114300" cy="0"/>
          </a:xfrm>
          <a:prstGeom prst="straightConnector1">
            <a:avLst/>
          </a:prstGeom>
          <a:noFill/>
          <a:ln cap="flat" cmpd="sng" w="9525">
            <a:solidFill>
              <a:schemeClr val="dk1"/>
            </a:solidFill>
            <a:prstDash val="solid"/>
            <a:miter lim="80"/>
            <a:headEnd len="sm" w="sm" type="none"/>
            <a:tailEnd len="sm" w="sm" type="none"/>
          </a:ln>
        </p:spPr>
      </p:cxnSp>
      <p:cxnSp>
        <p:nvCxnSpPr>
          <p:cNvPr id="102" name="Google Shape;102;p4"/>
          <p:cNvCxnSpPr/>
          <p:nvPr/>
        </p:nvCxnSpPr>
        <p:spPr>
          <a:xfrm rot="10800000">
            <a:off x="10683239" y="4190813"/>
            <a:ext cx="114300" cy="0"/>
          </a:xfrm>
          <a:prstGeom prst="straightConnector1">
            <a:avLst/>
          </a:prstGeom>
          <a:noFill/>
          <a:ln cap="flat" cmpd="sng" w="9525">
            <a:solidFill>
              <a:schemeClr val="dk1"/>
            </a:solidFill>
            <a:prstDash val="solid"/>
            <a:miter lim="80"/>
            <a:headEnd len="sm" w="sm" type="none"/>
            <a:tailEnd len="sm" w="sm" type="none"/>
          </a:ln>
        </p:spPr>
      </p:cxnSp>
      <p:sp>
        <p:nvSpPr>
          <p:cNvPr id="103" name="Google Shape;103;p4"/>
          <p:cNvSpPr txBox="1"/>
          <p:nvPr/>
        </p:nvSpPr>
        <p:spPr>
          <a:xfrm>
            <a:off x="10931034" y="4431845"/>
            <a:ext cx="15945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Calibri"/>
                <a:ea typeface="Calibri"/>
                <a:cs typeface="Calibri"/>
                <a:sym typeface="Calibri"/>
              </a:rPr>
              <a:t>40</a:t>
            </a:r>
            <a:r>
              <a:rPr b="0" i="0" lang="en-US" sz="1800" u="none" cap="none" strike="noStrike">
                <a:solidFill>
                  <a:schemeClr val="dk1"/>
                </a:solidFill>
                <a:latin typeface="Calibri"/>
                <a:ea typeface="Calibri"/>
                <a:cs typeface="Calibri"/>
                <a:sym typeface="Calibri"/>
              </a:rPr>
              <a:t>nm </a:t>
            </a:r>
            <a:r>
              <a:rPr lang="en-US" sz="1800">
                <a:solidFill>
                  <a:schemeClr val="dk1"/>
                </a:solidFill>
                <a:latin typeface="Calibri"/>
                <a:ea typeface="Calibri"/>
                <a:cs typeface="Calibri"/>
                <a:sym typeface="Calibri"/>
              </a:rPr>
              <a:t>aluminum</a:t>
            </a:r>
            <a:endParaRPr sz="1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thickness</a:t>
            </a:r>
            <a:r>
              <a:rPr b="0" baseline="30000" i="0" lang="en-US" sz="1800" u="none" cap="none" strike="noStrike">
                <a:solidFill>
                  <a:schemeClr val="dk1"/>
                </a:solidFill>
                <a:latin typeface="Calibri"/>
                <a:ea typeface="Calibri"/>
                <a:cs typeface="Calibri"/>
                <a:sym typeface="Calibri"/>
              </a:rPr>
              <a:t>4</a:t>
            </a:r>
            <a:endParaRPr b="0" i="0" sz="1800" u="none" cap="none" strike="noStrike">
              <a:solidFill>
                <a:schemeClr val="dk1"/>
              </a:solidFill>
              <a:latin typeface="Calibri"/>
              <a:ea typeface="Calibri"/>
              <a:cs typeface="Calibri"/>
              <a:sym typeface="Calibri"/>
            </a:endParaRPr>
          </a:p>
        </p:txBody>
      </p:sp>
      <p:sp>
        <p:nvSpPr>
          <p:cNvPr id="104" name="Google Shape;104;p4"/>
          <p:cNvSpPr txBox="1"/>
          <p:nvPr/>
        </p:nvSpPr>
        <p:spPr>
          <a:xfrm>
            <a:off x="7203307" y="4555149"/>
            <a:ext cx="28125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Evaporated metal on patterned resist. Generated by ChatGPT</a:t>
            </a:r>
            <a:endParaRPr/>
          </a:p>
        </p:txBody>
      </p:sp>
      <p:cxnSp>
        <p:nvCxnSpPr>
          <p:cNvPr id="105" name="Google Shape;105;p4"/>
          <p:cNvCxnSpPr/>
          <p:nvPr/>
        </p:nvCxnSpPr>
        <p:spPr>
          <a:xfrm rot="10800000">
            <a:off x="10817360" y="4189924"/>
            <a:ext cx="254400" cy="295200"/>
          </a:xfrm>
          <a:prstGeom prst="straightConnector1">
            <a:avLst/>
          </a:prstGeom>
          <a:noFill/>
          <a:ln cap="flat" cmpd="sng" w="9525">
            <a:solidFill>
              <a:schemeClr val="dk1"/>
            </a:solidFill>
            <a:prstDash val="solid"/>
            <a:round/>
            <a:headEnd len="sm" w="sm" type="none"/>
            <a:tailEnd len="med" w="med" type="triangle"/>
          </a:ln>
        </p:spPr>
      </p:cxnSp>
      <p:pic>
        <p:nvPicPr>
          <p:cNvPr id="106" name="Google Shape;106;p4"/>
          <p:cNvPicPr preferRelativeResize="0"/>
          <p:nvPr/>
        </p:nvPicPr>
        <p:blipFill>
          <a:blip r:embed="rId6">
            <a:alphaModFix/>
          </a:blip>
          <a:stretch>
            <a:fillRect/>
          </a:stretch>
        </p:blipFill>
        <p:spPr>
          <a:xfrm>
            <a:off x="5342815" y="1676681"/>
            <a:ext cx="6228680" cy="1019781"/>
          </a:xfrm>
          <a:prstGeom prst="rect">
            <a:avLst/>
          </a:prstGeom>
          <a:noFill/>
          <a:ln>
            <a:noFill/>
          </a:ln>
        </p:spPr>
      </p:pic>
      <p:cxnSp>
        <p:nvCxnSpPr>
          <p:cNvPr id="107" name="Google Shape;107;p4"/>
          <p:cNvCxnSpPr/>
          <p:nvPr/>
        </p:nvCxnSpPr>
        <p:spPr>
          <a:xfrm>
            <a:off x="10841975" y="1823525"/>
            <a:ext cx="1100100" cy="0"/>
          </a:xfrm>
          <a:prstGeom prst="straightConnector1">
            <a:avLst/>
          </a:prstGeom>
          <a:noFill/>
          <a:ln cap="flat" cmpd="sng" w="9525">
            <a:solidFill>
              <a:schemeClr val="dk2"/>
            </a:solidFill>
            <a:prstDash val="solid"/>
            <a:round/>
            <a:headEnd len="med" w="med" type="none"/>
            <a:tailEnd len="med" w="med" type="none"/>
          </a:ln>
        </p:spPr>
      </p:cxnSp>
      <p:cxnSp>
        <p:nvCxnSpPr>
          <p:cNvPr id="108" name="Google Shape;108;p4"/>
          <p:cNvCxnSpPr/>
          <p:nvPr/>
        </p:nvCxnSpPr>
        <p:spPr>
          <a:xfrm>
            <a:off x="11198025" y="2441700"/>
            <a:ext cx="684600" cy="6300"/>
          </a:xfrm>
          <a:prstGeom prst="straightConnector1">
            <a:avLst/>
          </a:prstGeom>
          <a:noFill/>
          <a:ln cap="flat" cmpd="sng" w="9525">
            <a:solidFill>
              <a:schemeClr val="dk2"/>
            </a:solidFill>
            <a:prstDash val="solid"/>
            <a:round/>
            <a:headEnd len="med" w="med" type="none"/>
            <a:tailEnd len="med" w="med" type="none"/>
          </a:ln>
        </p:spPr>
      </p:cxnSp>
      <p:cxnSp>
        <p:nvCxnSpPr>
          <p:cNvPr id="109" name="Google Shape;109;p4"/>
          <p:cNvCxnSpPr/>
          <p:nvPr/>
        </p:nvCxnSpPr>
        <p:spPr>
          <a:xfrm flipH="1">
            <a:off x="11502400" y="1813600"/>
            <a:ext cx="23400" cy="644100"/>
          </a:xfrm>
          <a:prstGeom prst="straightConnector1">
            <a:avLst/>
          </a:prstGeom>
          <a:noFill/>
          <a:ln cap="flat" cmpd="sng" w="9525">
            <a:solidFill>
              <a:schemeClr val="dk2"/>
            </a:solidFill>
            <a:prstDash val="solid"/>
            <a:round/>
            <a:headEnd len="med" w="med" type="none"/>
            <a:tailEnd len="med" w="med" type="none"/>
          </a:ln>
        </p:spPr>
      </p:cxnSp>
      <p:sp>
        <p:nvSpPr>
          <p:cNvPr id="110" name="Google Shape;110;p4"/>
          <p:cNvSpPr txBox="1"/>
          <p:nvPr/>
        </p:nvSpPr>
        <p:spPr>
          <a:xfrm>
            <a:off x="11452904" y="1922623"/>
            <a:ext cx="838200" cy="36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chemeClr val="dk1"/>
                </a:solidFill>
                <a:latin typeface="Calibri"/>
                <a:ea typeface="Calibri"/>
                <a:cs typeface="Calibri"/>
                <a:sym typeface="Calibri"/>
              </a:rPr>
              <a:t>5190um</a:t>
            </a:r>
            <a:endParaRPr sz="1500">
              <a:solidFill>
                <a:schemeClr val="dk1"/>
              </a:solidFill>
              <a:latin typeface="Calibri"/>
              <a:ea typeface="Calibri"/>
              <a:cs typeface="Calibri"/>
              <a:sym typeface="Calibri"/>
            </a:endParaRPr>
          </a:p>
        </p:txBody>
      </p:sp>
      <p:sp>
        <p:nvSpPr>
          <p:cNvPr id="111" name="Google Shape;111;p4"/>
          <p:cNvSpPr txBox="1"/>
          <p:nvPr/>
        </p:nvSpPr>
        <p:spPr>
          <a:xfrm>
            <a:off x="10505025" y="1357725"/>
            <a:ext cx="23400" cy="52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cxnSp>
        <p:nvCxnSpPr>
          <p:cNvPr id="112" name="Google Shape;112;p4"/>
          <p:cNvCxnSpPr/>
          <p:nvPr/>
        </p:nvCxnSpPr>
        <p:spPr>
          <a:xfrm>
            <a:off x="10861800" y="1199150"/>
            <a:ext cx="0" cy="703500"/>
          </a:xfrm>
          <a:prstGeom prst="straightConnector1">
            <a:avLst/>
          </a:prstGeom>
          <a:noFill/>
          <a:ln cap="flat" cmpd="sng" w="9525">
            <a:solidFill>
              <a:schemeClr val="dk2"/>
            </a:solidFill>
            <a:prstDash val="solid"/>
            <a:round/>
            <a:headEnd len="med" w="med" type="none"/>
            <a:tailEnd len="med" w="med" type="none"/>
          </a:ln>
        </p:spPr>
      </p:cxnSp>
      <p:cxnSp>
        <p:nvCxnSpPr>
          <p:cNvPr id="113" name="Google Shape;113;p4"/>
          <p:cNvCxnSpPr/>
          <p:nvPr/>
        </p:nvCxnSpPr>
        <p:spPr>
          <a:xfrm flipH="1">
            <a:off x="10516750" y="1209075"/>
            <a:ext cx="8100" cy="551700"/>
          </a:xfrm>
          <a:prstGeom prst="straightConnector1">
            <a:avLst/>
          </a:prstGeom>
          <a:noFill/>
          <a:ln cap="flat" cmpd="sng" w="9525">
            <a:solidFill>
              <a:schemeClr val="dk2"/>
            </a:solidFill>
            <a:prstDash val="solid"/>
            <a:round/>
            <a:headEnd len="med" w="med" type="none"/>
            <a:tailEnd len="med" w="med" type="none"/>
          </a:ln>
        </p:spPr>
      </p:cxnSp>
      <p:cxnSp>
        <p:nvCxnSpPr>
          <p:cNvPr id="114" name="Google Shape;114;p4"/>
          <p:cNvCxnSpPr/>
          <p:nvPr/>
        </p:nvCxnSpPr>
        <p:spPr>
          <a:xfrm>
            <a:off x="10528425" y="1513394"/>
            <a:ext cx="343200" cy="6000"/>
          </a:xfrm>
          <a:prstGeom prst="straightConnector1">
            <a:avLst/>
          </a:prstGeom>
          <a:noFill/>
          <a:ln cap="flat" cmpd="sng" w="9525">
            <a:solidFill>
              <a:schemeClr val="dk2"/>
            </a:solidFill>
            <a:prstDash val="solid"/>
            <a:round/>
            <a:headEnd len="med" w="med" type="none"/>
            <a:tailEnd len="med" w="med" type="none"/>
          </a:ln>
        </p:spPr>
      </p:cxnSp>
      <p:sp>
        <p:nvSpPr>
          <p:cNvPr id="115" name="Google Shape;115;p4"/>
          <p:cNvSpPr txBox="1"/>
          <p:nvPr/>
        </p:nvSpPr>
        <p:spPr>
          <a:xfrm>
            <a:off x="10361648" y="882033"/>
            <a:ext cx="921000" cy="17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chemeClr val="dk1"/>
                </a:solidFill>
                <a:latin typeface="Calibri"/>
                <a:ea typeface="Calibri"/>
                <a:cs typeface="Calibri"/>
                <a:sym typeface="Calibri"/>
              </a:rPr>
              <a:t>70um</a:t>
            </a:r>
            <a:endParaRPr sz="1500">
              <a:solidFill>
                <a:schemeClr val="dk1"/>
              </a:solidFill>
              <a:latin typeface="Calibri"/>
              <a:ea typeface="Calibri"/>
              <a:cs typeface="Calibri"/>
              <a:sym typeface="Calibri"/>
            </a:endParaRPr>
          </a:p>
        </p:txBody>
      </p:sp>
      <p:sp>
        <p:nvSpPr>
          <p:cNvPr id="116" name="Google Shape;116;p4"/>
          <p:cNvSpPr/>
          <p:nvPr/>
        </p:nvSpPr>
        <p:spPr>
          <a:xfrm flipH="1" rot="10800000">
            <a:off x="10752800" y="3695143"/>
            <a:ext cx="99000" cy="60900"/>
          </a:xfrm>
          <a:prstGeom prst="rect">
            <a:avLst/>
          </a:prstGeom>
          <a:solidFill>
            <a:srgbClr val="F2F2F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29"/>
          <p:cNvPicPr preferRelativeResize="0"/>
          <p:nvPr/>
        </p:nvPicPr>
        <p:blipFill rotWithShape="1">
          <a:blip r:embed="rId3">
            <a:alphaModFix/>
          </a:blip>
          <a:srcRect b="0" l="0" r="0" t="0"/>
          <a:stretch/>
        </p:blipFill>
        <p:spPr>
          <a:xfrm>
            <a:off x="3310358" y="859536"/>
            <a:ext cx="5703020" cy="5022900"/>
          </a:xfrm>
          <a:prstGeom prst="rect">
            <a:avLst/>
          </a:prstGeom>
          <a:noFill/>
          <a:ln>
            <a:noFill/>
          </a:ln>
        </p:spPr>
      </p:pic>
      <p:sp>
        <p:nvSpPr>
          <p:cNvPr id="123" name="Google Shape;123;p29"/>
          <p:cNvSpPr txBox="1"/>
          <p:nvPr>
            <p:ph type="title"/>
          </p:nvPr>
        </p:nvSpPr>
        <p:spPr>
          <a:xfrm>
            <a:off x="838200" y="225941"/>
            <a:ext cx="10515600" cy="16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Background: Photolithography</a:t>
            </a:r>
            <a:r>
              <a:rPr baseline="30000" lang="en-US"/>
              <a:t>5</a:t>
            </a:r>
            <a:endParaRPr/>
          </a:p>
        </p:txBody>
      </p:sp>
      <p:sp>
        <p:nvSpPr>
          <p:cNvPr id="124" name="Google Shape;124;p29"/>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solidFill>
                  <a:schemeClr val="lt1"/>
                </a:solidFill>
              </a:rPr>
              <a:t>‹#›</a:t>
            </a:fld>
            <a:endParaRPr>
              <a:solidFill>
                <a:schemeClr val="lt1"/>
              </a:solidFill>
            </a:endParaRPr>
          </a:p>
        </p:txBody>
      </p:sp>
      <p:sp>
        <p:nvSpPr>
          <p:cNvPr id="125" name="Google Shape;125;p29"/>
          <p:cNvSpPr txBox="1"/>
          <p:nvPr/>
        </p:nvSpPr>
        <p:spPr>
          <a:xfrm>
            <a:off x="6584564" y="5254425"/>
            <a:ext cx="2157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6</a:t>
            </a:r>
            <a:endParaRPr b="0" i="0" sz="1800" u="none" cap="none" strike="noStrike">
              <a:solidFill>
                <a:schemeClr val="dk1"/>
              </a:solidFill>
              <a:latin typeface="Calibri"/>
              <a:ea typeface="Calibri"/>
              <a:cs typeface="Calibri"/>
              <a:sym typeface="Calibri"/>
            </a:endParaRPr>
          </a:p>
        </p:txBody>
      </p:sp>
      <p:cxnSp>
        <p:nvCxnSpPr>
          <p:cNvPr id="126" name="Google Shape;126;p29"/>
          <p:cNvCxnSpPr>
            <a:endCxn id="127" idx="1"/>
          </p:cNvCxnSpPr>
          <p:nvPr/>
        </p:nvCxnSpPr>
        <p:spPr>
          <a:xfrm flipH="1" rot="10800000">
            <a:off x="2935176" y="1385254"/>
            <a:ext cx="759000" cy="178500"/>
          </a:xfrm>
          <a:prstGeom prst="straightConnector1">
            <a:avLst/>
          </a:prstGeom>
          <a:noFill/>
          <a:ln cap="flat" cmpd="sng" w="9525">
            <a:solidFill>
              <a:schemeClr val="dk1"/>
            </a:solidFill>
            <a:prstDash val="solid"/>
            <a:round/>
            <a:headEnd len="sm" w="sm" type="none"/>
            <a:tailEnd len="med" w="med" type="triangle"/>
          </a:ln>
        </p:spPr>
      </p:cxnSp>
      <p:sp>
        <p:nvSpPr>
          <p:cNvPr id="128" name="Google Shape;128;p29"/>
          <p:cNvSpPr txBox="1"/>
          <p:nvPr/>
        </p:nvSpPr>
        <p:spPr>
          <a:xfrm>
            <a:off x="1408176" y="1379827"/>
            <a:ext cx="18474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Start: clean wafer</a:t>
            </a:r>
            <a:endParaRPr/>
          </a:p>
        </p:txBody>
      </p:sp>
      <p:cxnSp>
        <p:nvCxnSpPr>
          <p:cNvPr id="129" name="Google Shape;129;p29"/>
          <p:cNvCxnSpPr/>
          <p:nvPr/>
        </p:nvCxnSpPr>
        <p:spPr>
          <a:xfrm flipH="1" rot="10800000">
            <a:off x="8773574" y="4928542"/>
            <a:ext cx="553200" cy="253200"/>
          </a:xfrm>
          <a:prstGeom prst="straightConnector1">
            <a:avLst/>
          </a:prstGeom>
          <a:noFill/>
          <a:ln cap="flat" cmpd="sng" w="9525">
            <a:solidFill>
              <a:schemeClr val="dk1"/>
            </a:solidFill>
            <a:prstDash val="solid"/>
            <a:round/>
            <a:headEnd len="sm" w="sm" type="none"/>
            <a:tailEnd len="med" w="med" type="triangle"/>
          </a:ln>
        </p:spPr>
      </p:cxnSp>
      <p:sp>
        <p:nvSpPr>
          <p:cNvPr id="130" name="Google Shape;130;p29"/>
          <p:cNvSpPr txBox="1"/>
          <p:nvPr/>
        </p:nvSpPr>
        <p:spPr>
          <a:xfrm>
            <a:off x="9235440" y="4645152"/>
            <a:ext cx="1851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End: patterned wafer</a:t>
            </a:r>
            <a:endParaRPr/>
          </a:p>
        </p:txBody>
      </p:sp>
      <p:pic>
        <p:nvPicPr>
          <p:cNvPr id="131" name="Google Shape;131;p29"/>
          <p:cNvPicPr preferRelativeResize="0"/>
          <p:nvPr/>
        </p:nvPicPr>
        <p:blipFill>
          <a:blip r:embed="rId4">
            <a:alphaModFix/>
          </a:blip>
          <a:stretch>
            <a:fillRect/>
          </a:stretch>
        </p:blipFill>
        <p:spPr>
          <a:xfrm>
            <a:off x="3743670" y="1072243"/>
            <a:ext cx="759000" cy="664927"/>
          </a:xfrm>
          <a:prstGeom prst="rect">
            <a:avLst/>
          </a:prstGeom>
          <a:noFill/>
          <a:ln>
            <a:noFill/>
          </a:ln>
        </p:spPr>
      </p:pic>
      <p:pic>
        <p:nvPicPr>
          <p:cNvPr id="132" name="Google Shape;132;p29"/>
          <p:cNvPicPr preferRelativeResize="0"/>
          <p:nvPr/>
        </p:nvPicPr>
        <p:blipFill>
          <a:blip r:embed="rId5">
            <a:alphaModFix/>
          </a:blip>
          <a:stretch>
            <a:fillRect/>
          </a:stretch>
        </p:blipFill>
        <p:spPr>
          <a:xfrm>
            <a:off x="7467610" y="4605500"/>
            <a:ext cx="1221364" cy="1237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6"/>
          <p:cNvPicPr preferRelativeResize="0"/>
          <p:nvPr/>
        </p:nvPicPr>
        <p:blipFill rotWithShape="1">
          <a:blip r:embed="rId3">
            <a:alphaModFix/>
          </a:blip>
          <a:srcRect b="0" l="0" r="0" t="0"/>
          <a:stretch/>
        </p:blipFill>
        <p:spPr>
          <a:xfrm>
            <a:off x="2857048" y="810560"/>
            <a:ext cx="6477904" cy="5010850"/>
          </a:xfrm>
          <a:prstGeom prst="rect">
            <a:avLst/>
          </a:prstGeom>
          <a:noFill/>
          <a:ln>
            <a:noFill/>
          </a:ln>
        </p:spPr>
      </p:pic>
      <p:sp>
        <p:nvSpPr>
          <p:cNvPr id="139" name="Google Shape;139;p6"/>
          <p:cNvSpPr txBox="1"/>
          <p:nvPr>
            <p:ph type="title"/>
          </p:nvPr>
        </p:nvSpPr>
        <p:spPr>
          <a:xfrm>
            <a:off x="838200" y="225941"/>
            <a:ext cx="10515600" cy="16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Background: Metal Evaporation</a:t>
            </a:r>
            <a:r>
              <a:rPr baseline="30000" lang="en-US"/>
              <a:t>7</a:t>
            </a:r>
            <a:endParaRPr/>
          </a:p>
        </p:txBody>
      </p:sp>
      <p:sp>
        <p:nvSpPr>
          <p:cNvPr id="140" name="Google Shape;140;p6"/>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t>‹#›</a:t>
            </a:fld>
            <a:endParaRPr/>
          </a:p>
        </p:txBody>
      </p:sp>
      <p:sp>
        <p:nvSpPr>
          <p:cNvPr id="141" name="Google Shape;141;p6"/>
          <p:cNvSpPr txBox="1"/>
          <p:nvPr/>
        </p:nvSpPr>
        <p:spPr>
          <a:xfrm>
            <a:off x="275035" y="2090314"/>
            <a:ext cx="18975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Start: patterned wafer</a:t>
            </a:r>
            <a:endParaRPr/>
          </a:p>
        </p:txBody>
      </p:sp>
      <p:cxnSp>
        <p:nvCxnSpPr>
          <p:cNvPr id="142" name="Google Shape;142;p6"/>
          <p:cNvCxnSpPr/>
          <p:nvPr/>
        </p:nvCxnSpPr>
        <p:spPr>
          <a:xfrm>
            <a:off x="1779674" y="2398091"/>
            <a:ext cx="241200" cy="360900"/>
          </a:xfrm>
          <a:prstGeom prst="straightConnector1">
            <a:avLst/>
          </a:prstGeom>
          <a:noFill/>
          <a:ln cap="flat" cmpd="sng" w="9525">
            <a:solidFill>
              <a:schemeClr val="dk1"/>
            </a:solidFill>
            <a:prstDash val="solid"/>
            <a:round/>
            <a:headEnd len="sm" w="sm" type="none"/>
            <a:tailEnd len="med" w="med" type="triangle"/>
          </a:ln>
        </p:spPr>
      </p:cxnSp>
      <p:sp>
        <p:nvSpPr>
          <p:cNvPr id="143" name="Google Shape;143;p6"/>
          <p:cNvSpPr txBox="1"/>
          <p:nvPr/>
        </p:nvSpPr>
        <p:spPr>
          <a:xfrm>
            <a:off x="9621774" y="2270827"/>
            <a:ext cx="18975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End: metal on wafer</a:t>
            </a:r>
            <a:endParaRPr/>
          </a:p>
        </p:txBody>
      </p:sp>
      <p:cxnSp>
        <p:nvCxnSpPr>
          <p:cNvPr id="144" name="Google Shape;144;p6"/>
          <p:cNvCxnSpPr/>
          <p:nvPr/>
        </p:nvCxnSpPr>
        <p:spPr>
          <a:xfrm rot="10800000">
            <a:off x="10570344" y="2605908"/>
            <a:ext cx="183000" cy="429900"/>
          </a:xfrm>
          <a:prstGeom prst="straightConnector1">
            <a:avLst/>
          </a:prstGeom>
          <a:noFill/>
          <a:ln cap="flat" cmpd="sng" w="9525">
            <a:solidFill>
              <a:schemeClr val="dk1"/>
            </a:solidFill>
            <a:prstDash val="solid"/>
            <a:round/>
            <a:headEnd len="sm" w="sm" type="none"/>
            <a:tailEnd len="med" w="med" type="triangle"/>
          </a:ln>
        </p:spPr>
      </p:cxnSp>
      <p:pic>
        <p:nvPicPr>
          <p:cNvPr id="145" name="Google Shape;145;p6"/>
          <p:cNvPicPr preferRelativeResize="0"/>
          <p:nvPr/>
        </p:nvPicPr>
        <p:blipFill>
          <a:blip r:embed="rId4">
            <a:alphaModFix/>
          </a:blip>
          <a:stretch>
            <a:fillRect/>
          </a:stretch>
        </p:blipFill>
        <p:spPr>
          <a:xfrm>
            <a:off x="765238" y="2831525"/>
            <a:ext cx="1729737" cy="1752276"/>
          </a:xfrm>
          <a:prstGeom prst="rect">
            <a:avLst/>
          </a:prstGeom>
          <a:noFill/>
          <a:ln>
            <a:noFill/>
          </a:ln>
        </p:spPr>
      </p:pic>
      <p:pic>
        <p:nvPicPr>
          <p:cNvPr id="146" name="Google Shape;146;p6"/>
          <p:cNvPicPr preferRelativeResize="0"/>
          <p:nvPr/>
        </p:nvPicPr>
        <p:blipFill>
          <a:blip r:embed="rId5">
            <a:alphaModFix/>
          </a:blip>
          <a:stretch>
            <a:fillRect/>
          </a:stretch>
        </p:blipFill>
        <p:spPr>
          <a:xfrm>
            <a:off x="9736675" y="3102725"/>
            <a:ext cx="2031625" cy="1752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7"/>
          <p:cNvPicPr preferRelativeResize="0"/>
          <p:nvPr/>
        </p:nvPicPr>
        <p:blipFill rotWithShape="1">
          <a:blip r:embed="rId3">
            <a:alphaModFix/>
          </a:blip>
          <a:srcRect b="0" l="0" r="76844" t="57129"/>
          <a:stretch/>
        </p:blipFill>
        <p:spPr>
          <a:xfrm>
            <a:off x="5836802" y="2550694"/>
            <a:ext cx="1336650" cy="1980751"/>
          </a:xfrm>
          <a:prstGeom prst="rect">
            <a:avLst/>
          </a:prstGeom>
          <a:noFill/>
          <a:ln>
            <a:noFill/>
          </a:ln>
        </p:spPr>
      </p:pic>
      <p:pic>
        <p:nvPicPr>
          <p:cNvPr id="153" name="Google Shape;153;p7"/>
          <p:cNvPicPr preferRelativeResize="0"/>
          <p:nvPr/>
        </p:nvPicPr>
        <p:blipFill rotWithShape="1">
          <a:blip r:embed="rId3">
            <a:alphaModFix/>
          </a:blip>
          <a:srcRect b="51973" l="0" r="94113" t="38035"/>
          <a:stretch/>
        </p:blipFill>
        <p:spPr>
          <a:xfrm>
            <a:off x="5410734" y="1819025"/>
            <a:ext cx="339850" cy="461700"/>
          </a:xfrm>
          <a:prstGeom prst="rect">
            <a:avLst/>
          </a:prstGeom>
          <a:noFill/>
          <a:ln>
            <a:noFill/>
          </a:ln>
        </p:spPr>
      </p:pic>
      <p:pic>
        <p:nvPicPr>
          <p:cNvPr id="154" name="Google Shape;154;p7"/>
          <p:cNvPicPr preferRelativeResize="0"/>
          <p:nvPr/>
        </p:nvPicPr>
        <p:blipFill rotWithShape="1">
          <a:blip r:embed="rId3">
            <a:alphaModFix/>
          </a:blip>
          <a:srcRect b="43337" l="46300" r="45630" t="46670"/>
          <a:stretch/>
        </p:blipFill>
        <p:spPr>
          <a:xfrm>
            <a:off x="9361550" y="2453546"/>
            <a:ext cx="465801" cy="461700"/>
          </a:xfrm>
          <a:prstGeom prst="rect">
            <a:avLst/>
          </a:prstGeom>
          <a:noFill/>
          <a:ln>
            <a:noFill/>
          </a:ln>
        </p:spPr>
      </p:pic>
      <p:sp>
        <p:nvSpPr>
          <p:cNvPr id="155" name="Google Shape;155;p7"/>
          <p:cNvSpPr txBox="1"/>
          <p:nvPr>
            <p:ph type="title"/>
          </p:nvPr>
        </p:nvSpPr>
        <p:spPr>
          <a:xfrm>
            <a:off x="838200" y="225946"/>
            <a:ext cx="4425900" cy="884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Research Question</a:t>
            </a:r>
            <a:endParaRPr/>
          </a:p>
        </p:txBody>
      </p:sp>
      <p:sp>
        <p:nvSpPr>
          <p:cNvPr id="156" name="Google Shape;156;p7"/>
          <p:cNvSpPr txBox="1"/>
          <p:nvPr>
            <p:ph idx="1" type="body"/>
          </p:nvPr>
        </p:nvSpPr>
        <p:spPr>
          <a:xfrm>
            <a:off x="283125" y="1829875"/>
            <a:ext cx="5467500" cy="30261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3600"/>
              <a:buNone/>
            </a:pPr>
            <a:r>
              <a:rPr lang="en-US" sz="3600"/>
              <a:t>How close to the optical resolution limit can a two-level metal wire grid polarizer be fabricated when using MSU cleanroom processes?</a:t>
            </a:r>
            <a:endParaRPr sz="3200"/>
          </a:p>
        </p:txBody>
      </p:sp>
      <p:sp>
        <p:nvSpPr>
          <p:cNvPr id="157" name="Google Shape;157;p7"/>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solidFill>
                  <a:schemeClr val="lt1"/>
                </a:solidFill>
              </a:rPr>
              <a:t>‹#›</a:t>
            </a:fld>
            <a:endParaRPr>
              <a:solidFill>
                <a:schemeClr val="lt1"/>
              </a:solidFill>
            </a:endParaRPr>
          </a:p>
        </p:txBody>
      </p:sp>
      <p:sp>
        <p:nvSpPr>
          <p:cNvPr id="158" name="Google Shape;158;p7"/>
          <p:cNvSpPr txBox="1"/>
          <p:nvPr/>
        </p:nvSpPr>
        <p:spPr>
          <a:xfrm>
            <a:off x="7359450" y="4164748"/>
            <a:ext cx="15363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Side View</a:t>
            </a:r>
            <a:endParaRPr/>
          </a:p>
        </p:txBody>
      </p:sp>
      <p:sp>
        <p:nvSpPr>
          <p:cNvPr id="159" name="Google Shape;159;p7"/>
          <p:cNvSpPr txBox="1"/>
          <p:nvPr/>
        </p:nvSpPr>
        <p:spPr>
          <a:xfrm>
            <a:off x="5630176" y="1819024"/>
            <a:ext cx="1536300" cy="4617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lang="en-US" sz="1200">
                <a:solidFill>
                  <a:schemeClr val="dk1"/>
                </a:solidFill>
              </a:rPr>
              <a:t>Transmits UV</a:t>
            </a:r>
            <a:endParaRPr>
              <a:solidFill>
                <a:schemeClr val="dk1"/>
              </a:solidFill>
            </a:endParaRPr>
          </a:p>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Blocks UV</a:t>
            </a:r>
            <a:endParaRPr/>
          </a:p>
        </p:txBody>
      </p:sp>
      <p:sp>
        <p:nvSpPr>
          <p:cNvPr id="160" name="Google Shape;160;p7"/>
          <p:cNvSpPr txBox="1"/>
          <p:nvPr/>
        </p:nvSpPr>
        <p:spPr>
          <a:xfrm>
            <a:off x="6011334" y="2896296"/>
            <a:ext cx="9876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Resist</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Substrate</a:t>
            </a:r>
            <a:endParaRPr/>
          </a:p>
        </p:txBody>
      </p:sp>
      <p:sp>
        <p:nvSpPr>
          <p:cNvPr id="161" name="Google Shape;161;p7"/>
          <p:cNvSpPr txBox="1"/>
          <p:nvPr/>
        </p:nvSpPr>
        <p:spPr>
          <a:xfrm>
            <a:off x="9724614" y="2453554"/>
            <a:ext cx="1408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After Exposure</a:t>
            </a:r>
            <a:endParaRPr/>
          </a:p>
        </p:txBody>
      </p:sp>
      <p:sp>
        <p:nvSpPr>
          <p:cNvPr id="162" name="Google Shape;162;p7"/>
          <p:cNvSpPr txBox="1"/>
          <p:nvPr/>
        </p:nvSpPr>
        <p:spPr>
          <a:xfrm>
            <a:off x="11548158" y="926226"/>
            <a:ext cx="1005900" cy="1354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Mask</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Resist</a:t>
            </a:r>
            <a:endParaRPr/>
          </a:p>
          <a:p>
            <a:pPr indent="0" lvl="0" marL="0" marR="0" rtl="0" algn="l">
              <a:lnSpc>
                <a:spcPct val="100000"/>
              </a:lnSpc>
              <a:spcBef>
                <a:spcPts val="0"/>
              </a:spcBef>
              <a:spcAft>
                <a:spcPts val="0"/>
              </a:spcAft>
              <a:buNone/>
            </a:pPr>
            <a:r>
              <a:t/>
            </a:r>
            <a:endParaRPr b="0" i="0" sz="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Substrate</a:t>
            </a:r>
            <a:endParaRPr/>
          </a:p>
        </p:txBody>
      </p:sp>
      <p:pic>
        <p:nvPicPr>
          <p:cNvPr id="163" name="Google Shape;163;p7"/>
          <p:cNvPicPr preferRelativeResize="0"/>
          <p:nvPr/>
        </p:nvPicPr>
        <p:blipFill>
          <a:blip r:embed="rId4">
            <a:alphaModFix/>
          </a:blip>
          <a:stretch>
            <a:fillRect/>
          </a:stretch>
        </p:blipFill>
        <p:spPr>
          <a:xfrm>
            <a:off x="5359609" y="-1"/>
            <a:ext cx="3585690" cy="1881525"/>
          </a:xfrm>
          <a:prstGeom prst="rect">
            <a:avLst/>
          </a:prstGeom>
          <a:noFill/>
          <a:ln>
            <a:noFill/>
          </a:ln>
        </p:spPr>
      </p:pic>
      <p:pic>
        <p:nvPicPr>
          <p:cNvPr id="164" name="Google Shape;164;p7"/>
          <p:cNvPicPr preferRelativeResize="0"/>
          <p:nvPr/>
        </p:nvPicPr>
        <p:blipFill rotWithShape="1">
          <a:blip r:embed="rId3">
            <a:alphaModFix/>
          </a:blip>
          <a:srcRect b="56684" l="43347" r="11500" t="446"/>
          <a:stretch/>
        </p:blipFill>
        <p:spPr>
          <a:xfrm>
            <a:off x="9040800" y="299975"/>
            <a:ext cx="2606449" cy="1980751"/>
          </a:xfrm>
          <a:prstGeom prst="rect">
            <a:avLst/>
          </a:prstGeom>
          <a:noFill/>
          <a:ln>
            <a:noFill/>
          </a:ln>
        </p:spPr>
      </p:pic>
      <p:pic>
        <p:nvPicPr>
          <p:cNvPr id="165" name="Google Shape;165;p7"/>
          <p:cNvPicPr preferRelativeResize="0"/>
          <p:nvPr/>
        </p:nvPicPr>
        <p:blipFill>
          <a:blip r:embed="rId5">
            <a:alphaModFix/>
          </a:blip>
          <a:stretch>
            <a:fillRect/>
          </a:stretch>
        </p:blipFill>
        <p:spPr>
          <a:xfrm>
            <a:off x="6959273" y="2864846"/>
            <a:ext cx="5075657" cy="831000"/>
          </a:xfrm>
          <a:prstGeom prst="rect">
            <a:avLst/>
          </a:prstGeom>
          <a:noFill/>
          <a:ln>
            <a:noFill/>
          </a:ln>
        </p:spPr>
      </p:pic>
      <p:pic>
        <p:nvPicPr>
          <p:cNvPr id="166" name="Google Shape;166;p7"/>
          <p:cNvPicPr preferRelativeResize="0"/>
          <p:nvPr/>
        </p:nvPicPr>
        <p:blipFill>
          <a:blip r:embed="rId6">
            <a:alphaModFix/>
          </a:blip>
          <a:stretch>
            <a:fillRect/>
          </a:stretch>
        </p:blipFill>
        <p:spPr>
          <a:xfrm>
            <a:off x="3182400" y="4630038"/>
            <a:ext cx="7582076" cy="746075"/>
          </a:xfrm>
          <a:prstGeom prst="rect">
            <a:avLst/>
          </a:prstGeom>
          <a:noFill/>
          <a:ln>
            <a:noFill/>
          </a:ln>
        </p:spPr>
      </p:pic>
      <p:pic>
        <p:nvPicPr>
          <p:cNvPr id="167" name="Google Shape;167;p7"/>
          <p:cNvPicPr preferRelativeResize="0"/>
          <p:nvPr/>
        </p:nvPicPr>
        <p:blipFill rotWithShape="1">
          <a:blip r:embed="rId3">
            <a:alphaModFix/>
          </a:blip>
          <a:srcRect b="43337" l="46300" r="45630" t="46670"/>
          <a:stretch/>
        </p:blipFill>
        <p:spPr>
          <a:xfrm>
            <a:off x="8895750" y="3981581"/>
            <a:ext cx="465801" cy="461700"/>
          </a:xfrm>
          <a:prstGeom prst="rect">
            <a:avLst/>
          </a:prstGeom>
          <a:noFill/>
          <a:ln>
            <a:noFill/>
          </a:ln>
        </p:spPr>
      </p:pic>
      <p:sp>
        <p:nvSpPr>
          <p:cNvPr id="168" name="Google Shape;168;p7"/>
          <p:cNvSpPr txBox="1"/>
          <p:nvPr/>
        </p:nvSpPr>
        <p:spPr>
          <a:xfrm>
            <a:off x="9267064" y="3884133"/>
            <a:ext cx="14082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After </a:t>
            </a:r>
            <a:r>
              <a:rPr lang="en-US"/>
              <a:t>Aluminum Deposition</a:t>
            </a:r>
            <a:endParaRPr/>
          </a:p>
        </p:txBody>
      </p:sp>
      <p:pic>
        <p:nvPicPr>
          <p:cNvPr id="169" name="Google Shape;169;p7"/>
          <p:cNvPicPr preferRelativeResize="0"/>
          <p:nvPr/>
        </p:nvPicPr>
        <p:blipFill rotWithShape="1">
          <a:blip r:embed="rId3">
            <a:alphaModFix/>
          </a:blip>
          <a:srcRect b="17761" l="684" r="76951" t="65609"/>
          <a:stretch/>
        </p:blipFill>
        <p:spPr>
          <a:xfrm flipH="1" rot="10800000">
            <a:off x="10812100" y="4579626"/>
            <a:ext cx="1127299" cy="535724"/>
          </a:xfrm>
          <a:prstGeom prst="rect">
            <a:avLst/>
          </a:prstGeom>
          <a:noFill/>
          <a:ln>
            <a:noFill/>
          </a:ln>
        </p:spPr>
      </p:pic>
      <p:sp>
        <p:nvSpPr>
          <p:cNvPr id="170" name="Google Shape;170;p7"/>
          <p:cNvSpPr txBox="1"/>
          <p:nvPr/>
        </p:nvSpPr>
        <p:spPr>
          <a:xfrm>
            <a:off x="10926393" y="4531457"/>
            <a:ext cx="1179600" cy="1015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a:t>Substrate</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Resist</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lang="en-US"/>
              <a:t>Metal</a:t>
            </a:r>
            <a:endParaRPr/>
          </a:p>
        </p:txBody>
      </p:sp>
      <p:sp>
        <p:nvSpPr>
          <p:cNvPr id="171" name="Google Shape;171;p7"/>
          <p:cNvSpPr/>
          <p:nvPr/>
        </p:nvSpPr>
        <p:spPr>
          <a:xfrm flipH="1" rot="10800000">
            <a:off x="10881650" y="5361668"/>
            <a:ext cx="99000" cy="60900"/>
          </a:xfrm>
          <a:prstGeom prst="rect">
            <a:avLst/>
          </a:prstGeom>
          <a:solidFill>
            <a:srgbClr val="F2F2F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g3f5fab9463b_0_7"/>
          <p:cNvPicPr preferRelativeResize="0"/>
          <p:nvPr/>
        </p:nvPicPr>
        <p:blipFill>
          <a:blip r:embed="rId3">
            <a:alphaModFix/>
          </a:blip>
          <a:stretch>
            <a:fillRect/>
          </a:stretch>
        </p:blipFill>
        <p:spPr>
          <a:xfrm>
            <a:off x="6757135" y="2113081"/>
            <a:ext cx="5067300" cy="1209675"/>
          </a:xfrm>
          <a:prstGeom prst="rect">
            <a:avLst/>
          </a:prstGeom>
          <a:noFill/>
          <a:ln>
            <a:noFill/>
          </a:ln>
        </p:spPr>
      </p:pic>
      <p:sp>
        <p:nvSpPr>
          <p:cNvPr id="177" name="Google Shape;177;g3f5fab9463b_0_7"/>
          <p:cNvSpPr txBox="1"/>
          <p:nvPr>
            <p:ph type="title"/>
          </p:nvPr>
        </p:nvSpPr>
        <p:spPr>
          <a:xfrm>
            <a:off x="838200" y="245500"/>
            <a:ext cx="5740800" cy="702000"/>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dk1"/>
              </a:buClr>
              <a:buSzPts val="4400"/>
              <a:buFont typeface="Calibri"/>
              <a:buNone/>
            </a:pPr>
            <a:r>
              <a:rPr lang="en-US"/>
              <a:t>Optical Resolution Limit</a:t>
            </a:r>
            <a:endParaRPr/>
          </a:p>
        </p:txBody>
      </p:sp>
      <p:sp>
        <p:nvSpPr>
          <p:cNvPr id="178" name="Google Shape;178;g3f5fab9463b_0_7"/>
          <p:cNvSpPr txBox="1"/>
          <p:nvPr>
            <p:ph idx="1" type="body"/>
          </p:nvPr>
        </p:nvSpPr>
        <p:spPr>
          <a:xfrm>
            <a:off x="728575" y="1670063"/>
            <a:ext cx="5539500" cy="3029100"/>
          </a:xfrm>
          <a:prstGeom prst="rect">
            <a:avLst/>
          </a:prstGeom>
          <a:noFill/>
          <a:ln>
            <a:noFill/>
          </a:ln>
        </p:spPr>
        <p:txBody>
          <a:bodyPr anchorCtr="0" anchor="t" bIns="45700" lIns="91425" spcFirstLastPara="1" rIns="91425" wrap="square" tIns="45700">
            <a:spAutoFit/>
          </a:bodyPr>
          <a:lstStyle/>
          <a:p>
            <a:pPr indent="-317500" lvl="0" marL="457200" rtl="0" algn="l">
              <a:lnSpc>
                <a:spcPct val="90000"/>
              </a:lnSpc>
              <a:spcBef>
                <a:spcPts val="0"/>
              </a:spcBef>
              <a:spcAft>
                <a:spcPts val="0"/>
              </a:spcAft>
              <a:buSzPts val="1400"/>
              <a:buChar char="•"/>
            </a:pPr>
            <a:r>
              <a:rPr lang="en-US" sz="2400"/>
              <a:t>Physical diffraction limit</a:t>
            </a:r>
            <a:r>
              <a:rPr baseline="30000" lang="en-US" sz="2400"/>
              <a:t>8</a:t>
            </a:r>
            <a:endParaRPr baseline="30000" sz="2400"/>
          </a:p>
          <a:p>
            <a:pPr indent="-317500" lvl="1" marL="914400" rtl="0" algn="l">
              <a:lnSpc>
                <a:spcPct val="90000"/>
              </a:lnSpc>
              <a:spcBef>
                <a:spcPts val="0"/>
              </a:spcBef>
              <a:spcAft>
                <a:spcPts val="0"/>
              </a:spcAft>
              <a:buSzPts val="1400"/>
              <a:buChar char="•"/>
            </a:pPr>
            <a:r>
              <a:rPr lang="en-US" sz="2000"/>
              <a:t>Resist cannot distinguish between exposed and unexposed regions</a:t>
            </a:r>
            <a:endParaRPr sz="2000"/>
          </a:p>
          <a:p>
            <a:pPr indent="-317500" lvl="1" marL="914400" rtl="0" algn="l">
              <a:lnSpc>
                <a:spcPct val="90000"/>
              </a:lnSpc>
              <a:spcBef>
                <a:spcPts val="0"/>
              </a:spcBef>
              <a:spcAft>
                <a:spcPts val="0"/>
              </a:spcAft>
              <a:buSzPts val="1400"/>
              <a:buChar char="•"/>
            </a:pPr>
            <a:r>
              <a:rPr lang="en-US" sz="2000"/>
              <a:t>Limits of wavelength</a:t>
            </a:r>
            <a:endParaRPr sz="2000"/>
          </a:p>
          <a:p>
            <a:pPr indent="-228600" lvl="1" marL="914400" rtl="0" algn="l">
              <a:lnSpc>
                <a:spcPct val="90000"/>
              </a:lnSpc>
              <a:spcBef>
                <a:spcPts val="0"/>
              </a:spcBef>
              <a:spcAft>
                <a:spcPts val="0"/>
              </a:spcAft>
              <a:buSzPts val="1800"/>
              <a:buNone/>
            </a:pPr>
            <a:r>
              <a:t/>
            </a:r>
            <a:endParaRPr sz="2000"/>
          </a:p>
          <a:p>
            <a:pPr indent="0" lvl="0" marL="0" rtl="0" algn="l">
              <a:lnSpc>
                <a:spcPct val="90000"/>
              </a:lnSpc>
              <a:spcBef>
                <a:spcPts val="0"/>
              </a:spcBef>
              <a:spcAft>
                <a:spcPts val="0"/>
              </a:spcAft>
              <a:buClr>
                <a:schemeClr val="dk1"/>
              </a:buClr>
              <a:buSzPts val="2800"/>
              <a:buNone/>
            </a:pPr>
            <a:r>
              <a:t/>
            </a:r>
            <a:endParaRPr sz="2400"/>
          </a:p>
          <a:p>
            <a:pPr indent="-317500" lvl="0" marL="457200" rtl="0" algn="l">
              <a:lnSpc>
                <a:spcPct val="90000"/>
              </a:lnSpc>
              <a:spcBef>
                <a:spcPts val="0"/>
              </a:spcBef>
              <a:spcAft>
                <a:spcPts val="0"/>
              </a:spcAft>
              <a:buSzPts val="1400"/>
              <a:buChar char="•"/>
            </a:pPr>
            <a:r>
              <a:rPr lang="en-US" sz="2400"/>
              <a:t>Practical limit in MMF cleanroom</a:t>
            </a:r>
            <a:endParaRPr sz="2400"/>
          </a:p>
          <a:p>
            <a:pPr indent="-317500" lvl="1" marL="914400" rtl="0" algn="l">
              <a:lnSpc>
                <a:spcPct val="90000"/>
              </a:lnSpc>
              <a:spcBef>
                <a:spcPts val="0"/>
              </a:spcBef>
              <a:spcAft>
                <a:spcPts val="0"/>
              </a:spcAft>
              <a:buSzPts val="1400"/>
              <a:buChar char="•"/>
            </a:pPr>
            <a:r>
              <a:rPr lang="en-US" sz="2000"/>
              <a:t>Air quality</a:t>
            </a:r>
            <a:endParaRPr sz="2000"/>
          </a:p>
          <a:p>
            <a:pPr indent="-317500" lvl="1" marL="914400" rtl="0" algn="l">
              <a:lnSpc>
                <a:spcPct val="90000"/>
              </a:lnSpc>
              <a:spcBef>
                <a:spcPts val="0"/>
              </a:spcBef>
              <a:spcAft>
                <a:spcPts val="0"/>
              </a:spcAft>
              <a:buSzPts val="1400"/>
              <a:buChar char="•"/>
            </a:pPr>
            <a:r>
              <a:rPr lang="en-US" sz="2000"/>
              <a:t>Humidity/Temperature</a:t>
            </a:r>
            <a:endParaRPr sz="2000"/>
          </a:p>
          <a:p>
            <a:pPr indent="-317500" lvl="1" marL="914400" rtl="0" algn="l">
              <a:lnSpc>
                <a:spcPct val="90000"/>
              </a:lnSpc>
              <a:spcBef>
                <a:spcPts val="0"/>
              </a:spcBef>
              <a:spcAft>
                <a:spcPts val="0"/>
              </a:spcAft>
              <a:buSzPts val="1400"/>
              <a:buChar char="•"/>
            </a:pPr>
            <a:r>
              <a:rPr lang="en-US" sz="2000"/>
              <a:t>Process Optimizations</a:t>
            </a:r>
            <a:endParaRPr sz="2000"/>
          </a:p>
        </p:txBody>
      </p:sp>
      <p:sp>
        <p:nvSpPr>
          <p:cNvPr id="179" name="Google Shape;179;g3f5fab9463b_0_7"/>
          <p:cNvSpPr txBox="1"/>
          <p:nvPr>
            <p:ph idx="12" type="sldNum"/>
          </p:nvPr>
        </p:nvSpPr>
        <p:spPr>
          <a:xfrm>
            <a:off x="4724400" y="6310312"/>
            <a:ext cx="27432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600"/>
              <a:buNone/>
            </a:pPr>
            <a:fld id="{00000000-1234-1234-1234-123412341234}" type="slidenum">
              <a:rPr lang="en-US"/>
              <a:t>‹#›</a:t>
            </a:fld>
            <a:endParaRPr/>
          </a:p>
        </p:txBody>
      </p:sp>
      <p:pic>
        <p:nvPicPr>
          <p:cNvPr id="180" name="Google Shape;180;g3f5fab9463b_0_7"/>
          <p:cNvPicPr preferRelativeResize="0"/>
          <p:nvPr/>
        </p:nvPicPr>
        <p:blipFill>
          <a:blip r:embed="rId4">
            <a:alphaModFix/>
          </a:blip>
          <a:stretch>
            <a:fillRect/>
          </a:stretch>
        </p:blipFill>
        <p:spPr>
          <a:xfrm>
            <a:off x="7471550" y="4035624"/>
            <a:ext cx="3299579" cy="1372625"/>
          </a:xfrm>
          <a:prstGeom prst="rect">
            <a:avLst/>
          </a:prstGeom>
          <a:noFill/>
          <a:ln>
            <a:noFill/>
          </a:ln>
        </p:spPr>
      </p:pic>
      <p:sp>
        <p:nvSpPr>
          <p:cNvPr id="181" name="Google Shape;181;g3f5fab9463b_0_7"/>
          <p:cNvSpPr txBox="1"/>
          <p:nvPr/>
        </p:nvSpPr>
        <p:spPr>
          <a:xfrm>
            <a:off x="8951282" y="2003606"/>
            <a:ext cx="229200" cy="14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9</a:t>
            </a:r>
            <a:endParaRPr sz="12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3f5cf881f43_0_35"/>
          <p:cNvSpPr txBox="1"/>
          <p:nvPr>
            <p:ph type="title"/>
          </p:nvPr>
        </p:nvSpPr>
        <p:spPr>
          <a:xfrm>
            <a:off x="838200" y="228804"/>
            <a:ext cx="10515600" cy="1325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Photomask: MMF Resolution Mask 1</a:t>
            </a:r>
            <a:endParaRPr baseline="30000" sz="4500"/>
          </a:p>
        </p:txBody>
      </p:sp>
      <p:sp>
        <p:nvSpPr>
          <p:cNvPr id="188" name="Google Shape;188;g3f5cf881f43_0_35"/>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SzPts val="1600"/>
              <a:buFont typeface="Arial"/>
              <a:buNone/>
            </a:pPr>
            <a:fld id="{00000000-1234-1234-1234-123412341234}" type="slidenum">
              <a:rPr lang="en-US"/>
              <a:t>‹#›</a:t>
            </a:fld>
            <a:endParaRPr/>
          </a:p>
        </p:txBody>
      </p:sp>
      <p:pic>
        <p:nvPicPr>
          <p:cNvPr id="189" name="Google Shape;189;g3f5cf881f43_0_35"/>
          <p:cNvPicPr preferRelativeResize="0"/>
          <p:nvPr/>
        </p:nvPicPr>
        <p:blipFill>
          <a:blip r:embed="rId3">
            <a:alphaModFix/>
          </a:blip>
          <a:stretch>
            <a:fillRect/>
          </a:stretch>
        </p:blipFill>
        <p:spPr>
          <a:xfrm>
            <a:off x="207125" y="1022450"/>
            <a:ext cx="4808700" cy="4782276"/>
          </a:xfrm>
          <a:prstGeom prst="rect">
            <a:avLst/>
          </a:prstGeom>
          <a:noFill/>
          <a:ln>
            <a:noFill/>
          </a:ln>
        </p:spPr>
      </p:pic>
      <p:pic>
        <p:nvPicPr>
          <p:cNvPr id="190" name="Google Shape;190;g3f5cf881f43_0_35"/>
          <p:cNvPicPr preferRelativeResize="0"/>
          <p:nvPr/>
        </p:nvPicPr>
        <p:blipFill>
          <a:blip r:embed="rId4">
            <a:alphaModFix/>
          </a:blip>
          <a:stretch>
            <a:fillRect/>
          </a:stretch>
        </p:blipFill>
        <p:spPr>
          <a:xfrm>
            <a:off x="5095424" y="1574322"/>
            <a:ext cx="6871375" cy="3386746"/>
          </a:xfrm>
          <a:prstGeom prst="rect">
            <a:avLst/>
          </a:prstGeom>
          <a:noFill/>
          <a:ln>
            <a:noFill/>
          </a:ln>
        </p:spPr>
      </p:pic>
      <p:sp>
        <p:nvSpPr>
          <p:cNvPr id="191" name="Google Shape;191;g3f5cf881f43_0_35"/>
          <p:cNvSpPr/>
          <p:nvPr/>
        </p:nvSpPr>
        <p:spPr>
          <a:xfrm>
            <a:off x="4122081" y="2772375"/>
            <a:ext cx="127800" cy="365100"/>
          </a:xfrm>
          <a:prstGeom prst="rect">
            <a:avLst/>
          </a:prstGeom>
          <a:noFill/>
          <a:ln cap="flat" cmpd="sng" w="19050">
            <a:solidFill>
              <a:srgbClr val="0D2C6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92" name="Google Shape;192;g3f5cf881f43_0_35"/>
          <p:cNvSpPr/>
          <p:nvPr/>
        </p:nvSpPr>
        <p:spPr>
          <a:xfrm>
            <a:off x="5095275" y="1574325"/>
            <a:ext cx="6871500" cy="3386700"/>
          </a:xfrm>
          <a:prstGeom prst="rect">
            <a:avLst/>
          </a:prstGeom>
          <a:noFill/>
          <a:ln cap="flat" cmpd="sng" w="19050">
            <a:solidFill>
              <a:srgbClr val="0D2C6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cxnSp>
        <p:nvCxnSpPr>
          <p:cNvPr id="193" name="Google Shape;193;g3f5cf881f43_0_35"/>
          <p:cNvCxnSpPr>
            <a:stCxn id="191" idx="3"/>
            <a:endCxn id="192" idx="1"/>
          </p:cNvCxnSpPr>
          <p:nvPr/>
        </p:nvCxnSpPr>
        <p:spPr>
          <a:xfrm>
            <a:off x="4249881" y="2954925"/>
            <a:ext cx="845400" cy="312900"/>
          </a:xfrm>
          <a:prstGeom prst="straightConnector1">
            <a:avLst/>
          </a:prstGeom>
          <a:noFill/>
          <a:ln cap="flat" cmpd="sng" w="19050">
            <a:solidFill>
              <a:srgbClr val="0D2C6C"/>
            </a:solidFill>
            <a:prstDash val="solid"/>
            <a:round/>
            <a:headEnd len="med" w="med" type="none"/>
            <a:tailEnd len="med" w="med" type="none"/>
          </a:ln>
        </p:spPr>
      </p:cxnSp>
      <p:cxnSp>
        <p:nvCxnSpPr>
          <p:cNvPr id="194" name="Google Shape;194;g3f5cf881f43_0_35"/>
          <p:cNvCxnSpPr/>
          <p:nvPr/>
        </p:nvCxnSpPr>
        <p:spPr>
          <a:xfrm flipH="1">
            <a:off x="5800050" y="4961100"/>
            <a:ext cx="18300" cy="638400"/>
          </a:xfrm>
          <a:prstGeom prst="straightConnector1">
            <a:avLst/>
          </a:prstGeom>
          <a:noFill/>
          <a:ln cap="flat" cmpd="sng" w="9525">
            <a:solidFill>
              <a:schemeClr val="dk1"/>
            </a:solidFill>
            <a:prstDash val="solid"/>
            <a:round/>
            <a:headEnd len="med" w="med" type="none"/>
            <a:tailEnd len="med" w="med" type="none"/>
          </a:ln>
        </p:spPr>
      </p:cxnSp>
      <p:cxnSp>
        <p:nvCxnSpPr>
          <p:cNvPr id="195" name="Google Shape;195;g3f5cf881f43_0_35"/>
          <p:cNvCxnSpPr/>
          <p:nvPr/>
        </p:nvCxnSpPr>
        <p:spPr>
          <a:xfrm>
            <a:off x="11228490" y="4975025"/>
            <a:ext cx="0" cy="753300"/>
          </a:xfrm>
          <a:prstGeom prst="straightConnector1">
            <a:avLst/>
          </a:prstGeom>
          <a:noFill/>
          <a:ln cap="flat" cmpd="sng" w="9525">
            <a:solidFill>
              <a:schemeClr val="dk1"/>
            </a:solidFill>
            <a:prstDash val="solid"/>
            <a:round/>
            <a:headEnd len="med" w="med" type="none"/>
            <a:tailEnd len="med" w="med" type="none"/>
          </a:ln>
        </p:spPr>
      </p:cxnSp>
      <p:cxnSp>
        <p:nvCxnSpPr>
          <p:cNvPr id="196" name="Google Shape;196;g3f5cf881f43_0_35"/>
          <p:cNvCxnSpPr/>
          <p:nvPr/>
        </p:nvCxnSpPr>
        <p:spPr>
          <a:xfrm>
            <a:off x="5836600" y="5289425"/>
            <a:ext cx="5391900" cy="2700"/>
          </a:xfrm>
          <a:prstGeom prst="straightConnector1">
            <a:avLst/>
          </a:prstGeom>
          <a:noFill/>
          <a:ln cap="flat" cmpd="sng" w="9525">
            <a:solidFill>
              <a:schemeClr val="dk1"/>
            </a:solidFill>
            <a:prstDash val="solid"/>
            <a:round/>
            <a:headEnd len="med" w="med" type="none"/>
            <a:tailEnd len="med" w="med" type="none"/>
          </a:ln>
        </p:spPr>
      </p:cxnSp>
      <p:sp>
        <p:nvSpPr>
          <p:cNvPr id="197" name="Google Shape;197;g3f5cf881f43_0_35"/>
          <p:cNvSpPr txBox="1"/>
          <p:nvPr/>
        </p:nvSpPr>
        <p:spPr>
          <a:xfrm>
            <a:off x="7915888" y="5216449"/>
            <a:ext cx="1787400" cy="3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dk1"/>
                </a:solidFill>
                <a:latin typeface="Calibri"/>
                <a:ea typeface="Calibri"/>
                <a:cs typeface="Calibri"/>
                <a:sym typeface="Calibri"/>
              </a:rPr>
              <a:t>770um</a:t>
            </a:r>
            <a:endParaRPr sz="2800">
              <a:solidFill>
                <a:schemeClr val="dk1"/>
              </a:solidFill>
              <a:latin typeface="Calibri"/>
              <a:ea typeface="Calibri"/>
              <a:cs typeface="Calibri"/>
              <a:sym typeface="Calibri"/>
            </a:endParaRPr>
          </a:p>
        </p:txBody>
      </p:sp>
      <p:sp>
        <p:nvSpPr>
          <p:cNvPr id="198" name="Google Shape;198;g3f5cf881f43_0_35"/>
          <p:cNvSpPr txBox="1"/>
          <p:nvPr/>
        </p:nvSpPr>
        <p:spPr>
          <a:xfrm>
            <a:off x="2973025" y="5727150"/>
            <a:ext cx="219000" cy="1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cxnSp>
        <p:nvCxnSpPr>
          <p:cNvPr id="199" name="Google Shape;199;g3f5cf881f43_0_35"/>
          <p:cNvCxnSpPr/>
          <p:nvPr/>
        </p:nvCxnSpPr>
        <p:spPr>
          <a:xfrm>
            <a:off x="1003164" y="1915132"/>
            <a:ext cx="565500" cy="0"/>
          </a:xfrm>
          <a:prstGeom prst="straightConnector1">
            <a:avLst/>
          </a:prstGeom>
          <a:noFill/>
          <a:ln cap="flat" cmpd="sng" w="9525">
            <a:solidFill>
              <a:schemeClr val="dk1"/>
            </a:solidFill>
            <a:prstDash val="solid"/>
            <a:round/>
            <a:headEnd len="med" w="med" type="none"/>
            <a:tailEnd len="med" w="med" type="none"/>
          </a:ln>
        </p:spPr>
      </p:cxnSp>
      <p:cxnSp>
        <p:nvCxnSpPr>
          <p:cNvPr id="200" name="Google Shape;200;g3f5cf881f43_0_35"/>
          <p:cNvCxnSpPr/>
          <p:nvPr/>
        </p:nvCxnSpPr>
        <p:spPr>
          <a:xfrm>
            <a:off x="1003175" y="2162789"/>
            <a:ext cx="565500" cy="0"/>
          </a:xfrm>
          <a:prstGeom prst="straightConnector1">
            <a:avLst/>
          </a:prstGeom>
          <a:noFill/>
          <a:ln cap="flat" cmpd="sng" w="9525">
            <a:solidFill>
              <a:schemeClr val="dk1"/>
            </a:solidFill>
            <a:prstDash val="solid"/>
            <a:round/>
            <a:headEnd len="med" w="med" type="none"/>
            <a:tailEnd len="med" w="med" type="none"/>
          </a:ln>
        </p:spPr>
      </p:cxnSp>
      <p:sp>
        <p:nvSpPr>
          <p:cNvPr id="201" name="Google Shape;201;g3f5cf881f43_0_35"/>
          <p:cNvSpPr txBox="1"/>
          <p:nvPr/>
        </p:nvSpPr>
        <p:spPr>
          <a:xfrm>
            <a:off x="-49850" y="1435850"/>
            <a:ext cx="1325700" cy="2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5180um</a:t>
            </a:r>
            <a:endParaRPr sz="2400">
              <a:solidFill>
                <a:schemeClr val="dk1"/>
              </a:solidFill>
              <a:latin typeface="Calibri"/>
              <a:ea typeface="Calibri"/>
              <a:cs typeface="Calibri"/>
              <a:sym typeface="Calibri"/>
            </a:endParaRPr>
          </a:p>
        </p:txBody>
      </p:sp>
      <p:cxnSp>
        <p:nvCxnSpPr>
          <p:cNvPr id="202" name="Google Shape;202;g3f5cf881f43_0_35"/>
          <p:cNvCxnSpPr>
            <a:endCxn id="203" idx="1"/>
          </p:cNvCxnSpPr>
          <p:nvPr/>
        </p:nvCxnSpPr>
        <p:spPr>
          <a:xfrm>
            <a:off x="10742875" y="4965000"/>
            <a:ext cx="0" cy="750300"/>
          </a:xfrm>
          <a:prstGeom prst="straightConnector1">
            <a:avLst/>
          </a:prstGeom>
          <a:noFill/>
          <a:ln cap="flat" cmpd="sng" w="9525">
            <a:solidFill>
              <a:schemeClr val="dk2"/>
            </a:solidFill>
            <a:prstDash val="solid"/>
            <a:round/>
            <a:headEnd len="med" w="med" type="none"/>
            <a:tailEnd len="med" w="med" type="none"/>
          </a:ln>
        </p:spPr>
      </p:cxnSp>
      <p:sp>
        <p:nvSpPr>
          <p:cNvPr id="203" name="Google Shape;203;g3f5cf881f43_0_35"/>
          <p:cNvSpPr txBox="1"/>
          <p:nvPr/>
        </p:nvSpPr>
        <p:spPr>
          <a:xfrm>
            <a:off x="10742875" y="5599500"/>
            <a:ext cx="713700" cy="2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chemeClr val="dk1"/>
                </a:solidFill>
                <a:latin typeface="Calibri"/>
                <a:ea typeface="Calibri"/>
                <a:cs typeface="Calibri"/>
                <a:sym typeface="Calibri"/>
              </a:rPr>
              <a:t>70um</a:t>
            </a:r>
            <a:endParaRPr sz="15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3f5fab9463b_0_22"/>
          <p:cNvSpPr txBox="1"/>
          <p:nvPr>
            <p:ph type="title"/>
          </p:nvPr>
        </p:nvSpPr>
        <p:spPr>
          <a:xfrm>
            <a:off x="838200" y="365125"/>
            <a:ext cx="4335300" cy="702000"/>
          </a:xfrm>
          <a:prstGeom prst="rect">
            <a:avLst/>
          </a:prstGeom>
        </p:spPr>
        <p:txBody>
          <a:bodyPr anchorCtr="0" anchor="t" bIns="45700" lIns="91425" spcFirstLastPara="1" rIns="91425" wrap="square" tIns="45700">
            <a:spAutoFit/>
          </a:bodyPr>
          <a:lstStyle/>
          <a:p>
            <a:pPr indent="0" lvl="0" marL="0" rtl="0" algn="l">
              <a:spcBef>
                <a:spcPts val="0"/>
              </a:spcBef>
              <a:spcAft>
                <a:spcPts val="0"/>
              </a:spcAft>
              <a:buNone/>
            </a:pPr>
            <a:r>
              <a:rPr lang="en-US"/>
              <a:t>Wire-Grid Periods</a:t>
            </a:r>
            <a:endParaRPr/>
          </a:p>
        </p:txBody>
      </p:sp>
      <p:sp>
        <p:nvSpPr>
          <p:cNvPr id="210" name="Google Shape;210;g3f5fab9463b_0_22"/>
          <p:cNvSpPr txBox="1"/>
          <p:nvPr>
            <p:ph idx="12" type="sldNum"/>
          </p:nvPr>
        </p:nvSpPr>
        <p:spPr>
          <a:xfrm>
            <a:off x="4724400" y="6310312"/>
            <a:ext cx="2743200" cy="365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SzPts val="1600"/>
              <a:buFont typeface="Arial"/>
              <a:buNone/>
            </a:pPr>
            <a:fld id="{00000000-1234-1234-1234-123412341234}" type="slidenum">
              <a:rPr lang="en-US"/>
              <a:t>‹#›</a:t>
            </a:fld>
            <a:endParaRPr/>
          </a:p>
        </p:txBody>
      </p:sp>
      <p:sp>
        <p:nvSpPr>
          <p:cNvPr id="211" name="Google Shape;211;g3f5fab9463b_0_22"/>
          <p:cNvSpPr txBox="1"/>
          <p:nvPr/>
        </p:nvSpPr>
        <p:spPr>
          <a:xfrm>
            <a:off x="249225" y="1305800"/>
            <a:ext cx="4645200" cy="41868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Nominal periods come from the mask</a:t>
            </a:r>
            <a:endParaRPr sz="24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Nominal period size is twice the feature size due to a 50% nominal fill factor</a:t>
            </a:r>
            <a:endParaRPr sz="24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Each feature size had a very similar period to the nominal period</a:t>
            </a:r>
            <a:endParaRPr sz="2400">
              <a:solidFill>
                <a:schemeClr val="dk1"/>
              </a:solidFill>
              <a:latin typeface="Calibri"/>
              <a:ea typeface="Calibri"/>
              <a:cs typeface="Calibri"/>
              <a:sym typeface="Calibri"/>
            </a:endParaRPr>
          </a:p>
          <a:p>
            <a:pPr indent="-355600" lvl="1" marL="914400" rtl="0" algn="l">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Shows the process is accurate</a:t>
            </a:r>
            <a:endParaRPr sz="2000">
              <a:solidFill>
                <a:schemeClr val="dk1"/>
              </a:solidFill>
              <a:latin typeface="Calibri"/>
              <a:ea typeface="Calibri"/>
              <a:cs typeface="Calibri"/>
              <a:sym typeface="Calibri"/>
            </a:endParaRPr>
          </a:p>
        </p:txBody>
      </p:sp>
      <p:pic>
        <p:nvPicPr>
          <p:cNvPr id="212" name="Google Shape;212;g3f5fab9463b_0_22" title="chart (4).png"/>
          <p:cNvPicPr preferRelativeResize="0"/>
          <p:nvPr/>
        </p:nvPicPr>
        <p:blipFill>
          <a:blip r:embed="rId3">
            <a:alphaModFix/>
          </a:blip>
          <a:stretch>
            <a:fillRect/>
          </a:stretch>
        </p:blipFill>
        <p:spPr>
          <a:xfrm>
            <a:off x="4956975" y="790900"/>
            <a:ext cx="7115175" cy="4933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2021-06-17T21:21:29Z</dcterms:created>
  <dc:creator>Lambert, Ronald</dc:creator>
</cp:coreProperties>
</file>