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59" r:id="rId4"/>
    <p:sldId id="265" r:id="rId5"/>
    <p:sldId id="266" r:id="rId6"/>
    <p:sldId id="264" r:id="rId7"/>
    <p:sldId id="263" r:id="rId8"/>
    <p:sldId id="262" r:id="rId9"/>
    <p:sldId id="268" r:id="rId10"/>
    <p:sldId id="261"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95" autoAdjust="0"/>
    <p:restoredTop sz="94660"/>
  </p:normalViewPr>
  <p:slideViewPr>
    <p:cSldViewPr snapToGrid="0">
      <p:cViewPr>
        <p:scale>
          <a:sx n="102" d="100"/>
          <a:sy n="102" d="100"/>
        </p:scale>
        <p:origin x="1056" y="91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059431-A675-4A7A-BD10-33C2AA9F2614}" type="datetimeFigureOut">
              <a:rPr lang="en-US" smtClean="0"/>
              <a:t>7/27/26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7529A6-B9A4-4F95-9B24-96CD4F87FDA9}" type="slidenum">
              <a:rPr lang="en-US" smtClean="0"/>
              <a:t>‹#›</a:t>
            </a:fld>
            <a:endParaRPr lang="en-US"/>
          </a:p>
        </p:txBody>
      </p:sp>
    </p:spTree>
    <p:extLst>
      <p:ext uri="{BB962C8B-B14F-4D97-AF65-F5344CB8AC3E}">
        <p14:creationId xmlns:p14="http://schemas.microsoft.com/office/powerpoint/2010/main" val="3350066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10052-9085-B18C-5A88-DB51FE517007}"/>
              </a:ext>
            </a:extLst>
          </p:cNvPr>
          <p:cNvSpPr>
            <a:spLocks noGrp="1"/>
          </p:cNvSpPr>
          <p:nvPr>
            <p:ph type="ctrTitle"/>
          </p:nvPr>
        </p:nvSpPr>
        <p:spPr>
          <a:xfrm>
            <a:off x="1524000" y="1122363"/>
            <a:ext cx="9144000" cy="2387600"/>
          </a:xfrm>
        </p:spPr>
        <p:txBody>
          <a:bodyPr anchor="b"/>
          <a:lstStyle>
            <a:lvl1pPr algn="ctr">
              <a:defRPr sz="4400">
                <a:solidFill>
                  <a:schemeClr val="tx1"/>
                </a:solidFill>
              </a:defRPr>
            </a:lvl1pPr>
          </a:lstStyle>
          <a:p>
            <a:r>
              <a:rPr lang="en-US" dirty="0"/>
              <a:t>Click to edit Master title style</a:t>
            </a:r>
          </a:p>
        </p:txBody>
      </p:sp>
      <p:sp>
        <p:nvSpPr>
          <p:cNvPr id="3" name="Subtitle 2">
            <a:extLst>
              <a:ext uri="{FF2B5EF4-FFF2-40B4-BE49-F238E27FC236}">
                <a16:creationId xmlns:a16="http://schemas.microsoft.com/office/drawing/2014/main" id="{35B2E022-ADF0-705F-30A1-5DE1AE628E6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Footer Placeholder 4">
            <a:extLst>
              <a:ext uri="{FF2B5EF4-FFF2-40B4-BE49-F238E27FC236}">
                <a16:creationId xmlns:a16="http://schemas.microsoft.com/office/drawing/2014/main" id="{DF1469AF-4AF6-4B07-EA17-9F9E8436C48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06CFBDA-0CC6-F9BA-DA8D-B916489C107D}"/>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12714993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C6ADB-38C8-E25A-E0B5-3D77FBEEEDC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BCA254D-6674-B108-A489-3B8041DDAD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A993D3-0D7E-B287-4E25-1CAC4B51F025}"/>
              </a:ext>
            </a:extLst>
          </p:cNvPr>
          <p:cNvSpPr>
            <a:spLocks noGrp="1"/>
          </p:cNvSpPr>
          <p:nvPr>
            <p:ph type="dt" sz="half" idx="10"/>
          </p:nvPr>
        </p:nvSpPr>
        <p:spPr>
          <a:xfrm>
            <a:off x="838200" y="6356350"/>
            <a:ext cx="2743200" cy="365125"/>
          </a:xfrm>
          <a:prstGeom prst="rect">
            <a:avLst/>
          </a:prstGeom>
        </p:spPr>
        <p:txBody>
          <a:bodyPr/>
          <a:lstStyle/>
          <a:p>
            <a:fld id="{88C9EB58-D06A-4E5F-B111-D7EE5A5AD438}" type="datetime1">
              <a:rPr lang="en-US" smtClean="0"/>
              <a:t>7/27/26</a:t>
            </a:fld>
            <a:endParaRPr lang="en-US"/>
          </a:p>
        </p:txBody>
      </p:sp>
      <p:sp>
        <p:nvSpPr>
          <p:cNvPr id="5" name="Footer Placeholder 4">
            <a:extLst>
              <a:ext uri="{FF2B5EF4-FFF2-40B4-BE49-F238E27FC236}">
                <a16:creationId xmlns:a16="http://schemas.microsoft.com/office/drawing/2014/main" id="{DAD62498-1687-5691-7E03-924F644AD0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7D5C904-D62B-2AEF-F3E7-B3456ABC0508}"/>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4103564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F214FAE-7639-DD22-D87F-C26607EBAEB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16468F6-1DE2-0375-4987-873332D9D64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40C88E-F655-BEBA-A3C1-3F4431364E49}"/>
              </a:ext>
            </a:extLst>
          </p:cNvPr>
          <p:cNvSpPr>
            <a:spLocks noGrp="1"/>
          </p:cNvSpPr>
          <p:nvPr>
            <p:ph type="dt" sz="half" idx="10"/>
          </p:nvPr>
        </p:nvSpPr>
        <p:spPr>
          <a:xfrm>
            <a:off x="838200" y="6356350"/>
            <a:ext cx="2743200" cy="365125"/>
          </a:xfrm>
          <a:prstGeom prst="rect">
            <a:avLst/>
          </a:prstGeom>
        </p:spPr>
        <p:txBody>
          <a:bodyPr/>
          <a:lstStyle/>
          <a:p>
            <a:fld id="{CFFBA3F2-7DED-4D98-B3B4-5236AE342093}" type="datetime1">
              <a:rPr lang="en-US" smtClean="0"/>
              <a:t>7/27/26</a:t>
            </a:fld>
            <a:endParaRPr lang="en-US"/>
          </a:p>
        </p:txBody>
      </p:sp>
      <p:sp>
        <p:nvSpPr>
          <p:cNvPr id="5" name="Footer Placeholder 4">
            <a:extLst>
              <a:ext uri="{FF2B5EF4-FFF2-40B4-BE49-F238E27FC236}">
                <a16:creationId xmlns:a16="http://schemas.microsoft.com/office/drawing/2014/main" id="{38B42B0E-2989-78D5-BEEC-7251D487140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C5D9E3C-E535-365E-ED39-DEDC457A80A1}"/>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1718722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781D3-37CD-8284-B19C-6B2C12FC5B0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BC6B943-A98F-7D8F-B97D-EA2272473A5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53D040-4BF3-36CD-3F3C-A89C649980A2}"/>
              </a:ext>
            </a:extLst>
          </p:cNvPr>
          <p:cNvSpPr>
            <a:spLocks noGrp="1"/>
          </p:cNvSpPr>
          <p:nvPr>
            <p:ph type="dt" sz="half" idx="10"/>
          </p:nvPr>
        </p:nvSpPr>
        <p:spPr>
          <a:xfrm>
            <a:off x="838200" y="6356350"/>
            <a:ext cx="2743200" cy="365125"/>
          </a:xfrm>
          <a:prstGeom prst="rect">
            <a:avLst/>
          </a:prstGeom>
        </p:spPr>
        <p:txBody>
          <a:bodyPr/>
          <a:lstStyle/>
          <a:p>
            <a:fld id="{D58304D7-C4DE-4928-8574-BF170DB914B2}" type="datetime1">
              <a:rPr lang="en-US" smtClean="0"/>
              <a:t>7/27/26</a:t>
            </a:fld>
            <a:endParaRPr lang="en-US"/>
          </a:p>
        </p:txBody>
      </p:sp>
      <p:sp>
        <p:nvSpPr>
          <p:cNvPr id="5" name="Footer Placeholder 4">
            <a:extLst>
              <a:ext uri="{FF2B5EF4-FFF2-40B4-BE49-F238E27FC236}">
                <a16:creationId xmlns:a16="http://schemas.microsoft.com/office/drawing/2014/main" id="{3E83D480-3E19-5D6B-8A34-18DA155DEA5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4D6CACF-EC18-7FDA-E52A-5BAA14AF7793}"/>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9483067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6FC7B-A2E1-4428-EB74-B19671BF805A}"/>
              </a:ext>
            </a:extLst>
          </p:cNvPr>
          <p:cNvSpPr>
            <a:spLocks noGrp="1"/>
          </p:cNvSpPr>
          <p:nvPr>
            <p:ph type="title"/>
          </p:nvPr>
        </p:nvSpPr>
        <p:spPr>
          <a:xfrm>
            <a:off x="831850" y="1709738"/>
            <a:ext cx="10515600" cy="2852737"/>
          </a:xfrm>
        </p:spPr>
        <p:txBody>
          <a:bodyPr anchor="b"/>
          <a:lstStyle>
            <a:lvl1pPr>
              <a:defRPr sz="6000">
                <a:solidFill>
                  <a:schemeClr val="tx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A9921C8F-2DD4-D37C-61BE-4632616DB7F1}"/>
              </a:ext>
            </a:extLst>
          </p:cNvPr>
          <p:cNvSpPr>
            <a:spLocks noGrp="1"/>
          </p:cNvSpPr>
          <p:nvPr>
            <p:ph type="body" idx="1"/>
          </p:nvPr>
        </p:nvSpPr>
        <p:spPr>
          <a:xfrm>
            <a:off x="831850" y="4589463"/>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75AF0762-19AB-E42B-B694-951F9A999B05}"/>
              </a:ext>
            </a:extLst>
          </p:cNvPr>
          <p:cNvSpPr>
            <a:spLocks noGrp="1"/>
          </p:cNvSpPr>
          <p:nvPr>
            <p:ph type="dt" sz="half" idx="10"/>
          </p:nvPr>
        </p:nvSpPr>
        <p:spPr>
          <a:xfrm>
            <a:off x="838200" y="6356350"/>
            <a:ext cx="2743200" cy="365125"/>
          </a:xfrm>
          <a:prstGeom prst="rect">
            <a:avLst/>
          </a:prstGeom>
        </p:spPr>
        <p:txBody>
          <a:bodyPr/>
          <a:lstStyle>
            <a:lvl1pPr>
              <a:defRPr>
                <a:solidFill>
                  <a:schemeClr val="tx1"/>
                </a:solidFill>
              </a:defRPr>
            </a:lvl1pPr>
          </a:lstStyle>
          <a:p>
            <a:fld id="{A1039255-359C-4877-9FEC-7EA4EDBB1B14}" type="datetime1">
              <a:rPr lang="en-US" smtClean="0"/>
              <a:t>7/27/26</a:t>
            </a:fld>
            <a:endParaRPr lang="en-US"/>
          </a:p>
        </p:txBody>
      </p:sp>
      <p:sp>
        <p:nvSpPr>
          <p:cNvPr id="5" name="Footer Placeholder 4">
            <a:extLst>
              <a:ext uri="{FF2B5EF4-FFF2-40B4-BE49-F238E27FC236}">
                <a16:creationId xmlns:a16="http://schemas.microsoft.com/office/drawing/2014/main" id="{C23A73FA-0DA4-8A21-FC2B-AE7DB0D2BC30}"/>
              </a:ext>
            </a:extLst>
          </p:cNvPr>
          <p:cNvSpPr>
            <a:spLocks noGrp="1"/>
          </p:cNvSpPr>
          <p:nvPr>
            <p:ph type="ftr" sz="quarter" idx="11"/>
          </p:nvPr>
        </p:nvSpPr>
        <p:spPr>
          <a:xfrm>
            <a:off x="4038600" y="6356350"/>
            <a:ext cx="4114800" cy="365125"/>
          </a:xfrm>
          <a:prstGeom prst="rect">
            <a:avLst/>
          </a:prstGeom>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9D71EFCE-7A60-0B84-68EA-9C3B776CCF76}"/>
              </a:ext>
            </a:extLst>
          </p:cNvPr>
          <p:cNvSpPr>
            <a:spLocks noGrp="1"/>
          </p:cNvSpPr>
          <p:nvPr>
            <p:ph type="sldNum" sz="quarter" idx="12"/>
          </p:nvPr>
        </p:nvSpPr>
        <p:spPr/>
        <p:txBody>
          <a:bodyPr/>
          <a:lstStyle>
            <a:lvl1pPr>
              <a:defRPr>
                <a:solidFill>
                  <a:schemeClr val="tx1"/>
                </a:solidFill>
              </a:defRPr>
            </a:lvl1pPr>
          </a:lstStyle>
          <a:p>
            <a:fld id="{0A885B08-ED83-4E80-81DD-27C80F4EAFCA}" type="slidenum">
              <a:rPr lang="en-US" smtClean="0"/>
              <a:pPr/>
              <a:t>‹#›</a:t>
            </a:fld>
            <a:endParaRPr lang="en-US"/>
          </a:p>
        </p:txBody>
      </p:sp>
    </p:spTree>
    <p:extLst>
      <p:ext uri="{BB962C8B-B14F-4D97-AF65-F5344CB8AC3E}">
        <p14:creationId xmlns:p14="http://schemas.microsoft.com/office/powerpoint/2010/main" val="447118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D483D-AD06-C731-8502-09CC24E2D7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9029609-270D-CFFF-A4AB-B26DDC44E25D}"/>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D25E19FB-CD7B-B877-BDC9-76E389387E7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843ED73-576D-B2C8-C52C-FF78830B2492}"/>
              </a:ext>
            </a:extLst>
          </p:cNvPr>
          <p:cNvSpPr>
            <a:spLocks noGrp="1"/>
          </p:cNvSpPr>
          <p:nvPr>
            <p:ph type="dt" sz="half" idx="10"/>
          </p:nvPr>
        </p:nvSpPr>
        <p:spPr>
          <a:xfrm>
            <a:off x="838200" y="6356350"/>
            <a:ext cx="2743200" cy="365125"/>
          </a:xfrm>
          <a:prstGeom prst="rect">
            <a:avLst/>
          </a:prstGeom>
        </p:spPr>
        <p:txBody>
          <a:bodyPr/>
          <a:lstStyle/>
          <a:p>
            <a:fld id="{A5C9F329-BA17-4A36-B606-E1377A5900D7}" type="datetime1">
              <a:rPr lang="en-US" smtClean="0"/>
              <a:t>7/27/26</a:t>
            </a:fld>
            <a:endParaRPr lang="en-US"/>
          </a:p>
        </p:txBody>
      </p:sp>
      <p:sp>
        <p:nvSpPr>
          <p:cNvPr id="6" name="Footer Placeholder 5">
            <a:extLst>
              <a:ext uri="{FF2B5EF4-FFF2-40B4-BE49-F238E27FC236}">
                <a16:creationId xmlns:a16="http://schemas.microsoft.com/office/drawing/2014/main" id="{2451D81D-715E-20D2-864D-7CF8378219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2B0117B-BABC-ECA7-218A-7D730827943F}"/>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146308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F21C5-6E25-A6CB-CF98-78DFFB091D3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750D8DC-E80D-9026-E860-03283AD3970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3616683D-8071-C9D6-5F86-E8BC715C0709}"/>
              </a:ext>
            </a:extLst>
          </p:cNvPr>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F35DCDEA-1F5A-7529-78CA-5C4A7686DF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506A7E5E-1AF2-5E2A-E442-CE723B41793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EFBEDB5-A02D-522B-C5D6-023BF896C3EC}"/>
              </a:ext>
            </a:extLst>
          </p:cNvPr>
          <p:cNvSpPr>
            <a:spLocks noGrp="1"/>
          </p:cNvSpPr>
          <p:nvPr>
            <p:ph type="dt" sz="half" idx="10"/>
          </p:nvPr>
        </p:nvSpPr>
        <p:spPr>
          <a:xfrm>
            <a:off x="838200" y="6356350"/>
            <a:ext cx="2743200" cy="365125"/>
          </a:xfrm>
          <a:prstGeom prst="rect">
            <a:avLst/>
          </a:prstGeom>
        </p:spPr>
        <p:txBody>
          <a:bodyPr/>
          <a:lstStyle/>
          <a:p>
            <a:fld id="{D62DE0EE-46B3-41A1-90DB-41AF58F05963}" type="datetime1">
              <a:rPr lang="en-US" smtClean="0"/>
              <a:t>7/27/26</a:t>
            </a:fld>
            <a:endParaRPr lang="en-US"/>
          </a:p>
        </p:txBody>
      </p:sp>
      <p:sp>
        <p:nvSpPr>
          <p:cNvPr id="8" name="Footer Placeholder 7">
            <a:extLst>
              <a:ext uri="{FF2B5EF4-FFF2-40B4-BE49-F238E27FC236}">
                <a16:creationId xmlns:a16="http://schemas.microsoft.com/office/drawing/2014/main" id="{7CA87522-AFA6-7F3D-840C-E0BCD806589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2223E10F-BFFD-B3F5-161B-2AFA5C194A72}"/>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3967504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2F751-647A-A2A9-0C39-F35708A2D68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AD0141A-4256-A20B-E1BF-5453636F256A}"/>
              </a:ext>
            </a:extLst>
          </p:cNvPr>
          <p:cNvSpPr>
            <a:spLocks noGrp="1"/>
          </p:cNvSpPr>
          <p:nvPr>
            <p:ph type="dt" sz="half" idx="10"/>
          </p:nvPr>
        </p:nvSpPr>
        <p:spPr>
          <a:xfrm>
            <a:off x="838200" y="6356350"/>
            <a:ext cx="2743200" cy="365125"/>
          </a:xfrm>
          <a:prstGeom prst="rect">
            <a:avLst/>
          </a:prstGeom>
        </p:spPr>
        <p:txBody>
          <a:bodyPr/>
          <a:lstStyle/>
          <a:p>
            <a:fld id="{6C58C2EA-EE0A-4723-991C-8428793C3879}" type="datetime1">
              <a:rPr lang="en-US" smtClean="0"/>
              <a:t>7/27/26</a:t>
            </a:fld>
            <a:endParaRPr lang="en-US"/>
          </a:p>
        </p:txBody>
      </p:sp>
      <p:sp>
        <p:nvSpPr>
          <p:cNvPr id="4" name="Footer Placeholder 3">
            <a:extLst>
              <a:ext uri="{FF2B5EF4-FFF2-40B4-BE49-F238E27FC236}">
                <a16:creationId xmlns:a16="http://schemas.microsoft.com/office/drawing/2014/main" id="{D58A381B-1C57-CBDF-1C1C-6C88DD85619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F1DD4090-B35D-40AD-3040-EE77ED0FEE83}"/>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11440945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9C9ABE-EEC9-6361-6D18-E03829D81571}"/>
              </a:ext>
            </a:extLst>
          </p:cNvPr>
          <p:cNvSpPr>
            <a:spLocks noGrp="1"/>
          </p:cNvSpPr>
          <p:nvPr>
            <p:ph type="dt" sz="half" idx="10"/>
          </p:nvPr>
        </p:nvSpPr>
        <p:spPr>
          <a:xfrm>
            <a:off x="838200" y="6356350"/>
            <a:ext cx="2743200" cy="365125"/>
          </a:xfrm>
          <a:prstGeom prst="rect">
            <a:avLst/>
          </a:prstGeom>
        </p:spPr>
        <p:txBody>
          <a:bodyPr/>
          <a:lstStyle/>
          <a:p>
            <a:fld id="{742517F0-4AB1-46B6-821C-8B318D682948}" type="datetime1">
              <a:rPr lang="en-US" smtClean="0"/>
              <a:t>7/27/26</a:t>
            </a:fld>
            <a:endParaRPr lang="en-US"/>
          </a:p>
        </p:txBody>
      </p:sp>
      <p:sp>
        <p:nvSpPr>
          <p:cNvPr id="3" name="Footer Placeholder 2">
            <a:extLst>
              <a:ext uri="{FF2B5EF4-FFF2-40B4-BE49-F238E27FC236}">
                <a16:creationId xmlns:a16="http://schemas.microsoft.com/office/drawing/2014/main" id="{ADCB056B-30B7-2F58-EBC7-35FC47091F0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626E2F1-EAFF-9784-37AB-D99F9F87D70F}"/>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1526623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636A7-B777-F4AB-D311-EECAB539BF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BF15A73-5414-289B-D731-DFD5DD83B26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539F273-6AD5-6BC5-CC5F-CC0CBC757E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632D0BF-EBFF-B542-50D8-76B35EC5C61C}"/>
              </a:ext>
            </a:extLst>
          </p:cNvPr>
          <p:cNvSpPr>
            <a:spLocks noGrp="1"/>
          </p:cNvSpPr>
          <p:nvPr>
            <p:ph type="dt" sz="half" idx="10"/>
          </p:nvPr>
        </p:nvSpPr>
        <p:spPr>
          <a:xfrm>
            <a:off x="838200" y="6356350"/>
            <a:ext cx="2743200" cy="365125"/>
          </a:xfrm>
          <a:prstGeom prst="rect">
            <a:avLst/>
          </a:prstGeom>
        </p:spPr>
        <p:txBody>
          <a:bodyPr/>
          <a:lstStyle/>
          <a:p>
            <a:fld id="{6C50116D-4A66-4027-93E6-FCCB23B45B43}" type="datetime1">
              <a:rPr lang="en-US" smtClean="0"/>
              <a:t>7/27/26</a:t>
            </a:fld>
            <a:endParaRPr lang="en-US"/>
          </a:p>
        </p:txBody>
      </p:sp>
      <p:sp>
        <p:nvSpPr>
          <p:cNvPr id="6" name="Footer Placeholder 5">
            <a:extLst>
              <a:ext uri="{FF2B5EF4-FFF2-40B4-BE49-F238E27FC236}">
                <a16:creationId xmlns:a16="http://schemas.microsoft.com/office/drawing/2014/main" id="{E41F4A80-30FF-14B6-ED98-970DADD2348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7A52254-61F5-803E-0C8D-394846EAFCF3}"/>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4187274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ED0F2-51CE-ECFF-BB1A-C8FB4FBCB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4024AB6-D5DC-863D-C66E-838BDC4CAD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6D57011-8576-6161-06C8-FD558AF0D5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24925A-18D6-23E6-C9E9-EAB77C2670B5}"/>
              </a:ext>
            </a:extLst>
          </p:cNvPr>
          <p:cNvSpPr>
            <a:spLocks noGrp="1"/>
          </p:cNvSpPr>
          <p:nvPr>
            <p:ph type="dt" sz="half" idx="10"/>
          </p:nvPr>
        </p:nvSpPr>
        <p:spPr>
          <a:xfrm>
            <a:off x="838200" y="6356350"/>
            <a:ext cx="2743200" cy="365125"/>
          </a:xfrm>
          <a:prstGeom prst="rect">
            <a:avLst/>
          </a:prstGeom>
        </p:spPr>
        <p:txBody>
          <a:bodyPr/>
          <a:lstStyle/>
          <a:p>
            <a:fld id="{363FBA3A-5FD0-4F9B-8D40-34A187F1B197}" type="datetime1">
              <a:rPr lang="en-US" smtClean="0"/>
              <a:t>7/27/26</a:t>
            </a:fld>
            <a:endParaRPr lang="en-US"/>
          </a:p>
        </p:txBody>
      </p:sp>
      <p:sp>
        <p:nvSpPr>
          <p:cNvPr id="6" name="Footer Placeholder 5">
            <a:extLst>
              <a:ext uri="{FF2B5EF4-FFF2-40B4-BE49-F238E27FC236}">
                <a16:creationId xmlns:a16="http://schemas.microsoft.com/office/drawing/2014/main" id="{9FC8B29D-5CB2-0EF1-BCD1-18FE0058B6D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7B6D070-84E4-AF47-CCB8-EAE5E21EEA36}"/>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1141666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9B1EEBE-DFE7-06A7-0CD1-47D7768364DB}"/>
              </a:ext>
            </a:extLst>
          </p:cNvPr>
          <p:cNvSpPr/>
          <p:nvPr userDrawn="1"/>
        </p:nvSpPr>
        <p:spPr>
          <a:xfrm>
            <a:off x="1" y="0"/>
            <a:ext cx="12192000" cy="887702"/>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CD1F6682-554F-9DFE-0F0F-2B7D5F544EAF}"/>
              </a:ext>
            </a:extLst>
          </p:cNvPr>
          <p:cNvSpPr>
            <a:spLocks noGrp="1"/>
          </p:cNvSpPr>
          <p:nvPr>
            <p:ph type="title"/>
          </p:nvPr>
        </p:nvSpPr>
        <p:spPr>
          <a:xfrm>
            <a:off x="107715" y="219338"/>
            <a:ext cx="9410054" cy="449025"/>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6FE366C2-4DC7-6E82-DD8B-9E648067E2CC}"/>
              </a:ext>
            </a:extLst>
          </p:cNvPr>
          <p:cNvSpPr>
            <a:spLocks noGrp="1"/>
          </p:cNvSpPr>
          <p:nvPr>
            <p:ph type="body" idx="1"/>
          </p:nvPr>
        </p:nvSpPr>
        <p:spPr>
          <a:xfrm>
            <a:off x="157406" y="991318"/>
            <a:ext cx="11729794" cy="48822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5555EF4C-3992-5B48-D8FD-2447FC159545}"/>
              </a:ext>
            </a:extLst>
          </p:cNvPr>
          <p:cNvSpPr>
            <a:spLocks noGrp="1"/>
          </p:cNvSpPr>
          <p:nvPr>
            <p:ph type="sldNum" sz="quarter" idx="4"/>
          </p:nvPr>
        </p:nvSpPr>
        <p:spPr>
          <a:xfrm>
            <a:off x="11527221" y="6409998"/>
            <a:ext cx="664779" cy="406400"/>
          </a:xfrm>
          <a:prstGeom prst="rect">
            <a:avLst/>
          </a:prstGeom>
        </p:spPr>
        <p:txBody>
          <a:bodyPr vert="horz" lIns="91440" tIns="45720" rIns="91440" bIns="45720" rtlCol="0" anchor="ctr"/>
          <a:lstStyle>
            <a:lvl1pPr algn="r">
              <a:defRPr sz="1200">
                <a:solidFill>
                  <a:schemeClr val="tx1">
                    <a:tint val="75000"/>
                  </a:schemeClr>
                </a:solidFill>
              </a:defRPr>
            </a:lvl1pPr>
          </a:lstStyle>
          <a:p>
            <a:fld id="{0A885B08-ED83-4E80-81DD-27C80F4EAFCA}" type="slidenum">
              <a:rPr lang="en-US" smtClean="0"/>
              <a:t>‹#›</a:t>
            </a:fld>
            <a:endParaRPr lang="en-US"/>
          </a:p>
        </p:txBody>
      </p:sp>
      <p:pic>
        <p:nvPicPr>
          <p:cNvPr id="8" name="Picture 7">
            <a:extLst>
              <a:ext uri="{FF2B5EF4-FFF2-40B4-BE49-F238E27FC236}">
                <a16:creationId xmlns:a16="http://schemas.microsoft.com/office/drawing/2014/main" id="{3443D678-2681-46F9-B842-636BFB1AA85F}"/>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673814" y="6184591"/>
            <a:ext cx="780774" cy="557696"/>
          </a:xfrm>
          <a:prstGeom prst="rect">
            <a:avLst/>
          </a:prstGeom>
          <a:noFill/>
          <a:ln>
            <a:noFill/>
          </a:ln>
        </p:spPr>
      </p:pic>
      <p:pic>
        <p:nvPicPr>
          <p:cNvPr id="13" name="Picture 12" descr="A picture containing text, transport, wheel&#10;&#10;Description automatically generated">
            <a:extLst>
              <a:ext uri="{FF2B5EF4-FFF2-40B4-BE49-F238E27FC236}">
                <a16:creationId xmlns:a16="http://schemas.microsoft.com/office/drawing/2014/main" id="{0FD1EB1A-E71E-9A41-4074-0DEC23E43858}"/>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66708" y="6061250"/>
            <a:ext cx="677496" cy="681037"/>
          </a:xfrm>
          <a:prstGeom prst="rect">
            <a:avLst/>
          </a:prstGeom>
        </p:spPr>
      </p:pic>
      <p:pic>
        <p:nvPicPr>
          <p:cNvPr id="14" name="Picture 13" descr="Text, logo&#10;&#10;Description automatically generated">
            <a:extLst>
              <a:ext uri="{FF2B5EF4-FFF2-40B4-BE49-F238E27FC236}">
                <a16:creationId xmlns:a16="http://schemas.microsoft.com/office/drawing/2014/main" id="{CB96F0FF-FF44-CBFA-E06B-87A9783D4288}"/>
              </a:ext>
            </a:extLst>
          </p:cNvPr>
          <p:cNvPicPr>
            <a:picLocks noChangeAspect="1"/>
          </p:cNvPicPr>
          <p:nvPr userDrawn="1"/>
        </p:nvPicPr>
        <p:blipFill>
          <a:blip r:embed="rId15" cstate="print">
            <a:extLst>
              <a:ext uri="{28A0092B-C50C-407E-A947-70E740481C1C}">
                <a14:useLocalDpi xmlns:a14="http://schemas.microsoft.com/office/drawing/2010/main"/>
              </a:ext>
            </a:extLst>
          </a:blip>
          <a:stretch>
            <a:fillRect/>
          </a:stretch>
        </p:blipFill>
        <p:spPr>
          <a:xfrm>
            <a:off x="2058309" y="6109843"/>
            <a:ext cx="1397082" cy="672212"/>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0019AC9F-4ADC-3215-ADFB-0C7E341C8F7A}"/>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8210737" y="6146504"/>
            <a:ext cx="1205043" cy="526987"/>
          </a:xfrm>
          <a:prstGeom prst="rect">
            <a:avLst/>
          </a:prstGeom>
        </p:spPr>
      </p:pic>
      <p:pic>
        <p:nvPicPr>
          <p:cNvPr id="18" name="Picture 17" descr="The horizontal and vertical variations of the University of North Carolina at Chapel Hill signature.">
            <a:extLst>
              <a:ext uri="{FF2B5EF4-FFF2-40B4-BE49-F238E27FC236}">
                <a16:creationId xmlns:a16="http://schemas.microsoft.com/office/drawing/2014/main" id="{2A528713-BD7A-43A8-4056-37A1873F2889}"/>
              </a:ext>
            </a:extLst>
          </p:cNvPr>
          <p:cNvPicPr>
            <a:picLocks noChangeAspect="1"/>
          </p:cNvPicPr>
          <p:nvPr userDrawn="1"/>
        </p:nvPicPr>
        <p:blipFill>
          <a:blip r:embed="rId17"/>
          <a:srcRect l="13407" t="37112" r="51922" b="37296"/>
          <a:stretch>
            <a:fillRect/>
          </a:stretch>
        </p:blipFill>
        <p:spPr>
          <a:xfrm>
            <a:off x="4850375" y="6109843"/>
            <a:ext cx="2102328" cy="635269"/>
          </a:xfrm>
          <a:prstGeom prst="rect">
            <a:avLst/>
          </a:prstGeom>
        </p:spPr>
      </p:pic>
    </p:spTree>
    <p:extLst>
      <p:ext uri="{BB962C8B-B14F-4D97-AF65-F5344CB8AC3E}">
        <p14:creationId xmlns:p14="http://schemas.microsoft.com/office/powerpoint/2010/main" val="3674587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32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slideLayout" Target="../slideLayouts/slideLayout2.xml"/><Relationship Id="rId5" Type="http://schemas.openxmlformats.org/officeDocument/2006/relationships/image" Target="../media/image12.svg"/><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sv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E4EC9-BBC9-7A9C-FD11-620AA4C4084E}"/>
              </a:ext>
            </a:extLst>
          </p:cNvPr>
          <p:cNvSpPr>
            <a:spLocks noGrp="1"/>
          </p:cNvSpPr>
          <p:nvPr>
            <p:ph type="ctrTitle"/>
          </p:nvPr>
        </p:nvSpPr>
        <p:spPr/>
        <p:txBody>
          <a:bodyPr/>
          <a:lstStyle/>
          <a:p>
            <a:r>
              <a:rPr lang="en-US" dirty="0"/>
              <a:t>Spectroscopic Studies of </a:t>
            </a:r>
            <a:r>
              <a:rPr lang="en-US" dirty="0" err="1"/>
              <a:t>Superfluorescence</a:t>
            </a:r>
            <a:endParaRPr lang="en-US" dirty="0"/>
          </a:p>
        </p:txBody>
      </p:sp>
      <p:sp>
        <p:nvSpPr>
          <p:cNvPr id="3" name="Subtitle 2">
            <a:extLst>
              <a:ext uri="{FF2B5EF4-FFF2-40B4-BE49-F238E27FC236}">
                <a16:creationId xmlns:a16="http://schemas.microsoft.com/office/drawing/2014/main" id="{60A6E1DD-170C-C30A-7164-9E61E46CD579}"/>
              </a:ext>
            </a:extLst>
          </p:cNvPr>
          <p:cNvSpPr>
            <a:spLocks noGrp="1"/>
          </p:cNvSpPr>
          <p:nvPr>
            <p:ph type="subTitle" idx="1"/>
          </p:nvPr>
        </p:nvSpPr>
        <p:spPr/>
        <p:txBody>
          <a:bodyPr/>
          <a:lstStyle/>
          <a:p>
            <a:r>
              <a:rPr lang="en-US" dirty="0"/>
              <a:t>Alexander Gaines</a:t>
            </a:r>
          </a:p>
          <a:p>
            <a:r>
              <a:rPr lang="en-US" sz="2000" i="1" dirty="0"/>
              <a:t>Princeton University</a:t>
            </a:r>
          </a:p>
          <a:p>
            <a:r>
              <a:rPr lang="en-US" sz="2000" i="1" dirty="0"/>
              <a:t>North Carolina State University</a:t>
            </a:r>
          </a:p>
          <a:p>
            <a:r>
              <a:rPr lang="en-US" sz="2000" i="1" dirty="0"/>
              <a:t>Kenan Gundogdu, Myrat </a:t>
            </a:r>
            <a:r>
              <a:rPr lang="en-US" sz="2000" i="1" dirty="0" err="1"/>
              <a:t>Kotyrov</a:t>
            </a:r>
            <a:r>
              <a:rPr lang="en-US" sz="2000" i="1" dirty="0"/>
              <a:t>, Murat </a:t>
            </a:r>
            <a:r>
              <a:rPr lang="en-US" sz="2000" i="1" dirty="0" err="1"/>
              <a:t>Onem</a:t>
            </a:r>
            <a:endParaRPr lang="en-US" sz="2000" i="1" dirty="0"/>
          </a:p>
        </p:txBody>
      </p:sp>
      <p:sp>
        <p:nvSpPr>
          <p:cNvPr id="4" name="Slide Number Placeholder 3">
            <a:extLst>
              <a:ext uri="{FF2B5EF4-FFF2-40B4-BE49-F238E27FC236}">
                <a16:creationId xmlns:a16="http://schemas.microsoft.com/office/drawing/2014/main" id="{F7B77A93-7CA0-5C7B-B3CC-78B581D8D181}"/>
              </a:ext>
            </a:extLst>
          </p:cNvPr>
          <p:cNvSpPr>
            <a:spLocks noGrp="1"/>
          </p:cNvSpPr>
          <p:nvPr>
            <p:ph type="sldNum" sz="quarter" idx="12"/>
          </p:nvPr>
        </p:nvSpPr>
        <p:spPr/>
        <p:txBody>
          <a:bodyPr/>
          <a:lstStyle/>
          <a:p>
            <a:fld id="{0A885B08-ED83-4E80-81DD-27C80F4EAFCA}" type="slidenum">
              <a:rPr lang="en-US" smtClean="0"/>
              <a:t>1</a:t>
            </a:fld>
            <a:endParaRPr lang="en-US"/>
          </a:p>
        </p:txBody>
      </p:sp>
    </p:spTree>
    <p:extLst>
      <p:ext uri="{BB962C8B-B14F-4D97-AF65-F5344CB8AC3E}">
        <p14:creationId xmlns:p14="http://schemas.microsoft.com/office/powerpoint/2010/main" val="25941723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BB0A2-DC3A-7DD1-BC3A-12073307D937}"/>
              </a:ext>
            </a:extLst>
          </p:cNvPr>
          <p:cNvSpPr>
            <a:spLocks noGrp="1"/>
          </p:cNvSpPr>
          <p:nvPr>
            <p:ph type="title"/>
          </p:nvPr>
        </p:nvSpPr>
        <p:spPr/>
        <p:txBody>
          <a:bodyPr/>
          <a:lstStyle/>
          <a:p>
            <a:r>
              <a:rPr lang="en-US"/>
              <a:t>Thank You!</a:t>
            </a:r>
          </a:p>
        </p:txBody>
      </p:sp>
      <p:sp>
        <p:nvSpPr>
          <p:cNvPr id="3" name="Content Placeholder 2">
            <a:extLst>
              <a:ext uri="{FF2B5EF4-FFF2-40B4-BE49-F238E27FC236}">
                <a16:creationId xmlns:a16="http://schemas.microsoft.com/office/drawing/2014/main" id="{BBC6D9C6-11AD-5202-B149-46113850EA85}"/>
              </a:ext>
            </a:extLst>
          </p:cNvPr>
          <p:cNvSpPr>
            <a:spLocks noGrp="1"/>
          </p:cNvSpPr>
          <p:nvPr>
            <p:ph idx="1"/>
          </p:nvPr>
        </p:nvSpPr>
        <p:spPr/>
        <p:txBody>
          <a:bodyPr/>
          <a:lstStyle/>
          <a:p>
            <a:pPr marL="0" indent="0" algn="ctr">
              <a:buNone/>
            </a:pPr>
            <a:r>
              <a:rPr lang="en-US" sz="3000" dirty="0"/>
              <a:t>Thank you so much to Myrat </a:t>
            </a:r>
            <a:r>
              <a:rPr lang="en-US" sz="3000" dirty="0" err="1"/>
              <a:t>Kotyrov</a:t>
            </a:r>
            <a:r>
              <a:rPr lang="en-US" sz="3000" dirty="0"/>
              <a:t>, Murat </a:t>
            </a:r>
            <a:r>
              <a:rPr lang="en-US" sz="3000" dirty="0" err="1"/>
              <a:t>Onem</a:t>
            </a:r>
            <a:r>
              <a:rPr lang="en-US" sz="3000" dirty="0"/>
              <a:t>, Kenan Gundogdu, and all the other members of the Gundogdu Lab. I would also like to thank NC state for hosting me, and the Research Triangle Nanotechnology Network for the opportunity </a:t>
            </a:r>
          </a:p>
          <a:p>
            <a:pPr marL="0" indent="0" algn="ctr">
              <a:buNone/>
            </a:pPr>
            <a:endParaRPr lang="en-US" sz="3000" dirty="0"/>
          </a:p>
          <a:p>
            <a:pPr marL="0" indent="0" algn="ctr">
              <a:buNone/>
            </a:pPr>
            <a:r>
              <a:rPr lang="en-US" sz="3000" dirty="0"/>
              <a:t>If you have any questions, please email me at ag0207@princeton.edu</a:t>
            </a:r>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CE4B4096-86FC-64F5-08E1-4E685C22AD54}"/>
              </a:ext>
            </a:extLst>
          </p:cNvPr>
          <p:cNvSpPr>
            <a:spLocks noGrp="1"/>
          </p:cNvSpPr>
          <p:nvPr>
            <p:ph type="sldNum" sz="quarter" idx="12"/>
          </p:nvPr>
        </p:nvSpPr>
        <p:spPr/>
        <p:txBody>
          <a:bodyPr/>
          <a:lstStyle/>
          <a:p>
            <a:fld id="{0A885B08-ED83-4E80-81DD-27C80F4EAFCA}" type="slidenum">
              <a:rPr lang="en-US" smtClean="0"/>
              <a:t>10</a:t>
            </a:fld>
            <a:endParaRPr lang="en-US"/>
          </a:p>
        </p:txBody>
      </p:sp>
      <p:sp>
        <p:nvSpPr>
          <p:cNvPr id="6" name="TextBox 5">
            <a:extLst>
              <a:ext uri="{FF2B5EF4-FFF2-40B4-BE49-F238E27FC236}">
                <a16:creationId xmlns:a16="http://schemas.microsoft.com/office/drawing/2014/main" id="{3D4313FD-F47E-378A-48D0-55BAC40485FC}"/>
              </a:ext>
            </a:extLst>
          </p:cNvPr>
          <p:cNvSpPr txBox="1"/>
          <p:nvPr/>
        </p:nvSpPr>
        <p:spPr>
          <a:xfrm>
            <a:off x="1054063" y="4549986"/>
            <a:ext cx="9936480" cy="1200329"/>
          </a:xfrm>
          <a:prstGeom prst="rect">
            <a:avLst/>
          </a:prstGeom>
          <a:noFill/>
        </p:spPr>
        <p:txBody>
          <a:bodyPr wrap="square">
            <a:spAutoFit/>
          </a:bodyPr>
          <a:lstStyle/>
          <a:p>
            <a:pPr algn="just"/>
            <a:r>
              <a:rPr lang="en-US" sz="1800" i="1" dirty="0">
                <a:latin typeface="Arial" panose="020B0604020202020204" pitchFamily="34" charset="0"/>
                <a:ea typeface="+mn-lt"/>
                <a:cs typeface="Arial" panose="020B0604020202020204" pitchFamily="34" charset="0"/>
              </a:rPr>
              <a:t>This material is based upon work which is supported by the National Science Foundation (award numbers 2447827, 2447828, 2447829 and ECCS-2025064). Any opinions, findings, and conclusions or recommendations expressed in this material are those of the author(s) and do not necessarily reflect the views of the National Science Foundation.</a:t>
            </a:r>
            <a:endParaRPr lang="en-US" sz="18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626616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27952-3404-8942-F54B-2F2EF5A6D960}"/>
              </a:ext>
            </a:extLst>
          </p:cNvPr>
          <p:cNvSpPr>
            <a:spLocks noGrp="1"/>
          </p:cNvSpPr>
          <p:nvPr>
            <p:ph type="title"/>
          </p:nvPr>
        </p:nvSpPr>
        <p:spPr/>
        <p:txBody>
          <a:bodyPr/>
          <a:lstStyle/>
          <a:p>
            <a:r>
              <a:rPr lang="en-US" dirty="0"/>
              <a:t>What is </a:t>
            </a:r>
            <a:r>
              <a:rPr lang="en-US" dirty="0" err="1"/>
              <a:t>Superfluorescence</a:t>
            </a:r>
            <a:r>
              <a:rPr lang="en-US" dirty="0"/>
              <a:t>?</a:t>
            </a:r>
          </a:p>
        </p:txBody>
      </p:sp>
      <p:sp>
        <p:nvSpPr>
          <p:cNvPr id="4" name="Slide Number Placeholder 3">
            <a:extLst>
              <a:ext uri="{FF2B5EF4-FFF2-40B4-BE49-F238E27FC236}">
                <a16:creationId xmlns:a16="http://schemas.microsoft.com/office/drawing/2014/main" id="{6D35E2D7-4917-AB75-6654-BDF9B88BDA74}"/>
              </a:ext>
            </a:extLst>
          </p:cNvPr>
          <p:cNvSpPr>
            <a:spLocks noGrp="1"/>
          </p:cNvSpPr>
          <p:nvPr>
            <p:ph type="sldNum" sz="quarter" idx="12"/>
          </p:nvPr>
        </p:nvSpPr>
        <p:spPr/>
        <p:txBody>
          <a:bodyPr/>
          <a:lstStyle/>
          <a:p>
            <a:fld id="{0A885B08-ED83-4E80-81DD-27C80F4EAFCA}" type="slidenum">
              <a:rPr lang="en-US" smtClean="0"/>
              <a:t>2</a:t>
            </a:fld>
            <a:endParaRPr lang="en-US"/>
          </a:p>
        </p:txBody>
      </p:sp>
      <p:pic>
        <p:nvPicPr>
          <p:cNvPr id="5" name="Picture 12">
            <a:extLst>
              <a:ext uri="{FF2B5EF4-FFF2-40B4-BE49-F238E27FC236}">
                <a16:creationId xmlns:a16="http://schemas.microsoft.com/office/drawing/2014/main" id="{83F8462D-0D35-C9E2-6261-6618A97CD23A}"/>
              </a:ext>
            </a:extLst>
          </p:cNvPr>
          <p:cNvPicPr>
            <a:picLocks noChangeAspect="1"/>
          </p:cNvPicPr>
          <p:nvPr/>
        </p:nvPicPr>
        <p:blipFill rotWithShape="1">
          <a:blip r:embed="rId2"/>
          <a:srcRect r="70817" b="23825"/>
          <a:stretch/>
        </p:blipFill>
        <p:spPr bwMode="auto">
          <a:xfrm>
            <a:off x="6343534" y="2688696"/>
            <a:ext cx="1737203" cy="2550947"/>
          </a:xfrm>
          <a:prstGeom prst="rect">
            <a:avLst/>
          </a:prstGeom>
        </p:spPr>
      </p:pic>
      <p:sp>
        <p:nvSpPr>
          <p:cNvPr id="6" name="TextBox 6">
            <a:extLst>
              <a:ext uri="{FF2B5EF4-FFF2-40B4-BE49-F238E27FC236}">
                <a16:creationId xmlns:a16="http://schemas.microsoft.com/office/drawing/2014/main" id="{8B3A0488-5010-D6BC-98E4-159D91BBF983}"/>
              </a:ext>
            </a:extLst>
          </p:cNvPr>
          <p:cNvSpPr txBox="1"/>
          <p:nvPr/>
        </p:nvSpPr>
        <p:spPr bwMode="auto">
          <a:xfrm>
            <a:off x="6206167" y="5224316"/>
            <a:ext cx="2619910" cy="400110"/>
          </a:xfrm>
          <a:prstGeom prst="rect">
            <a:avLst/>
          </a:prstGeom>
          <a:noFill/>
        </p:spPr>
        <p:txBody>
          <a:bodyPr wrap="square" rtlCol="0">
            <a:spAutoFit/>
          </a:bodyPr>
          <a:lstStyle/>
          <a:p>
            <a:pPr>
              <a:defRPr/>
            </a:pPr>
            <a:r>
              <a:rPr lang="en-US" sz="2000" dirty="0">
                <a:latin typeface="Roboto"/>
                <a:cs typeface="Roboto"/>
              </a:rPr>
              <a:t>Incoherent dipoles</a:t>
            </a:r>
          </a:p>
        </p:txBody>
      </p:sp>
      <p:sp>
        <p:nvSpPr>
          <p:cNvPr id="7" name="Freeform 1">
            <a:extLst>
              <a:ext uri="{FF2B5EF4-FFF2-40B4-BE49-F238E27FC236}">
                <a16:creationId xmlns:a16="http://schemas.microsoft.com/office/drawing/2014/main" id="{3390AFFD-D50B-41FB-48C0-152854133AC2}"/>
              </a:ext>
            </a:extLst>
          </p:cNvPr>
          <p:cNvSpPr/>
          <p:nvPr/>
        </p:nvSpPr>
        <p:spPr bwMode="auto">
          <a:xfrm>
            <a:off x="8371822" y="2742551"/>
            <a:ext cx="621818" cy="765260"/>
          </a:xfrm>
          <a:custGeom>
            <a:avLst/>
            <a:gdLst>
              <a:gd name="connsiteX0" fmla="*/ 35832 w 1048204"/>
              <a:gd name="connsiteY0" fmla="*/ 903514 h 903514"/>
              <a:gd name="connsiteX1" fmla="*/ 24947 w 1048204"/>
              <a:gd name="connsiteY1" fmla="*/ 631371 h 903514"/>
              <a:gd name="connsiteX2" fmla="*/ 318861 w 1048204"/>
              <a:gd name="connsiteY2" fmla="*/ 718457 h 903514"/>
              <a:gd name="connsiteX3" fmla="*/ 297090 w 1048204"/>
              <a:gd name="connsiteY3" fmla="*/ 370114 h 903514"/>
              <a:gd name="connsiteX4" fmla="*/ 721632 w 1048204"/>
              <a:gd name="connsiteY4" fmla="*/ 413657 h 903514"/>
              <a:gd name="connsiteX5" fmla="*/ 688975 w 1048204"/>
              <a:gd name="connsiteY5" fmla="*/ 163286 h 903514"/>
              <a:gd name="connsiteX6" fmla="*/ 1048204 w 1048204"/>
              <a:gd name="connsiteY6" fmla="*/ 0 h 903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8204" h="903514" extrusionOk="0">
                <a:moveTo>
                  <a:pt x="35832" y="903514"/>
                </a:moveTo>
                <a:cubicBezTo>
                  <a:pt x="6804" y="782864"/>
                  <a:pt x="-22224" y="662214"/>
                  <a:pt x="24947" y="631371"/>
                </a:cubicBezTo>
                <a:cubicBezTo>
                  <a:pt x="72118" y="600528"/>
                  <a:pt x="273504" y="762000"/>
                  <a:pt x="318861" y="718457"/>
                </a:cubicBezTo>
                <a:cubicBezTo>
                  <a:pt x="364218" y="674914"/>
                  <a:pt x="229962" y="420914"/>
                  <a:pt x="297090" y="370114"/>
                </a:cubicBezTo>
                <a:cubicBezTo>
                  <a:pt x="364219" y="319314"/>
                  <a:pt x="656318" y="448128"/>
                  <a:pt x="721632" y="413657"/>
                </a:cubicBezTo>
                <a:cubicBezTo>
                  <a:pt x="786946" y="379186"/>
                  <a:pt x="634546" y="232229"/>
                  <a:pt x="688975" y="163286"/>
                </a:cubicBezTo>
                <a:cubicBezTo>
                  <a:pt x="743404" y="94343"/>
                  <a:pt x="895804" y="47171"/>
                  <a:pt x="1048204" y="0"/>
                </a:cubicBezTo>
              </a:path>
            </a:pathLst>
          </a:custGeom>
          <a:noFill/>
          <a:ln>
            <a:solidFill>
              <a:srgbClr val="FF0000"/>
            </a:solid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8" name="Freeform 2">
            <a:extLst>
              <a:ext uri="{FF2B5EF4-FFF2-40B4-BE49-F238E27FC236}">
                <a16:creationId xmlns:a16="http://schemas.microsoft.com/office/drawing/2014/main" id="{8B495FB6-6436-61CD-B965-7E520A6B3986}"/>
              </a:ext>
            </a:extLst>
          </p:cNvPr>
          <p:cNvSpPr/>
          <p:nvPr/>
        </p:nvSpPr>
        <p:spPr bwMode="auto">
          <a:xfrm rot="3289000">
            <a:off x="8086316" y="3678455"/>
            <a:ext cx="887811" cy="535984"/>
          </a:xfrm>
          <a:custGeom>
            <a:avLst/>
            <a:gdLst>
              <a:gd name="connsiteX0" fmla="*/ 35832 w 1048204"/>
              <a:gd name="connsiteY0" fmla="*/ 903514 h 903514"/>
              <a:gd name="connsiteX1" fmla="*/ 24947 w 1048204"/>
              <a:gd name="connsiteY1" fmla="*/ 631371 h 903514"/>
              <a:gd name="connsiteX2" fmla="*/ 318861 w 1048204"/>
              <a:gd name="connsiteY2" fmla="*/ 718457 h 903514"/>
              <a:gd name="connsiteX3" fmla="*/ 297090 w 1048204"/>
              <a:gd name="connsiteY3" fmla="*/ 370114 h 903514"/>
              <a:gd name="connsiteX4" fmla="*/ 721632 w 1048204"/>
              <a:gd name="connsiteY4" fmla="*/ 413657 h 903514"/>
              <a:gd name="connsiteX5" fmla="*/ 688975 w 1048204"/>
              <a:gd name="connsiteY5" fmla="*/ 163286 h 903514"/>
              <a:gd name="connsiteX6" fmla="*/ 1048204 w 1048204"/>
              <a:gd name="connsiteY6" fmla="*/ 0 h 903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8204" h="903514" extrusionOk="0">
                <a:moveTo>
                  <a:pt x="35832" y="903514"/>
                </a:moveTo>
                <a:cubicBezTo>
                  <a:pt x="6804" y="782864"/>
                  <a:pt x="-22224" y="662214"/>
                  <a:pt x="24947" y="631371"/>
                </a:cubicBezTo>
                <a:cubicBezTo>
                  <a:pt x="72118" y="600528"/>
                  <a:pt x="273504" y="762000"/>
                  <a:pt x="318861" y="718457"/>
                </a:cubicBezTo>
                <a:cubicBezTo>
                  <a:pt x="364218" y="674914"/>
                  <a:pt x="229962" y="420914"/>
                  <a:pt x="297090" y="370114"/>
                </a:cubicBezTo>
                <a:cubicBezTo>
                  <a:pt x="364219" y="319314"/>
                  <a:pt x="656318" y="448128"/>
                  <a:pt x="721632" y="413657"/>
                </a:cubicBezTo>
                <a:cubicBezTo>
                  <a:pt x="786946" y="379186"/>
                  <a:pt x="634546" y="232229"/>
                  <a:pt x="688975" y="163286"/>
                </a:cubicBezTo>
                <a:cubicBezTo>
                  <a:pt x="743404" y="94343"/>
                  <a:pt x="895804" y="47171"/>
                  <a:pt x="1048204" y="0"/>
                </a:cubicBezTo>
              </a:path>
            </a:pathLst>
          </a:custGeom>
          <a:noFill/>
          <a:ln>
            <a:solidFill>
              <a:srgbClr val="FF0000"/>
            </a:solid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9" name="Freeform 8">
            <a:extLst>
              <a:ext uri="{FF2B5EF4-FFF2-40B4-BE49-F238E27FC236}">
                <a16:creationId xmlns:a16="http://schemas.microsoft.com/office/drawing/2014/main" id="{A61260C5-B0C5-860B-9FDA-0509D941A460}"/>
              </a:ext>
            </a:extLst>
          </p:cNvPr>
          <p:cNvSpPr/>
          <p:nvPr/>
        </p:nvSpPr>
        <p:spPr bwMode="auto">
          <a:xfrm rot="3289000">
            <a:off x="8382172" y="4526612"/>
            <a:ext cx="887811" cy="535984"/>
          </a:xfrm>
          <a:custGeom>
            <a:avLst/>
            <a:gdLst>
              <a:gd name="connsiteX0" fmla="*/ 35832 w 1048204"/>
              <a:gd name="connsiteY0" fmla="*/ 903514 h 903514"/>
              <a:gd name="connsiteX1" fmla="*/ 24947 w 1048204"/>
              <a:gd name="connsiteY1" fmla="*/ 631371 h 903514"/>
              <a:gd name="connsiteX2" fmla="*/ 318861 w 1048204"/>
              <a:gd name="connsiteY2" fmla="*/ 718457 h 903514"/>
              <a:gd name="connsiteX3" fmla="*/ 297090 w 1048204"/>
              <a:gd name="connsiteY3" fmla="*/ 370114 h 903514"/>
              <a:gd name="connsiteX4" fmla="*/ 721632 w 1048204"/>
              <a:gd name="connsiteY4" fmla="*/ 413657 h 903514"/>
              <a:gd name="connsiteX5" fmla="*/ 688975 w 1048204"/>
              <a:gd name="connsiteY5" fmla="*/ 163286 h 903514"/>
              <a:gd name="connsiteX6" fmla="*/ 1048204 w 1048204"/>
              <a:gd name="connsiteY6" fmla="*/ 0 h 903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8204" h="903514" extrusionOk="0">
                <a:moveTo>
                  <a:pt x="35832" y="903514"/>
                </a:moveTo>
                <a:cubicBezTo>
                  <a:pt x="6804" y="782864"/>
                  <a:pt x="-22224" y="662214"/>
                  <a:pt x="24947" y="631371"/>
                </a:cubicBezTo>
                <a:cubicBezTo>
                  <a:pt x="72118" y="600528"/>
                  <a:pt x="273504" y="762000"/>
                  <a:pt x="318861" y="718457"/>
                </a:cubicBezTo>
                <a:cubicBezTo>
                  <a:pt x="364218" y="674914"/>
                  <a:pt x="229962" y="420914"/>
                  <a:pt x="297090" y="370114"/>
                </a:cubicBezTo>
                <a:cubicBezTo>
                  <a:pt x="364219" y="319314"/>
                  <a:pt x="656318" y="448128"/>
                  <a:pt x="721632" y="413657"/>
                </a:cubicBezTo>
                <a:cubicBezTo>
                  <a:pt x="786946" y="379186"/>
                  <a:pt x="634546" y="232229"/>
                  <a:pt x="688975" y="163286"/>
                </a:cubicBezTo>
                <a:cubicBezTo>
                  <a:pt x="743404" y="94343"/>
                  <a:pt x="895804" y="47171"/>
                  <a:pt x="1048204" y="0"/>
                </a:cubicBezTo>
              </a:path>
            </a:pathLst>
          </a:custGeom>
          <a:noFill/>
          <a:ln>
            <a:solidFill>
              <a:srgbClr val="FF0000"/>
            </a:solid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0" name="Freeform 9">
            <a:extLst>
              <a:ext uri="{FF2B5EF4-FFF2-40B4-BE49-F238E27FC236}">
                <a16:creationId xmlns:a16="http://schemas.microsoft.com/office/drawing/2014/main" id="{2D41D14C-38DA-2728-5276-DF550965EE28}"/>
              </a:ext>
            </a:extLst>
          </p:cNvPr>
          <p:cNvSpPr/>
          <p:nvPr/>
        </p:nvSpPr>
        <p:spPr bwMode="auto">
          <a:xfrm rot="625490">
            <a:off x="7284322" y="2424779"/>
            <a:ext cx="255911" cy="475069"/>
          </a:xfrm>
          <a:custGeom>
            <a:avLst/>
            <a:gdLst>
              <a:gd name="connsiteX0" fmla="*/ 35832 w 1048204"/>
              <a:gd name="connsiteY0" fmla="*/ 903514 h 903514"/>
              <a:gd name="connsiteX1" fmla="*/ 24947 w 1048204"/>
              <a:gd name="connsiteY1" fmla="*/ 631371 h 903514"/>
              <a:gd name="connsiteX2" fmla="*/ 318861 w 1048204"/>
              <a:gd name="connsiteY2" fmla="*/ 718457 h 903514"/>
              <a:gd name="connsiteX3" fmla="*/ 297090 w 1048204"/>
              <a:gd name="connsiteY3" fmla="*/ 370114 h 903514"/>
              <a:gd name="connsiteX4" fmla="*/ 721632 w 1048204"/>
              <a:gd name="connsiteY4" fmla="*/ 413657 h 903514"/>
              <a:gd name="connsiteX5" fmla="*/ 688975 w 1048204"/>
              <a:gd name="connsiteY5" fmla="*/ 163286 h 903514"/>
              <a:gd name="connsiteX6" fmla="*/ 1048204 w 1048204"/>
              <a:gd name="connsiteY6" fmla="*/ 0 h 903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8204" h="903514" extrusionOk="0">
                <a:moveTo>
                  <a:pt x="35832" y="903514"/>
                </a:moveTo>
                <a:cubicBezTo>
                  <a:pt x="6804" y="782864"/>
                  <a:pt x="-22224" y="662214"/>
                  <a:pt x="24947" y="631371"/>
                </a:cubicBezTo>
                <a:cubicBezTo>
                  <a:pt x="72118" y="600528"/>
                  <a:pt x="273504" y="762000"/>
                  <a:pt x="318861" y="718457"/>
                </a:cubicBezTo>
                <a:cubicBezTo>
                  <a:pt x="364218" y="674914"/>
                  <a:pt x="229962" y="420914"/>
                  <a:pt x="297090" y="370114"/>
                </a:cubicBezTo>
                <a:cubicBezTo>
                  <a:pt x="364219" y="319314"/>
                  <a:pt x="656318" y="448128"/>
                  <a:pt x="721632" y="413657"/>
                </a:cubicBezTo>
                <a:cubicBezTo>
                  <a:pt x="786946" y="379186"/>
                  <a:pt x="634546" y="232229"/>
                  <a:pt x="688975" y="163286"/>
                </a:cubicBezTo>
                <a:cubicBezTo>
                  <a:pt x="743404" y="94343"/>
                  <a:pt x="895804" y="47171"/>
                  <a:pt x="1048204" y="0"/>
                </a:cubicBezTo>
              </a:path>
            </a:pathLst>
          </a:custGeom>
          <a:noFill/>
          <a:ln>
            <a:solidFill>
              <a:srgbClr val="FF0000"/>
            </a:solid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1" name="TextBox 10">
            <a:extLst>
              <a:ext uri="{FF2B5EF4-FFF2-40B4-BE49-F238E27FC236}">
                <a16:creationId xmlns:a16="http://schemas.microsoft.com/office/drawing/2014/main" id="{7B630466-0E7B-5991-8063-D425DD045E26}"/>
              </a:ext>
            </a:extLst>
          </p:cNvPr>
          <p:cNvSpPr txBox="1"/>
          <p:nvPr/>
        </p:nvSpPr>
        <p:spPr bwMode="auto">
          <a:xfrm>
            <a:off x="10078947" y="3352166"/>
            <a:ext cx="1996518" cy="707886"/>
          </a:xfrm>
          <a:prstGeom prst="rect">
            <a:avLst/>
          </a:prstGeom>
          <a:noFill/>
        </p:spPr>
        <p:txBody>
          <a:bodyPr wrap="square" rtlCol="0">
            <a:spAutoFit/>
          </a:bodyPr>
          <a:lstStyle/>
          <a:p>
            <a:pPr algn="ctr">
              <a:defRPr/>
            </a:pPr>
            <a:r>
              <a:rPr lang="en-US" sz="2000" dirty="0">
                <a:latin typeface="Roboto"/>
                <a:cs typeface="Roboto"/>
              </a:rPr>
              <a:t>Incoherent light emission</a:t>
            </a:r>
          </a:p>
        </p:txBody>
      </p:sp>
      <p:sp>
        <p:nvSpPr>
          <p:cNvPr id="12" name="Notched Right Arrow 3">
            <a:extLst>
              <a:ext uri="{FF2B5EF4-FFF2-40B4-BE49-F238E27FC236}">
                <a16:creationId xmlns:a16="http://schemas.microsoft.com/office/drawing/2014/main" id="{2CC7D916-48DC-04E7-9204-9BF57C27E166}"/>
              </a:ext>
            </a:extLst>
          </p:cNvPr>
          <p:cNvSpPr/>
          <p:nvPr/>
        </p:nvSpPr>
        <p:spPr bwMode="auto">
          <a:xfrm>
            <a:off x="9039266" y="3507811"/>
            <a:ext cx="1039681" cy="282900"/>
          </a:xfrm>
          <a:prstGeom prst="notchedRightArrow">
            <a:avLst>
              <a:gd name="adj1" fmla="val 50000"/>
              <a:gd name="adj2" fmla="val 50000"/>
            </a:avLst>
          </a:prstGeom>
          <a:solidFill>
            <a:srgbClr val="B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3" name="TextBox 12">
            <a:extLst>
              <a:ext uri="{FF2B5EF4-FFF2-40B4-BE49-F238E27FC236}">
                <a16:creationId xmlns:a16="http://schemas.microsoft.com/office/drawing/2014/main" id="{23A3447A-34F7-F8C8-DB3C-CA9CD496E958}"/>
              </a:ext>
            </a:extLst>
          </p:cNvPr>
          <p:cNvSpPr txBox="1"/>
          <p:nvPr/>
        </p:nvSpPr>
        <p:spPr>
          <a:xfrm>
            <a:off x="6844397" y="1283239"/>
            <a:ext cx="4163709" cy="1200329"/>
          </a:xfrm>
          <a:prstGeom prst="rect">
            <a:avLst/>
          </a:prstGeom>
          <a:noFill/>
        </p:spPr>
        <p:txBody>
          <a:bodyPr wrap="square" rtlCol="0">
            <a:spAutoFit/>
          </a:bodyPr>
          <a:lstStyle/>
          <a:p>
            <a:pPr algn="ctr"/>
            <a:r>
              <a:rPr lang="en-US" dirty="0"/>
              <a:t>Photoluminescence (PL) is a stochastic process in which a material absorbs light energy and then emits said energy as light </a:t>
            </a:r>
          </a:p>
          <a:p>
            <a:endParaRPr lang="en-US" dirty="0"/>
          </a:p>
        </p:txBody>
      </p:sp>
      <p:sp>
        <p:nvSpPr>
          <p:cNvPr id="16" name="TextBox 15">
            <a:extLst>
              <a:ext uri="{FF2B5EF4-FFF2-40B4-BE49-F238E27FC236}">
                <a16:creationId xmlns:a16="http://schemas.microsoft.com/office/drawing/2014/main" id="{D2A1163B-32A2-F524-E14A-70A54A06E6C7}"/>
              </a:ext>
            </a:extLst>
          </p:cNvPr>
          <p:cNvSpPr txBox="1"/>
          <p:nvPr/>
        </p:nvSpPr>
        <p:spPr>
          <a:xfrm>
            <a:off x="741435" y="1139450"/>
            <a:ext cx="4350189" cy="1477328"/>
          </a:xfrm>
          <a:prstGeom prst="rect">
            <a:avLst/>
          </a:prstGeom>
          <a:noFill/>
        </p:spPr>
        <p:txBody>
          <a:bodyPr wrap="square" rtlCol="0">
            <a:spAutoFit/>
          </a:bodyPr>
          <a:lstStyle/>
          <a:p>
            <a:pPr algn="ctr"/>
            <a:r>
              <a:rPr lang="en-US" dirty="0"/>
              <a:t>SF is a quantum optical phenomenon where a group of excited atoms or particles synchronize and emit a collective intense burst of coherent light</a:t>
            </a:r>
          </a:p>
          <a:p>
            <a:endParaRPr lang="en-US" dirty="0"/>
          </a:p>
        </p:txBody>
      </p:sp>
      <p:pic>
        <p:nvPicPr>
          <p:cNvPr id="17" name="Picture 12">
            <a:extLst>
              <a:ext uri="{FF2B5EF4-FFF2-40B4-BE49-F238E27FC236}">
                <a16:creationId xmlns:a16="http://schemas.microsoft.com/office/drawing/2014/main" id="{37C4E169-3FE4-ADE1-E52B-AE90AF6D5835}"/>
              </a:ext>
            </a:extLst>
          </p:cNvPr>
          <p:cNvPicPr>
            <a:picLocks noChangeAspect="1"/>
          </p:cNvPicPr>
          <p:nvPr/>
        </p:nvPicPr>
        <p:blipFill rotWithShape="1">
          <a:blip r:embed="rId2"/>
          <a:srcRect b="23825"/>
          <a:stretch/>
        </p:blipFill>
        <p:spPr bwMode="auto">
          <a:xfrm>
            <a:off x="685446" y="3002725"/>
            <a:ext cx="4369783" cy="1872390"/>
          </a:xfrm>
          <a:prstGeom prst="rect">
            <a:avLst/>
          </a:prstGeom>
        </p:spPr>
      </p:pic>
    </p:spTree>
    <p:extLst>
      <p:ext uri="{BB962C8B-B14F-4D97-AF65-F5344CB8AC3E}">
        <p14:creationId xmlns:p14="http://schemas.microsoft.com/office/powerpoint/2010/main" val="971205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000"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000"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000"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childTnLst>
                                </p:cTn>
                              </p:par>
                            </p:childTnLst>
                          </p:cTn>
                        </p:par>
                        <p:par>
                          <p:cTn id="16" fill="hold">
                            <p:stCondLst>
                              <p:cond delay="3000"/>
                            </p:stCondLst>
                            <p:childTnLst>
                              <p:par>
                                <p:cTn id="17" presetID="10" presetClass="entr" presetSubtype="0" fill="hold" grpId="0" nodeType="afterEffect">
                                  <p:stCondLst>
                                    <p:cond delay="0"/>
                                  </p:stCondLst>
                                  <p:childTnLst>
                                    <p:set>
                                      <p:cBhvr>
                                        <p:cTn id="18" dur="1000"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childTnLst>
                          </p:cTn>
                        </p:par>
                        <p:par>
                          <p:cTn id="25" fill="hold">
                            <p:stCondLst>
                              <p:cond delay="500"/>
                            </p:stCondLst>
                            <p:childTnLst>
                              <p:par>
                                <p:cTn id="26" presetID="10" presetClass="entr" presetSubtype="0" fill="hold" grpId="0" nodeType="after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8" grpId="0" bldLvl="0" animBg="1"/>
      <p:bldP spid="9" grpId="0" bldLvl="0" animBg="1"/>
      <p:bldP spid="10" grpId="0" bldLvl="0" animBg="1"/>
      <p:bldP spid="11" grpId="0"/>
      <p:bldP spid="12"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4FB1D2-356D-8D98-2EF6-8E285BAB88B4}"/>
              </a:ext>
            </a:extLst>
          </p:cNvPr>
          <p:cNvSpPr>
            <a:spLocks noGrp="1"/>
          </p:cNvSpPr>
          <p:nvPr>
            <p:ph type="title"/>
          </p:nvPr>
        </p:nvSpPr>
        <p:spPr/>
        <p:txBody>
          <a:bodyPr/>
          <a:lstStyle/>
          <a:p>
            <a:r>
              <a:rPr lang="en-US" dirty="0"/>
              <a:t>Signatures of </a:t>
            </a:r>
            <a:r>
              <a:rPr lang="en-US" dirty="0" err="1"/>
              <a:t>Superfluorescence</a:t>
            </a:r>
            <a:endParaRPr lang="en-US" dirty="0"/>
          </a:p>
        </p:txBody>
      </p:sp>
      <p:sp>
        <p:nvSpPr>
          <p:cNvPr id="4" name="Slide Number Placeholder 3">
            <a:extLst>
              <a:ext uri="{FF2B5EF4-FFF2-40B4-BE49-F238E27FC236}">
                <a16:creationId xmlns:a16="http://schemas.microsoft.com/office/drawing/2014/main" id="{F42CF163-B272-9310-2E47-2E21DAE9BF26}"/>
              </a:ext>
            </a:extLst>
          </p:cNvPr>
          <p:cNvSpPr>
            <a:spLocks noGrp="1"/>
          </p:cNvSpPr>
          <p:nvPr>
            <p:ph type="sldNum" sz="quarter" idx="12"/>
          </p:nvPr>
        </p:nvSpPr>
        <p:spPr/>
        <p:txBody>
          <a:bodyPr/>
          <a:lstStyle/>
          <a:p>
            <a:fld id="{0A885B08-ED83-4E80-81DD-27C80F4EAFCA}" type="slidenum">
              <a:rPr lang="en-US" smtClean="0"/>
              <a:t>3</a:t>
            </a:fld>
            <a:endParaRPr lang="en-US"/>
          </a:p>
        </p:txBody>
      </p:sp>
      <p:sp>
        <p:nvSpPr>
          <p:cNvPr id="3" name="AutoShape 2" descr="Characteristic properties of superfluorescent emission. (a) Schematic of spontaneous emission (left) and cooperative emission (right). Dipoles emitting spontaneously are not aligned and emit incoherently at different times. Dipoles emitting cooperatively are aligned and emit coherently at similar times. (b) Schematic of time‐resolved photoluminescence characteristic of spontaneous emission and superfluorescence. Notably, superfluorescence emits at a faster time scale and with a characteristic time delay (τD). Inset: example of Burnham‐Chiao ringing (subsequent peaks in time‐resolved photoluminescence) can appear depending on excitation power and sample geometry.">
            <a:extLst>
              <a:ext uri="{FF2B5EF4-FFF2-40B4-BE49-F238E27FC236}">
                <a16:creationId xmlns:a16="http://schemas.microsoft.com/office/drawing/2014/main" id="{6EDA28AB-8C3C-AF79-3C66-5D94BFA57491}"/>
              </a:ext>
            </a:extLst>
          </p:cNvPr>
          <p:cNvSpPr>
            <a:spLocks noChangeAspect="1" noChangeArrowheads="1"/>
          </p:cNvSpPr>
          <p:nvPr/>
        </p:nvSpPr>
        <p:spPr bwMode="auto">
          <a:xfrm>
            <a:off x="5943600" y="2487202"/>
            <a:ext cx="1094198" cy="109419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a:extLst>
              <a:ext uri="{FF2B5EF4-FFF2-40B4-BE49-F238E27FC236}">
                <a16:creationId xmlns:a16="http://schemas.microsoft.com/office/drawing/2014/main" id="{7E548174-5A0C-7277-E803-5FF26C2A5A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1571" y="1034136"/>
            <a:ext cx="2590800" cy="2755900"/>
          </a:xfrm>
          <a:prstGeom prst="rect">
            <a:avLst/>
          </a:prstGeom>
        </p:spPr>
      </p:pic>
      <p:sp>
        <p:nvSpPr>
          <p:cNvPr id="8" name="TextBox 7">
            <a:extLst>
              <a:ext uri="{FF2B5EF4-FFF2-40B4-BE49-F238E27FC236}">
                <a16:creationId xmlns:a16="http://schemas.microsoft.com/office/drawing/2014/main" id="{D31D5782-9460-BD13-27BA-D4E665D286D8}"/>
              </a:ext>
            </a:extLst>
          </p:cNvPr>
          <p:cNvSpPr txBox="1"/>
          <p:nvPr/>
        </p:nvSpPr>
        <p:spPr>
          <a:xfrm>
            <a:off x="203691" y="4272790"/>
            <a:ext cx="3287730" cy="1323439"/>
          </a:xfrm>
          <a:prstGeom prst="rect">
            <a:avLst/>
          </a:prstGeom>
          <a:noFill/>
        </p:spPr>
        <p:txBody>
          <a:bodyPr wrap="square" rtlCol="0">
            <a:spAutoFit/>
          </a:bodyPr>
          <a:lstStyle/>
          <a:p>
            <a:r>
              <a:rPr lang="en-US" sz="1600" b="1" dirty="0"/>
              <a:t>Characteristic Time Delay: </a:t>
            </a:r>
            <a:r>
              <a:rPr lang="en-US" sz="1600" dirty="0"/>
              <a:t>Unlike regular fluorescence which spikes instantly, this line stays flat initially while the dipoles build coherence, then fires a delayed burst.</a:t>
            </a:r>
          </a:p>
        </p:txBody>
      </p:sp>
      <p:sp>
        <p:nvSpPr>
          <p:cNvPr id="9" name="TextBox 8">
            <a:extLst>
              <a:ext uri="{FF2B5EF4-FFF2-40B4-BE49-F238E27FC236}">
                <a16:creationId xmlns:a16="http://schemas.microsoft.com/office/drawing/2014/main" id="{B8B59DBF-7C9A-645D-17DC-069BEC2E3D3E}"/>
              </a:ext>
            </a:extLst>
          </p:cNvPr>
          <p:cNvSpPr txBox="1"/>
          <p:nvPr/>
        </p:nvSpPr>
        <p:spPr>
          <a:xfrm>
            <a:off x="107715" y="3794881"/>
            <a:ext cx="3287730" cy="338554"/>
          </a:xfrm>
          <a:prstGeom prst="rect">
            <a:avLst/>
          </a:prstGeom>
          <a:noFill/>
        </p:spPr>
        <p:txBody>
          <a:bodyPr wrap="square" rtlCol="0">
            <a:spAutoFit/>
          </a:bodyPr>
          <a:lstStyle/>
          <a:p>
            <a:r>
              <a:rPr lang="en-US" sz="800" dirty="0"/>
              <a:t>https://</a:t>
            </a:r>
            <a:r>
              <a:rPr lang="en-US" sz="800" dirty="0" err="1"/>
              <a:t>www.researchgate.net</a:t>
            </a:r>
            <a:r>
              <a:rPr lang="en-US" sz="800" dirty="0"/>
              <a:t>/figure/Characteristic-properties-of-superfluorescent-emission-a-Schematic-of-spontaneous_fig1_380535450</a:t>
            </a:r>
          </a:p>
        </p:txBody>
      </p:sp>
      <p:pic>
        <p:nvPicPr>
          <p:cNvPr id="1030" name="Picture 6">
            <a:extLst>
              <a:ext uri="{FF2B5EF4-FFF2-40B4-BE49-F238E27FC236}">
                <a16:creationId xmlns:a16="http://schemas.microsoft.com/office/drawing/2014/main" id="{8F66D4A1-87A5-A214-FE3B-6FD0E779E2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95445" y="1159268"/>
            <a:ext cx="3462555" cy="2760841"/>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672C2700-4CFB-C979-83CE-93A585D55662}"/>
              </a:ext>
            </a:extLst>
          </p:cNvPr>
          <p:cNvSpPr txBox="1"/>
          <p:nvPr/>
        </p:nvSpPr>
        <p:spPr>
          <a:xfrm>
            <a:off x="4212323" y="3875021"/>
            <a:ext cx="3462554" cy="215444"/>
          </a:xfrm>
          <a:prstGeom prst="rect">
            <a:avLst/>
          </a:prstGeom>
          <a:noFill/>
        </p:spPr>
        <p:txBody>
          <a:bodyPr wrap="square" rtlCol="0">
            <a:spAutoFit/>
          </a:bodyPr>
          <a:lstStyle/>
          <a:p>
            <a:r>
              <a:rPr lang="en-US" sz="800" dirty="0"/>
              <a:t>https://</a:t>
            </a:r>
            <a:r>
              <a:rPr lang="en-US" sz="800" dirty="0" err="1"/>
              <a:t>www.nature.com</a:t>
            </a:r>
            <a:r>
              <a:rPr lang="en-US" sz="800" dirty="0"/>
              <a:t>/articles/s41586-025-09030-x</a:t>
            </a:r>
          </a:p>
        </p:txBody>
      </p:sp>
      <p:sp>
        <p:nvSpPr>
          <p:cNvPr id="12" name="TextBox 11">
            <a:extLst>
              <a:ext uri="{FF2B5EF4-FFF2-40B4-BE49-F238E27FC236}">
                <a16:creationId xmlns:a16="http://schemas.microsoft.com/office/drawing/2014/main" id="{BD75FD7A-2849-633A-0B1C-E18B7EB7A740}"/>
              </a:ext>
            </a:extLst>
          </p:cNvPr>
          <p:cNvSpPr txBox="1"/>
          <p:nvPr/>
        </p:nvSpPr>
        <p:spPr>
          <a:xfrm>
            <a:off x="3750068" y="4234996"/>
            <a:ext cx="3287730" cy="1107996"/>
          </a:xfrm>
          <a:prstGeom prst="rect">
            <a:avLst/>
          </a:prstGeom>
          <a:noFill/>
        </p:spPr>
        <p:txBody>
          <a:bodyPr wrap="square" rtlCol="0">
            <a:spAutoFit/>
          </a:bodyPr>
          <a:lstStyle/>
          <a:p>
            <a:r>
              <a:rPr lang="en-US" sz="1600" b="1" dirty="0"/>
              <a:t>Spectral Redshift:</a:t>
            </a:r>
            <a:r>
              <a:rPr lang="en-US" sz="1600" dirty="0"/>
              <a:t> A sudden shift in the emission peak to lower energies (longer wavelengths) compared to individual excitons.</a:t>
            </a:r>
          </a:p>
        </p:txBody>
      </p:sp>
      <p:sp>
        <p:nvSpPr>
          <p:cNvPr id="13" name="TextBox 12">
            <a:extLst>
              <a:ext uri="{FF2B5EF4-FFF2-40B4-BE49-F238E27FC236}">
                <a16:creationId xmlns:a16="http://schemas.microsoft.com/office/drawing/2014/main" id="{A5A2D7F8-B8C4-0ADC-5AAF-936250AD3249}"/>
              </a:ext>
            </a:extLst>
          </p:cNvPr>
          <p:cNvSpPr txBox="1"/>
          <p:nvPr/>
        </p:nvSpPr>
        <p:spPr>
          <a:xfrm>
            <a:off x="7416309" y="1926672"/>
            <a:ext cx="4572000" cy="3416320"/>
          </a:xfrm>
          <a:prstGeom prst="rect">
            <a:avLst/>
          </a:prstGeom>
          <a:noFill/>
        </p:spPr>
        <p:txBody>
          <a:bodyPr wrap="square" rtlCol="0">
            <a:spAutoFit/>
          </a:bodyPr>
          <a:lstStyle/>
          <a:p>
            <a:pPr marL="285750" indent="-285750">
              <a:buFont typeface="Arial" panose="020B0604020202020204" pitchFamily="34" charset="0"/>
              <a:buChar char="•"/>
            </a:pPr>
            <a:r>
              <a:rPr lang="en-US" b="1" dirty="0" err="1"/>
              <a:t>Superlinear</a:t>
            </a:r>
            <a:r>
              <a:rPr lang="en-US" b="1" dirty="0"/>
              <a:t> intensity scaling</a:t>
            </a:r>
            <a:r>
              <a:rPr lang="en-US" dirty="0"/>
              <a:t> - peak intensity scales faster than linearly with the number of emitters/excitation density (ideally ~N², vs. N for ordinary spontaneous emission)</a:t>
            </a:r>
          </a:p>
          <a:p>
            <a:pPr marL="285750" indent="-285750">
              <a:buFont typeface="Arial" panose="020B0604020202020204" pitchFamily="34" charset="0"/>
              <a:buChar char="•"/>
            </a:pPr>
            <a:r>
              <a:rPr lang="en-US" b="1" dirty="0"/>
              <a:t>Shot-to-shot delay fluctuations</a:t>
            </a:r>
            <a:r>
              <a:rPr lang="en-US" dirty="0"/>
              <a:t> – decay time varies from shot to shot because SF builds from quantum vacuum/spontaneous-emission noise, giving delay-time statistics that are themselves a signature</a:t>
            </a:r>
          </a:p>
          <a:p>
            <a:br>
              <a:rPr lang="en-US" dirty="0"/>
            </a:br>
            <a:endParaRPr lang="en-US" dirty="0"/>
          </a:p>
        </p:txBody>
      </p:sp>
    </p:spTree>
    <p:extLst>
      <p:ext uri="{BB962C8B-B14F-4D97-AF65-F5344CB8AC3E}">
        <p14:creationId xmlns:p14="http://schemas.microsoft.com/office/powerpoint/2010/main" val="26434816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13DB4-18A7-1025-63CA-3104151D55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297FCF-D677-C927-015E-A572B2C88C0B}"/>
              </a:ext>
            </a:extLst>
          </p:cNvPr>
          <p:cNvSpPr>
            <a:spLocks noGrp="1"/>
          </p:cNvSpPr>
          <p:nvPr>
            <p:ph type="title"/>
          </p:nvPr>
        </p:nvSpPr>
        <p:spPr/>
        <p:txBody>
          <a:bodyPr/>
          <a:lstStyle/>
          <a:p>
            <a:r>
              <a:rPr lang="en-US" dirty="0"/>
              <a:t>Potential SF Applications </a:t>
            </a:r>
          </a:p>
        </p:txBody>
      </p:sp>
      <p:sp>
        <p:nvSpPr>
          <p:cNvPr id="4" name="Slide Number Placeholder 3">
            <a:extLst>
              <a:ext uri="{FF2B5EF4-FFF2-40B4-BE49-F238E27FC236}">
                <a16:creationId xmlns:a16="http://schemas.microsoft.com/office/drawing/2014/main" id="{0420DE7A-330E-AE22-4782-05F2C04321BC}"/>
              </a:ext>
            </a:extLst>
          </p:cNvPr>
          <p:cNvSpPr>
            <a:spLocks noGrp="1"/>
          </p:cNvSpPr>
          <p:nvPr>
            <p:ph type="sldNum" sz="quarter" idx="12"/>
          </p:nvPr>
        </p:nvSpPr>
        <p:spPr/>
        <p:txBody>
          <a:bodyPr/>
          <a:lstStyle/>
          <a:p>
            <a:fld id="{0A885B08-ED83-4E80-81DD-27C80F4EAFCA}" type="slidenum">
              <a:rPr lang="en-US" smtClean="0"/>
              <a:t>4</a:t>
            </a:fld>
            <a:endParaRPr lang="en-US"/>
          </a:p>
        </p:txBody>
      </p:sp>
      <p:sp>
        <p:nvSpPr>
          <p:cNvPr id="5" name="TextBox 4">
            <a:extLst>
              <a:ext uri="{FF2B5EF4-FFF2-40B4-BE49-F238E27FC236}">
                <a16:creationId xmlns:a16="http://schemas.microsoft.com/office/drawing/2014/main" id="{647802C6-1840-CA47-C8AD-FE72B8C724D9}"/>
              </a:ext>
            </a:extLst>
          </p:cNvPr>
          <p:cNvSpPr txBox="1"/>
          <p:nvPr/>
        </p:nvSpPr>
        <p:spPr>
          <a:xfrm>
            <a:off x="440242" y="1169581"/>
            <a:ext cx="11419368" cy="3970318"/>
          </a:xfrm>
          <a:prstGeom prst="rect">
            <a:avLst/>
          </a:prstGeom>
          <a:noFill/>
        </p:spPr>
        <p:txBody>
          <a:bodyPr wrap="square" rtlCol="0">
            <a:spAutoFit/>
          </a:bodyPr>
          <a:lstStyle/>
          <a:p>
            <a:r>
              <a:rPr lang="en-US" dirty="0" err="1"/>
              <a:t>Superfluorescence</a:t>
            </a:r>
            <a:r>
              <a:rPr lang="en-US" dirty="0"/>
              <a:t> has potential applications in quantum computing and information processing Generating large batches of entangled photons for quantum computing is traditionally difficult. Because </a:t>
            </a:r>
            <a:r>
              <a:rPr lang="en-US" dirty="0" err="1"/>
              <a:t>superfluorescence</a:t>
            </a:r>
            <a:r>
              <a:rPr lang="en-US" dirty="0"/>
              <a:t> forces thousands of dipoles to interact collectively, it acts as a scalable, highly efficient factory for creating multi-particle quantum entanglement and traveling qubits  </a:t>
            </a:r>
          </a:p>
          <a:p>
            <a:endParaRPr lang="en-US" dirty="0"/>
          </a:p>
          <a:p>
            <a:r>
              <a:rPr lang="en-US" dirty="0"/>
              <a:t>In optoelectronics, SF allows for the creation and use of cavity free lasers. Standard lasers require precise micro-mirrors (cavities) to bounce light back and forth to make it coherent. </a:t>
            </a:r>
            <a:r>
              <a:rPr lang="en-US" dirty="0" err="1"/>
              <a:t>Superfluorescence</a:t>
            </a:r>
            <a:r>
              <a:rPr lang="en-US" dirty="0"/>
              <a:t> generates perfectly coherent, directional light entirely on its own through quantum noise. </a:t>
            </a:r>
          </a:p>
          <a:p>
            <a:endParaRPr lang="en-US" dirty="0"/>
          </a:p>
          <a:p>
            <a:r>
              <a:rPr lang="en-US" dirty="0"/>
              <a:t>Further, SF has applications in Biomedical imaging, by providing super-brights optical tags. Lanthanide-doped </a:t>
            </a:r>
            <a:r>
              <a:rPr lang="en-US" dirty="0" err="1"/>
              <a:t>upconversion</a:t>
            </a:r>
            <a:r>
              <a:rPr lang="en-US" dirty="0"/>
              <a:t> nanoparticles (UCNPs) utilizing </a:t>
            </a:r>
            <a:r>
              <a:rPr lang="en-US" dirty="0" err="1"/>
              <a:t>superfluorescence</a:t>
            </a:r>
            <a:r>
              <a:rPr lang="en-US" dirty="0"/>
              <a:t> emit light that is thousands of times brighter and faster than normal bioluminescent tags. Because these nanoparticles are smaller than 500 nanometers and do not require heavy laser equipment, they can be injected into tissue as non-destructive, ultra-bright contrast agents for deep-tissue medical imaging</a:t>
            </a:r>
          </a:p>
        </p:txBody>
      </p:sp>
    </p:spTree>
    <p:extLst>
      <p:ext uri="{BB962C8B-B14F-4D97-AF65-F5344CB8AC3E}">
        <p14:creationId xmlns:p14="http://schemas.microsoft.com/office/powerpoint/2010/main" val="24171859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8BD64-18E4-1BF9-13BB-8F05E1DF29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B54154-EFB0-19F2-F906-8B8265CAAA9C}"/>
              </a:ext>
            </a:extLst>
          </p:cNvPr>
          <p:cNvSpPr>
            <a:spLocks noGrp="1"/>
          </p:cNvSpPr>
          <p:nvPr>
            <p:ph type="title"/>
          </p:nvPr>
        </p:nvSpPr>
        <p:spPr/>
        <p:txBody>
          <a:bodyPr/>
          <a:lstStyle/>
          <a:p>
            <a:r>
              <a:rPr lang="en-US" dirty="0"/>
              <a:t>Photon Statistics</a:t>
            </a:r>
          </a:p>
        </p:txBody>
      </p:sp>
      <p:sp>
        <p:nvSpPr>
          <p:cNvPr id="4" name="Slide Number Placeholder 3">
            <a:extLst>
              <a:ext uri="{FF2B5EF4-FFF2-40B4-BE49-F238E27FC236}">
                <a16:creationId xmlns:a16="http://schemas.microsoft.com/office/drawing/2014/main" id="{5BE7A8DC-EADA-BF47-E75F-7FD9F4333A8F}"/>
              </a:ext>
            </a:extLst>
          </p:cNvPr>
          <p:cNvSpPr>
            <a:spLocks noGrp="1"/>
          </p:cNvSpPr>
          <p:nvPr>
            <p:ph type="sldNum" sz="quarter" idx="12"/>
          </p:nvPr>
        </p:nvSpPr>
        <p:spPr/>
        <p:txBody>
          <a:bodyPr/>
          <a:lstStyle/>
          <a:p>
            <a:fld id="{0A885B08-ED83-4E80-81DD-27C80F4EAFCA}" type="slidenum">
              <a:rPr lang="en-US" smtClean="0"/>
              <a:t>5</a:t>
            </a:fld>
            <a:endParaRPr lang="en-US"/>
          </a:p>
        </p:txBody>
      </p:sp>
      <p:sp>
        <p:nvSpPr>
          <p:cNvPr id="5" name="TextBox 4">
            <a:extLst>
              <a:ext uri="{FF2B5EF4-FFF2-40B4-BE49-F238E27FC236}">
                <a16:creationId xmlns:a16="http://schemas.microsoft.com/office/drawing/2014/main" id="{5E216425-950A-A2A6-1998-43EE3C0CDF3D}"/>
              </a:ext>
            </a:extLst>
          </p:cNvPr>
          <p:cNvSpPr txBox="1"/>
          <p:nvPr/>
        </p:nvSpPr>
        <p:spPr>
          <a:xfrm>
            <a:off x="440242" y="1169581"/>
            <a:ext cx="11419368" cy="5078313"/>
          </a:xfrm>
          <a:prstGeom prst="rect">
            <a:avLst/>
          </a:prstGeom>
          <a:noFill/>
        </p:spPr>
        <p:txBody>
          <a:bodyPr wrap="square" rtlCol="0">
            <a:spAutoFit/>
          </a:bodyPr>
          <a:lstStyle/>
          <a:p>
            <a:r>
              <a:rPr lang="en-US" dirty="0"/>
              <a:t>To understand the nature of the light emitted via SF, and to more easily differentiate the phenomenon from Amplified </a:t>
            </a:r>
            <a:r>
              <a:rPr lang="en-US" dirty="0" err="1"/>
              <a:t>Sponaneous</a:t>
            </a:r>
            <a:r>
              <a:rPr lang="en-US" dirty="0"/>
              <a:t> Emission, we need to understand the photon statistics of the emitted light</a:t>
            </a:r>
          </a:p>
          <a:p>
            <a:endParaRPr lang="en-US" dirty="0"/>
          </a:p>
          <a:p>
            <a:r>
              <a:rPr lang="en-US" dirty="0"/>
              <a:t>We do this via Homodyne Detection. Homodyne detection gives us a graph of the quadrature probability distribution, which we can convert to photon distribution. In our case we are phase randomized, so we get to know everything about our photon distribution while lacking all phase information</a:t>
            </a:r>
          </a:p>
          <a:p>
            <a:endParaRPr lang="en-US" dirty="0"/>
          </a:p>
          <a:p>
            <a:r>
              <a:rPr lang="en-US" dirty="0"/>
              <a:t>From these reading we also get our second-order coherence function (g</a:t>
            </a:r>
            <a:r>
              <a:rPr lang="en-US" baseline="30000" dirty="0"/>
              <a:t>2</a:t>
            </a:r>
            <a:r>
              <a:rPr lang="en-US" dirty="0"/>
              <a:t>), which also directly tells us nature of the light.</a:t>
            </a:r>
          </a:p>
          <a:p>
            <a:endParaRPr lang="en-US" dirty="0"/>
          </a:p>
          <a:p>
            <a:r>
              <a:rPr lang="en-US" dirty="0"/>
              <a:t>g</a:t>
            </a:r>
            <a:r>
              <a:rPr lang="en-US" baseline="30000" dirty="0"/>
              <a:t>2</a:t>
            </a:r>
            <a:r>
              <a:rPr lang="en-US" dirty="0"/>
              <a:t> &lt; 1  → Photons are </a:t>
            </a:r>
            <a:r>
              <a:rPr lang="en-US" dirty="0" err="1"/>
              <a:t>antibunched</a:t>
            </a:r>
            <a:r>
              <a:rPr lang="en-US" dirty="0"/>
              <a:t>, and avoid arriving together. A perfect single photon source has g</a:t>
            </a:r>
            <a:r>
              <a:rPr lang="en-US" baseline="30000" dirty="0"/>
              <a:t>2</a:t>
            </a:r>
            <a:r>
              <a:rPr lang="en-US" dirty="0"/>
              <a:t> = 0, which is Fock light</a:t>
            </a:r>
          </a:p>
          <a:p>
            <a:endParaRPr lang="en-US" dirty="0"/>
          </a:p>
          <a:p>
            <a:r>
              <a:rPr lang="en-US" dirty="0"/>
              <a:t>g</a:t>
            </a:r>
            <a:r>
              <a:rPr lang="en-US" baseline="30000" dirty="0"/>
              <a:t>2</a:t>
            </a:r>
            <a:r>
              <a:rPr lang="en-US" dirty="0"/>
              <a:t> = 1 → Coherent (</a:t>
            </a:r>
            <a:r>
              <a:rPr lang="en-US" dirty="0" err="1"/>
              <a:t>poissonian</a:t>
            </a:r>
            <a:r>
              <a:rPr lang="en-US" dirty="0"/>
              <a:t>) light, photon arrivals are uncorrelated</a:t>
            </a:r>
          </a:p>
          <a:p>
            <a:endParaRPr lang="en-US" dirty="0"/>
          </a:p>
          <a:p>
            <a:r>
              <a:rPr lang="en-US" dirty="0"/>
              <a:t>g</a:t>
            </a:r>
            <a:r>
              <a:rPr lang="en-US" baseline="30000" dirty="0"/>
              <a:t>2</a:t>
            </a:r>
            <a:r>
              <a:rPr lang="en-US" dirty="0"/>
              <a:t> &gt; 1 → Photons are bunched and prefer to arrive in clusters, think thermal light, which is about g</a:t>
            </a:r>
            <a:r>
              <a:rPr lang="en-US" baseline="30000" dirty="0"/>
              <a:t>2</a:t>
            </a:r>
            <a:r>
              <a:rPr lang="en-US" dirty="0"/>
              <a:t> = 2.   </a:t>
            </a:r>
          </a:p>
          <a:p>
            <a:br>
              <a:rPr lang="en-US" dirty="0"/>
            </a:br>
            <a:endParaRPr lang="en-US" dirty="0"/>
          </a:p>
          <a:p>
            <a:endParaRPr lang="en-US" dirty="0"/>
          </a:p>
        </p:txBody>
      </p:sp>
    </p:spTree>
    <p:extLst>
      <p:ext uri="{BB962C8B-B14F-4D97-AF65-F5344CB8AC3E}">
        <p14:creationId xmlns:p14="http://schemas.microsoft.com/office/powerpoint/2010/main" val="5595872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7299D-9D26-7CC5-FAAD-64029153F9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B69537-71EE-ADE2-663B-AF60D9C9E857}"/>
              </a:ext>
            </a:extLst>
          </p:cNvPr>
          <p:cNvSpPr>
            <a:spLocks noGrp="1"/>
          </p:cNvSpPr>
          <p:nvPr>
            <p:ph type="title"/>
          </p:nvPr>
        </p:nvSpPr>
        <p:spPr/>
        <p:txBody>
          <a:bodyPr/>
          <a:lstStyle/>
          <a:p>
            <a:r>
              <a:rPr lang="en-US" dirty="0"/>
              <a:t>Homodyne Detection + Kerr Gating</a:t>
            </a:r>
          </a:p>
        </p:txBody>
      </p:sp>
      <p:sp>
        <p:nvSpPr>
          <p:cNvPr id="4" name="Slide Number Placeholder 3">
            <a:extLst>
              <a:ext uri="{FF2B5EF4-FFF2-40B4-BE49-F238E27FC236}">
                <a16:creationId xmlns:a16="http://schemas.microsoft.com/office/drawing/2014/main" id="{0AAC4784-6B20-13BF-064C-D0B02257B6B9}"/>
              </a:ext>
            </a:extLst>
          </p:cNvPr>
          <p:cNvSpPr>
            <a:spLocks noGrp="1"/>
          </p:cNvSpPr>
          <p:nvPr>
            <p:ph type="sldNum" sz="quarter" idx="12"/>
          </p:nvPr>
        </p:nvSpPr>
        <p:spPr/>
        <p:txBody>
          <a:bodyPr/>
          <a:lstStyle/>
          <a:p>
            <a:fld id="{0A885B08-ED83-4E80-81DD-27C80F4EAFCA}" type="slidenum">
              <a:rPr lang="en-US" smtClean="0"/>
              <a:t>6</a:t>
            </a:fld>
            <a:endParaRPr lang="en-US"/>
          </a:p>
        </p:txBody>
      </p:sp>
      <p:grpSp>
        <p:nvGrpSpPr>
          <p:cNvPr id="3" name="Group 2">
            <a:extLst>
              <a:ext uri="{FF2B5EF4-FFF2-40B4-BE49-F238E27FC236}">
                <a16:creationId xmlns:a16="http://schemas.microsoft.com/office/drawing/2014/main" id="{DCE13091-38D9-FD98-7A84-0E3FD0A5CF01}"/>
              </a:ext>
            </a:extLst>
          </p:cNvPr>
          <p:cNvGrpSpPr/>
          <p:nvPr/>
        </p:nvGrpSpPr>
        <p:grpSpPr bwMode="auto">
          <a:xfrm>
            <a:off x="0" y="956106"/>
            <a:ext cx="5975672" cy="2199859"/>
            <a:chOff x="0" y="0"/>
            <a:chExt cx="6738763" cy="2585356"/>
          </a:xfrm>
        </p:grpSpPr>
        <p:sp>
          <p:nvSpPr>
            <p:cNvPr id="5" name="Minus 4">
              <a:extLst>
                <a:ext uri="{FF2B5EF4-FFF2-40B4-BE49-F238E27FC236}">
                  <a16:creationId xmlns:a16="http://schemas.microsoft.com/office/drawing/2014/main" id="{4C3B25D2-6427-6B3E-B616-BCFE4AA40929}"/>
                </a:ext>
              </a:extLst>
            </p:cNvPr>
            <p:cNvSpPr/>
            <p:nvPr/>
          </p:nvSpPr>
          <p:spPr bwMode="auto">
            <a:xfrm rot="20879998" flipH="1">
              <a:off x="4316484" y="1117553"/>
              <a:ext cx="1491139" cy="238124"/>
            </a:xfrm>
            <a:prstGeom prst="mathMinus">
              <a:avLst>
                <a:gd name="adj1" fmla="val 23520"/>
              </a:avLst>
            </a:prstGeom>
            <a:gradFill>
              <a:gsLst>
                <a:gs pos="1000">
                  <a:schemeClr val="accent2">
                    <a:lumMod val="75000"/>
                  </a:schemeClr>
                </a:gs>
                <a:gs pos="100000">
                  <a:srgbClr val="FFFFFF"/>
                </a:gs>
              </a:gsLst>
              <a:lin ang="0" scaled="1"/>
            </a:gradFill>
            <a:ln w="12700" cap="flat" cmpd="sng" algn="ctr">
              <a:solidFill>
                <a:schemeClr val="accent1">
                  <a:shade val="50000"/>
                  <a:alpha val="0"/>
                </a:schemeClr>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6" name="Minus 5">
              <a:extLst>
                <a:ext uri="{FF2B5EF4-FFF2-40B4-BE49-F238E27FC236}">
                  <a16:creationId xmlns:a16="http://schemas.microsoft.com/office/drawing/2014/main" id="{FAC2FADA-9AEE-B074-10D6-C201ABA751DF}"/>
                </a:ext>
              </a:extLst>
            </p:cNvPr>
            <p:cNvSpPr/>
            <p:nvPr/>
          </p:nvSpPr>
          <p:spPr bwMode="auto">
            <a:xfrm rot="719998" flipH="1">
              <a:off x="4312695" y="1335092"/>
              <a:ext cx="1491139" cy="238124"/>
            </a:xfrm>
            <a:prstGeom prst="mathMinus">
              <a:avLst>
                <a:gd name="adj1" fmla="val 23520"/>
              </a:avLst>
            </a:prstGeom>
            <a:gradFill>
              <a:gsLst>
                <a:gs pos="1000">
                  <a:schemeClr val="accent6">
                    <a:lumMod val="75000"/>
                  </a:schemeClr>
                </a:gs>
                <a:gs pos="100000">
                  <a:srgbClr val="FFFFFF"/>
                </a:gs>
              </a:gsLst>
              <a:lin ang="0" scaled="1"/>
            </a:gradFill>
            <a:ln w="12700" cap="flat" cmpd="sng" algn="ctr">
              <a:solidFill>
                <a:schemeClr val="accent1">
                  <a:shade val="50000"/>
                  <a:alpha val="0"/>
                </a:schemeClr>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7" name="Minus 6">
              <a:extLst>
                <a:ext uri="{FF2B5EF4-FFF2-40B4-BE49-F238E27FC236}">
                  <a16:creationId xmlns:a16="http://schemas.microsoft.com/office/drawing/2014/main" id="{9B8DC4DC-371A-BC47-69EC-94306FBE6A54}"/>
                </a:ext>
              </a:extLst>
            </p:cNvPr>
            <p:cNvSpPr/>
            <p:nvPr/>
          </p:nvSpPr>
          <p:spPr bwMode="auto">
            <a:xfrm>
              <a:off x="3056331" y="1292677"/>
              <a:ext cx="1491139" cy="238124"/>
            </a:xfrm>
            <a:prstGeom prst="mathMinus">
              <a:avLst>
                <a:gd name="adj1" fmla="val 23520"/>
              </a:avLst>
            </a:prstGeom>
            <a:gradFill>
              <a:gsLst>
                <a:gs pos="1000">
                  <a:schemeClr val="accent6">
                    <a:lumMod val="75000"/>
                  </a:schemeClr>
                </a:gs>
                <a:gs pos="100000">
                  <a:srgbClr val="FFFFFF"/>
                </a:gs>
              </a:gsLst>
              <a:lin ang="0" scaled="1"/>
            </a:gradFill>
            <a:ln w="12700" cap="flat" cmpd="sng" algn="ctr">
              <a:solidFill>
                <a:schemeClr val="accent1">
                  <a:shade val="50000"/>
                  <a:alpha val="0"/>
                </a:schemeClr>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8" name="Minus 7">
              <a:extLst>
                <a:ext uri="{FF2B5EF4-FFF2-40B4-BE49-F238E27FC236}">
                  <a16:creationId xmlns:a16="http://schemas.microsoft.com/office/drawing/2014/main" id="{CEE50138-71BD-977E-2C2F-4E35777977A7}"/>
                </a:ext>
              </a:extLst>
            </p:cNvPr>
            <p:cNvSpPr/>
            <p:nvPr/>
          </p:nvSpPr>
          <p:spPr bwMode="auto">
            <a:xfrm>
              <a:off x="3056331" y="1212592"/>
              <a:ext cx="1491139" cy="238124"/>
            </a:xfrm>
            <a:prstGeom prst="mathMinus">
              <a:avLst>
                <a:gd name="adj1" fmla="val 23520"/>
              </a:avLst>
            </a:prstGeom>
            <a:gradFill>
              <a:gsLst>
                <a:gs pos="1000">
                  <a:schemeClr val="accent2">
                    <a:lumMod val="75000"/>
                  </a:schemeClr>
                </a:gs>
                <a:gs pos="100000">
                  <a:srgbClr val="FFFFFF"/>
                </a:gs>
              </a:gsLst>
              <a:lin ang="0" scaled="1"/>
            </a:gradFill>
            <a:ln w="12700" cap="flat" cmpd="sng" algn="ctr">
              <a:solidFill>
                <a:schemeClr val="accent1">
                  <a:shade val="50000"/>
                  <a:alpha val="0"/>
                </a:schemeClr>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9" name="Minus 8">
              <a:extLst>
                <a:ext uri="{FF2B5EF4-FFF2-40B4-BE49-F238E27FC236}">
                  <a16:creationId xmlns:a16="http://schemas.microsoft.com/office/drawing/2014/main" id="{41E02A06-62F3-414B-9D23-71F41A8AC8EB}"/>
                </a:ext>
              </a:extLst>
            </p:cNvPr>
            <p:cNvSpPr/>
            <p:nvPr/>
          </p:nvSpPr>
          <p:spPr bwMode="auto">
            <a:xfrm rot="10799999">
              <a:off x="1689528" y="1275168"/>
              <a:ext cx="1491139" cy="238124"/>
            </a:xfrm>
            <a:prstGeom prst="mathMinus">
              <a:avLst>
                <a:gd name="adj1" fmla="val 23520"/>
              </a:avLst>
            </a:prstGeom>
            <a:gradFill>
              <a:gsLst>
                <a:gs pos="1000">
                  <a:schemeClr val="accent6">
                    <a:lumMod val="75000"/>
                  </a:schemeClr>
                </a:gs>
                <a:gs pos="100000">
                  <a:srgbClr val="FFFFFF"/>
                </a:gs>
              </a:gsLst>
              <a:lin ang="0" scaled="1"/>
            </a:gradFill>
            <a:ln w="12700" cap="flat" cmpd="sng" algn="ctr">
              <a:solidFill>
                <a:schemeClr val="accent1">
                  <a:shade val="50000"/>
                  <a:alpha val="0"/>
                </a:schemeClr>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0" name="Minus 9">
              <a:extLst>
                <a:ext uri="{FF2B5EF4-FFF2-40B4-BE49-F238E27FC236}">
                  <a16:creationId xmlns:a16="http://schemas.microsoft.com/office/drawing/2014/main" id="{7981D9B2-E36A-1291-1DAB-AEBF4D80C326}"/>
                </a:ext>
              </a:extLst>
            </p:cNvPr>
            <p:cNvSpPr/>
            <p:nvPr/>
          </p:nvSpPr>
          <p:spPr bwMode="auto">
            <a:xfrm rot="5399999">
              <a:off x="973342" y="678045"/>
              <a:ext cx="1432370" cy="238124"/>
            </a:xfrm>
            <a:prstGeom prst="mathMinus">
              <a:avLst>
                <a:gd name="adj1" fmla="val 23520"/>
              </a:avLst>
            </a:prstGeom>
            <a:gradFill>
              <a:gsLst>
                <a:gs pos="1000">
                  <a:schemeClr val="accent2">
                    <a:lumMod val="75000"/>
                  </a:schemeClr>
                </a:gs>
                <a:gs pos="100000">
                  <a:srgbClr val="FFFFFF"/>
                </a:gs>
              </a:gsLst>
              <a:lin ang="0" scaled="1"/>
            </a:gradFill>
            <a:ln w="12700" cap="flat" cmpd="sng" algn="ctr">
              <a:solidFill>
                <a:schemeClr val="accent1">
                  <a:shade val="50000"/>
                  <a:alpha val="0"/>
                </a:schemeClr>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1" name="Minus 10">
              <a:extLst>
                <a:ext uri="{FF2B5EF4-FFF2-40B4-BE49-F238E27FC236}">
                  <a16:creationId xmlns:a16="http://schemas.microsoft.com/office/drawing/2014/main" id="{3046C539-5894-AE13-A595-BDC7F094EDEA}"/>
                </a:ext>
              </a:extLst>
            </p:cNvPr>
            <p:cNvSpPr/>
            <p:nvPr/>
          </p:nvSpPr>
          <p:spPr bwMode="auto">
            <a:xfrm>
              <a:off x="0" y="1275168"/>
              <a:ext cx="1970618" cy="238124"/>
            </a:xfrm>
            <a:prstGeom prst="mathMinus">
              <a:avLst>
                <a:gd name="adj1" fmla="val 23520"/>
              </a:avLst>
            </a:prstGeom>
            <a:gradFill>
              <a:gsLst>
                <a:gs pos="1000">
                  <a:schemeClr val="accent6">
                    <a:lumMod val="75000"/>
                  </a:schemeClr>
                </a:gs>
                <a:gs pos="100000">
                  <a:srgbClr val="FFFFFF"/>
                </a:gs>
              </a:gsLst>
              <a:lin ang="0" scaled="1"/>
            </a:gradFill>
            <a:ln w="12700" cap="flat" cmpd="sng" algn="ctr">
              <a:solidFill>
                <a:schemeClr val="accent1">
                  <a:shade val="50000"/>
                  <a:alpha val="0"/>
                </a:schemeClr>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2" name="Minus 11">
              <a:extLst>
                <a:ext uri="{FF2B5EF4-FFF2-40B4-BE49-F238E27FC236}">
                  <a16:creationId xmlns:a16="http://schemas.microsoft.com/office/drawing/2014/main" id="{0EFB0EF0-3275-A7FF-0739-0B50D5047F02}"/>
                </a:ext>
              </a:extLst>
            </p:cNvPr>
            <p:cNvSpPr/>
            <p:nvPr/>
          </p:nvSpPr>
          <p:spPr bwMode="auto">
            <a:xfrm rot="10799999">
              <a:off x="1689528" y="1212592"/>
              <a:ext cx="1491139" cy="238124"/>
            </a:xfrm>
            <a:prstGeom prst="mathMinus">
              <a:avLst>
                <a:gd name="adj1" fmla="val 23520"/>
              </a:avLst>
            </a:prstGeom>
            <a:gradFill>
              <a:gsLst>
                <a:gs pos="1000">
                  <a:schemeClr val="accent2">
                    <a:lumMod val="75000"/>
                  </a:schemeClr>
                </a:gs>
                <a:gs pos="100000">
                  <a:srgbClr val="FFFFFF"/>
                </a:gs>
              </a:gsLst>
              <a:lin ang="0" scaled="1"/>
            </a:gradFill>
            <a:ln w="12700" cap="flat" cmpd="sng" algn="ctr">
              <a:solidFill>
                <a:schemeClr val="accent1">
                  <a:shade val="50000"/>
                  <a:alpha val="0"/>
                </a:schemeClr>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grpSp>
          <p:nvGrpSpPr>
            <p:cNvPr id="13" name="Group 12">
              <a:extLst>
                <a:ext uri="{FF2B5EF4-FFF2-40B4-BE49-F238E27FC236}">
                  <a16:creationId xmlns:a16="http://schemas.microsoft.com/office/drawing/2014/main" id="{3C045DE7-0CB7-A540-1314-600A6C9424DF}"/>
                </a:ext>
              </a:extLst>
            </p:cNvPr>
            <p:cNvGrpSpPr/>
            <p:nvPr/>
          </p:nvGrpSpPr>
          <p:grpSpPr bwMode="auto">
            <a:xfrm>
              <a:off x="1343863" y="1094654"/>
              <a:ext cx="691329" cy="599152"/>
              <a:chOff x="0" y="0"/>
              <a:chExt cx="691329" cy="599152"/>
            </a:xfrm>
          </p:grpSpPr>
          <p:sp>
            <p:nvSpPr>
              <p:cNvPr id="39" name="Right Triangle 38">
                <a:extLst>
                  <a:ext uri="{FF2B5EF4-FFF2-40B4-BE49-F238E27FC236}">
                    <a16:creationId xmlns:a16="http://schemas.microsoft.com/office/drawing/2014/main" id="{A3C980E7-FE87-FE5D-EB48-C0CCE552F8D2}"/>
                  </a:ext>
                </a:extLst>
              </p:cNvPr>
              <p:cNvSpPr/>
              <p:nvPr/>
            </p:nvSpPr>
            <p:spPr bwMode="auto">
              <a:xfrm>
                <a:off x="0" y="0"/>
                <a:ext cx="691329" cy="599152"/>
              </a:xfrm>
              <a:prstGeom prst="rtTriangle">
                <a:avLst/>
              </a:prstGeom>
              <a:gradFill>
                <a:gsLst>
                  <a:gs pos="0">
                    <a:schemeClr val="accent1">
                      <a:alpha val="49999"/>
                    </a:schemeClr>
                  </a:gs>
                  <a:gs pos="100000">
                    <a:srgbClr val="FFFFFF">
                      <a:alpha val="49999"/>
                    </a:srgbClr>
                  </a:gs>
                </a:gsLst>
                <a:lin ang="7200000" scaled="1"/>
              </a:gradFill>
              <a:ln w="12700" cap="flat" cmpd="sng" algn="ctr">
                <a:solidFill>
                  <a:schemeClr val="tx1"/>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0" name="Right Triangle 39">
                <a:extLst>
                  <a:ext uri="{FF2B5EF4-FFF2-40B4-BE49-F238E27FC236}">
                    <a16:creationId xmlns:a16="http://schemas.microsoft.com/office/drawing/2014/main" id="{ED1ABB19-204A-ED3A-776E-22FBF5E99F58}"/>
                  </a:ext>
                </a:extLst>
              </p:cNvPr>
              <p:cNvSpPr/>
              <p:nvPr/>
            </p:nvSpPr>
            <p:spPr bwMode="auto">
              <a:xfrm rot="10799999">
                <a:off x="0" y="0"/>
                <a:ext cx="691329" cy="599152"/>
              </a:xfrm>
              <a:prstGeom prst="rtTriangle">
                <a:avLst/>
              </a:prstGeom>
              <a:gradFill>
                <a:gsLst>
                  <a:gs pos="0">
                    <a:schemeClr val="accent1">
                      <a:alpha val="49999"/>
                    </a:schemeClr>
                  </a:gs>
                  <a:gs pos="100000">
                    <a:srgbClr val="FFFFFF">
                      <a:alpha val="49999"/>
                    </a:srgbClr>
                  </a:gs>
                </a:gsLst>
                <a:lin ang="7200000" scaled="1"/>
              </a:gradFill>
              <a:ln w="12700" cap="flat" cmpd="sng" algn="ctr">
                <a:solidFill>
                  <a:schemeClr val="tx1"/>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sp>
          <p:nvSpPr>
            <p:cNvPr id="14" name="TextBox 13">
              <a:extLst>
                <a:ext uri="{FF2B5EF4-FFF2-40B4-BE49-F238E27FC236}">
                  <a16:creationId xmlns:a16="http://schemas.microsoft.com/office/drawing/2014/main" id="{3641C2B1-858E-4F12-2A98-B0161B62708E}"/>
                </a:ext>
              </a:extLst>
            </p:cNvPr>
            <p:cNvSpPr txBox="1"/>
            <p:nvPr/>
          </p:nvSpPr>
          <p:spPr bwMode="auto">
            <a:xfrm>
              <a:off x="1749060" y="207988"/>
              <a:ext cx="648858" cy="30515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defRPr/>
              </a:pPr>
              <a:r>
                <a:rPr sz="1400"/>
                <a:t>LO</a:t>
              </a:r>
              <a:endParaRPr/>
            </a:p>
          </p:txBody>
        </p:sp>
        <p:sp>
          <p:nvSpPr>
            <p:cNvPr id="15" name="TextBox 14">
              <a:extLst>
                <a:ext uri="{FF2B5EF4-FFF2-40B4-BE49-F238E27FC236}">
                  <a16:creationId xmlns:a16="http://schemas.microsoft.com/office/drawing/2014/main" id="{851C8F51-7B95-9120-0703-06B4EF60EEE9}"/>
                </a:ext>
              </a:extLst>
            </p:cNvPr>
            <p:cNvSpPr txBox="1"/>
            <p:nvPr/>
          </p:nvSpPr>
          <p:spPr bwMode="auto">
            <a:xfrm>
              <a:off x="212610" y="970008"/>
              <a:ext cx="931665" cy="30515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defRPr/>
              </a:pPr>
              <a:r>
                <a:rPr sz="1400"/>
                <a:t>Signal</a:t>
              </a:r>
              <a:endParaRPr/>
            </a:p>
          </p:txBody>
        </p:sp>
        <p:sp>
          <p:nvSpPr>
            <p:cNvPr id="16" name="TextBox 15">
              <a:extLst>
                <a:ext uri="{FF2B5EF4-FFF2-40B4-BE49-F238E27FC236}">
                  <a16:creationId xmlns:a16="http://schemas.microsoft.com/office/drawing/2014/main" id="{708D68B4-222C-4CF5-42A2-DD4791550EAA}"/>
                </a:ext>
              </a:extLst>
            </p:cNvPr>
            <p:cNvSpPr txBox="1"/>
            <p:nvPr/>
          </p:nvSpPr>
          <p:spPr bwMode="auto">
            <a:xfrm>
              <a:off x="814304" y="1757378"/>
              <a:ext cx="1750806" cy="51851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lgn="ctr">
                <a:defRPr/>
              </a:pPr>
              <a:r>
                <a:rPr sz="1400"/>
                <a:t>Polarizing Beam Combiner</a:t>
              </a:r>
              <a:endParaRPr/>
            </a:p>
          </p:txBody>
        </p:sp>
        <p:cxnSp>
          <p:nvCxnSpPr>
            <p:cNvPr id="17" name="Straight Connector 16">
              <a:extLst>
                <a:ext uri="{FF2B5EF4-FFF2-40B4-BE49-F238E27FC236}">
                  <a16:creationId xmlns:a16="http://schemas.microsoft.com/office/drawing/2014/main" id="{7A3B78FF-D770-BD15-3F21-7C49A4EA4DC7}"/>
                </a:ext>
              </a:extLst>
            </p:cNvPr>
            <p:cNvCxnSpPr/>
            <p:nvPr/>
          </p:nvCxnSpPr>
          <p:spPr bwMode="auto">
            <a:xfrm flipH="1">
              <a:off x="920317" y="952498"/>
              <a:ext cx="0" cy="340177"/>
            </a:xfrm>
            <a:prstGeom prst="line">
              <a:avLst/>
            </a:prstGeom>
            <a:ln w="19050" cap="flat" cmpd="sng" algn="ctr">
              <a:solidFill>
                <a:schemeClr val="accent1">
                  <a:shade val="50000"/>
                </a:schemeClr>
              </a:solidFill>
              <a:prstDash val="solid"/>
              <a:miter lim="800000"/>
              <a:headEnd type="triangle"/>
              <a:tailEnd type="triangle" len="med"/>
            </a:ln>
          </p:spPr>
          <p:style>
            <a:lnRef idx="1">
              <a:schemeClr val="accent1">
                <a:shade val="50000"/>
              </a:schemeClr>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237960D2-FCDD-1B16-0AA5-EEE3F62CD6ED}"/>
                </a:ext>
              </a:extLst>
            </p:cNvPr>
            <p:cNvGrpSpPr/>
            <p:nvPr/>
          </p:nvGrpSpPr>
          <p:grpSpPr bwMode="auto">
            <a:xfrm>
              <a:off x="1808590" y="531379"/>
              <a:ext cx="338328" cy="338328"/>
              <a:chOff x="0" y="0"/>
              <a:chExt cx="338328" cy="338328"/>
            </a:xfrm>
          </p:grpSpPr>
          <p:sp>
            <p:nvSpPr>
              <p:cNvPr id="36" name="Connector 35">
                <a:extLst>
                  <a:ext uri="{FF2B5EF4-FFF2-40B4-BE49-F238E27FC236}">
                    <a16:creationId xmlns:a16="http://schemas.microsoft.com/office/drawing/2014/main" id="{622092C8-E67E-9E8E-D5A8-618DA7B66D54}"/>
                  </a:ext>
                </a:extLst>
              </p:cNvPr>
              <p:cNvSpPr/>
              <p:nvPr/>
            </p:nvSpPr>
            <p:spPr bwMode="auto">
              <a:xfrm>
                <a:off x="0" y="0"/>
                <a:ext cx="338328" cy="338328"/>
              </a:xfrm>
              <a:prstGeom prst="flowChartConnector">
                <a:avLst/>
              </a:prstGeom>
              <a:noFill/>
              <a:ln w="19050" cap="flat" cmpd="sng" algn="ctr">
                <a:solidFill>
                  <a:schemeClr val="accent1">
                    <a:shade val="50000"/>
                  </a:schemeClr>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cxnSp>
            <p:nvCxnSpPr>
              <p:cNvPr id="37" name="Straight Connector 36">
                <a:extLst>
                  <a:ext uri="{FF2B5EF4-FFF2-40B4-BE49-F238E27FC236}">
                    <a16:creationId xmlns:a16="http://schemas.microsoft.com/office/drawing/2014/main" id="{F02F1082-FC0D-65E5-0A4D-CC534F7A3BBE}"/>
                  </a:ext>
                </a:extLst>
              </p:cNvPr>
              <p:cNvCxnSpPr/>
              <p:nvPr/>
            </p:nvCxnSpPr>
            <p:spPr bwMode="auto">
              <a:xfrm rot="16199998" flipH="1">
                <a:off x="49545" y="49545"/>
                <a:ext cx="239233" cy="239233"/>
              </a:xfrm>
              <a:prstGeom prst="line">
                <a:avLst/>
              </a:prstGeom>
              <a:ln w="19050" cap="flat" cmpd="sng" algn="ctr">
                <a:solidFill>
                  <a:schemeClr val="accent1">
                    <a:shade val="50000"/>
                  </a:schemeClr>
                </a:solidFill>
                <a:prstDash val="solid"/>
                <a:miter lim="800000"/>
              </a:ln>
            </p:spPr>
            <p:style>
              <a:lnRef idx="1">
                <a:schemeClr val="accent1">
                  <a:shade val="50000"/>
                </a:schemeClr>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0117B585-8C6B-9620-476C-53D123421BAC}"/>
                  </a:ext>
                </a:extLst>
              </p:cNvPr>
              <p:cNvCxnSpPr/>
              <p:nvPr/>
            </p:nvCxnSpPr>
            <p:spPr bwMode="auto">
              <a:xfrm flipH="1">
                <a:off x="49545" y="49545"/>
                <a:ext cx="239233" cy="239233"/>
              </a:xfrm>
              <a:prstGeom prst="line">
                <a:avLst/>
              </a:prstGeom>
              <a:ln w="19050" cap="flat" cmpd="sng" algn="ctr">
                <a:solidFill>
                  <a:schemeClr val="accent1">
                    <a:shade val="50000"/>
                  </a:schemeClr>
                </a:solidFill>
                <a:prstDash val="solid"/>
                <a:miter lim="800000"/>
              </a:ln>
            </p:spPr>
            <p:style>
              <a:lnRef idx="1">
                <a:schemeClr val="accent1">
                  <a:shade val="50000"/>
                </a:schemeClr>
              </a:lnRef>
              <a:fillRef idx="0">
                <a:schemeClr val="accent1"/>
              </a:fillRef>
              <a:effectRef idx="0">
                <a:schemeClr val="accent1"/>
              </a:effectRef>
              <a:fontRef idx="minor">
                <a:schemeClr val="tx1"/>
              </a:fontRef>
            </p:style>
          </p:cxnSp>
        </p:grpSp>
        <p:sp>
          <p:nvSpPr>
            <p:cNvPr id="19" name="Rectangle 18">
              <a:extLst>
                <a:ext uri="{FF2B5EF4-FFF2-40B4-BE49-F238E27FC236}">
                  <a16:creationId xmlns:a16="http://schemas.microsoft.com/office/drawing/2014/main" id="{A8A42B04-B8D3-FFC4-BF38-FC255CF91C9E}"/>
                </a:ext>
              </a:extLst>
            </p:cNvPr>
            <p:cNvSpPr/>
            <p:nvPr/>
          </p:nvSpPr>
          <p:spPr bwMode="auto">
            <a:xfrm>
              <a:off x="3005304" y="1094654"/>
              <a:ext cx="221114" cy="599152"/>
            </a:xfrm>
            <a:prstGeom prst="rect">
              <a:avLst/>
            </a:prstGeom>
            <a:solidFill>
              <a:schemeClr val="accent1">
                <a:alpha val="49999"/>
              </a:schemeClr>
            </a:solidFill>
            <a:ln w="12700" cap="flat" cmpd="sng" algn="ctr">
              <a:solidFill>
                <a:schemeClr val="tx1"/>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0" name="TextBox 19">
              <a:extLst>
                <a:ext uri="{FF2B5EF4-FFF2-40B4-BE49-F238E27FC236}">
                  <a16:creationId xmlns:a16="http://schemas.microsoft.com/office/drawing/2014/main" id="{A937F167-A8F1-3B2D-3FEF-AE2B565F7796}"/>
                </a:ext>
              </a:extLst>
            </p:cNvPr>
            <p:cNvSpPr txBox="1"/>
            <p:nvPr/>
          </p:nvSpPr>
          <p:spPr bwMode="auto">
            <a:xfrm>
              <a:off x="2650117" y="1757378"/>
              <a:ext cx="931848" cy="314485"/>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lgn="ctr">
                <a:defRPr/>
              </a:pPr>
              <a:r>
                <a:rPr sz="1400">
                  <a:latin typeface="Adwaita Mono"/>
                  <a:ea typeface="Adwaita Mono"/>
                  <a:cs typeface="Adwaita Mono"/>
                </a:rPr>
                <a:t>λ</a:t>
              </a:r>
              <a:r>
                <a:rPr sz="1400"/>
                <a:t>\2 </a:t>
              </a:r>
            </a:p>
          </p:txBody>
        </p:sp>
        <p:sp>
          <p:nvSpPr>
            <p:cNvPr id="21" name="TextBox 20">
              <a:extLst>
                <a:ext uri="{FF2B5EF4-FFF2-40B4-BE49-F238E27FC236}">
                  <a16:creationId xmlns:a16="http://schemas.microsoft.com/office/drawing/2014/main" id="{CAC77224-9C48-D3C7-3340-E184342AB98D}"/>
                </a:ext>
              </a:extLst>
            </p:cNvPr>
            <p:cNvSpPr txBox="1"/>
            <p:nvPr/>
          </p:nvSpPr>
          <p:spPr bwMode="auto">
            <a:xfrm>
              <a:off x="3726905" y="1757378"/>
              <a:ext cx="1155735" cy="51851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lgn="ctr">
                <a:defRPr/>
              </a:pPr>
              <a:r>
                <a:rPr sz="1400"/>
                <a:t>Wollaston Prism</a:t>
              </a:r>
              <a:endParaRPr/>
            </a:p>
          </p:txBody>
        </p:sp>
        <p:sp>
          <p:nvSpPr>
            <p:cNvPr id="22" name="Minus 21">
              <a:extLst>
                <a:ext uri="{FF2B5EF4-FFF2-40B4-BE49-F238E27FC236}">
                  <a16:creationId xmlns:a16="http://schemas.microsoft.com/office/drawing/2014/main" id="{73194E4D-E871-FF81-18EA-2EE369C7883D}"/>
                </a:ext>
              </a:extLst>
            </p:cNvPr>
            <p:cNvSpPr/>
            <p:nvPr/>
          </p:nvSpPr>
          <p:spPr bwMode="auto">
            <a:xfrm rot="20879998" flipH="1">
              <a:off x="4316035" y="1060182"/>
              <a:ext cx="1491139" cy="238124"/>
            </a:xfrm>
            <a:prstGeom prst="mathMinus">
              <a:avLst>
                <a:gd name="adj1" fmla="val 23520"/>
              </a:avLst>
            </a:prstGeom>
            <a:gradFill>
              <a:gsLst>
                <a:gs pos="1000">
                  <a:schemeClr val="accent6">
                    <a:lumMod val="75000"/>
                  </a:schemeClr>
                </a:gs>
                <a:gs pos="100000">
                  <a:srgbClr val="FFFFFF"/>
                </a:gs>
              </a:gsLst>
              <a:lin ang="0" scaled="1"/>
            </a:gradFill>
            <a:ln w="12700" cap="flat" cmpd="sng" algn="ctr">
              <a:solidFill>
                <a:schemeClr val="accent1">
                  <a:shade val="50000"/>
                  <a:alpha val="0"/>
                </a:schemeClr>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3" name="Minus 22">
              <a:extLst>
                <a:ext uri="{FF2B5EF4-FFF2-40B4-BE49-F238E27FC236}">
                  <a16:creationId xmlns:a16="http://schemas.microsoft.com/office/drawing/2014/main" id="{E7191663-CCA5-90DC-658A-9CF3B78983F9}"/>
                </a:ext>
              </a:extLst>
            </p:cNvPr>
            <p:cNvSpPr/>
            <p:nvPr/>
          </p:nvSpPr>
          <p:spPr bwMode="auto">
            <a:xfrm rot="719998" flipH="1">
              <a:off x="4316035" y="1389027"/>
              <a:ext cx="1491139" cy="238124"/>
            </a:xfrm>
            <a:prstGeom prst="mathMinus">
              <a:avLst>
                <a:gd name="adj1" fmla="val 23520"/>
              </a:avLst>
            </a:prstGeom>
            <a:gradFill>
              <a:gsLst>
                <a:gs pos="1000">
                  <a:schemeClr val="accent2">
                    <a:lumMod val="75000"/>
                  </a:schemeClr>
                </a:gs>
                <a:gs pos="100000">
                  <a:srgbClr val="FFFFFF"/>
                </a:gs>
              </a:gsLst>
              <a:lin ang="0" scaled="1"/>
            </a:gradFill>
            <a:ln w="12700" cap="flat" cmpd="sng" algn="ctr">
              <a:solidFill>
                <a:schemeClr val="accent1">
                  <a:shade val="50000"/>
                  <a:alpha val="0"/>
                </a:schemeClr>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grpSp>
          <p:nvGrpSpPr>
            <p:cNvPr id="24" name="Group 23">
              <a:extLst>
                <a:ext uri="{FF2B5EF4-FFF2-40B4-BE49-F238E27FC236}">
                  <a16:creationId xmlns:a16="http://schemas.microsoft.com/office/drawing/2014/main" id="{5114D28F-BBB5-2219-3FCA-EC7D5C1BD562}"/>
                </a:ext>
              </a:extLst>
            </p:cNvPr>
            <p:cNvGrpSpPr/>
            <p:nvPr/>
          </p:nvGrpSpPr>
          <p:grpSpPr bwMode="auto">
            <a:xfrm>
              <a:off x="3906406" y="1094654"/>
              <a:ext cx="691329" cy="599152"/>
              <a:chOff x="0" y="0"/>
              <a:chExt cx="691329" cy="599152"/>
            </a:xfrm>
          </p:grpSpPr>
          <p:sp>
            <p:nvSpPr>
              <p:cNvPr id="34" name="Right Triangle 33">
                <a:extLst>
                  <a:ext uri="{FF2B5EF4-FFF2-40B4-BE49-F238E27FC236}">
                    <a16:creationId xmlns:a16="http://schemas.microsoft.com/office/drawing/2014/main" id="{6760668C-533B-8BB6-7768-DAFE363B280C}"/>
                  </a:ext>
                </a:extLst>
              </p:cNvPr>
              <p:cNvSpPr/>
              <p:nvPr/>
            </p:nvSpPr>
            <p:spPr bwMode="auto">
              <a:xfrm>
                <a:off x="0" y="0"/>
                <a:ext cx="691329" cy="599152"/>
              </a:xfrm>
              <a:prstGeom prst="rtTriangle">
                <a:avLst/>
              </a:prstGeom>
              <a:gradFill>
                <a:gsLst>
                  <a:gs pos="0">
                    <a:schemeClr val="accent1">
                      <a:alpha val="49999"/>
                    </a:schemeClr>
                  </a:gs>
                  <a:gs pos="100000">
                    <a:srgbClr val="FFFFFF">
                      <a:alpha val="49999"/>
                    </a:srgbClr>
                  </a:gs>
                </a:gsLst>
                <a:lin ang="7200000" scaled="1"/>
              </a:gradFill>
              <a:ln w="12700" cap="flat" cmpd="sng" algn="ctr">
                <a:solidFill>
                  <a:schemeClr val="tx1"/>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5" name="Right Triangle 34">
                <a:extLst>
                  <a:ext uri="{FF2B5EF4-FFF2-40B4-BE49-F238E27FC236}">
                    <a16:creationId xmlns:a16="http://schemas.microsoft.com/office/drawing/2014/main" id="{005B806C-12FB-30AD-D0E8-266EE707CB32}"/>
                  </a:ext>
                </a:extLst>
              </p:cNvPr>
              <p:cNvSpPr/>
              <p:nvPr/>
            </p:nvSpPr>
            <p:spPr bwMode="auto">
              <a:xfrm rot="10799999">
                <a:off x="0" y="0"/>
                <a:ext cx="691329" cy="599152"/>
              </a:xfrm>
              <a:prstGeom prst="rtTriangle">
                <a:avLst/>
              </a:prstGeom>
              <a:gradFill>
                <a:gsLst>
                  <a:gs pos="0">
                    <a:schemeClr val="accent1">
                      <a:alpha val="49999"/>
                    </a:schemeClr>
                  </a:gs>
                  <a:gs pos="100000">
                    <a:srgbClr val="FFFFFF">
                      <a:alpha val="49999"/>
                    </a:srgbClr>
                  </a:gs>
                </a:gsLst>
                <a:lin ang="7200000" scaled="1"/>
              </a:gradFill>
              <a:ln w="12700" cap="flat" cmpd="sng" algn="ctr">
                <a:solidFill>
                  <a:schemeClr val="tx1"/>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sp>
          <p:nvSpPr>
            <p:cNvPr id="25" name="Freeform 24">
              <a:extLst>
                <a:ext uri="{FF2B5EF4-FFF2-40B4-BE49-F238E27FC236}">
                  <a16:creationId xmlns:a16="http://schemas.microsoft.com/office/drawing/2014/main" id="{3F95D4D9-F319-43B2-5E35-A24C175835C9}"/>
                </a:ext>
              </a:extLst>
            </p:cNvPr>
            <p:cNvSpPr/>
            <p:nvPr/>
          </p:nvSpPr>
          <p:spPr bwMode="auto">
            <a:xfrm rot="10799999">
              <a:off x="5610995" y="907770"/>
              <a:ext cx="159369" cy="337757"/>
            </a:xfrm>
            <a:custGeom>
              <a:avLst/>
              <a:gdLst/>
              <a:ahLst/>
              <a:cxnLst/>
              <a:rect l="0" t="0" r="r" b="b"/>
              <a:pathLst>
                <a:path w="159370" h="337758" extrusionOk="0">
                  <a:moveTo>
                    <a:pt x="0" y="168879"/>
                  </a:moveTo>
                  <a:cubicBezTo>
                    <a:pt x="0" y="79365"/>
                    <a:pt x="71052" y="5143"/>
                    <a:pt x="159370" y="0"/>
                  </a:cubicBezTo>
                  <a:cubicBezTo>
                    <a:pt x="159370" y="0"/>
                    <a:pt x="159370" y="337758"/>
                    <a:pt x="159370" y="337758"/>
                  </a:cubicBezTo>
                  <a:cubicBezTo>
                    <a:pt x="71052" y="332615"/>
                    <a:pt x="0" y="258394"/>
                    <a:pt x="0" y="168879"/>
                  </a:cubicBezTo>
                  <a:close/>
                </a:path>
              </a:pathLst>
            </a:custGeom>
            <a:noFill/>
            <a:ln w="19050" cap="flat" cmpd="sng" algn="ctr">
              <a:solidFill>
                <a:schemeClr val="tx1"/>
              </a:solidFill>
              <a:prstDash val="solid"/>
              <a:miter lim="800000"/>
            </a:ln>
          </p:spPr>
          <p:txBody>
            <a:bodyPr anchor="ctr"/>
            <a:lstStyle/>
            <a:p>
              <a:pPr algn="ctr">
                <a:defRPr/>
              </a:pPr>
              <a:endParaRPr/>
            </a:p>
          </p:txBody>
        </p:sp>
        <p:sp>
          <p:nvSpPr>
            <p:cNvPr id="26" name="Freeform 25">
              <a:extLst>
                <a:ext uri="{FF2B5EF4-FFF2-40B4-BE49-F238E27FC236}">
                  <a16:creationId xmlns:a16="http://schemas.microsoft.com/office/drawing/2014/main" id="{338B42B4-9EBC-4B3E-7164-C5B8BD94C688}"/>
                </a:ext>
              </a:extLst>
            </p:cNvPr>
            <p:cNvSpPr/>
            <p:nvPr/>
          </p:nvSpPr>
          <p:spPr bwMode="auto">
            <a:xfrm rot="10799999">
              <a:off x="5607207" y="1411740"/>
              <a:ext cx="159369" cy="337757"/>
            </a:xfrm>
            <a:custGeom>
              <a:avLst/>
              <a:gdLst/>
              <a:ahLst/>
              <a:cxnLst/>
              <a:rect l="0" t="0" r="r" b="b"/>
              <a:pathLst>
                <a:path w="159370" h="337758" extrusionOk="0">
                  <a:moveTo>
                    <a:pt x="0" y="168879"/>
                  </a:moveTo>
                  <a:cubicBezTo>
                    <a:pt x="0" y="79365"/>
                    <a:pt x="71052" y="5143"/>
                    <a:pt x="159370" y="0"/>
                  </a:cubicBezTo>
                  <a:cubicBezTo>
                    <a:pt x="159370" y="0"/>
                    <a:pt x="159370" y="337758"/>
                    <a:pt x="159370" y="337758"/>
                  </a:cubicBezTo>
                  <a:cubicBezTo>
                    <a:pt x="71052" y="332615"/>
                    <a:pt x="0" y="258394"/>
                    <a:pt x="0" y="168879"/>
                  </a:cubicBezTo>
                  <a:close/>
                </a:path>
              </a:pathLst>
            </a:custGeom>
            <a:noFill/>
            <a:ln w="19050" cap="flat" cmpd="sng" algn="ctr">
              <a:solidFill>
                <a:schemeClr val="tx1"/>
              </a:solidFill>
              <a:prstDash val="solid"/>
              <a:miter lim="800000"/>
            </a:ln>
          </p:spPr>
          <p:txBody>
            <a:bodyPr anchor="ctr"/>
            <a:lstStyle/>
            <a:p>
              <a:pPr algn="ctr">
                <a:defRPr/>
              </a:pPr>
              <a:endParaRPr/>
            </a:p>
          </p:txBody>
        </p:sp>
        <p:sp>
          <p:nvSpPr>
            <p:cNvPr id="27" name="TextBox 26">
              <a:extLst>
                <a:ext uri="{FF2B5EF4-FFF2-40B4-BE49-F238E27FC236}">
                  <a16:creationId xmlns:a16="http://schemas.microsoft.com/office/drawing/2014/main" id="{032F8FDA-4FAE-BDAF-5A08-6E55DFE2B2BD}"/>
                </a:ext>
              </a:extLst>
            </p:cNvPr>
            <p:cNvSpPr txBox="1"/>
            <p:nvPr/>
          </p:nvSpPr>
          <p:spPr bwMode="auto">
            <a:xfrm>
              <a:off x="5109204" y="1749498"/>
              <a:ext cx="1162575" cy="51851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lgn="ctr">
                <a:defRPr/>
              </a:pPr>
              <a:r>
                <a:rPr sz="1400"/>
                <a:t>Balanced Photodiode</a:t>
              </a:r>
              <a:endParaRPr/>
            </a:p>
          </p:txBody>
        </p:sp>
        <p:cxnSp>
          <p:nvCxnSpPr>
            <p:cNvPr id="28" name="Shape 1002224994">
              <a:extLst>
                <a:ext uri="{FF2B5EF4-FFF2-40B4-BE49-F238E27FC236}">
                  <a16:creationId xmlns:a16="http://schemas.microsoft.com/office/drawing/2014/main" id="{EAE16A06-C952-41D1-B793-6CE40D81C7AF}"/>
                </a:ext>
              </a:extLst>
            </p:cNvPr>
            <p:cNvCxnSpPr/>
            <p:nvPr/>
          </p:nvCxnSpPr>
          <p:spPr bwMode="auto">
            <a:xfrm>
              <a:off x="5774530" y="1064396"/>
              <a:ext cx="485520" cy="162241"/>
            </a:xfrm>
            <a:prstGeom prst="curvedConnector2">
              <a:avLst/>
            </a:prstGeom>
            <a:ln w="19050" cap="flat" cmpd="sng" algn="ctr">
              <a:solidFill>
                <a:schemeClr val="tx1"/>
              </a:solidFill>
              <a:prstDash val="solid"/>
              <a:miter lim="800000"/>
              <a:tailEnd type="none" len="med"/>
            </a:ln>
          </p:spPr>
          <p:style>
            <a:lnRef idx="1">
              <a:schemeClr val="accent1">
                <a:shade val="50000"/>
              </a:schemeClr>
            </a:lnRef>
            <a:fillRef idx="0">
              <a:schemeClr val="accent1"/>
            </a:fillRef>
            <a:effectRef idx="0">
              <a:schemeClr val="accent1"/>
            </a:effectRef>
            <a:fontRef idx="minor">
              <a:schemeClr val="tx1"/>
            </a:fontRef>
          </p:style>
        </p:cxnSp>
        <p:cxnSp>
          <p:nvCxnSpPr>
            <p:cNvPr id="29" name="Shape 1002224994">
              <a:extLst>
                <a:ext uri="{FF2B5EF4-FFF2-40B4-BE49-F238E27FC236}">
                  <a16:creationId xmlns:a16="http://schemas.microsoft.com/office/drawing/2014/main" id="{222B3E06-992D-5CD4-C2EC-76EDF3946507}"/>
                </a:ext>
              </a:extLst>
            </p:cNvPr>
            <p:cNvCxnSpPr/>
            <p:nvPr/>
          </p:nvCxnSpPr>
          <p:spPr bwMode="auto">
            <a:xfrm flipV="1">
              <a:off x="5774530" y="1465872"/>
              <a:ext cx="485520" cy="103329"/>
            </a:xfrm>
            <a:prstGeom prst="curvedConnector2">
              <a:avLst/>
            </a:prstGeom>
            <a:ln w="19050" cap="flat" cmpd="sng" algn="ctr">
              <a:solidFill>
                <a:schemeClr val="tx1"/>
              </a:solidFill>
              <a:prstDash val="solid"/>
              <a:miter lim="800000"/>
              <a:tailEnd type="none" len="med"/>
            </a:ln>
          </p:spPr>
          <p:style>
            <a:lnRef idx="1">
              <a:schemeClr val="accent1">
                <a:shade val="50000"/>
              </a:schemeClr>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05CD9D28-C10B-3583-7103-286C18E4985D}"/>
                </a:ext>
              </a:extLst>
            </p:cNvPr>
            <p:cNvGrpSpPr/>
            <p:nvPr/>
          </p:nvGrpSpPr>
          <p:grpSpPr bwMode="auto">
            <a:xfrm>
              <a:off x="6210504" y="1177092"/>
              <a:ext cx="338328" cy="338328"/>
              <a:chOff x="0" y="0"/>
              <a:chExt cx="338328" cy="338328"/>
            </a:xfrm>
          </p:grpSpPr>
          <p:sp>
            <p:nvSpPr>
              <p:cNvPr id="32" name="Connector 31">
                <a:extLst>
                  <a:ext uri="{FF2B5EF4-FFF2-40B4-BE49-F238E27FC236}">
                    <a16:creationId xmlns:a16="http://schemas.microsoft.com/office/drawing/2014/main" id="{8B950EE2-D466-3323-AE02-D63B61C638C8}"/>
                  </a:ext>
                </a:extLst>
              </p:cNvPr>
              <p:cNvSpPr/>
              <p:nvPr/>
            </p:nvSpPr>
            <p:spPr bwMode="auto">
              <a:xfrm>
                <a:off x="0" y="0"/>
                <a:ext cx="338328" cy="338328"/>
              </a:xfrm>
              <a:prstGeom prst="flowChartConnector">
                <a:avLst/>
              </a:prstGeom>
              <a:noFill/>
              <a:ln w="19050" cap="flat" cmpd="sng" algn="ctr">
                <a:solidFill>
                  <a:schemeClr val="tx1"/>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33" name="Rectangle 32">
                <a:extLst>
                  <a:ext uri="{FF2B5EF4-FFF2-40B4-BE49-F238E27FC236}">
                    <a16:creationId xmlns:a16="http://schemas.microsoft.com/office/drawing/2014/main" id="{7AEFED01-9837-9048-89E4-F76145B53D56}"/>
                  </a:ext>
                </a:extLst>
              </p:cNvPr>
              <p:cNvSpPr/>
              <p:nvPr/>
            </p:nvSpPr>
            <p:spPr bwMode="auto">
              <a:xfrm>
                <a:off x="57039" y="146302"/>
                <a:ext cx="228600" cy="45720"/>
              </a:xfrm>
              <a:prstGeom prst="rect">
                <a:avLst/>
              </a:prstGeom>
              <a:solidFill>
                <a:schemeClr val="tx1"/>
              </a:solidFill>
              <a:ln w="12700" cap="flat" cmpd="sng" algn="ctr">
                <a:solidFill>
                  <a:schemeClr val="tx1"/>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sp>
          <p:nvSpPr>
            <p:cNvPr id="31" name="Rounded Rectangle 30">
              <a:extLst>
                <a:ext uri="{FF2B5EF4-FFF2-40B4-BE49-F238E27FC236}">
                  <a16:creationId xmlns:a16="http://schemas.microsoft.com/office/drawing/2014/main" id="{ABD325EA-37D4-55D2-6C3B-A82805EA018D}"/>
                </a:ext>
              </a:extLst>
            </p:cNvPr>
            <p:cNvSpPr/>
            <p:nvPr/>
          </p:nvSpPr>
          <p:spPr bwMode="auto">
            <a:xfrm>
              <a:off x="156308" y="0"/>
              <a:ext cx="6582454" cy="2585356"/>
            </a:xfrm>
            <a:prstGeom prst="roundRect">
              <a:avLst>
                <a:gd name="adj" fmla="val 5029"/>
              </a:avLst>
            </a:prstGeom>
            <a:solidFill>
              <a:schemeClr val="tx1">
                <a:lumMod val="50000"/>
                <a:lumOff val="50000"/>
                <a:alpha val="0"/>
              </a:schemeClr>
            </a:solidFill>
            <a:ln w="19050" cap="flat" cmpd="sng" algn="ctr">
              <a:solidFill>
                <a:schemeClr val="bg1">
                  <a:lumMod val="65098"/>
                </a:schemeClr>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dirty="0"/>
            </a:p>
          </p:txBody>
        </p:sp>
      </p:grpSp>
      <p:grpSp>
        <p:nvGrpSpPr>
          <p:cNvPr id="41" name="Group 40">
            <a:extLst>
              <a:ext uri="{FF2B5EF4-FFF2-40B4-BE49-F238E27FC236}">
                <a16:creationId xmlns:a16="http://schemas.microsoft.com/office/drawing/2014/main" id="{32CC0EE8-645A-80B9-68DC-B1DBF6343CE9}"/>
              </a:ext>
            </a:extLst>
          </p:cNvPr>
          <p:cNvGrpSpPr/>
          <p:nvPr/>
        </p:nvGrpSpPr>
        <p:grpSpPr bwMode="auto">
          <a:xfrm>
            <a:off x="5807249" y="3597964"/>
            <a:ext cx="6255678" cy="1992235"/>
            <a:chOff x="0" y="0"/>
            <a:chExt cx="6727029" cy="2134620"/>
          </a:xfrm>
        </p:grpSpPr>
        <p:sp>
          <p:nvSpPr>
            <p:cNvPr id="42" name="Rounded Rectangle 41">
              <a:extLst>
                <a:ext uri="{FF2B5EF4-FFF2-40B4-BE49-F238E27FC236}">
                  <a16:creationId xmlns:a16="http://schemas.microsoft.com/office/drawing/2014/main" id="{E6EE6AC9-F99F-B14E-31C7-3E0BA8F1C76F}"/>
                </a:ext>
              </a:extLst>
            </p:cNvPr>
            <p:cNvSpPr/>
            <p:nvPr/>
          </p:nvSpPr>
          <p:spPr bwMode="auto">
            <a:xfrm>
              <a:off x="102052" y="0"/>
              <a:ext cx="6624976" cy="2134620"/>
            </a:xfrm>
            <a:prstGeom prst="roundRect">
              <a:avLst>
                <a:gd name="adj" fmla="val 5029"/>
              </a:avLst>
            </a:prstGeom>
            <a:solidFill>
              <a:schemeClr val="tx1">
                <a:lumMod val="50000"/>
                <a:lumOff val="50000"/>
                <a:alpha val="0"/>
              </a:schemeClr>
            </a:solidFill>
            <a:ln w="19050" cap="flat" cmpd="sng" algn="ctr">
              <a:solidFill>
                <a:schemeClr val="bg1">
                  <a:lumMod val="65098"/>
                </a:schemeClr>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43" name="Minus 42">
              <a:extLst>
                <a:ext uri="{FF2B5EF4-FFF2-40B4-BE49-F238E27FC236}">
                  <a16:creationId xmlns:a16="http://schemas.microsoft.com/office/drawing/2014/main" id="{F8B8A9B9-7B6B-0825-BA5D-2AC7BD3A3E20}"/>
                </a:ext>
              </a:extLst>
            </p:cNvPr>
            <p:cNvSpPr/>
            <p:nvPr/>
          </p:nvSpPr>
          <p:spPr bwMode="auto">
            <a:xfrm rot="5399999">
              <a:off x="4458699" y="849195"/>
              <a:ext cx="1017571" cy="238123"/>
            </a:xfrm>
            <a:prstGeom prst="mathMinus">
              <a:avLst>
                <a:gd name="adj1" fmla="val 23520"/>
              </a:avLst>
            </a:prstGeom>
            <a:gradFill>
              <a:gsLst>
                <a:gs pos="1000">
                  <a:schemeClr val="accent6">
                    <a:lumMod val="75000"/>
                  </a:schemeClr>
                </a:gs>
                <a:gs pos="100000">
                  <a:srgbClr val="FFFFFF"/>
                </a:gs>
              </a:gsLst>
              <a:lin ang="0" scaled="1"/>
            </a:gradFill>
            <a:ln w="12700" cap="flat" cmpd="sng" algn="ctr">
              <a:solidFill>
                <a:schemeClr val="accent1">
                  <a:shade val="50000"/>
                  <a:alpha val="0"/>
                </a:schemeClr>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44" name="Minus 43">
              <a:extLst>
                <a:ext uri="{FF2B5EF4-FFF2-40B4-BE49-F238E27FC236}">
                  <a16:creationId xmlns:a16="http://schemas.microsoft.com/office/drawing/2014/main" id="{8177B8D9-205E-0A78-091C-0D0EC3C2B71F}"/>
                </a:ext>
              </a:extLst>
            </p:cNvPr>
            <p:cNvSpPr/>
            <p:nvPr/>
          </p:nvSpPr>
          <p:spPr bwMode="auto">
            <a:xfrm>
              <a:off x="2961913" y="1220548"/>
              <a:ext cx="1491138" cy="238123"/>
            </a:xfrm>
            <a:prstGeom prst="mathMinus">
              <a:avLst>
                <a:gd name="adj1" fmla="val 23520"/>
              </a:avLst>
            </a:prstGeom>
            <a:gradFill>
              <a:gsLst>
                <a:gs pos="1000">
                  <a:schemeClr val="accent6">
                    <a:lumMod val="75000"/>
                  </a:schemeClr>
                </a:gs>
                <a:gs pos="100000">
                  <a:srgbClr val="FFFFFF"/>
                </a:gs>
              </a:gsLst>
              <a:lin ang="0" scaled="1"/>
            </a:gradFill>
            <a:ln w="12700" cap="flat" cmpd="sng" algn="ctr">
              <a:solidFill>
                <a:schemeClr val="accent1">
                  <a:shade val="50000"/>
                  <a:alpha val="0"/>
                </a:schemeClr>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45" name="Minus 44">
              <a:extLst>
                <a:ext uri="{FF2B5EF4-FFF2-40B4-BE49-F238E27FC236}">
                  <a16:creationId xmlns:a16="http://schemas.microsoft.com/office/drawing/2014/main" id="{1DAA913A-D57F-FF52-22E6-DD39C29441E7}"/>
                </a:ext>
              </a:extLst>
            </p:cNvPr>
            <p:cNvSpPr/>
            <p:nvPr/>
          </p:nvSpPr>
          <p:spPr bwMode="auto">
            <a:xfrm rot="10799999">
              <a:off x="1595111" y="1203039"/>
              <a:ext cx="1491138" cy="238123"/>
            </a:xfrm>
            <a:prstGeom prst="mathMinus">
              <a:avLst>
                <a:gd name="adj1" fmla="val 23520"/>
              </a:avLst>
            </a:prstGeom>
            <a:gradFill>
              <a:gsLst>
                <a:gs pos="1000">
                  <a:schemeClr val="accent6">
                    <a:lumMod val="75000"/>
                  </a:schemeClr>
                </a:gs>
                <a:gs pos="100000">
                  <a:srgbClr val="FFFFFF"/>
                </a:gs>
              </a:gsLst>
              <a:lin ang="0" scaled="1"/>
            </a:gradFill>
            <a:ln w="12700" cap="flat" cmpd="sng" algn="ctr">
              <a:solidFill>
                <a:schemeClr val="accent1">
                  <a:shade val="50000"/>
                  <a:alpha val="0"/>
                </a:schemeClr>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46" name="Minus 45">
              <a:extLst>
                <a:ext uri="{FF2B5EF4-FFF2-40B4-BE49-F238E27FC236}">
                  <a16:creationId xmlns:a16="http://schemas.microsoft.com/office/drawing/2014/main" id="{8F12BF09-3A7B-1C8D-CCC9-9D18E0E5E60E}"/>
                </a:ext>
              </a:extLst>
            </p:cNvPr>
            <p:cNvSpPr/>
            <p:nvPr/>
          </p:nvSpPr>
          <p:spPr bwMode="auto">
            <a:xfrm>
              <a:off x="0" y="1203039"/>
              <a:ext cx="1876200" cy="238123"/>
            </a:xfrm>
            <a:prstGeom prst="mathMinus">
              <a:avLst>
                <a:gd name="adj1" fmla="val 23520"/>
              </a:avLst>
            </a:prstGeom>
            <a:gradFill>
              <a:gsLst>
                <a:gs pos="1000">
                  <a:schemeClr val="accent6">
                    <a:lumMod val="75000"/>
                  </a:schemeClr>
                </a:gs>
                <a:gs pos="100000">
                  <a:srgbClr val="FFFFFF"/>
                </a:gs>
              </a:gsLst>
              <a:lin ang="0" scaled="1"/>
            </a:gradFill>
            <a:ln w="12700" cap="flat" cmpd="sng" algn="ctr">
              <a:solidFill>
                <a:schemeClr val="accent1">
                  <a:shade val="50000"/>
                  <a:alpha val="0"/>
                </a:schemeClr>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47" name="Minus 46">
              <a:extLst>
                <a:ext uri="{FF2B5EF4-FFF2-40B4-BE49-F238E27FC236}">
                  <a16:creationId xmlns:a16="http://schemas.microsoft.com/office/drawing/2014/main" id="{D554C5F1-0B21-0623-2ABA-B1549050841A}"/>
                </a:ext>
              </a:extLst>
            </p:cNvPr>
            <p:cNvSpPr/>
            <p:nvPr/>
          </p:nvSpPr>
          <p:spPr bwMode="auto">
            <a:xfrm rot="11899738">
              <a:off x="1605573" y="914007"/>
              <a:ext cx="1491138" cy="238123"/>
            </a:xfrm>
            <a:prstGeom prst="mathMinus">
              <a:avLst>
                <a:gd name="adj1" fmla="val 23520"/>
              </a:avLst>
            </a:prstGeom>
            <a:gradFill>
              <a:gsLst>
                <a:gs pos="1000">
                  <a:schemeClr val="accent2">
                    <a:lumMod val="75000"/>
                  </a:schemeClr>
                </a:gs>
                <a:gs pos="100000">
                  <a:srgbClr val="FFFFFF"/>
                </a:gs>
              </a:gsLst>
              <a:lin ang="0" scaled="1"/>
            </a:gradFill>
            <a:ln w="12700" cap="flat" cmpd="sng" algn="ctr">
              <a:solidFill>
                <a:schemeClr val="accent1">
                  <a:shade val="50000"/>
                  <a:alpha val="0"/>
                </a:schemeClr>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grpSp>
          <p:nvGrpSpPr>
            <p:cNvPr id="48" name="Group 47">
              <a:extLst>
                <a:ext uri="{FF2B5EF4-FFF2-40B4-BE49-F238E27FC236}">
                  <a16:creationId xmlns:a16="http://schemas.microsoft.com/office/drawing/2014/main" id="{BDEDA60F-84E0-20A6-AFA0-4CD91934D7D2}"/>
                </a:ext>
              </a:extLst>
            </p:cNvPr>
            <p:cNvGrpSpPr/>
            <p:nvPr/>
          </p:nvGrpSpPr>
          <p:grpSpPr bwMode="auto">
            <a:xfrm>
              <a:off x="1249445" y="1022524"/>
              <a:ext cx="691329" cy="599152"/>
              <a:chOff x="0" y="0"/>
              <a:chExt cx="691329" cy="599152"/>
            </a:xfrm>
          </p:grpSpPr>
          <p:sp>
            <p:nvSpPr>
              <p:cNvPr id="68" name="Right Triangle 67">
                <a:extLst>
                  <a:ext uri="{FF2B5EF4-FFF2-40B4-BE49-F238E27FC236}">
                    <a16:creationId xmlns:a16="http://schemas.microsoft.com/office/drawing/2014/main" id="{97E967F1-7DE8-69C4-1D32-6CE7B7CAA870}"/>
                  </a:ext>
                </a:extLst>
              </p:cNvPr>
              <p:cNvSpPr/>
              <p:nvPr/>
            </p:nvSpPr>
            <p:spPr bwMode="auto">
              <a:xfrm>
                <a:off x="0" y="0"/>
                <a:ext cx="691329" cy="599152"/>
              </a:xfrm>
              <a:prstGeom prst="rtTriangle">
                <a:avLst/>
              </a:prstGeom>
              <a:gradFill>
                <a:gsLst>
                  <a:gs pos="0">
                    <a:schemeClr val="accent1">
                      <a:alpha val="49999"/>
                    </a:schemeClr>
                  </a:gs>
                  <a:gs pos="100000">
                    <a:srgbClr val="FFFFFF">
                      <a:alpha val="49999"/>
                    </a:srgbClr>
                  </a:gs>
                </a:gsLst>
                <a:lin ang="7200000" scaled="1"/>
              </a:gradFill>
              <a:ln w="12700" cap="flat" cmpd="sng" algn="ctr">
                <a:solidFill>
                  <a:schemeClr val="tx1"/>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9" name="Right Triangle 68">
                <a:extLst>
                  <a:ext uri="{FF2B5EF4-FFF2-40B4-BE49-F238E27FC236}">
                    <a16:creationId xmlns:a16="http://schemas.microsoft.com/office/drawing/2014/main" id="{F367AEAF-D4B7-EA17-8514-2C387B8EB575}"/>
                  </a:ext>
                </a:extLst>
              </p:cNvPr>
              <p:cNvSpPr/>
              <p:nvPr/>
            </p:nvSpPr>
            <p:spPr bwMode="auto">
              <a:xfrm rot="10799999">
                <a:off x="0" y="0"/>
                <a:ext cx="691329" cy="599152"/>
              </a:xfrm>
              <a:prstGeom prst="rtTriangle">
                <a:avLst/>
              </a:prstGeom>
              <a:gradFill>
                <a:gsLst>
                  <a:gs pos="0">
                    <a:schemeClr val="accent1">
                      <a:alpha val="49999"/>
                    </a:schemeClr>
                  </a:gs>
                  <a:gs pos="100000">
                    <a:srgbClr val="FFFFFF">
                      <a:alpha val="49999"/>
                    </a:srgbClr>
                  </a:gs>
                </a:gsLst>
                <a:lin ang="7200000" scaled="1"/>
              </a:gradFill>
              <a:ln w="12700" cap="flat" cmpd="sng" algn="ctr">
                <a:solidFill>
                  <a:schemeClr val="tx1"/>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sp>
          <p:nvSpPr>
            <p:cNvPr id="49" name="TextBox 48">
              <a:extLst>
                <a:ext uri="{FF2B5EF4-FFF2-40B4-BE49-F238E27FC236}">
                  <a16:creationId xmlns:a16="http://schemas.microsoft.com/office/drawing/2014/main" id="{ADBE52C7-8C2C-D1E6-30E3-515B24CBD73B}"/>
                </a:ext>
              </a:extLst>
            </p:cNvPr>
            <p:cNvSpPr txBox="1"/>
            <p:nvPr/>
          </p:nvSpPr>
          <p:spPr bwMode="auto">
            <a:xfrm rot="1154404">
              <a:off x="1908239" y="683241"/>
              <a:ext cx="653537" cy="30515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defRPr/>
              </a:pPr>
              <a:r>
                <a:rPr sz="1400"/>
                <a:t>Gate</a:t>
              </a:r>
              <a:endParaRPr/>
            </a:p>
          </p:txBody>
        </p:sp>
        <p:sp>
          <p:nvSpPr>
            <p:cNvPr id="50" name="TextBox 49">
              <a:extLst>
                <a:ext uri="{FF2B5EF4-FFF2-40B4-BE49-F238E27FC236}">
                  <a16:creationId xmlns:a16="http://schemas.microsoft.com/office/drawing/2014/main" id="{722227E3-F3D7-C7B6-392D-E33A37187974}"/>
                </a:ext>
              </a:extLst>
            </p:cNvPr>
            <p:cNvSpPr txBox="1"/>
            <p:nvPr/>
          </p:nvSpPr>
          <p:spPr bwMode="auto">
            <a:xfrm>
              <a:off x="203238" y="1011906"/>
              <a:ext cx="932025" cy="30515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defRPr/>
              </a:pPr>
              <a:r>
                <a:rPr sz="1400"/>
                <a:t>Signal</a:t>
              </a:r>
              <a:endParaRPr/>
            </a:p>
          </p:txBody>
        </p:sp>
        <p:sp>
          <p:nvSpPr>
            <p:cNvPr id="51" name="TextBox 50">
              <a:extLst>
                <a:ext uri="{FF2B5EF4-FFF2-40B4-BE49-F238E27FC236}">
                  <a16:creationId xmlns:a16="http://schemas.microsoft.com/office/drawing/2014/main" id="{8EC29355-FA7C-C041-DDBD-C3675BC353E8}"/>
                </a:ext>
              </a:extLst>
            </p:cNvPr>
            <p:cNvSpPr txBox="1"/>
            <p:nvPr/>
          </p:nvSpPr>
          <p:spPr bwMode="auto">
            <a:xfrm>
              <a:off x="719887" y="1685250"/>
              <a:ext cx="1755126" cy="30515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lgn="ctr">
                <a:defRPr/>
              </a:pPr>
              <a:r>
                <a:rPr sz="1400"/>
                <a:t>Polarizer 1</a:t>
              </a:r>
              <a:endParaRPr/>
            </a:p>
          </p:txBody>
        </p:sp>
        <p:sp>
          <p:nvSpPr>
            <p:cNvPr id="52" name="Rectangle 51">
              <a:extLst>
                <a:ext uri="{FF2B5EF4-FFF2-40B4-BE49-F238E27FC236}">
                  <a16:creationId xmlns:a16="http://schemas.microsoft.com/office/drawing/2014/main" id="{B74B770B-FC26-CAE3-703C-D25CEB1CF5AF}"/>
                </a:ext>
              </a:extLst>
            </p:cNvPr>
            <p:cNvSpPr/>
            <p:nvPr/>
          </p:nvSpPr>
          <p:spPr bwMode="auto">
            <a:xfrm>
              <a:off x="2910888" y="1022524"/>
              <a:ext cx="221113" cy="599152"/>
            </a:xfrm>
            <a:prstGeom prst="rect">
              <a:avLst/>
            </a:prstGeom>
            <a:solidFill>
              <a:schemeClr val="accent1">
                <a:alpha val="49999"/>
              </a:schemeClr>
            </a:solidFill>
            <a:ln w="12700" cap="flat" cmpd="sng" algn="ctr">
              <a:solidFill>
                <a:schemeClr val="tx1"/>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3" name="TextBox 52">
              <a:extLst>
                <a:ext uri="{FF2B5EF4-FFF2-40B4-BE49-F238E27FC236}">
                  <a16:creationId xmlns:a16="http://schemas.microsoft.com/office/drawing/2014/main" id="{2D3E56E0-4671-255C-202C-D26DDA1A17D6}"/>
                </a:ext>
              </a:extLst>
            </p:cNvPr>
            <p:cNvSpPr txBox="1"/>
            <p:nvPr/>
          </p:nvSpPr>
          <p:spPr bwMode="auto">
            <a:xfrm>
              <a:off x="2555699" y="1685250"/>
              <a:ext cx="935087" cy="30515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lgn="ctr">
                <a:defRPr/>
              </a:pPr>
              <a:r>
                <a:rPr sz="1400">
                  <a:latin typeface="Arial"/>
                  <a:ea typeface="Arial"/>
                  <a:cs typeface="Arial"/>
                </a:rPr>
                <a:t>CS</a:t>
              </a:r>
              <a:r>
                <a:rPr sz="1400" baseline="-25000"/>
                <a:t>2</a:t>
              </a:r>
              <a:endParaRPr sz="1400"/>
            </a:p>
          </p:txBody>
        </p:sp>
        <p:sp>
          <p:nvSpPr>
            <p:cNvPr id="54" name="TextBox 53">
              <a:extLst>
                <a:ext uri="{FF2B5EF4-FFF2-40B4-BE49-F238E27FC236}">
                  <a16:creationId xmlns:a16="http://schemas.microsoft.com/office/drawing/2014/main" id="{056B9985-F6FC-67CF-6842-84E114A05130}"/>
                </a:ext>
              </a:extLst>
            </p:cNvPr>
            <p:cNvSpPr txBox="1"/>
            <p:nvPr/>
          </p:nvSpPr>
          <p:spPr bwMode="auto">
            <a:xfrm>
              <a:off x="3632490" y="1685250"/>
              <a:ext cx="1161494" cy="30515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lgn="ctr">
                <a:defRPr/>
              </a:pPr>
              <a:r>
                <a:rPr sz="1400"/>
                <a:t>Polarizer 2</a:t>
              </a:r>
              <a:endParaRPr/>
            </a:p>
          </p:txBody>
        </p:sp>
        <p:grpSp>
          <p:nvGrpSpPr>
            <p:cNvPr id="55" name="Group 54">
              <a:extLst>
                <a:ext uri="{FF2B5EF4-FFF2-40B4-BE49-F238E27FC236}">
                  <a16:creationId xmlns:a16="http://schemas.microsoft.com/office/drawing/2014/main" id="{4BEBE6D7-001D-C41B-0F81-5D3D754E35B9}"/>
                </a:ext>
              </a:extLst>
            </p:cNvPr>
            <p:cNvGrpSpPr/>
            <p:nvPr/>
          </p:nvGrpSpPr>
          <p:grpSpPr bwMode="auto">
            <a:xfrm>
              <a:off x="3811990" y="1022524"/>
              <a:ext cx="691329" cy="599152"/>
              <a:chOff x="0" y="0"/>
              <a:chExt cx="691329" cy="599152"/>
            </a:xfrm>
          </p:grpSpPr>
          <p:sp>
            <p:nvSpPr>
              <p:cNvPr id="66" name="Right Triangle 65">
                <a:extLst>
                  <a:ext uri="{FF2B5EF4-FFF2-40B4-BE49-F238E27FC236}">
                    <a16:creationId xmlns:a16="http://schemas.microsoft.com/office/drawing/2014/main" id="{540AEC8E-829D-BED9-4BDF-733A35F677B3}"/>
                  </a:ext>
                </a:extLst>
              </p:cNvPr>
              <p:cNvSpPr/>
              <p:nvPr/>
            </p:nvSpPr>
            <p:spPr bwMode="auto">
              <a:xfrm>
                <a:off x="0" y="0"/>
                <a:ext cx="691329" cy="599152"/>
              </a:xfrm>
              <a:prstGeom prst="rtTriangle">
                <a:avLst/>
              </a:prstGeom>
              <a:gradFill>
                <a:gsLst>
                  <a:gs pos="0">
                    <a:schemeClr val="accent1">
                      <a:alpha val="49999"/>
                    </a:schemeClr>
                  </a:gs>
                  <a:gs pos="100000">
                    <a:srgbClr val="FFFFFF">
                      <a:alpha val="49999"/>
                    </a:srgbClr>
                  </a:gs>
                </a:gsLst>
                <a:lin ang="7200000" scaled="1"/>
              </a:gradFill>
              <a:ln w="12700" cap="flat" cmpd="sng" algn="ctr">
                <a:solidFill>
                  <a:schemeClr val="tx1"/>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7" name="Right Triangle 66">
                <a:extLst>
                  <a:ext uri="{FF2B5EF4-FFF2-40B4-BE49-F238E27FC236}">
                    <a16:creationId xmlns:a16="http://schemas.microsoft.com/office/drawing/2014/main" id="{4C19D429-B524-50AE-7EEB-6E7A9F80D9F9}"/>
                  </a:ext>
                </a:extLst>
              </p:cNvPr>
              <p:cNvSpPr/>
              <p:nvPr/>
            </p:nvSpPr>
            <p:spPr bwMode="auto">
              <a:xfrm rot="10799999">
                <a:off x="0" y="0"/>
                <a:ext cx="691329" cy="599152"/>
              </a:xfrm>
              <a:prstGeom prst="rtTriangle">
                <a:avLst/>
              </a:prstGeom>
              <a:gradFill>
                <a:gsLst>
                  <a:gs pos="0">
                    <a:schemeClr val="accent1">
                      <a:alpha val="49999"/>
                    </a:schemeClr>
                  </a:gs>
                  <a:gs pos="100000">
                    <a:srgbClr val="FFFFFF">
                      <a:alpha val="49999"/>
                    </a:srgbClr>
                  </a:gs>
                </a:gsLst>
                <a:lin ang="7200000" scaled="1"/>
              </a:gradFill>
              <a:ln w="12700" cap="flat" cmpd="sng" algn="ctr">
                <a:solidFill>
                  <a:schemeClr val="tx1"/>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sp>
          <p:nvSpPr>
            <p:cNvPr id="56" name="Freeform 55">
              <a:extLst>
                <a:ext uri="{FF2B5EF4-FFF2-40B4-BE49-F238E27FC236}">
                  <a16:creationId xmlns:a16="http://schemas.microsoft.com/office/drawing/2014/main" id="{38E88C0B-C353-877E-53FE-64684F9251B2}"/>
                </a:ext>
              </a:extLst>
            </p:cNvPr>
            <p:cNvSpPr/>
            <p:nvPr/>
          </p:nvSpPr>
          <p:spPr bwMode="auto">
            <a:xfrm rot="10799999">
              <a:off x="5276453" y="1164486"/>
              <a:ext cx="159369" cy="337757"/>
            </a:xfrm>
            <a:custGeom>
              <a:avLst/>
              <a:gdLst/>
              <a:ahLst/>
              <a:cxnLst/>
              <a:rect l="0" t="0" r="r" b="b"/>
              <a:pathLst>
                <a:path w="159371" h="337759" extrusionOk="0">
                  <a:moveTo>
                    <a:pt x="0" y="168879"/>
                  </a:moveTo>
                  <a:cubicBezTo>
                    <a:pt x="0" y="79365"/>
                    <a:pt x="71052" y="5143"/>
                    <a:pt x="159370" y="0"/>
                  </a:cubicBezTo>
                  <a:cubicBezTo>
                    <a:pt x="159370" y="0"/>
                    <a:pt x="159370" y="337758"/>
                    <a:pt x="159370" y="337758"/>
                  </a:cubicBezTo>
                  <a:cubicBezTo>
                    <a:pt x="71052" y="332615"/>
                    <a:pt x="0" y="258394"/>
                    <a:pt x="0" y="168879"/>
                  </a:cubicBezTo>
                  <a:close/>
                </a:path>
              </a:pathLst>
            </a:custGeom>
            <a:noFill/>
            <a:ln w="19050" cap="flat" cmpd="sng" algn="ctr">
              <a:solidFill>
                <a:schemeClr val="tx1"/>
              </a:solidFill>
              <a:prstDash val="solid"/>
              <a:miter lim="800000"/>
            </a:ln>
          </p:spPr>
          <p:txBody>
            <a:bodyPr anchor="ctr"/>
            <a:lstStyle/>
            <a:p>
              <a:pPr algn="ctr">
                <a:defRPr/>
              </a:pPr>
              <a:endParaRPr/>
            </a:p>
          </p:txBody>
        </p:sp>
        <p:sp>
          <p:nvSpPr>
            <p:cNvPr id="57" name="TextBox 56">
              <a:extLst>
                <a:ext uri="{FF2B5EF4-FFF2-40B4-BE49-F238E27FC236}">
                  <a16:creationId xmlns:a16="http://schemas.microsoft.com/office/drawing/2014/main" id="{DEEF8235-306D-DEFE-3346-3DD2F681D546}"/>
                </a:ext>
              </a:extLst>
            </p:cNvPr>
            <p:cNvSpPr txBox="1"/>
            <p:nvPr/>
          </p:nvSpPr>
          <p:spPr bwMode="auto">
            <a:xfrm>
              <a:off x="5035114" y="1677369"/>
              <a:ext cx="644547" cy="30515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lgn="ctr">
                <a:defRPr/>
              </a:pPr>
              <a:r>
                <a:rPr sz="1400"/>
                <a:t>PMT</a:t>
              </a:r>
              <a:endParaRPr/>
            </a:p>
          </p:txBody>
        </p:sp>
        <p:cxnSp>
          <p:nvCxnSpPr>
            <p:cNvPr id="58" name="Shape 1002224994">
              <a:extLst>
                <a:ext uri="{FF2B5EF4-FFF2-40B4-BE49-F238E27FC236}">
                  <a16:creationId xmlns:a16="http://schemas.microsoft.com/office/drawing/2014/main" id="{51DAA065-21AB-A455-9A11-47D2A1C62A06}"/>
                </a:ext>
              </a:extLst>
            </p:cNvPr>
            <p:cNvCxnSpPr/>
            <p:nvPr/>
          </p:nvCxnSpPr>
          <p:spPr bwMode="auto">
            <a:xfrm>
              <a:off x="5468369" y="1326695"/>
              <a:ext cx="502203" cy="60199"/>
            </a:xfrm>
            <a:prstGeom prst="curvedConnector3">
              <a:avLst>
                <a:gd name="adj1" fmla="val 50000"/>
              </a:avLst>
            </a:prstGeom>
            <a:ln w="19050" cap="flat" cmpd="sng" algn="ctr">
              <a:solidFill>
                <a:schemeClr val="tx1"/>
              </a:solidFill>
              <a:prstDash val="solid"/>
              <a:miter lim="800000"/>
              <a:tailEnd type="none" len="med"/>
            </a:ln>
          </p:spPr>
          <p:style>
            <a:lnRef idx="1">
              <a:schemeClr val="accent1">
                <a:shade val="50000"/>
              </a:schemeClr>
            </a:lnRef>
            <a:fillRef idx="0">
              <a:schemeClr val="accent1"/>
            </a:fillRef>
            <a:effectRef idx="0">
              <a:schemeClr val="accent1"/>
            </a:effectRef>
            <a:fontRef idx="minor">
              <a:schemeClr val="tx1"/>
            </a:fontRef>
          </p:style>
        </p:cxnSp>
        <p:sp>
          <p:nvSpPr>
            <p:cNvPr id="59" name="Minus 58">
              <a:extLst>
                <a:ext uri="{FF2B5EF4-FFF2-40B4-BE49-F238E27FC236}">
                  <a16:creationId xmlns:a16="http://schemas.microsoft.com/office/drawing/2014/main" id="{3EE0E56E-E730-FB39-1CA4-EB9A13B9D982}"/>
                </a:ext>
              </a:extLst>
            </p:cNvPr>
            <p:cNvSpPr/>
            <p:nvPr/>
          </p:nvSpPr>
          <p:spPr bwMode="auto">
            <a:xfrm rot="10799999">
              <a:off x="4339636" y="1203039"/>
              <a:ext cx="1017571" cy="238123"/>
            </a:xfrm>
            <a:prstGeom prst="mathMinus">
              <a:avLst>
                <a:gd name="adj1" fmla="val 23520"/>
              </a:avLst>
            </a:prstGeom>
            <a:gradFill>
              <a:gsLst>
                <a:gs pos="1000">
                  <a:schemeClr val="accent6">
                    <a:lumMod val="75000"/>
                  </a:schemeClr>
                </a:gs>
                <a:gs pos="100000">
                  <a:srgbClr val="FFFFFF"/>
                </a:gs>
              </a:gsLst>
              <a:lin ang="0" scaled="1"/>
            </a:gradFill>
            <a:ln w="12700" cap="flat" cmpd="sng" algn="ctr">
              <a:solidFill>
                <a:schemeClr val="accent1">
                  <a:shade val="50000"/>
                  <a:alpha val="0"/>
                </a:schemeClr>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60" name="Rectangle 59">
              <a:extLst>
                <a:ext uri="{FF2B5EF4-FFF2-40B4-BE49-F238E27FC236}">
                  <a16:creationId xmlns:a16="http://schemas.microsoft.com/office/drawing/2014/main" id="{7894B368-B4E0-559E-D9B1-A80278995E8F}"/>
                </a:ext>
              </a:extLst>
            </p:cNvPr>
            <p:cNvSpPr/>
            <p:nvPr/>
          </p:nvSpPr>
          <p:spPr bwMode="auto">
            <a:xfrm rot="5399999">
              <a:off x="6159593" y="1087319"/>
              <a:ext cx="221113" cy="599152"/>
            </a:xfrm>
            <a:prstGeom prst="rect">
              <a:avLst/>
            </a:prstGeom>
            <a:solidFill>
              <a:schemeClr val="tx1">
                <a:alpha val="49999"/>
              </a:schemeClr>
            </a:solidFill>
            <a:ln w="12700" cap="flat" cmpd="sng" algn="ctr">
              <a:solidFill>
                <a:schemeClr val="tx1"/>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1" name="TextBox 60">
              <a:extLst>
                <a:ext uri="{FF2B5EF4-FFF2-40B4-BE49-F238E27FC236}">
                  <a16:creationId xmlns:a16="http://schemas.microsoft.com/office/drawing/2014/main" id="{1BFA2CB0-0111-6F3C-9882-DD0B0E56992F}"/>
                </a:ext>
              </a:extLst>
            </p:cNvPr>
            <p:cNvSpPr txBox="1"/>
            <p:nvPr/>
          </p:nvSpPr>
          <p:spPr bwMode="auto">
            <a:xfrm>
              <a:off x="5879642" y="1677369"/>
              <a:ext cx="788935" cy="30515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lgn="ctr">
                <a:defRPr/>
              </a:pPr>
              <a:r>
                <a:rPr sz="1400"/>
                <a:t>LIA</a:t>
              </a:r>
              <a:endParaRPr/>
            </a:p>
          </p:txBody>
        </p:sp>
        <p:sp>
          <p:nvSpPr>
            <p:cNvPr id="62" name="Rectangle 61">
              <a:extLst>
                <a:ext uri="{FF2B5EF4-FFF2-40B4-BE49-F238E27FC236}">
                  <a16:creationId xmlns:a16="http://schemas.microsoft.com/office/drawing/2014/main" id="{72FD0265-39E7-B8EB-2CBD-DA1A394CE10E}"/>
                </a:ext>
              </a:extLst>
            </p:cNvPr>
            <p:cNvSpPr/>
            <p:nvPr/>
          </p:nvSpPr>
          <p:spPr bwMode="auto">
            <a:xfrm rot="5399999">
              <a:off x="4624981" y="173830"/>
              <a:ext cx="221113" cy="599152"/>
            </a:xfrm>
            <a:prstGeom prst="rect">
              <a:avLst/>
            </a:prstGeom>
            <a:solidFill>
              <a:schemeClr val="tx1">
                <a:alpha val="49999"/>
              </a:schemeClr>
            </a:solidFill>
            <a:ln w="12700" cap="flat" cmpd="sng" algn="ctr">
              <a:solidFill>
                <a:schemeClr val="tx1"/>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3" name="TextBox 62">
              <a:extLst>
                <a:ext uri="{FF2B5EF4-FFF2-40B4-BE49-F238E27FC236}">
                  <a16:creationId xmlns:a16="http://schemas.microsoft.com/office/drawing/2014/main" id="{DB59C924-62B8-F6F8-EE37-6AA2AC4B539C}"/>
                </a:ext>
              </a:extLst>
            </p:cNvPr>
            <p:cNvSpPr txBox="1"/>
            <p:nvPr/>
          </p:nvSpPr>
          <p:spPr bwMode="auto">
            <a:xfrm>
              <a:off x="4413444" y="57690"/>
              <a:ext cx="645627" cy="30515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lgn="ctr">
                <a:defRPr/>
              </a:pPr>
              <a:r>
                <a:rPr sz="1400"/>
                <a:t>CCD</a:t>
              </a:r>
              <a:endParaRPr/>
            </a:p>
          </p:txBody>
        </p:sp>
        <p:cxnSp>
          <p:nvCxnSpPr>
            <p:cNvPr id="64" name="Straight Connector 63">
              <a:extLst>
                <a:ext uri="{FF2B5EF4-FFF2-40B4-BE49-F238E27FC236}">
                  <a16:creationId xmlns:a16="http://schemas.microsoft.com/office/drawing/2014/main" id="{C0DC9EBD-9925-0568-71CC-3952F029ED89}"/>
                </a:ext>
              </a:extLst>
            </p:cNvPr>
            <p:cNvCxnSpPr/>
            <p:nvPr/>
          </p:nvCxnSpPr>
          <p:spPr bwMode="auto">
            <a:xfrm flipH="1">
              <a:off x="4780386" y="1113741"/>
              <a:ext cx="374195" cy="416718"/>
            </a:xfrm>
            <a:prstGeom prst="line">
              <a:avLst/>
            </a:prstGeom>
            <a:ln w="12700" cap="flat" cmpd="sng" algn="ctr">
              <a:solidFill>
                <a:schemeClr val="tx1"/>
              </a:solidFill>
              <a:prstDash val="solid"/>
              <a:miter lim="800000"/>
            </a:ln>
          </p:spPr>
          <p:style>
            <a:lnRef idx="1">
              <a:schemeClr val="accent1">
                <a:shade val="50000"/>
              </a:schemeClr>
            </a:lnRef>
            <a:fillRef idx="0">
              <a:schemeClr val="accent1"/>
            </a:fillRef>
            <a:effectRef idx="0">
              <a:schemeClr val="accent1"/>
            </a:effectRef>
            <a:fontRef idx="minor">
              <a:schemeClr val="tx1"/>
            </a:fontRef>
          </p:style>
        </p:cxnSp>
        <p:sp>
          <p:nvSpPr>
            <p:cNvPr id="65" name="TextBox 64">
              <a:extLst>
                <a:ext uri="{FF2B5EF4-FFF2-40B4-BE49-F238E27FC236}">
                  <a16:creationId xmlns:a16="http://schemas.microsoft.com/office/drawing/2014/main" id="{26AFBD89-493B-8ECC-D8B5-4F9710FFB17F}"/>
                </a:ext>
              </a:extLst>
            </p:cNvPr>
            <p:cNvSpPr txBox="1"/>
            <p:nvPr/>
          </p:nvSpPr>
          <p:spPr bwMode="auto">
            <a:xfrm>
              <a:off x="4967485" y="815677"/>
              <a:ext cx="1116646" cy="30515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lgn="ctr">
                <a:defRPr/>
              </a:pPr>
              <a:r>
                <a:rPr sz="1400"/>
                <a:t>Flip Mirror</a:t>
              </a:r>
              <a:endParaRPr/>
            </a:p>
          </p:txBody>
        </p:sp>
      </p:grpSp>
      <p:sp>
        <p:nvSpPr>
          <p:cNvPr id="70" name="TextBox 69">
            <a:extLst>
              <a:ext uri="{FF2B5EF4-FFF2-40B4-BE49-F238E27FC236}">
                <a16:creationId xmlns:a16="http://schemas.microsoft.com/office/drawing/2014/main" id="{67E60C3C-686B-1ECD-4948-4D77C0AB9DB8}"/>
              </a:ext>
            </a:extLst>
          </p:cNvPr>
          <p:cNvSpPr txBox="1"/>
          <p:nvPr/>
        </p:nvSpPr>
        <p:spPr>
          <a:xfrm>
            <a:off x="1469431" y="3475302"/>
            <a:ext cx="2174240" cy="369332"/>
          </a:xfrm>
          <a:prstGeom prst="rect">
            <a:avLst/>
          </a:prstGeom>
          <a:noFill/>
        </p:spPr>
        <p:txBody>
          <a:bodyPr wrap="square" rtlCol="0">
            <a:spAutoFit/>
          </a:bodyPr>
          <a:lstStyle/>
          <a:p>
            <a:r>
              <a:rPr lang="en-US" dirty="0"/>
              <a:t>Homodyne detection</a:t>
            </a:r>
          </a:p>
        </p:txBody>
      </p:sp>
      <p:sp>
        <p:nvSpPr>
          <p:cNvPr id="72" name="Up Arrow 71">
            <a:extLst>
              <a:ext uri="{FF2B5EF4-FFF2-40B4-BE49-F238E27FC236}">
                <a16:creationId xmlns:a16="http://schemas.microsoft.com/office/drawing/2014/main" id="{B2901DB5-8CA4-43D5-A85A-4ED80E1D40D7}"/>
              </a:ext>
            </a:extLst>
          </p:cNvPr>
          <p:cNvSpPr/>
          <p:nvPr/>
        </p:nvSpPr>
        <p:spPr>
          <a:xfrm>
            <a:off x="2475271" y="3265565"/>
            <a:ext cx="151190" cy="284803"/>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Box 72">
            <a:extLst>
              <a:ext uri="{FF2B5EF4-FFF2-40B4-BE49-F238E27FC236}">
                <a16:creationId xmlns:a16="http://schemas.microsoft.com/office/drawing/2014/main" id="{02361D57-1E4E-323C-E99E-7F98F53C2127}"/>
              </a:ext>
            </a:extLst>
          </p:cNvPr>
          <p:cNvSpPr txBox="1"/>
          <p:nvPr/>
        </p:nvSpPr>
        <p:spPr>
          <a:xfrm>
            <a:off x="8240233" y="2804013"/>
            <a:ext cx="1759359" cy="369332"/>
          </a:xfrm>
          <a:prstGeom prst="rect">
            <a:avLst/>
          </a:prstGeom>
          <a:noFill/>
        </p:spPr>
        <p:txBody>
          <a:bodyPr wrap="square" rtlCol="0">
            <a:spAutoFit/>
          </a:bodyPr>
          <a:lstStyle/>
          <a:p>
            <a:r>
              <a:rPr lang="en-US" dirty="0"/>
              <a:t>Kerr Gate setup</a:t>
            </a:r>
          </a:p>
        </p:txBody>
      </p:sp>
      <p:sp>
        <p:nvSpPr>
          <p:cNvPr id="74" name="Up Arrow 73">
            <a:extLst>
              <a:ext uri="{FF2B5EF4-FFF2-40B4-BE49-F238E27FC236}">
                <a16:creationId xmlns:a16="http://schemas.microsoft.com/office/drawing/2014/main" id="{67E61F5A-A5B6-D9D9-5A9F-52E332C63202}"/>
              </a:ext>
            </a:extLst>
          </p:cNvPr>
          <p:cNvSpPr/>
          <p:nvPr/>
        </p:nvSpPr>
        <p:spPr>
          <a:xfrm rot="10800000">
            <a:off x="8994116" y="3207428"/>
            <a:ext cx="151190" cy="284803"/>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TextBox 74">
            <a:extLst>
              <a:ext uri="{FF2B5EF4-FFF2-40B4-BE49-F238E27FC236}">
                <a16:creationId xmlns:a16="http://schemas.microsoft.com/office/drawing/2014/main" id="{21F9BCEA-CEA7-68DF-CC9D-3A6020B43F26}"/>
              </a:ext>
            </a:extLst>
          </p:cNvPr>
          <p:cNvSpPr txBox="1"/>
          <p:nvPr/>
        </p:nvSpPr>
        <p:spPr>
          <a:xfrm>
            <a:off x="22521" y="3940277"/>
            <a:ext cx="5837063" cy="1815882"/>
          </a:xfrm>
          <a:prstGeom prst="rect">
            <a:avLst/>
          </a:prstGeom>
          <a:noFill/>
        </p:spPr>
        <p:txBody>
          <a:bodyPr wrap="square" rtlCol="0">
            <a:spAutoFit/>
          </a:bodyPr>
          <a:lstStyle/>
          <a:p>
            <a:pPr algn="ctr"/>
            <a:r>
              <a:rPr lang="en-US" sz="1600" dirty="0"/>
              <a:t>To measure the weak emission of </a:t>
            </a:r>
            <a:r>
              <a:rPr lang="en-US" sz="1600" dirty="0" err="1"/>
              <a:t>Superfluorescence</a:t>
            </a:r>
            <a:r>
              <a:rPr lang="en-US" sz="1600" dirty="0"/>
              <a:t>, we use Homodyne Detection. Think of this as a quantum amplifier. Instead of trying to measure a faint, noisy signal directly, we mix it with a very strong, stable reference laser called a Local Oscillator. This amplifies our signal well above any background noise, allowing us to extract not just the intensity of the light, but its exact phase and quantum state.</a:t>
            </a:r>
          </a:p>
        </p:txBody>
      </p:sp>
      <p:sp>
        <p:nvSpPr>
          <p:cNvPr id="76" name="TextBox 75">
            <a:extLst>
              <a:ext uri="{FF2B5EF4-FFF2-40B4-BE49-F238E27FC236}">
                <a16:creationId xmlns:a16="http://schemas.microsoft.com/office/drawing/2014/main" id="{B37ACDB3-6B4E-19E9-44C0-429A6D115B55}"/>
              </a:ext>
            </a:extLst>
          </p:cNvPr>
          <p:cNvSpPr txBox="1"/>
          <p:nvPr/>
        </p:nvSpPr>
        <p:spPr>
          <a:xfrm>
            <a:off x="6114169" y="900347"/>
            <a:ext cx="5837063" cy="1815882"/>
          </a:xfrm>
          <a:prstGeom prst="rect">
            <a:avLst/>
          </a:prstGeom>
          <a:noFill/>
        </p:spPr>
        <p:txBody>
          <a:bodyPr wrap="square" rtlCol="0">
            <a:spAutoFit/>
          </a:bodyPr>
          <a:lstStyle/>
          <a:p>
            <a:pPr algn="ctr"/>
            <a:r>
              <a:rPr lang="en-US" sz="1600" dirty="0"/>
              <a:t>standard electronic detectors are too slow to capture events that happen in picoseconds. To solve this, we add an Optical Kerr Gate. This acts as an ultra-fast camera shutter. We use an intense laser pulse to temporarily change the crystal structure of a material effectively opening and closing a window of light in under a single picosecond. By sliding this window across our emission timeline, we can capture snapshot images of the process as it evolves.</a:t>
            </a:r>
          </a:p>
        </p:txBody>
      </p:sp>
    </p:spTree>
    <p:extLst>
      <p:ext uri="{BB962C8B-B14F-4D97-AF65-F5344CB8AC3E}">
        <p14:creationId xmlns:p14="http://schemas.microsoft.com/office/powerpoint/2010/main" val="29773683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1A055-5E20-8737-152E-F4DC17C9E4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39B774-024D-0637-40AD-A95F373F1DCA}"/>
              </a:ext>
            </a:extLst>
          </p:cNvPr>
          <p:cNvSpPr>
            <a:spLocks noGrp="1"/>
          </p:cNvSpPr>
          <p:nvPr>
            <p:ph type="title"/>
          </p:nvPr>
        </p:nvSpPr>
        <p:spPr/>
        <p:txBody>
          <a:bodyPr/>
          <a:lstStyle/>
          <a:p>
            <a:r>
              <a:rPr lang="en-US" dirty="0"/>
              <a:t>Verification of Homodyne Detection Setup</a:t>
            </a:r>
          </a:p>
        </p:txBody>
      </p:sp>
      <p:sp>
        <p:nvSpPr>
          <p:cNvPr id="4" name="Slide Number Placeholder 3">
            <a:extLst>
              <a:ext uri="{FF2B5EF4-FFF2-40B4-BE49-F238E27FC236}">
                <a16:creationId xmlns:a16="http://schemas.microsoft.com/office/drawing/2014/main" id="{F0908282-713E-5DE9-345A-7182246E54D3}"/>
              </a:ext>
            </a:extLst>
          </p:cNvPr>
          <p:cNvSpPr>
            <a:spLocks noGrp="1"/>
          </p:cNvSpPr>
          <p:nvPr>
            <p:ph type="sldNum" sz="quarter" idx="12"/>
          </p:nvPr>
        </p:nvSpPr>
        <p:spPr/>
        <p:txBody>
          <a:bodyPr/>
          <a:lstStyle/>
          <a:p>
            <a:fld id="{0A885B08-ED83-4E80-81DD-27C80F4EAFCA}" type="slidenum">
              <a:rPr lang="en-US" smtClean="0"/>
              <a:t>7</a:t>
            </a:fld>
            <a:endParaRPr lang="en-US"/>
          </a:p>
        </p:txBody>
      </p:sp>
      <p:grpSp>
        <p:nvGrpSpPr>
          <p:cNvPr id="3" name="Group 2">
            <a:extLst>
              <a:ext uri="{FF2B5EF4-FFF2-40B4-BE49-F238E27FC236}">
                <a16:creationId xmlns:a16="http://schemas.microsoft.com/office/drawing/2014/main" id="{5E97135D-11FF-6331-BDC0-583C47BD0280}"/>
              </a:ext>
            </a:extLst>
          </p:cNvPr>
          <p:cNvGrpSpPr/>
          <p:nvPr/>
        </p:nvGrpSpPr>
        <p:grpSpPr bwMode="auto">
          <a:xfrm>
            <a:off x="2471820" y="984662"/>
            <a:ext cx="7159196" cy="4974571"/>
            <a:chOff x="-1662118" y="-1616547"/>
            <a:chExt cx="7159196" cy="4974571"/>
          </a:xfrm>
        </p:grpSpPr>
        <p:pic>
          <p:nvPicPr>
            <p:cNvPr id="5" name="Graphic 4">
              <a:extLst>
                <a:ext uri="{FF2B5EF4-FFF2-40B4-BE49-F238E27FC236}">
                  <a16:creationId xmlns:a16="http://schemas.microsoft.com/office/drawing/2014/main" id="{B326CCB2-0EE6-64DA-B69A-4F1EFD5CB566}"/>
                </a:ext>
              </a:extLst>
            </p:cNvPr>
            <p:cNvPicPr>
              <a:picLocks noChangeAspect="1"/>
            </p:cNvPicPr>
            <p:nvPr/>
          </p:nvPicPr>
          <p:blipFill rotWithShape="1">
            <a:blip>
              <a:extLst>
                <a:ext uri="{96DAC541-7B7A-43D3-8B79-37D633B846F1}">
                  <asvg:svgBlip xmlns:asvg="http://schemas.microsoft.com/office/drawing/2016/SVG/main" r:embed="rId2"/>
                </a:ext>
              </a:extLst>
            </a:blip>
            <a:stretch/>
          </p:blipFill>
          <p:spPr bwMode="auto">
            <a:xfrm>
              <a:off x="-1662118" y="-1616547"/>
              <a:ext cx="3558900" cy="2574969"/>
            </a:xfrm>
            <a:prstGeom prst="rect">
              <a:avLst/>
            </a:prstGeom>
          </p:spPr>
        </p:pic>
        <p:pic>
          <p:nvPicPr>
            <p:cNvPr id="6" name="Graphic 5">
              <a:extLst>
                <a:ext uri="{FF2B5EF4-FFF2-40B4-BE49-F238E27FC236}">
                  <a16:creationId xmlns:a16="http://schemas.microsoft.com/office/drawing/2014/main" id="{EE03B1B5-3B31-BC69-E045-1B60790063DA}"/>
                </a:ext>
              </a:extLst>
            </p:cNvPr>
            <p:cNvPicPr>
              <a:picLocks noChangeAspect="1"/>
            </p:cNvPicPr>
            <p:nvPr/>
          </p:nvPicPr>
          <p:blipFill rotWithShape="1">
            <a:blip>
              <a:extLst>
                <a:ext uri="{96DAC541-7B7A-43D3-8B79-37D633B846F1}">
                  <asvg:svgBlip xmlns:asvg="http://schemas.microsoft.com/office/drawing/2016/SVG/main" r:embed="rId3"/>
                </a:ext>
              </a:extLst>
            </a:blip>
            <a:stretch/>
          </p:blipFill>
          <p:spPr bwMode="auto">
            <a:xfrm>
              <a:off x="1896782" y="-1616547"/>
              <a:ext cx="3558900" cy="2574969"/>
            </a:xfrm>
            <a:prstGeom prst="rect">
              <a:avLst/>
            </a:prstGeom>
          </p:spPr>
        </p:pic>
        <p:pic>
          <p:nvPicPr>
            <p:cNvPr id="7" name="Graphic 6">
              <a:extLst>
                <a:ext uri="{FF2B5EF4-FFF2-40B4-BE49-F238E27FC236}">
                  <a16:creationId xmlns:a16="http://schemas.microsoft.com/office/drawing/2014/main" id="{22481A93-6499-6D16-4478-E7423740FD6D}"/>
                </a:ext>
              </a:extLst>
            </p:cNvPr>
            <p:cNvPicPr>
              <a:picLocks noChangeAspect="1"/>
            </p:cNvPicPr>
            <p:nvPr/>
          </p:nvPicPr>
          <p:blipFill rotWithShape="1">
            <a:blip>
              <a:extLst>
                <a:ext uri="{96DAC541-7B7A-43D3-8B79-37D633B846F1}">
                  <asvg:svgBlip xmlns:asvg="http://schemas.microsoft.com/office/drawing/2016/SVG/main" r:embed="rId4"/>
                </a:ext>
              </a:extLst>
            </a:blip>
            <a:stretch/>
          </p:blipFill>
          <p:spPr bwMode="auto">
            <a:xfrm>
              <a:off x="1962062" y="800335"/>
              <a:ext cx="3535016" cy="2557689"/>
            </a:xfrm>
            <a:prstGeom prst="rect">
              <a:avLst/>
            </a:prstGeom>
          </p:spPr>
        </p:pic>
        <p:pic>
          <p:nvPicPr>
            <p:cNvPr id="8" name="Graphic 7">
              <a:extLst>
                <a:ext uri="{FF2B5EF4-FFF2-40B4-BE49-F238E27FC236}">
                  <a16:creationId xmlns:a16="http://schemas.microsoft.com/office/drawing/2014/main" id="{A8B5FF15-AEFE-CDDF-9B04-720C257A9CD4}"/>
                </a:ext>
              </a:extLst>
            </p:cNvPr>
            <p:cNvPicPr>
              <a:picLocks noChangeAspect="1"/>
            </p:cNvPicPr>
            <p:nvPr/>
          </p:nvPicPr>
          <p:blipFill rotWithShape="1">
            <a:blip>
              <a:extLst>
                <a:ext uri="{96DAC541-7B7A-43D3-8B79-37D633B846F1}">
                  <asvg:svgBlip xmlns:asvg="http://schemas.microsoft.com/office/drawing/2016/SVG/main" r:embed="rId5"/>
                </a:ext>
              </a:extLst>
            </a:blip>
            <a:stretch/>
          </p:blipFill>
          <p:spPr bwMode="auto">
            <a:xfrm>
              <a:off x="-1650789" y="777550"/>
              <a:ext cx="3547571" cy="2566771"/>
            </a:xfrm>
            <a:prstGeom prst="rect">
              <a:avLst/>
            </a:prstGeom>
          </p:spPr>
        </p:pic>
      </p:grpSp>
    </p:spTree>
    <p:extLst>
      <p:ext uri="{BB962C8B-B14F-4D97-AF65-F5344CB8AC3E}">
        <p14:creationId xmlns:p14="http://schemas.microsoft.com/office/powerpoint/2010/main" val="3873488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0BA08-76AE-8445-B0F2-FD51736998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6C67F1-C2CC-F07F-8465-4EF5A9939285}"/>
              </a:ext>
            </a:extLst>
          </p:cNvPr>
          <p:cNvSpPr>
            <a:spLocks noGrp="1"/>
          </p:cNvSpPr>
          <p:nvPr>
            <p:ph type="title"/>
          </p:nvPr>
        </p:nvSpPr>
        <p:spPr/>
        <p:txBody>
          <a:bodyPr/>
          <a:lstStyle/>
          <a:p>
            <a:r>
              <a:rPr lang="en-US" dirty="0"/>
              <a:t>Consolidated Temperature Dependence Results</a:t>
            </a:r>
          </a:p>
        </p:txBody>
      </p:sp>
      <p:sp>
        <p:nvSpPr>
          <p:cNvPr id="4" name="Slide Number Placeholder 3">
            <a:extLst>
              <a:ext uri="{FF2B5EF4-FFF2-40B4-BE49-F238E27FC236}">
                <a16:creationId xmlns:a16="http://schemas.microsoft.com/office/drawing/2014/main" id="{14F62496-9242-CFD3-17DB-5947DD8E66CE}"/>
              </a:ext>
            </a:extLst>
          </p:cNvPr>
          <p:cNvSpPr>
            <a:spLocks noGrp="1"/>
          </p:cNvSpPr>
          <p:nvPr>
            <p:ph type="sldNum" sz="quarter" idx="12"/>
          </p:nvPr>
        </p:nvSpPr>
        <p:spPr/>
        <p:txBody>
          <a:bodyPr/>
          <a:lstStyle/>
          <a:p>
            <a:fld id="{0A885B08-ED83-4E80-81DD-27C80F4EAFCA}" type="slidenum">
              <a:rPr lang="en-US" smtClean="0"/>
              <a:t>8</a:t>
            </a:fld>
            <a:endParaRPr lang="en-US"/>
          </a:p>
        </p:txBody>
      </p:sp>
      <p:pic>
        <p:nvPicPr>
          <p:cNvPr id="3" name="Graphic 2">
            <a:extLst>
              <a:ext uri="{FF2B5EF4-FFF2-40B4-BE49-F238E27FC236}">
                <a16:creationId xmlns:a16="http://schemas.microsoft.com/office/drawing/2014/main" id="{362A8267-01EC-5DD4-185A-D11AC3D82671}"/>
              </a:ext>
            </a:extLst>
          </p:cNvPr>
          <p:cNvPicPr>
            <a:picLocks noChangeAspect="1"/>
          </p:cNvPicPr>
          <p:nvPr/>
        </p:nvPicPr>
        <p:blipFill rotWithShape="1">
          <a:blip>
            <a:extLst>
              <a:ext uri="{96DAC541-7B7A-43D3-8B79-37D633B846F1}">
                <asvg:svgBlip xmlns:asvg="http://schemas.microsoft.com/office/drawing/2016/SVG/main" r:embed="rId2"/>
              </a:ext>
            </a:extLst>
          </a:blip>
          <a:stretch/>
        </p:blipFill>
        <p:spPr bwMode="auto">
          <a:xfrm>
            <a:off x="453490" y="2217716"/>
            <a:ext cx="4560133" cy="3299390"/>
          </a:xfrm>
          <a:prstGeom prst="rect">
            <a:avLst/>
          </a:prstGeom>
        </p:spPr>
      </p:pic>
      <p:pic>
        <p:nvPicPr>
          <p:cNvPr id="5" name="Graphic 4">
            <a:extLst>
              <a:ext uri="{FF2B5EF4-FFF2-40B4-BE49-F238E27FC236}">
                <a16:creationId xmlns:a16="http://schemas.microsoft.com/office/drawing/2014/main" id="{A4AC3914-C2B9-C9AD-A0CC-C8F03CE23CA1}"/>
              </a:ext>
            </a:extLst>
          </p:cNvPr>
          <p:cNvPicPr>
            <a:picLocks noChangeAspect="1"/>
          </p:cNvPicPr>
          <p:nvPr/>
        </p:nvPicPr>
        <p:blipFill rotWithShape="1">
          <a:blip>
            <a:extLst>
              <a:ext uri="{96DAC541-7B7A-43D3-8B79-37D633B846F1}">
                <asvg:svgBlip xmlns:asvg="http://schemas.microsoft.com/office/drawing/2016/SVG/main" r:embed="rId3"/>
              </a:ext>
            </a:extLst>
          </a:blip>
          <a:stretch/>
        </p:blipFill>
        <p:spPr bwMode="auto">
          <a:xfrm>
            <a:off x="6444859" y="2217716"/>
            <a:ext cx="4685368" cy="3390002"/>
          </a:xfrm>
          <a:prstGeom prst="rect">
            <a:avLst/>
          </a:prstGeom>
        </p:spPr>
      </p:pic>
      <p:sp>
        <p:nvSpPr>
          <p:cNvPr id="7" name="TextBox 6">
            <a:extLst>
              <a:ext uri="{FF2B5EF4-FFF2-40B4-BE49-F238E27FC236}">
                <a16:creationId xmlns:a16="http://schemas.microsoft.com/office/drawing/2014/main" id="{4F964D11-B105-0D2B-476E-7189A151B2E7}"/>
              </a:ext>
            </a:extLst>
          </p:cNvPr>
          <p:cNvSpPr txBox="1"/>
          <p:nvPr/>
        </p:nvSpPr>
        <p:spPr>
          <a:xfrm>
            <a:off x="2492679" y="1562529"/>
            <a:ext cx="1164920" cy="523220"/>
          </a:xfrm>
          <a:prstGeom prst="rect">
            <a:avLst/>
          </a:prstGeom>
          <a:noFill/>
        </p:spPr>
        <p:txBody>
          <a:bodyPr wrap="square" rtlCol="0">
            <a:spAutoFit/>
          </a:bodyPr>
          <a:lstStyle/>
          <a:p>
            <a:r>
              <a:rPr lang="en-US" sz="2800" dirty="0"/>
              <a:t>1.6K</a:t>
            </a:r>
          </a:p>
        </p:txBody>
      </p:sp>
      <p:sp>
        <p:nvSpPr>
          <p:cNvPr id="8" name="TextBox 7">
            <a:extLst>
              <a:ext uri="{FF2B5EF4-FFF2-40B4-BE49-F238E27FC236}">
                <a16:creationId xmlns:a16="http://schemas.microsoft.com/office/drawing/2014/main" id="{EE320E7B-207C-49B1-1EFB-0E31C5DAA990}"/>
              </a:ext>
            </a:extLst>
          </p:cNvPr>
          <p:cNvSpPr txBox="1"/>
          <p:nvPr/>
        </p:nvSpPr>
        <p:spPr>
          <a:xfrm>
            <a:off x="5448822" y="1562529"/>
            <a:ext cx="996037" cy="523220"/>
          </a:xfrm>
          <a:prstGeom prst="rect">
            <a:avLst/>
          </a:prstGeom>
          <a:noFill/>
        </p:spPr>
        <p:txBody>
          <a:bodyPr wrap="square" rtlCol="0">
            <a:spAutoFit/>
          </a:bodyPr>
          <a:lstStyle/>
          <a:p>
            <a:r>
              <a:rPr lang="en-US" sz="2800" dirty="0"/>
              <a:t>VS.</a:t>
            </a:r>
            <a:endParaRPr lang="en-US" dirty="0"/>
          </a:p>
        </p:txBody>
      </p:sp>
      <p:sp>
        <p:nvSpPr>
          <p:cNvPr id="9" name="TextBox 8">
            <a:extLst>
              <a:ext uri="{FF2B5EF4-FFF2-40B4-BE49-F238E27FC236}">
                <a16:creationId xmlns:a16="http://schemas.microsoft.com/office/drawing/2014/main" id="{D6F319EC-A2F2-C153-7E22-2728914DB46E}"/>
              </a:ext>
            </a:extLst>
          </p:cNvPr>
          <p:cNvSpPr txBox="1"/>
          <p:nvPr/>
        </p:nvSpPr>
        <p:spPr>
          <a:xfrm>
            <a:off x="8787543" y="1562529"/>
            <a:ext cx="1093942" cy="523220"/>
          </a:xfrm>
          <a:prstGeom prst="rect">
            <a:avLst/>
          </a:prstGeom>
          <a:noFill/>
        </p:spPr>
        <p:txBody>
          <a:bodyPr wrap="square" rtlCol="0">
            <a:spAutoFit/>
          </a:bodyPr>
          <a:lstStyle/>
          <a:p>
            <a:r>
              <a:rPr lang="en-US" sz="2800" dirty="0"/>
              <a:t>180K</a:t>
            </a:r>
            <a:endParaRPr lang="en-US" dirty="0"/>
          </a:p>
        </p:txBody>
      </p:sp>
    </p:spTree>
    <p:extLst>
      <p:ext uri="{BB962C8B-B14F-4D97-AF65-F5344CB8AC3E}">
        <p14:creationId xmlns:p14="http://schemas.microsoft.com/office/powerpoint/2010/main" val="29883549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72EF31-6530-3B34-F7F4-86068C599F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83271A-D0CB-E30F-07E2-DBE731920FE9}"/>
              </a:ext>
            </a:extLst>
          </p:cNvPr>
          <p:cNvSpPr>
            <a:spLocks noGrp="1"/>
          </p:cNvSpPr>
          <p:nvPr>
            <p:ph type="title"/>
          </p:nvPr>
        </p:nvSpPr>
        <p:spPr/>
        <p:txBody>
          <a:bodyPr/>
          <a:lstStyle/>
          <a:p>
            <a:r>
              <a:rPr lang="en-US" dirty="0"/>
              <a:t>Next Steps</a:t>
            </a:r>
          </a:p>
        </p:txBody>
      </p:sp>
      <p:sp>
        <p:nvSpPr>
          <p:cNvPr id="4" name="Slide Number Placeholder 3">
            <a:extLst>
              <a:ext uri="{FF2B5EF4-FFF2-40B4-BE49-F238E27FC236}">
                <a16:creationId xmlns:a16="http://schemas.microsoft.com/office/drawing/2014/main" id="{5320BB84-34FA-1315-BB7E-58DD02769A5F}"/>
              </a:ext>
            </a:extLst>
          </p:cNvPr>
          <p:cNvSpPr>
            <a:spLocks noGrp="1"/>
          </p:cNvSpPr>
          <p:nvPr>
            <p:ph type="sldNum" sz="quarter" idx="12"/>
          </p:nvPr>
        </p:nvSpPr>
        <p:spPr/>
        <p:txBody>
          <a:bodyPr/>
          <a:lstStyle/>
          <a:p>
            <a:fld id="{0A885B08-ED83-4E80-81DD-27C80F4EAFCA}" type="slidenum">
              <a:rPr lang="en-US" smtClean="0"/>
              <a:t>9</a:t>
            </a:fld>
            <a:endParaRPr lang="en-US"/>
          </a:p>
        </p:txBody>
      </p:sp>
      <p:sp>
        <p:nvSpPr>
          <p:cNvPr id="7" name="TextBox 6">
            <a:extLst>
              <a:ext uri="{FF2B5EF4-FFF2-40B4-BE49-F238E27FC236}">
                <a16:creationId xmlns:a16="http://schemas.microsoft.com/office/drawing/2014/main" id="{67BB688A-274F-300E-E5CE-204EFDEEBA19}"/>
              </a:ext>
            </a:extLst>
          </p:cNvPr>
          <p:cNvSpPr txBox="1"/>
          <p:nvPr/>
        </p:nvSpPr>
        <p:spPr>
          <a:xfrm>
            <a:off x="149890" y="1991638"/>
            <a:ext cx="11892219" cy="2031325"/>
          </a:xfrm>
          <a:prstGeom prst="rect">
            <a:avLst/>
          </a:prstGeom>
          <a:noFill/>
        </p:spPr>
        <p:txBody>
          <a:bodyPr wrap="square" rtlCol="0">
            <a:spAutoFit/>
          </a:bodyPr>
          <a:lstStyle/>
          <a:p>
            <a:r>
              <a:rPr lang="en-US" dirty="0"/>
              <a:t>We are now working on improving on our Homodyne detection setup. Our Mean Photon number was not the greatest, so we want to make the system more efficient to resolve finer details. So we have begun the process of adding pinholes to really focus light and make sure we do not lose an unnecessarily large amount of information</a:t>
            </a:r>
          </a:p>
          <a:p>
            <a:endParaRPr lang="en-US" dirty="0"/>
          </a:p>
          <a:p>
            <a:r>
              <a:rPr lang="en-US" dirty="0"/>
              <a:t>We are also continuing to understand the temperature dependence of </a:t>
            </a:r>
            <a:r>
              <a:rPr lang="en-US" dirty="0" err="1"/>
              <a:t>Superfluorescence’s</a:t>
            </a:r>
            <a:r>
              <a:rPr lang="en-US" dirty="0"/>
              <a:t> g</a:t>
            </a:r>
            <a:r>
              <a:rPr lang="en-US" baseline="30000" dirty="0"/>
              <a:t>2</a:t>
            </a:r>
            <a:r>
              <a:rPr lang="en-US" dirty="0"/>
              <a:t> specifically why there is a </a:t>
            </a:r>
            <a:r>
              <a:rPr lang="en-US" dirty="0" err="1"/>
              <a:t>superthermal</a:t>
            </a:r>
            <a:r>
              <a:rPr lang="en-US" dirty="0"/>
              <a:t> photon statistics (g</a:t>
            </a:r>
            <a:r>
              <a:rPr lang="en-US" baseline="30000" dirty="0"/>
              <a:t>2</a:t>
            </a:r>
            <a:r>
              <a:rPr lang="en-US" dirty="0"/>
              <a:t> &gt; 2) at low temperatures and then a crossover into a Bose-Einstein Distribution at higher temperatures</a:t>
            </a:r>
          </a:p>
        </p:txBody>
      </p:sp>
    </p:spTree>
    <p:extLst>
      <p:ext uri="{BB962C8B-B14F-4D97-AF65-F5344CB8AC3E}">
        <p14:creationId xmlns:p14="http://schemas.microsoft.com/office/powerpoint/2010/main" val="18310973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2695</TotalTime>
  <Words>1004</Words>
  <Application>Microsoft Macintosh PowerPoint</Application>
  <PresentationFormat>Widescreen</PresentationFormat>
  <Paragraphs>81</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Adwaita Mono</vt:lpstr>
      <vt:lpstr>Arial</vt:lpstr>
      <vt:lpstr>Calibri</vt:lpstr>
      <vt:lpstr>Roboto</vt:lpstr>
      <vt:lpstr>Office Theme</vt:lpstr>
      <vt:lpstr>Spectroscopic Studies of Superfluorescence</vt:lpstr>
      <vt:lpstr>What is Superfluorescence?</vt:lpstr>
      <vt:lpstr>Signatures of Superfluorescence</vt:lpstr>
      <vt:lpstr>Potential SF Applications </vt:lpstr>
      <vt:lpstr>Photon Statistics</vt:lpstr>
      <vt:lpstr>Homodyne Detection + Kerr Gating</vt:lpstr>
      <vt:lpstr>Verification of Homodyne Detection Setup</vt:lpstr>
      <vt:lpstr>Consolidated Temperature Dependence Results</vt:lpstr>
      <vt:lpstr>Next Steps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Phillip M Strader</dc:creator>
  <cp:lastModifiedBy>Alexander A. Gaines</cp:lastModifiedBy>
  <cp:revision>10</cp:revision>
  <dcterms:created xsi:type="dcterms:W3CDTF">2022-05-16T14:38:37Z</dcterms:created>
  <dcterms:modified xsi:type="dcterms:W3CDTF">2026-07-29T14:07:21Z</dcterms:modified>
</cp:coreProperties>
</file>