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63" r:id="rId3"/>
    <p:sldId id="279" r:id="rId4"/>
    <p:sldId id="260" r:id="rId5"/>
    <p:sldId id="273" r:id="rId6"/>
    <p:sldId id="261" r:id="rId7"/>
    <p:sldId id="276" r:id="rId8"/>
    <p:sldId id="274" r:id="rId9"/>
    <p:sldId id="277" r:id="rId10"/>
    <p:sldId id="275" r:id="rId11"/>
    <p:sldId id="280" r:id="rId12"/>
    <p:sldId id="281" r:id="rId13"/>
    <p:sldId id="278" r:id="rId14"/>
    <p:sldId id="28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68F392-60CA-5F68-5865-C2717B9645B7}" name="Tara Martindale" initials="TM" userId="S::11727103@nebraska.edu::a87723f8-d273-42d5-a4b1-0aff49bb04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F4748"/>
    <a:srgbClr val="C23C40"/>
    <a:srgbClr val="D04748"/>
    <a:srgbClr val="F8D5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B5EF24-C990-D74E-98F3-8566235B445D}" v="1" dt="2026-07-30T18:40:00.394"/>
    <p1510:client id="{7DEAAEF4-EA4E-250B-AC80-401384B78960}" v="125" dt="2026-07-30T15:42:34.639"/>
    <p1510:client id="{92F06785-1376-37E9-F3DD-FE0659402042}" v="7" dt="2026-07-29T20:59:03.404"/>
    <p1510:client id="{CC31CAE3-AFCA-55CD-3024-A9D1021F1E28}" v="107" dt="2026-07-29T19:47:19.5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23"/>
    <p:restoredTop sz="94640"/>
  </p:normalViewPr>
  <p:slideViewPr>
    <p:cSldViewPr snapToGrid="0">
      <p:cViewPr varScale="1">
        <p:scale>
          <a:sx n="116" d="100"/>
          <a:sy n="116" d="100"/>
        </p:scale>
        <p:origin x="60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A3F959-7ECD-4F57-A3C6-9D1AE01F339A}" type="datetimeFigureOut">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7919E5-E9D1-4957-AEE6-C73117EF343A}" type="slidenum">
              <a:t>‹#›</a:t>
            </a:fld>
            <a:endParaRPr lang="en-US"/>
          </a:p>
        </p:txBody>
      </p:sp>
    </p:spTree>
    <p:extLst>
      <p:ext uri="{BB962C8B-B14F-4D97-AF65-F5344CB8AC3E}">
        <p14:creationId xmlns:p14="http://schemas.microsoft.com/office/powerpoint/2010/main" val="202228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Hi, thank you for coming, I'm Tara Martindale, an aerospace engineering student from UMD. I participated in the REU program at UNL and studied electrical discharge machining of ultra-high temperature ceramics.</a:t>
            </a:r>
          </a:p>
        </p:txBody>
      </p:sp>
      <p:sp>
        <p:nvSpPr>
          <p:cNvPr id="4" name="Slide Number Placeholder 3"/>
          <p:cNvSpPr>
            <a:spLocks noGrp="1"/>
          </p:cNvSpPr>
          <p:nvPr>
            <p:ph type="sldNum" sz="quarter" idx="5"/>
          </p:nvPr>
        </p:nvSpPr>
        <p:spPr/>
        <p:txBody>
          <a:bodyPr/>
          <a:lstStyle/>
          <a:p>
            <a:fld id="{F17919E5-E9D1-4957-AEE6-C73117EF343A}" type="slidenum">
              <a:rPr lang="en-US"/>
              <a:t>1</a:t>
            </a:fld>
            <a:endParaRPr lang="en-US"/>
          </a:p>
        </p:txBody>
      </p:sp>
    </p:spTree>
    <p:extLst>
      <p:ext uri="{BB962C8B-B14F-4D97-AF65-F5344CB8AC3E}">
        <p14:creationId xmlns:p14="http://schemas.microsoft.com/office/powerpoint/2010/main" val="128168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also completed a chemical analysis of each sample to confirm the chemical composition was correct. From this test, we can see that WEDM changed the measured surface composition for both </a:t>
            </a:r>
            <a:r>
              <a:rPr lang="en-US" err="1">
                <a:ea typeface="Calibri"/>
                <a:cs typeface="Calibri"/>
              </a:rPr>
              <a:t>ZrC-SiC</a:t>
            </a:r>
            <a:r>
              <a:rPr lang="en-US">
                <a:ea typeface="Calibri"/>
                <a:cs typeface="Calibri"/>
              </a:rPr>
              <a:t> and </a:t>
            </a:r>
            <a:r>
              <a:rPr lang="en-US" err="1"/>
              <a:t>ZrC</a:t>
            </a:r>
            <a:r>
              <a:rPr lang="en-US">
                <a:ea typeface="Calibri"/>
                <a:cs typeface="Calibri"/>
              </a:rPr>
              <a:t>. There was less Si and Zr in </a:t>
            </a:r>
            <a:r>
              <a:rPr lang="en-US" err="1">
                <a:ea typeface="Calibri"/>
                <a:cs typeface="Calibri"/>
              </a:rPr>
              <a:t>ZrC-SiC</a:t>
            </a:r>
            <a:r>
              <a:rPr lang="en-US">
                <a:ea typeface="Calibri"/>
                <a:cs typeface="Calibri"/>
              </a:rPr>
              <a:t>, and less Zr in </a:t>
            </a:r>
            <a:r>
              <a:rPr lang="en-US" err="1">
                <a:ea typeface="Calibri"/>
                <a:cs typeface="Calibri"/>
              </a:rPr>
              <a:t>ZrC</a:t>
            </a:r>
            <a:r>
              <a:rPr lang="en-US">
                <a:ea typeface="Calibri"/>
                <a:cs typeface="Calibri"/>
              </a:rPr>
              <a:t>. This could be from oxidation from the dielectric fluid or air. To support this further, we can see that there was more carbon and oxygen in both samples which means that this machining method also left behind a highly contaminated recast layer. </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17919E5-E9D1-4957-AEE6-C73117EF343A}" type="slidenum">
              <a:rPr lang="en-US"/>
              <a:t>10</a:t>
            </a:fld>
            <a:endParaRPr lang="en-US"/>
          </a:p>
        </p:txBody>
      </p:sp>
    </p:spTree>
    <p:extLst>
      <p:ext uri="{BB962C8B-B14F-4D97-AF65-F5344CB8AC3E}">
        <p14:creationId xmlns:p14="http://schemas.microsoft.com/office/powerpoint/2010/main" val="2587409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29B20-26ED-0388-0586-54C80255F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32C0C4-EB1C-F570-25DF-B865EC860C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87E2D1-457A-4FBD-764E-EA34B886796D}"/>
              </a:ext>
            </a:extLst>
          </p:cNvPr>
          <p:cNvSpPr>
            <a:spLocks noGrp="1"/>
          </p:cNvSpPr>
          <p:nvPr>
            <p:ph type="body" idx="1"/>
          </p:nvPr>
        </p:nvSpPr>
        <p:spPr/>
        <p:txBody>
          <a:bodyPr/>
          <a:lstStyle/>
          <a:p>
            <a:r>
              <a:rPr lang="en-US" err="1">
                <a:ea typeface="Calibri"/>
                <a:cs typeface="Calibri"/>
              </a:rPr>
              <a:t>ZrC</a:t>
            </a:r>
            <a:r>
              <a:rPr lang="en-US">
                <a:ea typeface="Calibri"/>
                <a:cs typeface="Calibri"/>
              </a:rPr>
              <a:t> polished: CO</a:t>
            </a:r>
          </a:p>
          <a:p>
            <a:r>
              <a:rPr lang="en-US" err="1">
                <a:ea typeface="Calibri"/>
                <a:cs typeface="Calibri"/>
              </a:rPr>
              <a:t>ZrC</a:t>
            </a:r>
            <a:r>
              <a:rPr lang="en-US">
                <a:ea typeface="Calibri"/>
                <a:cs typeface="Calibri"/>
              </a:rPr>
              <a:t> </a:t>
            </a:r>
            <a:r>
              <a:rPr lang="en-US" err="1">
                <a:ea typeface="Calibri"/>
                <a:cs typeface="Calibri"/>
              </a:rPr>
              <a:t>WEDMed</a:t>
            </a:r>
            <a:r>
              <a:rPr lang="en-US">
                <a:ea typeface="Calibri"/>
                <a:cs typeface="Calibri"/>
              </a:rPr>
              <a:t>: CO</a:t>
            </a:r>
          </a:p>
          <a:p>
            <a:r>
              <a:rPr lang="en-US">
                <a:ea typeface="Calibri"/>
                <a:cs typeface="Calibri"/>
              </a:rPr>
              <a:t>We used EDS to analyze the oxygen amount in each sample. There are more Zr signals since more electrons get bounced off from that material when shot at with an electron, compared to carbon (only has 2 shells compare to 5). </a:t>
            </a:r>
          </a:p>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94A30827-98E7-21EE-3353-DE2FE5417116}"/>
              </a:ext>
            </a:extLst>
          </p:cNvPr>
          <p:cNvSpPr>
            <a:spLocks noGrp="1"/>
          </p:cNvSpPr>
          <p:nvPr>
            <p:ph type="sldNum" sz="quarter" idx="5"/>
          </p:nvPr>
        </p:nvSpPr>
        <p:spPr/>
        <p:txBody>
          <a:bodyPr/>
          <a:lstStyle/>
          <a:p>
            <a:fld id="{F17919E5-E9D1-4957-AEE6-C73117EF343A}" type="slidenum">
              <a:rPr lang="en-US"/>
              <a:t>11</a:t>
            </a:fld>
            <a:endParaRPr lang="en-US"/>
          </a:p>
        </p:txBody>
      </p:sp>
    </p:spTree>
    <p:extLst>
      <p:ext uri="{BB962C8B-B14F-4D97-AF65-F5344CB8AC3E}">
        <p14:creationId xmlns:p14="http://schemas.microsoft.com/office/powerpoint/2010/main" val="2394663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45A7E-207D-EEA6-331E-9D1BDC2DD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509FEB-B7E5-5866-20DE-F5D96B4C36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F024A-EA1E-1C40-6FA0-769F2656353C}"/>
              </a:ext>
            </a:extLst>
          </p:cNvPr>
          <p:cNvSpPr>
            <a:spLocks noGrp="1"/>
          </p:cNvSpPr>
          <p:nvPr>
            <p:ph type="body" idx="1"/>
          </p:nvPr>
        </p:nvSpPr>
        <p:spPr/>
        <p:txBody>
          <a:bodyPr/>
          <a:lstStyle/>
          <a:p>
            <a:r>
              <a:rPr lang="en-US" err="1">
                <a:ea typeface="Calibri"/>
                <a:cs typeface="Calibri"/>
              </a:rPr>
              <a:t>ZrC-SiC</a:t>
            </a:r>
            <a:r>
              <a:rPr lang="en-US">
                <a:ea typeface="Calibri"/>
                <a:cs typeface="Calibri"/>
              </a:rPr>
              <a:t> polished: CO?</a:t>
            </a:r>
          </a:p>
          <a:p>
            <a:r>
              <a:rPr lang="en-US" err="1"/>
              <a:t>ZrC-SiC</a:t>
            </a:r>
            <a:r>
              <a:rPr lang="en-US"/>
              <a:t> </a:t>
            </a:r>
            <a:r>
              <a:rPr lang="en-US" err="1"/>
              <a:t>WEDMed</a:t>
            </a:r>
            <a:r>
              <a:rPr lang="en-US"/>
              <a:t>: CO</a:t>
            </a:r>
            <a:endParaRPr lang="en-US">
              <a:ea typeface="Calibri"/>
              <a:cs typeface="Calibri"/>
            </a:endParaRPr>
          </a:p>
          <a:p>
            <a:endParaRPr lang="en-US">
              <a:ea typeface="Calibri"/>
              <a:cs typeface="Calibri"/>
            </a:endParaRPr>
          </a:p>
          <a:p>
            <a:r>
              <a:rPr lang="en-US">
                <a:ea typeface="Calibri"/>
                <a:cs typeface="Calibri"/>
              </a:rPr>
              <a:t>In both samples, the silicon helps prevent oxidation. However, </a:t>
            </a:r>
            <a:r>
              <a:rPr lang="en-US" err="1">
                <a:ea typeface="Calibri"/>
                <a:cs typeface="Calibri"/>
              </a:rPr>
              <a:t>SiC</a:t>
            </a:r>
            <a:r>
              <a:rPr lang="en-US">
                <a:ea typeface="Calibri"/>
                <a:cs typeface="Calibri"/>
              </a:rPr>
              <a:t> and </a:t>
            </a:r>
            <a:r>
              <a:rPr lang="en-US" err="1">
                <a:ea typeface="Calibri"/>
                <a:cs typeface="Calibri"/>
              </a:rPr>
              <a:t>ZrC</a:t>
            </a:r>
            <a:r>
              <a:rPr lang="en-US">
                <a:ea typeface="Calibri"/>
                <a:cs typeface="Calibri"/>
              </a:rPr>
              <a:t> powder mixed poorly which is why there is a giant piece of zirconium. </a:t>
            </a:r>
          </a:p>
          <a:p>
            <a:endParaRPr lang="en-US">
              <a:ea typeface="Calibri"/>
              <a:cs typeface="Calibri"/>
            </a:endParaRPr>
          </a:p>
        </p:txBody>
      </p:sp>
      <p:sp>
        <p:nvSpPr>
          <p:cNvPr id="4" name="Slide Number Placeholder 3">
            <a:extLst>
              <a:ext uri="{FF2B5EF4-FFF2-40B4-BE49-F238E27FC236}">
                <a16:creationId xmlns:a16="http://schemas.microsoft.com/office/drawing/2014/main" id="{FCB302AD-5F5B-70AB-9F12-09ED0AD5D1A2}"/>
              </a:ext>
            </a:extLst>
          </p:cNvPr>
          <p:cNvSpPr>
            <a:spLocks noGrp="1"/>
          </p:cNvSpPr>
          <p:nvPr>
            <p:ph type="sldNum" sz="quarter" idx="5"/>
          </p:nvPr>
        </p:nvSpPr>
        <p:spPr/>
        <p:txBody>
          <a:bodyPr/>
          <a:lstStyle/>
          <a:p>
            <a:fld id="{F17919E5-E9D1-4957-AEE6-C73117EF343A}" type="slidenum">
              <a:rPr lang="en-US"/>
              <a:t>12</a:t>
            </a:fld>
            <a:endParaRPr lang="en-US"/>
          </a:p>
        </p:txBody>
      </p:sp>
    </p:spTree>
    <p:extLst>
      <p:ext uri="{BB962C8B-B14F-4D97-AF65-F5344CB8AC3E}">
        <p14:creationId xmlns:p14="http://schemas.microsoft.com/office/powerpoint/2010/main" val="3093385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Some future work that could be done to support this project is performing several skimming passes after the initial WEDM cut to further analyze surface roughness. Preparing samples of the same material but with different relative densities using SPS would be a good idea to investigate the influence of density on cutting rate and surface roughness. Lastly, there could be comparisons made about </a:t>
            </a:r>
            <a:r>
              <a:rPr lang="en-US" err="1">
                <a:ea typeface="Calibri"/>
                <a:cs typeface="Calibri"/>
              </a:rPr>
              <a:t>ZrC</a:t>
            </a:r>
            <a:r>
              <a:rPr lang="en-US">
                <a:ea typeface="Calibri"/>
                <a:cs typeface="Calibri"/>
              </a:rPr>
              <a:t> with </a:t>
            </a:r>
            <a:r>
              <a:rPr lang="en-US" err="1">
                <a:ea typeface="Calibri"/>
                <a:cs typeface="Calibri"/>
              </a:rPr>
              <a:t>HfC</a:t>
            </a:r>
            <a:r>
              <a:rPr lang="en-US">
                <a:ea typeface="Calibri"/>
                <a:cs typeface="Calibri"/>
              </a:rPr>
              <a:t> and </a:t>
            </a:r>
            <a:r>
              <a:rPr lang="en-US" err="1"/>
              <a:t>ZrB</a:t>
            </a:r>
            <a:r>
              <a:rPr lang="en-US"/>
              <a:t>₂ to see their HAZ and to see if that zone could be removed using laser polishing. </a:t>
            </a:r>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17919E5-E9D1-4957-AEE6-C73117EF343A}" type="slidenum">
              <a:rPr lang="en-US"/>
              <a:t>13</a:t>
            </a:fld>
            <a:endParaRPr lang="en-US"/>
          </a:p>
        </p:txBody>
      </p:sp>
    </p:spTree>
    <p:extLst>
      <p:ext uri="{BB962C8B-B14F-4D97-AF65-F5344CB8AC3E}">
        <p14:creationId xmlns:p14="http://schemas.microsoft.com/office/powerpoint/2010/main" val="2756830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63C58-D17F-E44D-77F4-2BABE6220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257C71-1BDC-B949-9BE3-FFDFCC6F8A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244C2-A900-EA7E-12F4-7342C6E0E20D}"/>
              </a:ext>
            </a:extLst>
          </p:cNvPr>
          <p:cNvSpPr>
            <a:spLocks noGrp="1"/>
          </p:cNvSpPr>
          <p:nvPr>
            <p:ph type="body" idx="1"/>
          </p:nvPr>
        </p:nvSpPr>
        <p:spPr/>
        <p:txBody>
          <a:bodyPr/>
          <a:lstStyle/>
          <a:p>
            <a:r>
              <a:rPr lang="en-US">
                <a:ea typeface="Calibri"/>
                <a:cs typeface="Calibri"/>
              </a:rPr>
              <a:t>Read off acknowledgements</a:t>
            </a:r>
            <a:endParaRPr lang="en-US">
              <a:highlight>
                <a:srgbClr val="FFFF00"/>
              </a:highlight>
              <a:ea typeface="Calibri"/>
              <a:cs typeface="Calibri"/>
            </a:endParaRPr>
          </a:p>
          <a:p>
            <a:r>
              <a:rPr lang="en-US">
                <a:ea typeface="Calibri"/>
                <a:cs typeface="Calibri"/>
              </a:rPr>
              <a:t>Thank you for your time and attention. Are there any questions?</a:t>
            </a:r>
          </a:p>
        </p:txBody>
      </p:sp>
      <p:sp>
        <p:nvSpPr>
          <p:cNvPr id="4" name="Slide Number Placeholder 3">
            <a:extLst>
              <a:ext uri="{FF2B5EF4-FFF2-40B4-BE49-F238E27FC236}">
                <a16:creationId xmlns:a16="http://schemas.microsoft.com/office/drawing/2014/main" id="{05FE958D-94EC-AF04-7C26-372D0773D093}"/>
              </a:ext>
            </a:extLst>
          </p:cNvPr>
          <p:cNvSpPr>
            <a:spLocks noGrp="1"/>
          </p:cNvSpPr>
          <p:nvPr>
            <p:ph type="sldNum" sz="quarter" idx="5"/>
          </p:nvPr>
        </p:nvSpPr>
        <p:spPr/>
        <p:txBody>
          <a:bodyPr/>
          <a:lstStyle/>
          <a:p>
            <a:fld id="{F17919E5-E9D1-4957-AEE6-C73117EF343A}" type="slidenum">
              <a:rPr lang="en-US"/>
              <a:t>14</a:t>
            </a:fld>
            <a:endParaRPr lang="en-US"/>
          </a:p>
        </p:txBody>
      </p:sp>
    </p:spTree>
    <p:extLst>
      <p:ext uri="{BB962C8B-B14F-4D97-AF65-F5344CB8AC3E}">
        <p14:creationId xmlns:p14="http://schemas.microsoft.com/office/powerpoint/2010/main" val="3463179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 this presentation, I will give you background information on UHTCs and WEDM, how we utilized the machining technique, and how the machine effected the materials we cut, chemically and physically. </a:t>
            </a:r>
          </a:p>
        </p:txBody>
      </p:sp>
      <p:sp>
        <p:nvSpPr>
          <p:cNvPr id="4" name="Slide Number Placeholder 3"/>
          <p:cNvSpPr>
            <a:spLocks noGrp="1"/>
          </p:cNvSpPr>
          <p:nvPr>
            <p:ph type="sldNum" sz="quarter" idx="5"/>
          </p:nvPr>
        </p:nvSpPr>
        <p:spPr/>
        <p:txBody>
          <a:bodyPr/>
          <a:lstStyle/>
          <a:p>
            <a:fld id="{F17919E5-E9D1-4957-AEE6-C73117EF343A}" type="slidenum">
              <a:t>2</a:t>
            </a:fld>
            <a:endParaRPr lang="en-US"/>
          </a:p>
        </p:txBody>
      </p:sp>
    </p:spTree>
    <p:extLst>
      <p:ext uri="{BB962C8B-B14F-4D97-AF65-F5344CB8AC3E}">
        <p14:creationId xmlns:p14="http://schemas.microsoft.com/office/powerpoint/2010/main" val="1063780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Ultra-high temperature ceramics, or UHTCs, are transition-metal diborides, carbides, and nitrides that have melting points above 3k Celsius. We are interested in zirconium carbide due to its high melting temp, thermal stability, and resistance to harsh environments. However, pure </a:t>
            </a:r>
            <a:r>
              <a:rPr lang="en-US" err="1">
                <a:ea typeface="Calibri"/>
                <a:cs typeface="Calibri"/>
              </a:rPr>
              <a:t>ZrC</a:t>
            </a:r>
            <a:r>
              <a:rPr lang="en-US">
                <a:ea typeface="Calibri"/>
                <a:cs typeface="Calibri"/>
              </a:rPr>
              <a:t> oxidizes quickly. Therefore, combining it with silicon carbide to make the composite, </a:t>
            </a:r>
            <a:r>
              <a:rPr lang="en-US" err="1">
                <a:ea typeface="Calibri"/>
                <a:cs typeface="Calibri"/>
              </a:rPr>
              <a:t>ZrC-SiC</a:t>
            </a:r>
            <a:r>
              <a:rPr lang="en-US">
                <a:ea typeface="Calibri"/>
                <a:cs typeface="Calibri"/>
              </a:rPr>
              <a:t>, is more favorable as it has improved oxidation resistance while maintaining its high melting temperature. </a:t>
            </a:r>
          </a:p>
          <a:p>
            <a:endParaRPr lang="en-US">
              <a:ea typeface="Calibri"/>
              <a:cs typeface="Calibri"/>
            </a:endParaRPr>
          </a:p>
          <a:p>
            <a:endParaRPr lang="en-US">
              <a:ea typeface="Calibri"/>
              <a:cs typeface="Calibri"/>
            </a:endParaRPr>
          </a:p>
          <a:p>
            <a:r>
              <a:rPr lang="en-US">
                <a:ea typeface="Calibri"/>
                <a:cs typeface="Calibri"/>
              </a:rPr>
              <a:t>SHARP = Slender Hypervelocity Aerothermodynamic Research Probes </a:t>
            </a:r>
          </a:p>
        </p:txBody>
      </p:sp>
      <p:sp>
        <p:nvSpPr>
          <p:cNvPr id="4" name="Slide Number Placeholder 3"/>
          <p:cNvSpPr>
            <a:spLocks noGrp="1"/>
          </p:cNvSpPr>
          <p:nvPr>
            <p:ph type="sldNum" sz="quarter" idx="5"/>
          </p:nvPr>
        </p:nvSpPr>
        <p:spPr/>
        <p:txBody>
          <a:bodyPr/>
          <a:lstStyle/>
          <a:p>
            <a:fld id="{F17919E5-E9D1-4957-AEE6-C73117EF343A}" type="slidenum">
              <a:t>3</a:t>
            </a:fld>
            <a:endParaRPr lang="en-US"/>
          </a:p>
        </p:txBody>
      </p:sp>
    </p:spTree>
    <p:extLst>
      <p:ext uri="{BB962C8B-B14F-4D97-AF65-F5344CB8AC3E}">
        <p14:creationId xmlns:p14="http://schemas.microsoft.com/office/powerpoint/2010/main" val="2491427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Since UHTCs are extremely hard and brittle, it makes them difficult to machine using conventional methods. As seen in the left picture, it is common to experience tool wear when milling UHTCs. Even though </a:t>
            </a:r>
            <a:r>
              <a:rPr lang="en-US"/>
              <a:t>wire electrical discharge machining, or WEDM</a:t>
            </a:r>
            <a:r>
              <a:rPr lang="en-US">
                <a:ea typeface="Calibri"/>
                <a:cs typeface="Calibri"/>
              </a:rPr>
              <a:t>, is a thermal machining process that has difficulty with heat affected zones; however, since the machine never comes in contact with the material, it poses a solution to having tool wear. For this machine, a conductive wire comes in close to contact with an electrically conductive material which creates an electric spark that melts and/or chips away at the material. As the machine is running, there is dielectric fluid which is non-conductive water that flows down the wire and pass the material to clear out any debris cause from the spark. This allows the wire to move through the material efficiently. For this project, our objective was to ...</a:t>
            </a:r>
          </a:p>
          <a:p>
            <a:endParaRPr lang="en-US">
              <a:ea typeface="Calibri"/>
              <a:cs typeface="Calibri"/>
            </a:endParaRPr>
          </a:p>
          <a:p>
            <a:endParaRPr lang="en-US">
              <a:ea typeface="Calibri"/>
              <a:cs typeface="Calibri"/>
            </a:endParaRPr>
          </a:p>
          <a:p>
            <a:endParaRPr lang="en-US">
              <a:ea typeface="Calibri"/>
              <a:cs typeface="Calibri"/>
            </a:endParaRPr>
          </a:p>
          <a:p>
            <a:r>
              <a:rPr lang="en-US">
                <a:ea typeface="Calibri"/>
                <a:cs typeface="Calibri"/>
              </a:rPr>
              <a:t>Point to which image you are talking about </a:t>
            </a:r>
          </a:p>
        </p:txBody>
      </p:sp>
      <p:sp>
        <p:nvSpPr>
          <p:cNvPr id="4" name="Slide Number Placeholder 3"/>
          <p:cNvSpPr>
            <a:spLocks noGrp="1"/>
          </p:cNvSpPr>
          <p:nvPr>
            <p:ph type="sldNum" sz="quarter" idx="5"/>
          </p:nvPr>
        </p:nvSpPr>
        <p:spPr/>
        <p:txBody>
          <a:bodyPr/>
          <a:lstStyle/>
          <a:p>
            <a:fld id="{F17919E5-E9D1-4957-AEE6-C73117EF343A}" type="slidenum">
              <a:t>4</a:t>
            </a:fld>
            <a:endParaRPr lang="en-US"/>
          </a:p>
        </p:txBody>
      </p:sp>
    </p:spTree>
    <p:extLst>
      <p:ext uri="{BB962C8B-B14F-4D97-AF65-F5344CB8AC3E}">
        <p14:creationId xmlns:p14="http://schemas.microsoft.com/office/powerpoint/2010/main" val="1857252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followed these parameters when spark plasma sintering the commercial powders. The composite densified the easiest as shown by the 91% relative density; whereas </a:t>
            </a:r>
            <a:r>
              <a:rPr lang="en-US" err="1">
                <a:ea typeface="Calibri"/>
                <a:cs typeface="Calibri"/>
              </a:rPr>
              <a:t>ZrC</a:t>
            </a:r>
            <a:r>
              <a:rPr lang="en-US">
                <a:ea typeface="Calibri"/>
                <a:cs typeface="Calibri"/>
              </a:rPr>
              <a:t> and </a:t>
            </a:r>
            <a:r>
              <a:rPr lang="en-US" err="1">
                <a:ea typeface="Calibri"/>
                <a:cs typeface="Calibri"/>
              </a:rPr>
              <a:t>SiC</a:t>
            </a:r>
            <a:r>
              <a:rPr lang="en-US">
                <a:ea typeface="Calibri"/>
                <a:cs typeface="Calibri"/>
              </a:rPr>
              <a:t> had low relative densities, 85.8% and 79.8% respectively. </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17919E5-E9D1-4957-AEE6-C73117EF343A}" type="slidenum">
              <a:rPr lang="en-US"/>
              <a:t>5</a:t>
            </a:fld>
            <a:endParaRPr lang="en-US"/>
          </a:p>
        </p:txBody>
      </p:sp>
    </p:spTree>
    <p:extLst>
      <p:ext uri="{BB962C8B-B14F-4D97-AF65-F5344CB8AC3E}">
        <p14:creationId xmlns:p14="http://schemas.microsoft.com/office/powerpoint/2010/main" val="2822801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Right after SPS, we polished each sample with 1200 grit </a:t>
            </a:r>
            <a:r>
              <a:rPr lang="en-US" err="1">
                <a:ea typeface="Calibri"/>
                <a:cs typeface="Calibri"/>
              </a:rPr>
              <a:t>SiC</a:t>
            </a:r>
            <a:r>
              <a:rPr lang="en-US">
                <a:ea typeface="Calibri"/>
                <a:cs typeface="Calibri"/>
              </a:rPr>
              <a:t> sheets; this helps smooth out the surface so we can get the most accurate results. We labeled the top cut "straight" to test how the machine would handle several short, straight lines mixed with 90-degree angles. Then, "angled" to test for sharp corners, "circular" for arcs cuts, and "rectangle" for surface analysis. The tool path for </a:t>
            </a:r>
            <a:r>
              <a:rPr lang="en-US" err="1">
                <a:ea typeface="Calibri"/>
                <a:cs typeface="Calibri"/>
              </a:rPr>
              <a:t>ZrC-SiC</a:t>
            </a:r>
            <a:r>
              <a:rPr lang="en-US">
                <a:ea typeface="Calibri"/>
                <a:cs typeface="Calibri"/>
              </a:rPr>
              <a:t> is different than </a:t>
            </a:r>
            <a:r>
              <a:rPr lang="en-US" err="1">
                <a:ea typeface="Calibri"/>
                <a:cs typeface="Calibri"/>
              </a:rPr>
              <a:t>ZrC</a:t>
            </a:r>
            <a:r>
              <a:rPr lang="en-US">
                <a:ea typeface="Calibri"/>
                <a:cs typeface="Calibri"/>
              </a:rPr>
              <a:t> since the first path (</a:t>
            </a:r>
            <a:r>
              <a:rPr lang="en-US" err="1">
                <a:ea typeface="Calibri"/>
                <a:cs typeface="Calibri"/>
              </a:rPr>
              <a:t>ZrC-SiC</a:t>
            </a:r>
            <a:r>
              <a:rPr lang="en-US">
                <a:ea typeface="Calibri"/>
                <a:cs typeface="Calibri"/>
              </a:rPr>
              <a:t>) did not work due to difficulty finding correct start and end points on the sample. </a:t>
            </a:r>
          </a:p>
        </p:txBody>
      </p:sp>
      <p:sp>
        <p:nvSpPr>
          <p:cNvPr id="4" name="Slide Number Placeholder 3"/>
          <p:cNvSpPr>
            <a:spLocks noGrp="1"/>
          </p:cNvSpPr>
          <p:nvPr>
            <p:ph type="sldNum" sz="quarter" idx="5"/>
          </p:nvPr>
        </p:nvSpPr>
        <p:spPr/>
        <p:txBody>
          <a:bodyPr/>
          <a:lstStyle/>
          <a:p>
            <a:fld id="{F17919E5-E9D1-4957-AEE6-C73117EF343A}" type="slidenum">
              <a:rPr lang="en-US"/>
              <a:t>6</a:t>
            </a:fld>
            <a:endParaRPr lang="en-US"/>
          </a:p>
        </p:txBody>
      </p:sp>
    </p:spTree>
    <p:extLst>
      <p:ext uri="{BB962C8B-B14F-4D97-AF65-F5344CB8AC3E}">
        <p14:creationId xmlns:p14="http://schemas.microsoft.com/office/powerpoint/2010/main" val="877066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data was collected during the machining process. Both </a:t>
            </a:r>
            <a:r>
              <a:rPr lang="en-US" err="1">
                <a:ea typeface="Calibri"/>
                <a:cs typeface="Calibri"/>
              </a:rPr>
              <a:t>ZrC</a:t>
            </a:r>
            <a:r>
              <a:rPr lang="en-US">
                <a:ea typeface="Calibri"/>
                <a:cs typeface="Calibri"/>
              </a:rPr>
              <a:t> and </a:t>
            </a:r>
            <a:r>
              <a:rPr lang="en-US" err="1">
                <a:ea typeface="Calibri"/>
                <a:cs typeface="Calibri"/>
              </a:rPr>
              <a:t>ZrC-SiC</a:t>
            </a:r>
            <a:r>
              <a:rPr lang="en-US">
                <a:ea typeface="Calibri"/>
                <a:cs typeface="Calibri"/>
              </a:rPr>
              <a:t> were easily machined by WEDM. </a:t>
            </a:r>
            <a:r>
              <a:rPr lang="en-US"/>
              <a:t>Due to </a:t>
            </a:r>
            <a:r>
              <a:rPr lang="en-US" err="1"/>
              <a:t>SiC</a:t>
            </a:r>
            <a:r>
              <a:rPr lang="en-US"/>
              <a:t> being non-conductive, there would be no spark with the machine which means that no material would get melted or chipped away. For all the cuts except the rectangle cut, </a:t>
            </a:r>
            <a:r>
              <a:rPr lang="en-US" err="1"/>
              <a:t>ZrC-SiC</a:t>
            </a:r>
            <a:r>
              <a:rPr lang="en-US"/>
              <a:t> was able to cut at a faster rate than </a:t>
            </a:r>
            <a:r>
              <a:rPr lang="en-US" err="1"/>
              <a:t>ZrC</a:t>
            </a:r>
            <a:r>
              <a:rPr lang="en-US"/>
              <a:t>, predominantly for the angled cut. This is because </a:t>
            </a:r>
            <a:r>
              <a:rPr lang="en-US" err="1"/>
              <a:t>SiC</a:t>
            </a:r>
            <a:r>
              <a:rPr lang="en-US"/>
              <a:t> allowed for more stable electrical discharge throughout the material (sparks pass through evenly) and because pure </a:t>
            </a:r>
            <a:r>
              <a:rPr lang="en-US" err="1"/>
              <a:t>ZrC</a:t>
            </a:r>
            <a:r>
              <a:rPr lang="en-US"/>
              <a:t> is more prone to chipping so the machine must slow down more when making tight corners. If the machine doesn't slow down enough, the machine arcs which could also slow down the cutting rate. However, </a:t>
            </a:r>
            <a:r>
              <a:rPr lang="en-US" err="1"/>
              <a:t>ZrC</a:t>
            </a:r>
            <a:r>
              <a:rPr lang="en-US"/>
              <a:t> was able to be cut faster for the rectangle cut than the composite since </a:t>
            </a:r>
            <a:r>
              <a:rPr lang="en-US" err="1"/>
              <a:t>ZrC</a:t>
            </a:r>
            <a:r>
              <a:rPr lang="en-US"/>
              <a:t> is more conductive and the machine did not have to slow down for turns. </a:t>
            </a:r>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F17919E5-E9D1-4957-AEE6-C73117EF343A}" type="slidenum">
              <a:rPr lang="en-US"/>
              <a:t>7</a:t>
            </a:fld>
            <a:endParaRPr lang="en-US"/>
          </a:p>
        </p:txBody>
      </p:sp>
    </p:spTree>
    <p:extLst>
      <p:ext uri="{BB962C8B-B14F-4D97-AF65-F5344CB8AC3E}">
        <p14:creationId xmlns:p14="http://schemas.microsoft.com/office/powerpoint/2010/main" val="3103616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utilized the </a:t>
            </a:r>
            <a:r>
              <a:rPr lang="en-US" err="1">
                <a:ea typeface="Calibri"/>
                <a:cs typeface="Calibri"/>
              </a:rPr>
              <a:t>Zygo</a:t>
            </a:r>
            <a:r>
              <a:rPr lang="en-US">
                <a:ea typeface="Calibri"/>
                <a:cs typeface="Calibri"/>
              </a:rPr>
              <a:t> surface roughness machine to test for coarseness on each rectangle cut out. We repolished one side of the rectangle and left the other side alone to see roughness from WEDM. </a:t>
            </a:r>
            <a:r>
              <a:rPr lang="en-US"/>
              <a:t>We expect the polished surface to be smoother than the </a:t>
            </a:r>
            <a:r>
              <a:rPr lang="en-US" err="1"/>
              <a:t>WEDMed</a:t>
            </a:r>
            <a:r>
              <a:rPr lang="en-US"/>
              <a:t> surface.</a:t>
            </a:r>
            <a:r>
              <a:rPr lang="en-US">
                <a:ea typeface="Calibri"/>
                <a:cs typeface="Calibri"/>
              </a:rPr>
              <a:t> The WEDM-machined surface for both materials were significantly rougher and had more impurities than their polished surface. The root mean squared value squares each height deviation first which means that tall peaks and deep valleys have a much bigger impact on the RMS value than on the average, which is the Sa value. Also, supported by the </a:t>
            </a:r>
            <a:r>
              <a:rPr lang="en-US" err="1">
                <a:ea typeface="Calibri"/>
                <a:cs typeface="Calibri"/>
              </a:rPr>
              <a:t>Sz</a:t>
            </a:r>
            <a:r>
              <a:rPr lang="en-US">
                <a:ea typeface="Calibri"/>
                <a:cs typeface="Calibri"/>
              </a:rPr>
              <a:t> value, which is the max height on the surface, we can conclude that </a:t>
            </a:r>
            <a:r>
              <a:rPr lang="en-US" err="1">
                <a:ea typeface="Calibri"/>
                <a:cs typeface="Calibri"/>
              </a:rPr>
              <a:t>ZrC</a:t>
            </a:r>
            <a:r>
              <a:rPr lang="en-US">
                <a:ea typeface="Calibri"/>
                <a:cs typeface="Calibri"/>
              </a:rPr>
              <a:t> had a rougher surface than </a:t>
            </a:r>
            <a:r>
              <a:rPr lang="en-US" err="1">
                <a:ea typeface="Calibri"/>
                <a:cs typeface="Calibri"/>
              </a:rPr>
              <a:t>ZrC-SiC</a:t>
            </a:r>
            <a:r>
              <a:rPr lang="en-US">
                <a:ea typeface="Calibri"/>
                <a:cs typeface="Calibri"/>
              </a:rPr>
              <a:t>, even after polishing. This makes sense as </a:t>
            </a:r>
            <a:r>
              <a:rPr lang="en-US" err="1">
                <a:ea typeface="Calibri"/>
                <a:cs typeface="Calibri"/>
              </a:rPr>
              <a:t>SiC</a:t>
            </a:r>
            <a:r>
              <a:rPr lang="en-US">
                <a:ea typeface="Calibri"/>
                <a:cs typeface="Calibri"/>
              </a:rPr>
              <a:t> acts as a grain filling sintering aid which helps smooth out the overall surface.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F17919E5-E9D1-4957-AEE6-C73117EF343A}" type="slidenum">
              <a:rPr lang="en-US"/>
              <a:t>8</a:t>
            </a:fld>
            <a:endParaRPr lang="en-US"/>
          </a:p>
        </p:txBody>
      </p:sp>
    </p:spTree>
    <p:extLst>
      <p:ext uri="{BB962C8B-B14F-4D97-AF65-F5344CB8AC3E}">
        <p14:creationId xmlns:p14="http://schemas.microsoft.com/office/powerpoint/2010/main" val="3205895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Additionally, we preformed damage depth and </a:t>
            </a:r>
            <a:r>
              <a:rPr lang="en-US" err="1">
                <a:ea typeface="Calibri"/>
                <a:cs typeface="Calibri"/>
              </a:rPr>
              <a:t>vickers</a:t>
            </a:r>
            <a:r>
              <a:rPr lang="en-US">
                <a:ea typeface="Calibri"/>
                <a:cs typeface="Calibri"/>
              </a:rPr>
              <a:t> hardness testing to further analyze the physical characteristics after WEDM. We saw that the damage depth for </a:t>
            </a:r>
            <a:r>
              <a:rPr lang="en-US" err="1">
                <a:ea typeface="Calibri"/>
                <a:cs typeface="Calibri"/>
              </a:rPr>
              <a:t>ZrC-SiC</a:t>
            </a:r>
            <a:r>
              <a:rPr lang="en-US">
                <a:ea typeface="Calibri"/>
                <a:cs typeface="Calibri"/>
              </a:rPr>
              <a:t> was greater than that of </a:t>
            </a:r>
            <a:r>
              <a:rPr lang="en-US" err="1">
                <a:ea typeface="Calibri"/>
                <a:cs typeface="Calibri"/>
              </a:rPr>
              <a:t>ZrC</a:t>
            </a:r>
            <a:r>
              <a:rPr lang="en-US">
                <a:ea typeface="Calibri"/>
                <a:cs typeface="Calibri"/>
              </a:rPr>
              <a:t>. The</a:t>
            </a:r>
            <a:r>
              <a:rPr lang="en-US"/>
              <a:t> damaged layer cause by WEDM was still readily removable due to a lower hardness when compared with the bulk material. We also saw that </a:t>
            </a:r>
            <a:r>
              <a:rPr lang="en-US" err="1"/>
              <a:t>ZrC-SiC</a:t>
            </a:r>
            <a:r>
              <a:rPr lang="en-US"/>
              <a:t> had a weaker </a:t>
            </a:r>
            <a:r>
              <a:rPr lang="en-US" err="1"/>
              <a:t>WEDMed</a:t>
            </a:r>
            <a:r>
              <a:rPr lang="en-US"/>
              <a:t> surface than </a:t>
            </a:r>
            <a:r>
              <a:rPr lang="en-US" err="1"/>
              <a:t>ZrC</a:t>
            </a:r>
            <a:r>
              <a:rPr lang="en-US"/>
              <a:t>, but stronger repolished surface. This is due to thermal expansion mismatch between </a:t>
            </a:r>
            <a:r>
              <a:rPr lang="en-US" err="1"/>
              <a:t>ZrC</a:t>
            </a:r>
            <a:r>
              <a:rPr lang="en-US"/>
              <a:t> and </a:t>
            </a:r>
            <a:r>
              <a:rPr lang="en-US" err="1"/>
              <a:t>SiC</a:t>
            </a:r>
            <a:r>
              <a:rPr lang="en-US"/>
              <a:t> on the recast layer, however without that layer, the intrinsic fine-grained surface due to the addition of </a:t>
            </a:r>
            <a:r>
              <a:rPr lang="en-US" err="1"/>
              <a:t>SiC</a:t>
            </a:r>
            <a:r>
              <a:rPr lang="en-US"/>
              <a:t> caused the bulk composition to be stronger. We can conclude that Vickers hardness and damage depth are inversely proportional. </a:t>
            </a:r>
          </a:p>
          <a:p>
            <a:endParaRPr lang="en-US"/>
          </a:p>
        </p:txBody>
      </p:sp>
      <p:sp>
        <p:nvSpPr>
          <p:cNvPr id="4" name="Slide Number Placeholder 3"/>
          <p:cNvSpPr>
            <a:spLocks noGrp="1"/>
          </p:cNvSpPr>
          <p:nvPr>
            <p:ph type="sldNum" sz="quarter" idx="5"/>
          </p:nvPr>
        </p:nvSpPr>
        <p:spPr/>
        <p:txBody>
          <a:bodyPr/>
          <a:lstStyle/>
          <a:p>
            <a:fld id="{F17919E5-E9D1-4957-AEE6-C73117EF343A}" type="slidenum">
              <a:rPr lang="en-US"/>
              <a:t>9</a:t>
            </a:fld>
            <a:endParaRPr lang="en-US"/>
          </a:p>
        </p:txBody>
      </p:sp>
    </p:spTree>
    <p:extLst>
      <p:ext uri="{BB962C8B-B14F-4D97-AF65-F5344CB8AC3E}">
        <p14:creationId xmlns:p14="http://schemas.microsoft.com/office/powerpoint/2010/main" val="892468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7/30/26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3751962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7/30/26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3692943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7/30/26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454658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7898481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7/30/26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1374188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6459911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7/30/26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50618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7/30/26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7595512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7/30/26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7050595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7/30/26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371201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7/30/26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9015030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7/30/26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608571855"/>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hf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1.png"/><Relationship Id="rId4" Type="http://schemas.microsoft.com/office/2007/relationships/hdphoto" Target="../media/hdphoto3.wdp"/><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04010-1ABC-3799-7AFA-5A80525B9894}"/>
              </a:ext>
            </a:extLst>
          </p:cNvPr>
          <p:cNvSpPr>
            <a:spLocks noGrp="1"/>
          </p:cNvSpPr>
          <p:nvPr>
            <p:ph type="ctrTitle"/>
          </p:nvPr>
        </p:nvSpPr>
        <p:spPr>
          <a:xfrm>
            <a:off x="1492627" y="1671802"/>
            <a:ext cx="9201492" cy="2299334"/>
          </a:xfrm>
        </p:spPr>
        <p:txBody>
          <a:bodyPr vert="horz" lIns="91440" tIns="45720" rIns="91440" bIns="45720" rtlCol="0" anchor="b">
            <a:noAutofit/>
          </a:bodyPr>
          <a:lstStyle/>
          <a:p>
            <a:r>
              <a:rPr lang="en-US" sz="5400" b="0">
                <a:solidFill>
                  <a:srgbClr val="222222"/>
                </a:solidFill>
                <a:latin typeface="Times New Roman"/>
                <a:cs typeface="Times New Roman"/>
              </a:rPr>
              <a:t>Electrical Discharge Machining of Ultra High Temperature Ceramics</a:t>
            </a:r>
            <a:endParaRPr lang="en-US" sz="5400" b="0">
              <a:latin typeface="Times New Roman"/>
              <a:cs typeface="Times New Roman"/>
            </a:endParaRPr>
          </a:p>
        </p:txBody>
      </p:sp>
      <p:sp>
        <p:nvSpPr>
          <p:cNvPr id="3" name="Subtitle 2">
            <a:extLst>
              <a:ext uri="{FF2B5EF4-FFF2-40B4-BE49-F238E27FC236}">
                <a16:creationId xmlns:a16="http://schemas.microsoft.com/office/drawing/2014/main" id="{582EA593-F7A2-BEA8-8FDE-36CD84B56D48}"/>
              </a:ext>
            </a:extLst>
          </p:cNvPr>
          <p:cNvSpPr>
            <a:spLocks noGrp="1"/>
          </p:cNvSpPr>
          <p:nvPr>
            <p:ph type="subTitle" idx="1"/>
          </p:nvPr>
        </p:nvSpPr>
        <p:spPr>
          <a:xfrm>
            <a:off x="2301923" y="4297849"/>
            <a:ext cx="7588155" cy="1335264"/>
          </a:xfrm>
        </p:spPr>
        <p:txBody>
          <a:bodyPr vert="horz" lIns="91440" tIns="45720" rIns="91440" bIns="45720" rtlCol="0" anchor="t">
            <a:normAutofit/>
          </a:bodyPr>
          <a:lstStyle/>
          <a:p>
            <a:pPr>
              <a:lnSpc>
                <a:spcPct val="100000"/>
              </a:lnSpc>
            </a:pPr>
            <a:r>
              <a:rPr lang="en-US" sz="2000">
                <a:latin typeface="Times New Roman"/>
                <a:cs typeface="Times New Roman"/>
              </a:rPr>
              <a:t>Tara Martindale, University of Maryland – College Park</a:t>
            </a:r>
          </a:p>
          <a:p>
            <a:pPr>
              <a:lnSpc>
                <a:spcPct val="100000"/>
              </a:lnSpc>
            </a:pPr>
            <a:r>
              <a:rPr lang="en-US" sz="2000">
                <a:latin typeface="Times New Roman"/>
                <a:cs typeface="Times New Roman"/>
              </a:rPr>
              <a:t>Mentor: Luke Wadle, University of Nebraska – Lincoln </a:t>
            </a:r>
          </a:p>
          <a:p>
            <a:pPr>
              <a:lnSpc>
                <a:spcPct val="100000"/>
              </a:lnSpc>
            </a:pPr>
            <a:r>
              <a:rPr lang="en-US" sz="2000">
                <a:latin typeface="Times New Roman"/>
                <a:cs typeface="Times New Roman"/>
              </a:rPr>
              <a:t>PI: Dr. Bai Cui, University of Nebraska – Lincoln</a:t>
            </a:r>
          </a:p>
        </p:txBody>
      </p:sp>
      <p:sp>
        <p:nvSpPr>
          <p:cNvPr id="4" name="Rectangle 3">
            <a:extLst>
              <a:ext uri="{FF2B5EF4-FFF2-40B4-BE49-F238E27FC236}">
                <a16:creationId xmlns:a16="http://schemas.microsoft.com/office/drawing/2014/main" id="{1E638F85-02EC-7BB5-1EB1-B2924B8B6C57}"/>
              </a:ext>
            </a:extLst>
          </p:cNvPr>
          <p:cNvSpPr/>
          <p:nvPr/>
        </p:nvSpPr>
        <p:spPr>
          <a:xfrm>
            <a:off x="3059" y="6398761"/>
            <a:ext cx="12192000" cy="472966"/>
          </a:xfrm>
          <a:prstGeom prst="rect">
            <a:avLst/>
          </a:prstGeom>
          <a:solidFill>
            <a:srgbClr val="CF47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E2EC52B-1AE1-A3EB-D18C-A8244242D199}"/>
              </a:ext>
            </a:extLst>
          </p:cNvPr>
          <p:cNvPicPr>
            <a:picLocks noChangeAspect="1"/>
          </p:cNvPicPr>
          <p:nvPr/>
        </p:nvPicPr>
        <p:blipFill>
          <a:blip r:embed="rId3"/>
          <a:srcRect t="-780" r="81264" b="456"/>
          <a:stretch>
            <a:fillRect/>
          </a:stretch>
        </p:blipFill>
        <p:spPr>
          <a:xfrm>
            <a:off x="105103" y="6386630"/>
            <a:ext cx="472213" cy="464437"/>
          </a:xfrm>
          <a:prstGeom prst="rect">
            <a:avLst/>
          </a:prstGeom>
        </p:spPr>
      </p:pic>
      <p:pic>
        <p:nvPicPr>
          <p:cNvPr id="7" name="Picture 6" descr="A black text on a black background&#10;&#10;AI-generated content may be incorrect.">
            <a:extLst>
              <a:ext uri="{FF2B5EF4-FFF2-40B4-BE49-F238E27FC236}">
                <a16:creationId xmlns:a16="http://schemas.microsoft.com/office/drawing/2014/main" id="{E88F0DE0-2BC9-F73D-B184-43CB4EC6062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rcRect l="18284" r="-171" b="1219"/>
          <a:stretch>
            <a:fillRect/>
          </a:stretch>
        </p:blipFill>
        <p:spPr>
          <a:xfrm>
            <a:off x="582775" y="6390264"/>
            <a:ext cx="2063848" cy="457293"/>
          </a:xfrm>
          <a:prstGeom prst="rect">
            <a:avLst/>
          </a:prstGeom>
        </p:spPr>
      </p:pic>
      <p:sp>
        <p:nvSpPr>
          <p:cNvPr id="9" name="TextBox 8">
            <a:extLst>
              <a:ext uri="{FF2B5EF4-FFF2-40B4-BE49-F238E27FC236}">
                <a16:creationId xmlns:a16="http://schemas.microsoft.com/office/drawing/2014/main" id="{73457D5A-7035-F18F-7400-D377F634D3DD}"/>
              </a:ext>
            </a:extLst>
          </p:cNvPr>
          <p:cNvSpPr txBox="1"/>
          <p:nvPr/>
        </p:nvSpPr>
        <p:spPr>
          <a:xfrm>
            <a:off x="8203119" y="6488284"/>
            <a:ext cx="342692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FFFFF"/>
                </a:solidFill>
                <a:latin typeface="Times New Roman"/>
                <a:cs typeface="Times New Roman"/>
              </a:rPr>
              <a:t>Acknowledgements: NSF Award #1950137</a:t>
            </a:r>
          </a:p>
        </p:txBody>
      </p:sp>
      <p:cxnSp>
        <p:nvCxnSpPr>
          <p:cNvPr id="11" name="Straight Arrow Connector 10">
            <a:extLst>
              <a:ext uri="{FF2B5EF4-FFF2-40B4-BE49-F238E27FC236}">
                <a16:creationId xmlns:a16="http://schemas.microsoft.com/office/drawing/2014/main" id="{362F275C-696E-EA35-7B1E-2FEEE73A515E}"/>
              </a:ext>
            </a:extLst>
          </p:cNvPr>
          <p:cNvCxnSpPr/>
          <p:nvPr/>
        </p:nvCxnSpPr>
        <p:spPr>
          <a:xfrm flipV="1">
            <a:off x="744938" y="874595"/>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5" name="Straight Arrow Connector 14">
            <a:extLst>
              <a:ext uri="{FF2B5EF4-FFF2-40B4-BE49-F238E27FC236}">
                <a16:creationId xmlns:a16="http://schemas.microsoft.com/office/drawing/2014/main" id="{650BEE57-4690-6DB3-C952-4C7236192B3C}"/>
              </a:ext>
            </a:extLst>
          </p:cNvPr>
          <p:cNvCxnSpPr>
            <a:cxnSpLocks/>
          </p:cNvCxnSpPr>
          <p:nvPr/>
        </p:nvCxnSpPr>
        <p:spPr>
          <a:xfrm flipV="1">
            <a:off x="744937" y="931461"/>
            <a:ext cx="11451610" cy="29569"/>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pic>
        <p:nvPicPr>
          <p:cNvPr id="16" name="Picture 15" descr="A logo of a planet earth&#10;&#10;AI-generated content may be incorrect.">
            <a:extLst>
              <a:ext uri="{FF2B5EF4-FFF2-40B4-BE49-F238E27FC236}">
                <a16:creationId xmlns:a16="http://schemas.microsoft.com/office/drawing/2014/main" id="{6A2CA648-F5A0-C92B-9C1A-4B27898F92DF}"/>
              </a:ext>
            </a:extLst>
          </p:cNvPr>
          <p:cNvPicPr>
            <a:picLocks noChangeAspect="1"/>
          </p:cNvPicPr>
          <p:nvPr/>
        </p:nvPicPr>
        <p:blipFill>
          <a:blip r:embed="rId6"/>
          <a:srcRect r="-625" b="621"/>
          <a:stretch>
            <a:fillRect/>
          </a:stretch>
        </p:blipFill>
        <p:spPr>
          <a:xfrm>
            <a:off x="9495927" y="28717"/>
            <a:ext cx="781556" cy="771643"/>
          </a:xfrm>
          <a:prstGeom prst="rect">
            <a:avLst/>
          </a:prstGeom>
        </p:spPr>
      </p:pic>
      <p:pic>
        <p:nvPicPr>
          <p:cNvPr id="17" name="Picture 16" descr="A green text on a black background&#10;&#10;AI-generated content may be incorrect.">
            <a:extLst>
              <a:ext uri="{FF2B5EF4-FFF2-40B4-BE49-F238E27FC236}">
                <a16:creationId xmlns:a16="http://schemas.microsoft.com/office/drawing/2014/main" id="{55CF8ED9-FF27-C3A8-217A-FEF5F0E3429E}"/>
              </a:ext>
            </a:extLst>
          </p:cNvPr>
          <p:cNvPicPr>
            <a:picLocks noChangeAspect="1"/>
          </p:cNvPicPr>
          <p:nvPr/>
        </p:nvPicPr>
        <p:blipFill>
          <a:blip r:embed="rId7"/>
          <a:srcRect/>
          <a:stretch>
            <a:fillRect/>
          </a:stretch>
        </p:blipFill>
        <p:spPr>
          <a:xfrm>
            <a:off x="10346994" y="53595"/>
            <a:ext cx="1699715" cy="723048"/>
          </a:xfrm>
          <a:prstGeom prst="rect">
            <a:avLst/>
          </a:prstGeom>
        </p:spPr>
      </p:pic>
      <p:pic>
        <p:nvPicPr>
          <p:cNvPr id="18" name="Picture 17" descr="A red letter n on a white background&#10;&#10;AI-generated content may be incorrect.">
            <a:extLst>
              <a:ext uri="{FF2B5EF4-FFF2-40B4-BE49-F238E27FC236}">
                <a16:creationId xmlns:a16="http://schemas.microsoft.com/office/drawing/2014/main" id="{F34DAAC2-D12E-999F-3A4E-AC6188ADF014}"/>
              </a:ext>
            </a:extLst>
          </p:cNvPr>
          <p:cNvPicPr>
            <a:picLocks noChangeAspect="1"/>
          </p:cNvPicPr>
          <p:nvPr/>
        </p:nvPicPr>
        <p:blipFill>
          <a:blip r:embed="rId8"/>
          <a:srcRect r="840"/>
          <a:stretch>
            <a:fillRect/>
          </a:stretch>
        </p:blipFill>
        <p:spPr>
          <a:xfrm>
            <a:off x="102643" y="131429"/>
            <a:ext cx="635139" cy="931319"/>
          </a:xfrm>
          <a:prstGeom prst="rect">
            <a:avLst/>
          </a:prstGeom>
        </p:spPr>
      </p:pic>
      <p:sp>
        <p:nvSpPr>
          <p:cNvPr id="8" name="Slide Number Placeholder 7">
            <a:extLst>
              <a:ext uri="{FF2B5EF4-FFF2-40B4-BE49-F238E27FC236}">
                <a16:creationId xmlns:a16="http://schemas.microsoft.com/office/drawing/2014/main" id="{83F8929A-3CD7-37D2-F333-714BEAF0CAE1}"/>
              </a:ext>
            </a:extLst>
          </p:cNvPr>
          <p:cNvSpPr>
            <a:spLocks noGrp="1"/>
          </p:cNvSpPr>
          <p:nvPr>
            <p:ph type="sldNum" sz="quarter" idx="12"/>
          </p:nvPr>
        </p:nvSpPr>
        <p:spPr/>
        <p:txBody>
          <a:bodyPr/>
          <a:lstStyle/>
          <a:p>
            <a:fld id="{CC057153-B650-4DEB-B370-79DDCFDCE934}" type="slidenum">
              <a:rPr lang="en-US" sz="2000" dirty="0" smtClean="0">
                <a:solidFill>
                  <a:schemeClr val="bg1"/>
                </a:solidFill>
                <a:latin typeface="Times New Roman"/>
                <a:cs typeface="Times New Roman"/>
              </a:rPr>
              <a:t>1</a:t>
            </a:fld>
            <a:endParaRPr lang="en-US" sz="2000">
              <a:solidFill>
                <a:schemeClr val="bg1"/>
              </a:solidFill>
              <a:latin typeface="Times New Roman"/>
              <a:cs typeface="Times New Roman"/>
            </a:endParaRPr>
          </a:p>
        </p:txBody>
      </p:sp>
    </p:spTree>
    <p:extLst>
      <p:ext uri="{BB962C8B-B14F-4D97-AF65-F5344CB8AC3E}">
        <p14:creationId xmlns:p14="http://schemas.microsoft.com/office/powerpoint/2010/main" val="1433893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DE5F-4653-81B6-ED11-D811E719E74A}"/>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7F1C7BAD-4B14-9707-CFE4-8FE727E70D4D}"/>
              </a:ext>
            </a:extLst>
          </p:cNvPr>
          <p:cNvSpPr>
            <a:spLocks noGrp="1"/>
          </p:cNvSpPr>
          <p:nvPr>
            <p:ph type="sldNum" sz="quarter" idx="12"/>
          </p:nvPr>
        </p:nvSpPr>
        <p:spPr>
          <a:xfrm>
            <a:off x="11327362" y="6453002"/>
            <a:ext cx="734007" cy="372382"/>
          </a:xfrm>
        </p:spPr>
        <p:txBody>
          <a:bodyPr/>
          <a:lstStyle/>
          <a:p>
            <a:fld id="{CC057153-B650-4DEB-B370-79DDCFDCE934}" type="slidenum">
              <a:rPr lang="en-US" sz="2000" smtClean="0">
                <a:latin typeface="Times New Roman"/>
                <a:cs typeface="Times New Roman"/>
              </a:rPr>
              <a:t>10</a:t>
            </a:fld>
            <a:endParaRPr lang="en-US" sz="2000">
              <a:latin typeface="Times New Roman"/>
              <a:cs typeface="Times New Roman"/>
            </a:endParaRPr>
          </a:p>
        </p:txBody>
      </p:sp>
      <p:sp>
        <p:nvSpPr>
          <p:cNvPr id="21" name="TextBox 19">
            <a:extLst>
              <a:ext uri="{FF2B5EF4-FFF2-40B4-BE49-F238E27FC236}">
                <a16:creationId xmlns:a16="http://schemas.microsoft.com/office/drawing/2014/main" id="{1778E7AD-CA0E-1116-5F74-AB598F7282BC}"/>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WEDM Damage</a:t>
            </a:r>
          </a:p>
        </p:txBody>
      </p:sp>
      <p:sp>
        <p:nvSpPr>
          <p:cNvPr id="2" name="TextBox 1">
            <a:extLst>
              <a:ext uri="{FF2B5EF4-FFF2-40B4-BE49-F238E27FC236}">
                <a16:creationId xmlns:a16="http://schemas.microsoft.com/office/drawing/2014/main" id="{478EB4D7-9B13-F069-1244-00EB85386FD6}"/>
              </a:ext>
            </a:extLst>
          </p:cNvPr>
          <p:cNvSpPr txBox="1"/>
          <p:nvPr/>
        </p:nvSpPr>
        <p:spPr>
          <a:xfrm>
            <a:off x="570618" y="1051937"/>
            <a:ext cx="1105468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v"/>
            </a:pPr>
            <a:r>
              <a:rPr lang="en-US" sz="2400">
                <a:solidFill>
                  <a:srgbClr val="595959"/>
                </a:solidFill>
                <a:latin typeface="Times New Roman"/>
                <a:cs typeface="Times New Roman"/>
              </a:rPr>
              <a:t>WEDM changes the measured surface composition for both </a:t>
            </a:r>
            <a:r>
              <a:rPr lang="en-US" sz="2400" err="1">
                <a:solidFill>
                  <a:srgbClr val="595959"/>
                </a:solidFill>
                <a:latin typeface="Times New Roman"/>
                <a:cs typeface="Times New Roman"/>
              </a:rPr>
              <a:t>ZrC-SiC</a:t>
            </a:r>
            <a:r>
              <a:rPr lang="en-US" sz="2400">
                <a:solidFill>
                  <a:srgbClr val="595959"/>
                </a:solidFill>
                <a:latin typeface="Times New Roman"/>
                <a:cs typeface="Times New Roman"/>
              </a:rPr>
              <a:t> and </a:t>
            </a:r>
            <a:r>
              <a:rPr lang="en-US" sz="2400" err="1">
                <a:solidFill>
                  <a:srgbClr val="595959"/>
                </a:solidFill>
                <a:latin typeface="Times New Roman"/>
                <a:cs typeface="Times New Roman"/>
              </a:rPr>
              <a:t>ZrC</a:t>
            </a:r>
            <a:r>
              <a:rPr lang="en-US" sz="2400">
                <a:solidFill>
                  <a:srgbClr val="595959"/>
                </a:solidFill>
                <a:latin typeface="Times New Roman"/>
                <a:cs typeface="Times New Roman"/>
              </a:rPr>
              <a:t>.</a:t>
            </a:r>
            <a:endParaRPr lang="en-US">
              <a:solidFill>
                <a:srgbClr val="595959"/>
              </a:solidFill>
              <a:latin typeface="Neue Haas Grotesk Text Pro"/>
              <a:cs typeface="Times New Roman"/>
            </a:endParaRPr>
          </a:p>
          <a:p>
            <a:pPr marL="342900" indent="-342900">
              <a:buFont typeface="Wingdings"/>
              <a:buChar char="v"/>
            </a:pPr>
            <a:r>
              <a:rPr lang="en-US" sz="2400">
                <a:solidFill>
                  <a:srgbClr val="595959"/>
                </a:solidFill>
                <a:latin typeface="Times New Roman"/>
                <a:cs typeface="Times New Roman"/>
              </a:rPr>
              <a:t>WEDM resulted in less silicon and zirconium in </a:t>
            </a:r>
            <a:r>
              <a:rPr lang="en-US" sz="2400" err="1">
                <a:solidFill>
                  <a:srgbClr val="595959"/>
                </a:solidFill>
                <a:latin typeface="Times New Roman"/>
                <a:cs typeface="Times New Roman"/>
              </a:rPr>
              <a:t>ZrC-SiC</a:t>
            </a:r>
            <a:r>
              <a:rPr lang="en-US" sz="2400">
                <a:solidFill>
                  <a:srgbClr val="595959"/>
                </a:solidFill>
                <a:latin typeface="Times New Roman"/>
                <a:cs typeface="Times New Roman"/>
              </a:rPr>
              <a:t>, and less zirconium in </a:t>
            </a:r>
            <a:r>
              <a:rPr lang="en-US" sz="2400" err="1">
                <a:solidFill>
                  <a:srgbClr val="595959"/>
                </a:solidFill>
                <a:latin typeface="Times New Roman"/>
                <a:cs typeface="Times New Roman"/>
              </a:rPr>
              <a:t>ZrC</a:t>
            </a:r>
            <a:r>
              <a:rPr lang="en-US" sz="2400">
                <a:solidFill>
                  <a:srgbClr val="595959"/>
                </a:solidFill>
                <a:latin typeface="Times New Roman"/>
                <a:cs typeface="Times New Roman"/>
              </a:rPr>
              <a:t>.  </a:t>
            </a:r>
          </a:p>
          <a:p>
            <a:pPr marL="342900" indent="-342900">
              <a:buFont typeface="Wingdings"/>
              <a:buChar char="v"/>
            </a:pPr>
            <a:r>
              <a:rPr lang="en-US" sz="2400">
                <a:solidFill>
                  <a:srgbClr val="595959"/>
                </a:solidFill>
                <a:latin typeface="Times New Roman"/>
                <a:cs typeface="Times New Roman"/>
              </a:rPr>
              <a:t>WEDM resulted in a greater amount of carbon and oxygen in </a:t>
            </a:r>
            <a:r>
              <a:rPr lang="en-US" sz="2400" err="1">
                <a:solidFill>
                  <a:srgbClr val="595959"/>
                </a:solidFill>
                <a:latin typeface="Times New Roman"/>
                <a:cs typeface="Times New Roman"/>
              </a:rPr>
              <a:t>ZrC-SiC</a:t>
            </a:r>
            <a:r>
              <a:rPr lang="en-US" sz="2400">
                <a:solidFill>
                  <a:srgbClr val="595959"/>
                </a:solidFill>
                <a:latin typeface="Times New Roman"/>
                <a:cs typeface="Times New Roman"/>
              </a:rPr>
              <a:t> and </a:t>
            </a:r>
            <a:r>
              <a:rPr lang="en-US" sz="2400" err="1">
                <a:solidFill>
                  <a:srgbClr val="595959"/>
                </a:solidFill>
                <a:latin typeface="Times New Roman"/>
                <a:cs typeface="Times New Roman"/>
              </a:rPr>
              <a:t>ZrC</a:t>
            </a:r>
            <a:r>
              <a:rPr lang="en-US" sz="2400">
                <a:solidFill>
                  <a:srgbClr val="595959"/>
                </a:solidFill>
                <a:latin typeface="Times New Roman"/>
                <a:cs typeface="Times New Roman"/>
              </a:rPr>
              <a:t>.</a:t>
            </a:r>
            <a:endParaRPr lang="en-US"/>
          </a:p>
          <a:p>
            <a:pPr marL="800100" lvl="1" indent="-342900">
              <a:buFont typeface="Courier New"/>
              <a:buChar char="o"/>
            </a:pPr>
            <a:r>
              <a:rPr lang="en-US" sz="2400">
                <a:solidFill>
                  <a:srgbClr val="595959"/>
                </a:solidFill>
                <a:latin typeface="Times New Roman"/>
                <a:cs typeface="Times New Roman"/>
              </a:rPr>
              <a:t>This machining method left behind highly contaminated recast layer.</a:t>
            </a:r>
          </a:p>
        </p:txBody>
      </p:sp>
      <p:sp>
        <p:nvSpPr>
          <p:cNvPr id="4" name="TextBox 3">
            <a:extLst>
              <a:ext uri="{FF2B5EF4-FFF2-40B4-BE49-F238E27FC236}">
                <a16:creationId xmlns:a16="http://schemas.microsoft.com/office/drawing/2014/main" id="{9E8DDD2F-C608-0E9B-C7A4-93E8EC013D88}"/>
              </a:ext>
            </a:extLst>
          </p:cNvPr>
          <p:cNvSpPr txBox="1"/>
          <p:nvPr/>
        </p:nvSpPr>
        <p:spPr>
          <a:xfrm>
            <a:off x="250533" y="5424821"/>
            <a:ext cx="47960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Weight percent of each element in both samples.</a:t>
            </a:r>
          </a:p>
        </p:txBody>
      </p:sp>
      <p:pic>
        <p:nvPicPr>
          <p:cNvPr id="5" name="Picture 4">
            <a:extLst>
              <a:ext uri="{FF2B5EF4-FFF2-40B4-BE49-F238E27FC236}">
                <a16:creationId xmlns:a16="http://schemas.microsoft.com/office/drawing/2014/main" id="{C1E12FBE-273D-BC96-9EA9-DCE60FCE7FF4}"/>
              </a:ext>
            </a:extLst>
          </p:cNvPr>
          <p:cNvPicPr>
            <a:picLocks noChangeAspect="1"/>
          </p:cNvPicPr>
          <p:nvPr/>
        </p:nvPicPr>
        <p:blipFill>
          <a:blip r:embed="rId3"/>
          <a:srcRect/>
          <a:stretch>
            <a:fillRect/>
          </a:stretch>
        </p:blipFill>
        <p:spPr>
          <a:xfrm>
            <a:off x="5588238" y="3432222"/>
            <a:ext cx="2864203" cy="2481792"/>
          </a:xfrm>
          <a:prstGeom prst="rect">
            <a:avLst/>
          </a:prstGeom>
        </p:spPr>
      </p:pic>
      <p:pic>
        <p:nvPicPr>
          <p:cNvPr id="6" name="Picture 5">
            <a:extLst>
              <a:ext uri="{FF2B5EF4-FFF2-40B4-BE49-F238E27FC236}">
                <a16:creationId xmlns:a16="http://schemas.microsoft.com/office/drawing/2014/main" id="{2DFA5DCE-17A5-6F42-087C-E8D3685471BB}"/>
              </a:ext>
            </a:extLst>
          </p:cNvPr>
          <p:cNvPicPr>
            <a:picLocks noChangeAspect="1"/>
          </p:cNvPicPr>
          <p:nvPr/>
        </p:nvPicPr>
        <p:blipFill>
          <a:blip r:embed="rId4"/>
          <a:srcRect l="17070" t="222" r="5721" b="-499"/>
          <a:stretch>
            <a:fillRect/>
          </a:stretch>
        </p:blipFill>
        <p:spPr>
          <a:xfrm>
            <a:off x="8450643" y="3432643"/>
            <a:ext cx="3039682" cy="2492100"/>
          </a:xfrm>
          <a:prstGeom prst="rect">
            <a:avLst/>
          </a:prstGeom>
        </p:spPr>
      </p:pic>
      <p:sp>
        <p:nvSpPr>
          <p:cNvPr id="8" name="TextBox 7">
            <a:extLst>
              <a:ext uri="{FF2B5EF4-FFF2-40B4-BE49-F238E27FC236}">
                <a16:creationId xmlns:a16="http://schemas.microsoft.com/office/drawing/2014/main" id="{9ED5F389-4D26-13EA-E5A5-687E0C555F80}"/>
              </a:ext>
            </a:extLst>
          </p:cNvPr>
          <p:cNvSpPr txBox="1"/>
          <p:nvPr/>
        </p:nvSpPr>
        <p:spPr>
          <a:xfrm>
            <a:off x="5574135" y="5994779"/>
            <a:ext cx="589924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(A) Chemical composition of </a:t>
            </a:r>
            <a:r>
              <a:rPr lang="en-US" err="1">
                <a:latin typeface="Times New Roman"/>
                <a:cs typeface="Times New Roman"/>
              </a:rPr>
              <a:t>WEDMed</a:t>
            </a:r>
            <a:r>
              <a:rPr lang="en-US">
                <a:latin typeface="Times New Roman"/>
                <a:cs typeface="Times New Roman"/>
              </a:rPr>
              <a:t> </a:t>
            </a:r>
            <a:r>
              <a:rPr lang="en-US" err="1">
                <a:latin typeface="Times New Roman"/>
                <a:cs typeface="Times New Roman"/>
              </a:rPr>
              <a:t>ZrC</a:t>
            </a:r>
            <a:r>
              <a:rPr lang="en-US">
                <a:latin typeface="Times New Roman"/>
                <a:cs typeface="Times New Roman"/>
              </a:rPr>
              <a:t> and (B) emphasized heat-affected zone (HAZ) of </a:t>
            </a:r>
            <a:r>
              <a:rPr lang="en-US" err="1">
                <a:latin typeface="Times New Roman"/>
                <a:cs typeface="Times New Roman"/>
              </a:rPr>
              <a:t>WEDMed</a:t>
            </a:r>
            <a:r>
              <a:rPr lang="en-US">
                <a:latin typeface="Times New Roman"/>
                <a:cs typeface="Times New Roman"/>
              </a:rPr>
              <a:t> </a:t>
            </a:r>
            <a:r>
              <a:rPr lang="en-US" err="1">
                <a:latin typeface="Times New Roman"/>
                <a:cs typeface="Times New Roman"/>
              </a:rPr>
              <a:t>ZrC</a:t>
            </a:r>
            <a:r>
              <a:rPr lang="en-US">
                <a:latin typeface="Times New Roman"/>
                <a:cs typeface="Times New Roman"/>
              </a:rPr>
              <a:t>.</a:t>
            </a:r>
          </a:p>
        </p:txBody>
      </p:sp>
      <p:sp>
        <p:nvSpPr>
          <p:cNvPr id="9" name="TextBox 8">
            <a:extLst>
              <a:ext uri="{FF2B5EF4-FFF2-40B4-BE49-F238E27FC236}">
                <a16:creationId xmlns:a16="http://schemas.microsoft.com/office/drawing/2014/main" id="{ACA7C601-B287-611A-59E3-10666DA5429F}"/>
              </a:ext>
            </a:extLst>
          </p:cNvPr>
          <p:cNvSpPr txBox="1"/>
          <p:nvPr/>
        </p:nvSpPr>
        <p:spPr>
          <a:xfrm>
            <a:off x="7927399" y="3431707"/>
            <a:ext cx="62211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Times New Roman"/>
                <a:cs typeface="Times New Roman"/>
              </a:rPr>
              <a:t>(A)</a:t>
            </a:r>
          </a:p>
        </p:txBody>
      </p:sp>
      <p:sp>
        <p:nvSpPr>
          <p:cNvPr id="10" name="TextBox 9">
            <a:extLst>
              <a:ext uri="{FF2B5EF4-FFF2-40B4-BE49-F238E27FC236}">
                <a16:creationId xmlns:a16="http://schemas.microsoft.com/office/drawing/2014/main" id="{34465EC3-B853-102A-0909-940F2718D405}"/>
              </a:ext>
            </a:extLst>
          </p:cNvPr>
          <p:cNvSpPr txBox="1"/>
          <p:nvPr/>
        </p:nvSpPr>
        <p:spPr>
          <a:xfrm>
            <a:off x="10907160" y="3431707"/>
            <a:ext cx="62211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Times New Roman"/>
                <a:cs typeface="Times New Roman"/>
              </a:rPr>
              <a:t>(B)</a:t>
            </a:r>
          </a:p>
        </p:txBody>
      </p:sp>
      <p:cxnSp>
        <p:nvCxnSpPr>
          <p:cNvPr id="13" name="Straight Arrow Connector 12">
            <a:extLst>
              <a:ext uri="{FF2B5EF4-FFF2-40B4-BE49-F238E27FC236}">
                <a16:creationId xmlns:a16="http://schemas.microsoft.com/office/drawing/2014/main" id="{FCA6A7C7-8D30-4902-C059-74A47EA05C74}"/>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6" name="Straight Arrow Connector 15">
            <a:extLst>
              <a:ext uri="{FF2B5EF4-FFF2-40B4-BE49-F238E27FC236}">
                <a16:creationId xmlns:a16="http://schemas.microsoft.com/office/drawing/2014/main" id="{D13A8BCB-5884-0705-279C-8AAC4899B794}"/>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pic>
        <p:nvPicPr>
          <p:cNvPr id="7" name="Picture 6">
            <a:extLst>
              <a:ext uri="{FF2B5EF4-FFF2-40B4-BE49-F238E27FC236}">
                <a16:creationId xmlns:a16="http://schemas.microsoft.com/office/drawing/2014/main" id="{A3C4612D-D09C-F6A3-BAF0-15C361D79514}"/>
              </a:ext>
            </a:extLst>
          </p:cNvPr>
          <p:cNvPicPr>
            <a:picLocks noChangeAspect="1"/>
          </p:cNvPicPr>
          <p:nvPr/>
        </p:nvPicPr>
        <p:blipFill>
          <a:blip r:embed="rId5"/>
          <a:stretch>
            <a:fillRect/>
          </a:stretch>
        </p:blipFill>
        <p:spPr>
          <a:xfrm>
            <a:off x="141133" y="2960913"/>
            <a:ext cx="2489965" cy="2416630"/>
          </a:xfrm>
          <a:prstGeom prst="rect">
            <a:avLst/>
          </a:prstGeom>
        </p:spPr>
      </p:pic>
      <p:pic>
        <p:nvPicPr>
          <p:cNvPr id="11" name="Picture 10">
            <a:extLst>
              <a:ext uri="{FF2B5EF4-FFF2-40B4-BE49-F238E27FC236}">
                <a16:creationId xmlns:a16="http://schemas.microsoft.com/office/drawing/2014/main" id="{311F161A-8915-2BC6-4B9E-AD716182CC89}"/>
              </a:ext>
            </a:extLst>
          </p:cNvPr>
          <p:cNvPicPr>
            <a:picLocks noChangeAspect="1"/>
          </p:cNvPicPr>
          <p:nvPr/>
        </p:nvPicPr>
        <p:blipFill>
          <a:blip r:embed="rId6"/>
          <a:stretch>
            <a:fillRect/>
          </a:stretch>
        </p:blipFill>
        <p:spPr>
          <a:xfrm>
            <a:off x="2647999" y="2946400"/>
            <a:ext cx="2795715" cy="2438401"/>
          </a:xfrm>
          <a:prstGeom prst="rect">
            <a:avLst/>
          </a:prstGeom>
        </p:spPr>
      </p:pic>
      <p:cxnSp>
        <p:nvCxnSpPr>
          <p:cNvPr id="3" name="Straight Arrow Connector 2">
            <a:extLst>
              <a:ext uri="{FF2B5EF4-FFF2-40B4-BE49-F238E27FC236}">
                <a16:creationId xmlns:a16="http://schemas.microsoft.com/office/drawing/2014/main" id="{0ED2BE77-EE22-65AC-C0E5-CC9E028132A5}"/>
              </a:ext>
            </a:extLst>
          </p:cNvPr>
          <p:cNvCxnSpPr/>
          <p:nvPr/>
        </p:nvCxnSpPr>
        <p:spPr>
          <a:xfrm>
            <a:off x="8979840" y="3324960"/>
            <a:ext cx="2460170" cy="7260"/>
          </a:xfrm>
          <a:prstGeom prst="straightConnector1">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A6B985E-2DA2-909F-92E9-D95722A117ED}"/>
              </a:ext>
            </a:extLst>
          </p:cNvPr>
          <p:cNvCxnSpPr>
            <a:cxnSpLocks/>
          </p:cNvCxnSpPr>
          <p:nvPr/>
        </p:nvCxnSpPr>
        <p:spPr>
          <a:xfrm flipH="1" flipV="1">
            <a:off x="8979839" y="3252387"/>
            <a:ext cx="1" cy="152396"/>
          </a:xfrm>
          <a:prstGeom prst="straightConnector1">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874CBAC-ADB7-699F-39B9-69E84E40AC2C}"/>
              </a:ext>
            </a:extLst>
          </p:cNvPr>
          <p:cNvCxnSpPr>
            <a:cxnSpLocks/>
          </p:cNvCxnSpPr>
          <p:nvPr/>
        </p:nvCxnSpPr>
        <p:spPr>
          <a:xfrm flipH="1" flipV="1">
            <a:off x="11440010" y="3252386"/>
            <a:ext cx="1" cy="152396"/>
          </a:xfrm>
          <a:prstGeom prst="straightConnector1">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EFFE068-1BB5-A08E-2DF1-F363C6C49073}"/>
              </a:ext>
            </a:extLst>
          </p:cNvPr>
          <p:cNvSpPr txBox="1"/>
          <p:nvPr/>
        </p:nvSpPr>
        <p:spPr>
          <a:xfrm>
            <a:off x="8715735" y="2889392"/>
            <a:ext cx="29899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FF0000"/>
                </a:solidFill>
                <a:latin typeface="Times New Roman"/>
                <a:cs typeface="Times New Roman"/>
              </a:rPr>
              <a:t>Heat Affected Zone (HAZ)</a:t>
            </a:r>
          </a:p>
        </p:txBody>
      </p:sp>
    </p:spTree>
    <p:extLst>
      <p:ext uri="{BB962C8B-B14F-4D97-AF65-F5344CB8AC3E}">
        <p14:creationId xmlns:p14="http://schemas.microsoft.com/office/powerpoint/2010/main" val="3585686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F357F-3986-4E71-1B0E-8A1FD2085697}"/>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C2F8D3BC-89DB-7139-3515-4BFC913235AA}"/>
              </a:ext>
            </a:extLst>
          </p:cNvPr>
          <p:cNvSpPr>
            <a:spLocks noGrp="1"/>
          </p:cNvSpPr>
          <p:nvPr>
            <p:ph type="sldNum" sz="quarter" idx="12"/>
          </p:nvPr>
        </p:nvSpPr>
        <p:spPr>
          <a:xfrm>
            <a:off x="10746791" y="6489287"/>
            <a:ext cx="1401665" cy="365125"/>
          </a:xfrm>
        </p:spPr>
        <p:txBody>
          <a:bodyPr/>
          <a:lstStyle/>
          <a:p>
            <a:fld id="{CC057153-B650-4DEB-B370-79DDCFDCE934}" type="slidenum">
              <a:rPr lang="en-US" sz="2000" smtClean="0">
                <a:latin typeface="Times New Roman"/>
                <a:cs typeface="Times New Roman"/>
              </a:rPr>
              <a:t>11</a:t>
            </a:fld>
            <a:endParaRPr lang="en-US" sz="2000">
              <a:latin typeface="Times New Roman"/>
              <a:cs typeface="Times New Roman"/>
            </a:endParaRPr>
          </a:p>
        </p:txBody>
      </p:sp>
      <p:sp>
        <p:nvSpPr>
          <p:cNvPr id="21" name="TextBox 19">
            <a:extLst>
              <a:ext uri="{FF2B5EF4-FFF2-40B4-BE49-F238E27FC236}">
                <a16:creationId xmlns:a16="http://schemas.microsoft.com/office/drawing/2014/main" id="{E09699CD-A647-189E-3817-189777A84B34}"/>
              </a:ext>
            </a:extLst>
          </p:cNvPr>
          <p:cNvSpPr txBox="1"/>
          <p:nvPr/>
        </p:nvSpPr>
        <p:spPr>
          <a:xfrm>
            <a:off x="250209" y="204716"/>
            <a:ext cx="9918022"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Oxygen Element Mapping (EDS – Electron Dispersive Spectroscopy)</a:t>
            </a:r>
          </a:p>
        </p:txBody>
      </p:sp>
      <p:cxnSp>
        <p:nvCxnSpPr>
          <p:cNvPr id="13" name="Straight Arrow Connector 12">
            <a:extLst>
              <a:ext uri="{FF2B5EF4-FFF2-40B4-BE49-F238E27FC236}">
                <a16:creationId xmlns:a16="http://schemas.microsoft.com/office/drawing/2014/main" id="{8DC08A4E-2E20-58F3-DB36-1F46F4CF01B8}"/>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6" name="Straight Arrow Connector 15">
            <a:extLst>
              <a:ext uri="{FF2B5EF4-FFF2-40B4-BE49-F238E27FC236}">
                <a16:creationId xmlns:a16="http://schemas.microsoft.com/office/drawing/2014/main" id="{0511E8CA-26CA-7D1C-6FD9-DF52A5C12E57}"/>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sp>
        <p:nvSpPr>
          <p:cNvPr id="11" name="TextBox 10">
            <a:extLst>
              <a:ext uri="{FF2B5EF4-FFF2-40B4-BE49-F238E27FC236}">
                <a16:creationId xmlns:a16="http://schemas.microsoft.com/office/drawing/2014/main" id="{02072F7E-F59E-C251-2B6B-DE5B8FD6AB03}"/>
              </a:ext>
            </a:extLst>
          </p:cNvPr>
          <p:cNvSpPr txBox="1"/>
          <p:nvPr/>
        </p:nvSpPr>
        <p:spPr>
          <a:xfrm>
            <a:off x="139560" y="947336"/>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err="1">
                <a:solidFill>
                  <a:srgbClr val="595959"/>
                </a:solidFill>
                <a:latin typeface="Times New Roman"/>
                <a:cs typeface="Times New Roman"/>
              </a:rPr>
              <a:t>ZrC</a:t>
            </a:r>
            <a:r>
              <a:rPr lang="en-US" sz="2200">
                <a:solidFill>
                  <a:srgbClr val="595959"/>
                </a:solidFill>
                <a:latin typeface="Times New Roman"/>
                <a:cs typeface="Times New Roman"/>
              </a:rPr>
              <a:t> Polished</a:t>
            </a:r>
          </a:p>
        </p:txBody>
      </p:sp>
      <p:sp>
        <p:nvSpPr>
          <p:cNvPr id="15" name="TextBox 14">
            <a:extLst>
              <a:ext uri="{FF2B5EF4-FFF2-40B4-BE49-F238E27FC236}">
                <a16:creationId xmlns:a16="http://schemas.microsoft.com/office/drawing/2014/main" id="{0D703A4D-D1AE-D782-0369-88E025E8CC17}"/>
              </a:ext>
            </a:extLst>
          </p:cNvPr>
          <p:cNvSpPr txBox="1"/>
          <p:nvPr/>
        </p:nvSpPr>
        <p:spPr>
          <a:xfrm>
            <a:off x="139559" y="3661507"/>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err="1">
                <a:solidFill>
                  <a:srgbClr val="595959"/>
                </a:solidFill>
                <a:latin typeface="Times New Roman"/>
                <a:cs typeface="Times New Roman"/>
              </a:rPr>
              <a:t>ZrC</a:t>
            </a:r>
            <a:r>
              <a:rPr lang="en-US" sz="2200">
                <a:solidFill>
                  <a:srgbClr val="595959"/>
                </a:solidFill>
                <a:latin typeface="Times New Roman"/>
                <a:cs typeface="Times New Roman"/>
              </a:rPr>
              <a:t> </a:t>
            </a:r>
            <a:r>
              <a:rPr lang="en-US" sz="2200" err="1">
                <a:solidFill>
                  <a:srgbClr val="595959"/>
                </a:solidFill>
                <a:latin typeface="Times New Roman"/>
                <a:cs typeface="Times New Roman"/>
              </a:rPr>
              <a:t>WEDMed</a:t>
            </a:r>
          </a:p>
        </p:txBody>
      </p:sp>
      <p:pic>
        <p:nvPicPr>
          <p:cNvPr id="29" name="Picture 28">
            <a:extLst>
              <a:ext uri="{FF2B5EF4-FFF2-40B4-BE49-F238E27FC236}">
                <a16:creationId xmlns:a16="http://schemas.microsoft.com/office/drawing/2014/main" id="{6CFF7231-92CB-9DC2-8F0C-383CD272E30F}"/>
              </a:ext>
            </a:extLst>
          </p:cNvPr>
          <p:cNvPicPr>
            <a:picLocks noChangeAspect="1"/>
          </p:cNvPicPr>
          <p:nvPr/>
        </p:nvPicPr>
        <p:blipFill>
          <a:blip r:embed="rId3"/>
          <a:srcRect l="467" t="198" r="28538" b="-1932"/>
          <a:stretch>
            <a:fillRect/>
          </a:stretch>
        </p:blipFill>
        <p:spPr>
          <a:xfrm>
            <a:off x="114572" y="1451350"/>
            <a:ext cx="2453064" cy="1976301"/>
          </a:xfrm>
          <a:prstGeom prst="rect">
            <a:avLst/>
          </a:prstGeom>
        </p:spPr>
      </p:pic>
      <p:pic>
        <p:nvPicPr>
          <p:cNvPr id="30" name="Picture 29">
            <a:extLst>
              <a:ext uri="{FF2B5EF4-FFF2-40B4-BE49-F238E27FC236}">
                <a16:creationId xmlns:a16="http://schemas.microsoft.com/office/drawing/2014/main" id="{2EAB181C-0311-16A0-E814-5DB25733AC96}"/>
              </a:ext>
            </a:extLst>
          </p:cNvPr>
          <p:cNvPicPr>
            <a:picLocks noChangeAspect="1"/>
          </p:cNvPicPr>
          <p:nvPr/>
        </p:nvPicPr>
        <p:blipFill>
          <a:blip r:embed="rId4"/>
          <a:srcRect l="400" t="-89" r="20369" b="93"/>
          <a:stretch>
            <a:fillRect/>
          </a:stretch>
        </p:blipFill>
        <p:spPr>
          <a:xfrm>
            <a:off x="3237632" y="1043496"/>
            <a:ext cx="2917970" cy="2206106"/>
          </a:xfrm>
          <a:prstGeom prst="rect">
            <a:avLst/>
          </a:prstGeom>
        </p:spPr>
      </p:pic>
      <p:pic>
        <p:nvPicPr>
          <p:cNvPr id="31" name="Picture 30">
            <a:extLst>
              <a:ext uri="{FF2B5EF4-FFF2-40B4-BE49-F238E27FC236}">
                <a16:creationId xmlns:a16="http://schemas.microsoft.com/office/drawing/2014/main" id="{6EBFB39D-4FAA-C932-818B-27A45F84558B}"/>
              </a:ext>
            </a:extLst>
          </p:cNvPr>
          <p:cNvPicPr>
            <a:picLocks noChangeAspect="1"/>
          </p:cNvPicPr>
          <p:nvPr/>
        </p:nvPicPr>
        <p:blipFill>
          <a:blip r:embed="rId5"/>
          <a:srcRect l="503" t="99" r="19624" b="92"/>
          <a:stretch>
            <a:fillRect/>
          </a:stretch>
        </p:blipFill>
        <p:spPr>
          <a:xfrm>
            <a:off x="6335916" y="1046744"/>
            <a:ext cx="2922882" cy="2202857"/>
          </a:xfrm>
          <a:prstGeom prst="rect">
            <a:avLst/>
          </a:prstGeom>
        </p:spPr>
      </p:pic>
      <p:pic>
        <p:nvPicPr>
          <p:cNvPr id="32" name="Picture 31">
            <a:extLst>
              <a:ext uri="{FF2B5EF4-FFF2-40B4-BE49-F238E27FC236}">
                <a16:creationId xmlns:a16="http://schemas.microsoft.com/office/drawing/2014/main" id="{B161E0E0-5E2B-1351-B70B-BD775C35F36B}"/>
              </a:ext>
            </a:extLst>
          </p:cNvPr>
          <p:cNvPicPr>
            <a:picLocks noChangeAspect="1"/>
          </p:cNvPicPr>
          <p:nvPr/>
        </p:nvPicPr>
        <p:blipFill>
          <a:blip r:embed="rId6"/>
          <a:srcRect t="205" r="21797" b="-415"/>
          <a:stretch>
            <a:fillRect/>
          </a:stretch>
        </p:blipFill>
        <p:spPr>
          <a:xfrm>
            <a:off x="9423600" y="1055834"/>
            <a:ext cx="2723024" cy="2195299"/>
          </a:xfrm>
          <a:prstGeom prst="rect">
            <a:avLst/>
          </a:prstGeom>
        </p:spPr>
      </p:pic>
      <p:pic>
        <p:nvPicPr>
          <p:cNvPr id="33" name="Picture 32">
            <a:extLst>
              <a:ext uri="{FF2B5EF4-FFF2-40B4-BE49-F238E27FC236}">
                <a16:creationId xmlns:a16="http://schemas.microsoft.com/office/drawing/2014/main" id="{48DB9C80-55DA-69C4-EDA5-C41DEBEB2AAC}"/>
              </a:ext>
            </a:extLst>
          </p:cNvPr>
          <p:cNvPicPr>
            <a:picLocks noChangeAspect="1"/>
          </p:cNvPicPr>
          <p:nvPr/>
        </p:nvPicPr>
        <p:blipFill>
          <a:blip r:embed="rId7"/>
          <a:srcRect l="82" t="934" r="37383" b="417"/>
          <a:stretch>
            <a:fillRect/>
          </a:stretch>
        </p:blipFill>
        <p:spPr>
          <a:xfrm>
            <a:off x="125929" y="4106116"/>
            <a:ext cx="2445824" cy="2189028"/>
          </a:xfrm>
          <a:prstGeom prst="rect">
            <a:avLst/>
          </a:prstGeom>
        </p:spPr>
      </p:pic>
      <p:pic>
        <p:nvPicPr>
          <p:cNvPr id="34" name="Picture 33">
            <a:extLst>
              <a:ext uri="{FF2B5EF4-FFF2-40B4-BE49-F238E27FC236}">
                <a16:creationId xmlns:a16="http://schemas.microsoft.com/office/drawing/2014/main" id="{3E14E798-39F8-BB09-C137-5341A1CA85EE}"/>
              </a:ext>
            </a:extLst>
          </p:cNvPr>
          <p:cNvPicPr>
            <a:picLocks noChangeAspect="1"/>
          </p:cNvPicPr>
          <p:nvPr/>
        </p:nvPicPr>
        <p:blipFill>
          <a:blip r:embed="rId8"/>
          <a:srcRect l="-1690" t="-84" r="30591" b="500"/>
          <a:stretch>
            <a:fillRect/>
          </a:stretch>
        </p:blipFill>
        <p:spPr>
          <a:xfrm>
            <a:off x="3184493" y="3699686"/>
            <a:ext cx="2959039" cy="2576319"/>
          </a:xfrm>
          <a:prstGeom prst="rect">
            <a:avLst/>
          </a:prstGeom>
        </p:spPr>
      </p:pic>
      <p:pic>
        <p:nvPicPr>
          <p:cNvPr id="35" name="Picture 34">
            <a:extLst>
              <a:ext uri="{FF2B5EF4-FFF2-40B4-BE49-F238E27FC236}">
                <a16:creationId xmlns:a16="http://schemas.microsoft.com/office/drawing/2014/main" id="{AF1E29C0-8F5C-FF59-1E8F-B69B710FE0F7}"/>
              </a:ext>
            </a:extLst>
          </p:cNvPr>
          <p:cNvPicPr>
            <a:picLocks noChangeAspect="1"/>
          </p:cNvPicPr>
          <p:nvPr/>
        </p:nvPicPr>
        <p:blipFill>
          <a:blip r:embed="rId9"/>
          <a:srcRect l="-276" t="-84" r="30413" b="274"/>
          <a:stretch>
            <a:fillRect/>
          </a:stretch>
        </p:blipFill>
        <p:spPr>
          <a:xfrm>
            <a:off x="6330622" y="3706943"/>
            <a:ext cx="2860819" cy="2572970"/>
          </a:xfrm>
          <a:prstGeom prst="rect">
            <a:avLst/>
          </a:prstGeom>
        </p:spPr>
      </p:pic>
      <p:pic>
        <p:nvPicPr>
          <p:cNvPr id="36" name="Picture 35">
            <a:extLst>
              <a:ext uri="{FF2B5EF4-FFF2-40B4-BE49-F238E27FC236}">
                <a16:creationId xmlns:a16="http://schemas.microsoft.com/office/drawing/2014/main" id="{7A94F36A-10D1-C2E6-0361-B25492873A5F}"/>
              </a:ext>
            </a:extLst>
          </p:cNvPr>
          <p:cNvPicPr>
            <a:picLocks noChangeAspect="1"/>
          </p:cNvPicPr>
          <p:nvPr/>
        </p:nvPicPr>
        <p:blipFill>
          <a:blip r:embed="rId10"/>
          <a:srcRect t="-84" r="30435" b="-108"/>
          <a:stretch>
            <a:fillRect/>
          </a:stretch>
        </p:blipFill>
        <p:spPr>
          <a:xfrm>
            <a:off x="9418200" y="3699686"/>
            <a:ext cx="2747597" cy="2601375"/>
          </a:xfrm>
          <a:prstGeom prst="rect">
            <a:avLst/>
          </a:prstGeom>
        </p:spPr>
      </p:pic>
      <p:sp>
        <p:nvSpPr>
          <p:cNvPr id="2" name="TextBox 1">
            <a:extLst>
              <a:ext uri="{FF2B5EF4-FFF2-40B4-BE49-F238E27FC236}">
                <a16:creationId xmlns:a16="http://schemas.microsoft.com/office/drawing/2014/main" id="{A50478F5-4092-E891-FA48-0DCDDF6DA69F}"/>
              </a:ext>
            </a:extLst>
          </p:cNvPr>
          <p:cNvSpPr txBox="1"/>
          <p:nvPr/>
        </p:nvSpPr>
        <p:spPr>
          <a:xfrm>
            <a:off x="3239795" y="1056432"/>
            <a:ext cx="105954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Carbon</a:t>
            </a:r>
          </a:p>
        </p:txBody>
      </p:sp>
      <p:sp>
        <p:nvSpPr>
          <p:cNvPr id="4" name="TextBox 3">
            <a:extLst>
              <a:ext uri="{FF2B5EF4-FFF2-40B4-BE49-F238E27FC236}">
                <a16:creationId xmlns:a16="http://schemas.microsoft.com/office/drawing/2014/main" id="{057C89B0-DAD2-4723-F458-EEB1828259DC}"/>
              </a:ext>
            </a:extLst>
          </p:cNvPr>
          <p:cNvSpPr txBox="1"/>
          <p:nvPr/>
        </p:nvSpPr>
        <p:spPr>
          <a:xfrm>
            <a:off x="6331336" y="1056430"/>
            <a:ext cx="105954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Oxygen</a:t>
            </a:r>
          </a:p>
        </p:txBody>
      </p:sp>
      <p:sp>
        <p:nvSpPr>
          <p:cNvPr id="6" name="TextBox 5">
            <a:extLst>
              <a:ext uri="{FF2B5EF4-FFF2-40B4-BE49-F238E27FC236}">
                <a16:creationId xmlns:a16="http://schemas.microsoft.com/office/drawing/2014/main" id="{9BFDD4D0-1FD6-514F-6F27-3649C5AA78C3}"/>
              </a:ext>
            </a:extLst>
          </p:cNvPr>
          <p:cNvSpPr txBox="1"/>
          <p:nvPr/>
        </p:nvSpPr>
        <p:spPr>
          <a:xfrm>
            <a:off x="9422878" y="1056429"/>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Zirconium</a:t>
            </a:r>
          </a:p>
        </p:txBody>
      </p:sp>
      <p:sp>
        <p:nvSpPr>
          <p:cNvPr id="3" name="TextBox 2">
            <a:extLst>
              <a:ext uri="{FF2B5EF4-FFF2-40B4-BE49-F238E27FC236}">
                <a16:creationId xmlns:a16="http://schemas.microsoft.com/office/drawing/2014/main" id="{004350D3-0E11-5E66-19C5-FE63B38443DA}"/>
              </a:ext>
            </a:extLst>
          </p:cNvPr>
          <p:cNvSpPr txBox="1"/>
          <p:nvPr/>
        </p:nvSpPr>
        <p:spPr>
          <a:xfrm>
            <a:off x="3239795" y="3727059"/>
            <a:ext cx="113937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Carbon</a:t>
            </a:r>
          </a:p>
        </p:txBody>
      </p:sp>
      <p:sp>
        <p:nvSpPr>
          <p:cNvPr id="5" name="TextBox 4">
            <a:extLst>
              <a:ext uri="{FF2B5EF4-FFF2-40B4-BE49-F238E27FC236}">
                <a16:creationId xmlns:a16="http://schemas.microsoft.com/office/drawing/2014/main" id="{C3629334-29FE-D687-B170-190E4EF34AF7}"/>
              </a:ext>
            </a:extLst>
          </p:cNvPr>
          <p:cNvSpPr txBox="1"/>
          <p:nvPr/>
        </p:nvSpPr>
        <p:spPr>
          <a:xfrm>
            <a:off x="6331336" y="3727058"/>
            <a:ext cx="113937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Oxygen</a:t>
            </a:r>
          </a:p>
        </p:txBody>
      </p:sp>
      <p:sp>
        <p:nvSpPr>
          <p:cNvPr id="7" name="TextBox 6">
            <a:extLst>
              <a:ext uri="{FF2B5EF4-FFF2-40B4-BE49-F238E27FC236}">
                <a16:creationId xmlns:a16="http://schemas.microsoft.com/office/drawing/2014/main" id="{BB3B79C0-44F6-454E-D5F2-65537E8C2540}"/>
              </a:ext>
            </a:extLst>
          </p:cNvPr>
          <p:cNvSpPr txBox="1"/>
          <p:nvPr/>
        </p:nvSpPr>
        <p:spPr>
          <a:xfrm>
            <a:off x="9422878" y="3727057"/>
            <a:ext cx="151674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Zirconium</a:t>
            </a:r>
          </a:p>
        </p:txBody>
      </p:sp>
      <p:pic>
        <p:nvPicPr>
          <p:cNvPr id="8" name="Picture 7">
            <a:extLst>
              <a:ext uri="{FF2B5EF4-FFF2-40B4-BE49-F238E27FC236}">
                <a16:creationId xmlns:a16="http://schemas.microsoft.com/office/drawing/2014/main" id="{207FEB90-6A9C-ADA9-D148-88019900D465}"/>
              </a:ext>
            </a:extLst>
          </p:cNvPr>
          <p:cNvPicPr>
            <a:picLocks noChangeAspect="1"/>
          </p:cNvPicPr>
          <p:nvPr/>
        </p:nvPicPr>
        <p:blipFill>
          <a:blip r:embed="rId3"/>
          <a:srcRect l="74764" t="135"/>
          <a:stretch>
            <a:fillRect/>
          </a:stretch>
        </p:blipFill>
        <p:spPr>
          <a:xfrm>
            <a:off x="2567631" y="1450263"/>
            <a:ext cx="624116" cy="1356167"/>
          </a:xfrm>
          <a:prstGeom prst="rect">
            <a:avLst/>
          </a:prstGeom>
        </p:spPr>
      </p:pic>
      <p:pic>
        <p:nvPicPr>
          <p:cNvPr id="9" name="Picture 8" descr="A close up of a red and green background&#10;&#10;AI-generated content may be incorrect.">
            <a:extLst>
              <a:ext uri="{FF2B5EF4-FFF2-40B4-BE49-F238E27FC236}">
                <a16:creationId xmlns:a16="http://schemas.microsoft.com/office/drawing/2014/main" id="{333AF9F7-588E-3ED6-AA5A-6B10E6DEAF6A}"/>
              </a:ext>
            </a:extLst>
          </p:cNvPr>
          <p:cNvPicPr>
            <a:picLocks noChangeAspect="1"/>
          </p:cNvPicPr>
          <p:nvPr/>
        </p:nvPicPr>
        <p:blipFill>
          <a:blip r:embed="rId7"/>
          <a:srcRect l="73770" t="227" b="35141"/>
          <a:stretch>
            <a:fillRect/>
          </a:stretch>
        </p:blipFill>
        <p:spPr>
          <a:xfrm>
            <a:off x="2583540" y="4108307"/>
            <a:ext cx="653147" cy="914677"/>
          </a:xfrm>
          <a:prstGeom prst="rect">
            <a:avLst/>
          </a:prstGeom>
        </p:spPr>
      </p:pic>
    </p:spTree>
    <p:extLst>
      <p:ext uri="{BB962C8B-B14F-4D97-AF65-F5344CB8AC3E}">
        <p14:creationId xmlns:p14="http://schemas.microsoft.com/office/powerpoint/2010/main" val="4275982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E8C4E-ED37-BB49-6AF9-A07F8A14BAC6}"/>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47EF9DCA-765E-EA74-8DC3-BC6D899EF7D1}"/>
              </a:ext>
            </a:extLst>
          </p:cNvPr>
          <p:cNvSpPr>
            <a:spLocks noGrp="1"/>
          </p:cNvSpPr>
          <p:nvPr>
            <p:ph type="sldNum" sz="quarter" idx="12"/>
          </p:nvPr>
        </p:nvSpPr>
        <p:spPr>
          <a:xfrm>
            <a:off x="11399934" y="6489287"/>
            <a:ext cx="792064" cy="372382"/>
          </a:xfrm>
        </p:spPr>
        <p:txBody>
          <a:bodyPr/>
          <a:lstStyle/>
          <a:p>
            <a:fld id="{CC057153-B650-4DEB-B370-79DDCFDCE934}" type="slidenum">
              <a:rPr lang="en-US" sz="2000" smtClean="0">
                <a:latin typeface="Times New Roman"/>
                <a:cs typeface="Times New Roman"/>
              </a:rPr>
              <a:t>12</a:t>
            </a:fld>
            <a:endParaRPr lang="en-US" sz="2000">
              <a:latin typeface="Times New Roman"/>
              <a:cs typeface="Times New Roman"/>
            </a:endParaRPr>
          </a:p>
        </p:txBody>
      </p:sp>
      <p:sp>
        <p:nvSpPr>
          <p:cNvPr id="21" name="TextBox 19">
            <a:extLst>
              <a:ext uri="{FF2B5EF4-FFF2-40B4-BE49-F238E27FC236}">
                <a16:creationId xmlns:a16="http://schemas.microsoft.com/office/drawing/2014/main" id="{77130DC8-DB60-8E66-FB77-5608F3986BAA}"/>
              </a:ext>
            </a:extLst>
          </p:cNvPr>
          <p:cNvSpPr txBox="1"/>
          <p:nvPr/>
        </p:nvSpPr>
        <p:spPr>
          <a:xfrm>
            <a:off x="250209" y="204716"/>
            <a:ext cx="11286619"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Oxygen Element Mapping (EDS – Electron Dispersive Spectroscopy)</a:t>
            </a:r>
            <a:endParaRPr lang="en-US" sz="2400">
              <a:latin typeface="Times New Roman"/>
              <a:cs typeface="Times New Roman"/>
            </a:endParaRPr>
          </a:p>
          <a:p>
            <a:endParaRPr lang="en-US" sz="2400" b="1">
              <a:latin typeface="Times New Roman"/>
              <a:cs typeface="Times New Roman"/>
            </a:endParaRPr>
          </a:p>
        </p:txBody>
      </p:sp>
      <p:cxnSp>
        <p:nvCxnSpPr>
          <p:cNvPr id="13" name="Straight Arrow Connector 12">
            <a:extLst>
              <a:ext uri="{FF2B5EF4-FFF2-40B4-BE49-F238E27FC236}">
                <a16:creationId xmlns:a16="http://schemas.microsoft.com/office/drawing/2014/main" id="{85CB3FEB-46A7-EAAE-CA47-CDB679ADF310}"/>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6" name="Straight Arrow Connector 15">
            <a:extLst>
              <a:ext uri="{FF2B5EF4-FFF2-40B4-BE49-F238E27FC236}">
                <a16:creationId xmlns:a16="http://schemas.microsoft.com/office/drawing/2014/main" id="{B3AED9A3-3943-0AA1-A7BE-FF6D85AD979F}"/>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sp>
        <p:nvSpPr>
          <p:cNvPr id="22" name="TextBox 21">
            <a:extLst>
              <a:ext uri="{FF2B5EF4-FFF2-40B4-BE49-F238E27FC236}">
                <a16:creationId xmlns:a16="http://schemas.microsoft.com/office/drawing/2014/main" id="{1A5942C3-2A01-B258-2D1D-50417B9B3B64}"/>
              </a:ext>
            </a:extLst>
          </p:cNvPr>
          <p:cNvSpPr txBox="1"/>
          <p:nvPr/>
        </p:nvSpPr>
        <p:spPr>
          <a:xfrm>
            <a:off x="277843" y="1135513"/>
            <a:ext cx="27432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err="1">
                <a:latin typeface="Times New Roman"/>
                <a:cs typeface="Times New Roman"/>
              </a:rPr>
              <a:t>ZrC-SiC</a:t>
            </a:r>
            <a:r>
              <a:rPr lang="en-US" sz="2200">
                <a:latin typeface="Times New Roman"/>
                <a:cs typeface="Times New Roman"/>
              </a:rPr>
              <a:t> Polished</a:t>
            </a:r>
          </a:p>
        </p:txBody>
      </p:sp>
      <p:sp>
        <p:nvSpPr>
          <p:cNvPr id="23" name="TextBox 22">
            <a:extLst>
              <a:ext uri="{FF2B5EF4-FFF2-40B4-BE49-F238E27FC236}">
                <a16:creationId xmlns:a16="http://schemas.microsoft.com/office/drawing/2014/main" id="{E3521F6B-34FC-33DD-C6B2-2A1ABA07D215}"/>
              </a:ext>
            </a:extLst>
          </p:cNvPr>
          <p:cNvSpPr txBox="1"/>
          <p:nvPr/>
        </p:nvSpPr>
        <p:spPr>
          <a:xfrm>
            <a:off x="277842" y="3653632"/>
            <a:ext cx="338908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err="1">
                <a:latin typeface="Times New Roman"/>
                <a:cs typeface="Times New Roman"/>
              </a:rPr>
              <a:t>ZrC-SiC</a:t>
            </a:r>
            <a:r>
              <a:rPr lang="en-US" sz="2200">
                <a:latin typeface="Times New Roman"/>
                <a:cs typeface="Times New Roman"/>
              </a:rPr>
              <a:t> </a:t>
            </a:r>
            <a:r>
              <a:rPr lang="en-US" sz="2200" err="1">
                <a:latin typeface="Times New Roman"/>
                <a:cs typeface="Times New Roman"/>
              </a:rPr>
              <a:t>WEDMed</a:t>
            </a:r>
            <a:endParaRPr lang="en-US" sz="2200">
              <a:latin typeface="Times New Roman"/>
              <a:cs typeface="Times New Roman"/>
            </a:endParaRPr>
          </a:p>
        </p:txBody>
      </p:sp>
      <p:pic>
        <p:nvPicPr>
          <p:cNvPr id="2" name="Picture 1">
            <a:extLst>
              <a:ext uri="{FF2B5EF4-FFF2-40B4-BE49-F238E27FC236}">
                <a16:creationId xmlns:a16="http://schemas.microsoft.com/office/drawing/2014/main" id="{692F434A-A68E-9891-7752-2361D58ADA4D}"/>
              </a:ext>
            </a:extLst>
          </p:cNvPr>
          <p:cNvPicPr>
            <a:picLocks noChangeAspect="1"/>
          </p:cNvPicPr>
          <p:nvPr/>
        </p:nvPicPr>
        <p:blipFill>
          <a:blip r:embed="rId3"/>
          <a:stretch>
            <a:fillRect/>
          </a:stretch>
        </p:blipFill>
        <p:spPr>
          <a:xfrm>
            <a:off x="117796" y="1598445"/>
            <a:ext cx="2655865" cy="1525763"/>
          </a:xfrm>
          <a:prstGeom prst="rect">
            <a:avLst/>
          </a:prstGeom>
        </p:spPr>
      </p:pic>
      <p:pic>
        <p:nvPicPr>
          <p:cNvPr id="3" name="Picture 2">
            <a:extLst>
              <a:ext uri="{FF2B5EF4-FFF2-40B4-BE49-F238E27FC236}">
                <a16:creationId xmlns:a16="http://schemas.microsoft.com/office/drawing/2014/main" id="{3CC061EF-E6CB-5DD8-A123-1EBDCEF857D6}"/>
              </a:ext>
            </a:extLst>
          </p:cNvPr>
          <p:cNvPicPr>
            <a:picLocks noChangeAspect="1"/>
          </p:cNvPicPr>
          <p:nvPr/>
        </p:nvPicPr>
        <p:blipFill>
          <a:blip r:embed="rId4"/>
          <a:srcRect l="1865" t="999" r="21023" b="105"/>
          <a:stretch>
            <a:fillRect/>
          </a:stretch>
        </p:blipFill>
        <p:spPr>
          <a:xfrm>
            <a:off x="2881929" y="1137430"/>
            <a:ext cx="1984269" cy="1647431"/>
          </a:xfrm>
          <a:prstGeom prst="rect">
            <a:avLst/>
          </a:prstGeom>
        </p:spPr>
      </p:pic>
      <p:pic>
        <p:nvPicPr>
          <p:cNvPr id="4" name="Picture 3">
            <a:extLst>
              <a:ext uri="{FF2B5EF4-FFF2-40B4-BE49-F238E27FC236}">
                <a16:creationId xmlns:a16="http://schemas.microsoft.com/office/drawing/2014/main" id="{222385EE-C303-AA0A-FC76-11ABA797B5FD}"/>
              </a:ext>
            </a:extLst>
          </p:cNvPr>
          <p:cNvPicPr>
            <a:picLocks noChangeAspect="1"/>
          </p:cNvPicPr>
          <p:nvPr/>
        </p:nvPicPr>
        <p:blipFill>
          <a:blip r:embed="rId5"/>
          <a:srcRect t="1271" r="20170" b="1175"/>
          <a:stretch>
            <a:fillRect/>
          </a:stretch>
        </p:blipFill>
        <p:spPr>
          <a:xfrm>
            <a:off x="5022056" y="1133835"/>
            <a:ext cx="2216160" cy="1659601"/>
          </a:xfrm>
          <a:prstGeom prst="rect">
            <a:avLst/>
          </a:prstGeom>
        </p:spPr>
      </p:pic>
      <p:pic>
        <p:nvPicPr>
          <p:cNvPr id="5" name="Picture 4">
            <a:extLst>
              <a:ext uri="{FF2B5EF4-FFF2-40B4-BE49-F238E27FC236}">
                <a16:creationId xmlns:a16="http://schemas.microsoft.com/office/drawing/2014/main" id="{59B36E53-DD08-A4E2-E6E9-872747C9C6B2}"/>
              </a:ext>
            </a:extLst>
          </p:cNvPr>
          <p:cNvPicPr>
            <a:picLocks noChangeAspect="1"/>
          </p:cNvPicPr>
          <p:nvPr/>
        </p:nvPicPr>
        <p:blipFill>
          <a:blip r:embed="rId6"/>
          <a:srcRect l="-44" t="478" r="21153" b="51314"/>
          <a:stretch>
            <a:fillRect/>
          </a:stretch>
        </p:blipFill>
        <p:spPr>
          <a:xfrm>
            <a:off x="7364822" y="1138098"/>
            <a:ext cx="2157232" cy="1650767"/>
          </a:xfrm>
          <a:prstGeom prst="rect">
            <a:avLst/>
          </a:prstGeom>
        </p:spPr>
      </p:pic>
      <p:pic>
        <p:nvPicPr>
          <p:cNvPr id="6" name="Picture 5">
            <a:extLst>
              <a:ext uri="{FF2B5EF4-FFF2-40B4-BE49-F238E27FC236}">
                <a16:creationId xmlns:a16="http://schemas.microsoft.com/office/drawing/2014/main" id="{D528F88E-041A-226A-46E2-E8389E1DE2DF}"/>
              </a:ext>
            </a:extLst>
          </p:cNvPr>
          <p:cNvPicPr>
            <a:picLocks noChangeAspect="1"/>
          </p:cNvPicPr>
          <p:nvPr/>
        </p:nvPicPr>
        <p:blipFill>
          <a:blip r:embed="rId7"/>
          <a:stretch>
            <a:fillRect/>
          </a:stretch>
        </p:blipFill>
        <p:spPr>
          <a:xfrm>
            <a:off x="115476" y="4078775"/>
            <a:ext cx="2769359" cy="1549814"/>
          </a:xfrm>
          <a:prstGeom prst="rect">
            <a:avLst/>
          </a:prstGeom>
        </p:spPr>
      </p:pic>
      <p:pic>
        <p:nvPicPr>
          <p:cNvPr id="7" name="Picture 6">
            <a:extLst>
              <a:ext uri="{FF2B5EF4-FFF2-40B4-BE49-F238E27FC236}">
                <a16:creationId xmlns:a16="http://schemas.microsoft.com/office/drawing/2014/main" id="{A6A4EB24-6208-EC79-9393-E19FFB3AD903}"/>
              </a:ext>
            </a:extLst>
          </p:cNvPr>
          <p:cNvPicPr>
            <a:picLocks noChangeAspect="1"/>
          </p:cNvPicPr>
          <p:nvPr/>
        </p:nvPicPr>
        <p:blipFill>
          <a:blip r:embed="rId8"/>
          <a:srcRect l="61" t="-604" r="21024" b="51918"/>
          <a:stretch>
            <a:fillRect/>
          </a:stretch>
        </p:blipFill>
        <p:spPr>
          <a:xfrm>
            <a:off x="2883523" y="4100207"/>
            <a:ext cx="2173927" cy="1710044"/>
          </a:xfrm>
          <a:prstGeom prst="rect">
            <a:avLst/>
          </a:prstGeom>
        </p:spPr>
      </p:pic>
      <p:pic>
        <p:nvPicPr>
          <p:cNvPr id="8" name="Picture 7">
            <a:extLst>
              <a:ext uri="{FF2B5EF4-FFF2-40B4-BE49-F238E27FC236}">
                <a16:creationId xmlns:a16="http://schemas.microsoft.com/office/drawing/2014/main" id="{17F8C121-5766-C3ED-9E30-A27B10607832}"/>
              </a:ext>
            </a:extLst>
          </p:cNvPr>
          <p:cNvPicPr>
            <a:picLocks noChangeAspect="1"/>
          </p:cNvPicPr>
          <p:nvPr/>
        </p:nvPicPr>
        <p:blipFill>
          <a:blip r:embed="rId9"/>
          <a:srcRect t="-409" r="21580" b="50770"/>
          <a:stretch>
            <a:fillRect/>
          </a:stretch>
        </p:blipFill>
        <p:spPr>
          <a:xfrm>
            <a:off x="7436050" y="4101163"/>
            <a:ext cx="2143602" cy="1711384"/>
          </a:xfrm>
          <a:prstGeom prst="rect">
            <a:avLst/>
          </a:prstGeom>
        </p:spPr>
      </p:pic>
      <p:pic>
        <p:nvPicPr>
          <p:cNvPr id="9" name="Picture 8" descr="A close-up of a microscope&#10;&#10;AI-generated content may be incorrect.">
            <a:extLst>
              <a:ext uri="{FF2B5EF4-FFF2-40B4-BE49-F238E27FC236}">
                <a16:creationId xmlns:a16="http://schemas.microsoft.com/office/drawing/2014/main" id="{00798E1A-4D99-0A5A-D872-763C574E7584}"/>
              </a:ext>
            </a:extLst>
          </p:cNvPr>
          <p:cNvPicPr>
            <a:picLocks noChangeAspect="1"/>
          </p:cNvPicPr>
          <p:nvPr/>
        </p:nvPicPr>
        <p:blipFill>
          <a:blip r:embed="rId6"/>
          <a:srcRect l="-1667" t="51418" r="21537"/>
          <a:stretch>
            <a:fillRect/>
          </a:stretch>
        </p:blipFill>
        <p:spPr>
          <a:xfrm>
            <a:off x="9587657" y="1133043"/>
            <a:ext cx="2205601" cy="1642212"/>
          </a:xfrm>
          <a:prstGeom prst="rect">
            <a:avLst/>
          </a:prstGeom>
        </p:spPr>
      </p:pic>
      <p:pic>
        <p:nvPicPr>
          <p:cNvPr id="10" name="Picture 9" descr="A close-up of a microscope&#10;&#10;AI-generated content may be incorrect.">
            <a:extLst>
              <a:ext uri="{FF2B5EF4-FFF2-40B4-BE49-F238E27FC236}">
                <a16:creationId xmlns:a16="http://schemas.microsoft.com/office/drawing/2014/main" id="{A7CCF478-DD6E-025A-D09A-30F78B6AB22B}"/>
              </a:ext>
            </a:extLst>
          </p:cNvPr>
          <p:cNvPicPr>
            <a:picLocks noChangeAspect="1"/>
          </p:cNvPicPr>
          <p:nvPr/>
        </p:nvPicPr>
        <p:blipFill>
          <a:blip r:embed="rId8"/>
          <a:srcRect l="-1267" t="50890" r="20400" b="-868"/>
          <a:stretch>
            <a:fillRect/>
          </a:stretch>
        </p:blipFill>
        <p:spPr>
          <a:xfrm>
            <a:off x="5110807" y="4113607"/>
            <a:ext cx="2249580" cy="1722622"/>
          </a:xfrm>
          <a:prstGeom prst="rect">
            <a:avLst/>
          </a:prstGeom>
        </p:spPr>
      </p:pic>
      <p:pic>
        <p:nvPicPr>
          <p:cNvPr id="11" name="Picture 10" descr="A close-up of a purple and red surface&#10;&#10;AI-generated content may be incorrect.">
            <a:extLst>
              <a:ext uri="{FF2B5EF4-FFF2-40B4-BE49-F238E27FC236}">
                <a16:creationId xmlns:a16="http://schemas.microsoft.com/office/drawing/2014/main" id="{C9603483-880B-5063-3826-020AAFB9DB57}"/>
              </a:ext>
            </a:extLst>
          </p:cNvPr>
          <p:cNvPicPr>
            <a:picLocks noChangeAspect="1"/>
          </p:cNvPicPr>
          <p:nvPr/>
        </p:nvPicPr>
        <p:blipFill>
          <a:blip r:embed="rId9"/>
          <a:srcRect l="287" t="51285" r="20665" b="-111"/>
          <a:stretch>
            <a:fillRect/>
          </a:stretch>
        </p:blipFill>
        <p:spPr>
          <a:xfrm>
            <a:off x="9653500" y="4110315"/>
            <a:ext cx="2210289" cy="1699980"/>
          </a:xfrm>
          <a:prstGeom prst="rect">
            <a:avLst/>
          </a:prstGeom>
        </p:spPr>
      </p:pic>
      <p:sp>
        <p:nvSpPr>
          <p:cNvPr id="14" name="TextBox 13">
            <a:extLst>
              <a:ext uri="{FF2B5EF4-FFF2-40B4-BE49-F238E27FC236}">
                <a16:creationId xmlns:a16="http://schemas.microsoft.com/office/drawing/2014/main" id="{8206B0F3-C659-9806-4077-49E438A7B75A}"/>
              </a:ext>
            </a:extLst>
          </p:cNvPr>
          <p:cNvSpPr txBox="1"/>
          <p:nvPr/>
        </p:nvSpPr>
        <p:spPr>
          <a:xfrm>
            <a:off x="2885341" y="1134749"/>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Carbon</a:t>
            </a:r>
          </a:p>
        </p:txBody>
      </p:sp>
      <p:sp>
        <p:nvSpPr>
          <p:cNvPr id="15" name="TextBox 14">
            <a:extLst>
              <a:ext uri="{FF2B5EF4-FFF2-40B4-BE49-F238E27FC236}">
                <a16:creationId xmlns:a16="http://schemas.microsoft.com/office/drawing/2014/main" id="{FEBDDA1D-0B17-1DDF-E80C-DDA59206C5ED}"/>
              </a:ext>
            </a:extLst>
          </p:cNvPr>
          <p:cNvSpPr txBox="1"/>
          <p:nvPr/>
        </p:nvSpPr>
        <p:spPr>
          <a:xfrm>
            <a:off x="2885341" y="4110178"/>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Carbon</a:t>
            </a:r>
          </a:p>
        </p:txBody>
      </p:sp>
      <p:sp>
        <p:nvSpPr>
          <p:cNvPr id="17" name="TextBox 16">
            <a:extLst>
              <a:ext uri="{FF2B5EF4-FFF2-40B4-BE49-F238E27FC236}">
                <a16:creationId xmlns:a16="http://schemas.microsoft.com/office/drawing/2014/main" id="{221BF7E4-ACDD-E0CB-645F-6AAF2F28BFF8}"/>
              </a:ext>
            </a:extLst>
          </p:cNvPr>
          <p:cNvSpPr txBox="1"/>
          <p:nvPr/>
        </p:nvSpPr>
        <p:spPr>
          <a:xfrm>
            <a:off x="5040713" y="1127492"/>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Oxygen</a:t>
            </a:r>
          </a:p>
        </p:txBody>
      </p:sp>
      <p:sp>
        <p:nvSpPr>
          <p:cNvPr id="18" name="TextBox 17">
            <a:extLst>
              <a:ext uri="{FF2B5EF4-FFF2-40B4-BE49-F238E27FC236}">
                <a16:creationId xmlns:a16="http://schemas.microsoft.com/office/drawing/2014/main" id="{F07DCEC6-BF55-36A0-BBA1-4D656FE42A7B}"/>
              </a:ext>
            </a:extLst>
          </p:cNvPr>
          <p:cNvSpPr txBox="1"/>
          <p:nvPr/>
        </p:nvSpPr>
        <p:spPr>
          <a:xfrm>
            <a:off x="5113284" y="4110178"/>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Oxygen</a:t>
            </a:r>
          </a:p>
        </p:txBody>
      </p:sp>
      <p:sp>
        <p:nvSpPr>
          <p:cNvPr id="20" name="TextBox 19">
            <a:extLst>
              <a:ext uri="{FF2B5EF4-FFF2-40B4-BE49-F238E27FC236}">
                <a16:creationId xmlns:a16="http://schemas.microsoft.com/office/drawing/2014/main" id="{A9E8DB1D-EE2B-0768-4AF9-A44D335B0BF9}"/>
              </a:ext>
            </a:extLst>
          </p:cNvPr>
          <p:cNvSpPr txBox="1"/>
          <p:nvPr/>
        </p:nvSpPr>
        <p:spPr>
          <a:xfrm>
            <a:off x="7435570" y="4110178"/>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Silicon</a:t>
            </a:r>
          </a:p>
        </p:txBody>
      </p:sp>
      <p:sp>
        <p:nvSpPr>
          <p:cNvPr id="24" name="TextBox 23">
            <a:extLst>
              <a:ext uri="{FF2B5EF4-FFF2-40B4-BE49-F238E27FC236}">
                <a16:creationId xmlns:a16="http://schemas.microsoft.com/office/drawing/2014/main" id="{325075BD-80BE-F8FB-D17A-1206850A57F2}"/>
              </a:ext>
            </a:extLst>
          </p:cNvPr>
          <p:cNvSpPr txBox="1"/>
          <p:nvPr/>
        </p:nvSpPr>
        <p:spPr>
          <a:xfrm>
            <a:off x="7362998" y="1120235"/>
            <a:ext cx="1436913" cy="4073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Silicon</a:t>
            </a:r>
          </a:p>
        </p:txBody>
      </p:sp>
      <p:sp>
        <p:nvSpPr>
          <p:cNvPr id="25" name="TextBox 24">
            <a:extLst>
              <a:ext uri="{FF2B5EF4-FFF2-40B4-BE49-F238E27FC236}">
                <a16:creationId xmlns:a16="http://schemas.microsoft.com/office/drawing/2014/main" id="{AC9C1811-0977-BDBB-DDAB-6E4DCBE38F54}"/>
              </a:ext>
            </a:extLst>
          </p:cNvPr>
          <p:cNvSpPr txBox="1"/>
          <p:nvPr/>
        </p:nvSpPr>
        <p:spPr>
          <a:xfrm>
            <a:off x="9656254" y="1120235"/>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Zirconium</a:t>
            </a:r>
          </a:p>
        </p:txBody>
      </p:sp>
      <p:sp>
        <p:nvSpPr>
          <p:cNvPr id="26" name="TextBox 25">
            <a:extLst>
              <a:ext uri="{FF2B5EF4-FFF2-40B4-BE49-F238E27FC236}">
                <a16:creationId xmlns:a16="http://schemas.microsoft.com/office/drawing/2014/main" id="{164287AF-1CC8-A812-31E4-A45D13D6412A}"/>
              </a:ext>
            </a:extLst>
          </p:cNvPr>
          <p:cNvSpPr txBox="1"/>
          <p:nvPr/>
        </p:nvSpPr>
        <p:spPr>
          <a:xfrm>
            <a:off x="9656254" y="4110176"/>
            <a:ext cx="140788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solidFill>
                  <a:srgbClr val="FFFFFF"/>
                </a:solidFill>
                <a:latin typeface="Times New Roman"/>
                <a:cs typeface="Times New Roman"/>
              </a:rPr>
              <a:t>Zirconium</a:t>
            </a:r>
          </a:p>
        </p:txBody>
      </p:sp>
    </p:spTree>
    <p:extLst>
      <p:ext uri="{BB962C8B-B14F-4D97-AF65-F5344CB8AC3E}">
        <p14:creationId xmlns:p14="http://schemas.microsoft.com/office/powerpoint/2010/main" val="2219278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0FFB5-25A7-7333-80F8-01547AA6F9B7}"/>
            </a:ext>
          </a:extLst>
        </p:cNvPr>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2E7FD5F8-4546-90ED-76AD-26CC87B6CF90}"/>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5" name="Straight Arrow Connector 14">
            <a:extLst>
              <a:ext uri="{FF2B5EF4-FFF2-40B4-BE49-F238E27FC236}">
                <a16:creationId xmlns:a16="http://schemas.microsoft.com/office/drawing/2014/main" id="{E1B16303-B97E-5E43-8574-A9A02F9DC61D}"/>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sp>
        <p:nvSpPr>
          <p:cNvPr id="19" name="Slide Number Placeholder 18">
            <a:extLst>
              <a:ext uri="{FF2B5EF4-FFF2-40B4-BE49-F238E27FC236}">
                <a16:creationId xmlns:a16="http://schemas.microsoft.com/office/drawing/2014/main" id="{62597DA6-3E93-4C02-79CF-1A04C1ED3C0B}"/>
              </a:ext>
            </a:extLst>
          </p:cNvPr>
          <p:cNvSpPr>
            <a:spLocks noGrp="1"/>
          </p:cNvSpPr>
          <p:nvPr>
            <p:ph type="sldNum" sz="quarter" idx="12"/>
          </p:nvPr>
        </p:nvSpPr>
        <p:spPr>
          <a:xfrm>
            <a:off x="10155459" y="6453002"/>
            <a:ext cx="1905910" cy="380890"/>
          </a:xfrm>
        </p:spPr>
        <p:txBody>
          <a:bodyPr/>
          <a:lstStyle/>
          <a:p>
            <a:fld id="{CC057153-B650-4DEB-B370-79DDCFDCE934}" type="slidenum">
              <a:rPr lang="en-US" sz="2000" dirty="0" smtClean="0">
                <a:latin typeface="Times New Roman"/>
                <a:cs typeface="Times New Roman"/>
              </a:rPr>
              <a:t>13</a:t>
            </a:fld>
            <a:endParaRPr lang="en-US" sz="2000">
              <a:latin typeface="Times New Roman"/>
              <a:cs typeface="Times New Roman"/>
            </a:endParaRPr>
          </a:p>
        </p:txBody>
      </p:sp>
      <p:sp>
        <p:nvSpPr>
          <p:cNvPr id="21" name="TextBox 19">
            <a:extLst>
              <a:ext uri="{FF2B5EF4-FFF2-40B4-BE49-F238E27FC236}">
                <a16:creationId xmlns:a16="http://schemas.microsoft.com/office/drawing/2014/main" id="{756D59B8-54C2-5B93-951F-FE79CF5BF8D6}"/>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Conclusion / Future Work</a:t>
            </a:r>
          </a:p>
        </p:txBody>
      </p:sp>
      <p:sp>
        <p:nvSpPr>
          <p:cNvPr id="2" name="TextBox 1">
            <a:extLst>
              <a:ext uri="{FF2B5EF4-FFF2-40B4-BE49-F238E27FC236}">
                <a16:creationId xmlns:a16="http://schemas.microsoft.com/office/drawing/2014/main" id="{EAAC344A-7A1A-FF74-5BCF-65CDDBB7BCD6}"/>
              </a:ext>
            </a:extLst>
          </p:cNvPr>
          <p:cNvSpPr txBox="1"/>
          <p:nvPr/>
        </p:nvSpPr>
        <p:spPr>
          <a:xfrm>
            <a:off x="860127" y="1904472"/>
            <a:ext cx="10463537"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indent="-342900">
              <a:buFont typeface="Wingdings"/>
              <a:buChar char="v"/>
            </a:pPr>
            <a:r>
              <a:rPr lang="en-US" sz="2400">
                <a:solidFill>
                  <a:schemeClr val="tx1">
                    <a:lumMod val="65000"/>
                    <a:lumOff val="35000"/>
                  </a:schemeClr>
                </a:solidFill>
                <a:highlight>
                  <a:srgbClr val="FFFFFF"/>
                </a:highlight>
                <a:latin typeface="Times New Roman"/>
                <a:cs typeface="Times New Roman"/>
              </a:rPr>
              <a:t>Evaluate the effect of performing 2–3 skimming passes after the initial WEDM cut on reducing the surface roughness.</a:t>
            </a:r>
            <a:endParaRPr lang="en-US" sz="2400">
              <a:solidFill>
                <a:schemeClr val="tx1">
                  <a:lumMod val="65000"/>
                  <a:lumOff val="35000"/>
                </a:schemeClr>
              </a:solidFill>
              <a:latin typeface="Times New Roman"/>
              <a:cs typeface="Times New Roman"/>
            </a:endParaRPr>
          </a:p>
          <a:p>
            <a:pPr marL="800100" indent="-342900">
              <a:buFont typeface="Wingdings"/>
              <a:buChar char="v"/>
            </a:pPr>
            <a:r>
              <a:rPr lang="en-US" sz="2400">
                <a:solidFill>
                  <a:schemeClr val="tx1">
                    <a:lumMod val="65000"/>
                    <a:lumOff val="35000"/>
                  </a:schemeClr>
                </a:solidFill>
                <a:highlight>
                  <a:srgbClr val="FFFFFF"/>
                </a:highlight>
                <a:latin typeface="Times New Roman"/>
                <a:cs typeface="Times New Roman"/>
              </a:rPr>
              <a:t>Prepare samples of the same material with different relative densities using SPS and investigate the influence of density on the cutting rate and surface roughness.</a:t>
            </a:r>
            <a:endParaRPr lang="en-US" sz="2400">
              <a:solidFill>
                <a:schemeClr val="tx1">
                  <a:lumMod val="65000"/>
                  <a:lumOff val="35000"/>
                </a:schemeClr>
              </a:solidFill>
              <a:latin typeface="Times New Roman"/>
              <a:cs typeface="Times New Roman"/>
            </a:endParaRPr>
          </a:p>
          <a:p>
            <a:pPr marL="800100" indent="-342900">
              <a:buFont typeface="Wingdings"/>
              <a:buChar char="v"/>
            </a:pPr>
            <a:r>
              <a:rPr lang="en-US" sz="2400">
                <a:solidFill>
                  <a:schemeClr val="tx1">
                    <a:lumMod val="65000"/>
                    <a:lumOff val="35000"/>
                  </a:schemeClr>
                </a:solidFill>
                <a:latin typeface="Times New Roman"/>
                <a:cs typeface="Times New Roman"/>
              </a:rPr>
              <a:t>Compare </a:t>
            </a:r>
            <a:r>
              <a:rPr lang="en-US" sz="2400" err="1">
                <a:solidFill>
                  <a:schemeClr val="tx1">
                    <a:lumMod val="65000"/>
                    <a:lumOff val="35000"/>
                  </a:schemeClr>
                </a:solidFill>
                <a:latin typeface="Times New Roman"/>
                <a:cs typeface="Times New Roman"/>
              </a:rPr>
              <a:t>ZrC</a:t>
            </a:r>
            <a:r>
              <a:rPr lang="en-US" sz="2400">
                <a:solidFill>
                  <a:schemeClr val="tx1">
                    <a:lumMod val="65000"/>
                    <a:lumOff val="35000"/>
                  </a:schemeClr>
                </a:solidFill>
                <a:latin typeface="Times New Roman"/>
                <a:cs typeface="Times New Roman"/>
              </a:rPr>
              <a:t> with other UHTCs (</a:t>
            </a:r>
            <a:r>
              <a:rPr lang="en-US" sz="2400" err="1">
                <a:solidFill>
                  <a:schemeClr val="tx1">
                    <a:lumMod val="65000"/>
                    <a:lumOff val="35000"/>
                  </a:schemeClr>
                </a:solidFill>
                <a:latin typeface="Times New Roman"/>
                <a:cs typeface="Times New Roman"/>
              </a:rPr>
              <a:t>HfC</a:t>
            </a:r>
            <a:r>
              <a:rPr lang="en-US" sz="2400">
                <a:solidFill>
                  <a:schemeClr val="tx1">
                    <a:lumMod val="65000"/>
                    <a:lumOff val="35000"/>
                  </a:schemeClr>
                </a:solidFill>
                <a:latin typeface="Times New Roman"/>
                <a:cs typeface="Times New Roman"/>
              </a:rPr>
              <a:t> and </a:t>
            </a:r>
            <a:r>
              <a:rPr lang="en-US" sz="2400" err="1">
                <a:solidFill>
                  <a:schemeClr val="tx1">
                    <a:lumMod val="65000"/>
                    <a:lumOff val="35000"/>
                  </a:schemeClr>
                </a:solidFill>
                <a:latin typeface="Times New Roman"/>
                <a:cs typeface="Times New Roman"/>
              </a:rPr>
              <a:t>ZrB</a:t>
            </a:r>
            <a:r>
              <a:rPr lang="en-US" sz="2400">
                <a:solidFill>
                  <a:schemeClr val="tx1">
                    <a:lumMod val="65000"/>
                    <a:lumOff val="35000"/>
                  </a:schemeClr>
                </a:solidFill>
                <a:latin typeface="Times New Roman"/>
                <a:cs typeface="Times New Roman"/>
              </a:rPr>
              <a:t>₂) to compare HAZ depth and eventually laser polish the surface to remove that HAZ. </a:t>
            </a:r>
          </a:p>
          <a:p>
            <a:pPr marL="514350" indent="-514350">
              <a:spcAft>
                <a:spcPts val="1800"/>
              </a:spcAft>
              <a:buFont typeface="Wingdings"/>
              <a:buChar char="v"/>
            </a:pPr>
            <a:endParaRPr lang="en-US" sz="2400">
              <a:solidFill>
                <a:schemeClr val="tx1">
                  <a:lumMod val="65000"/>
                  <a:lumOff val="35000"/>
                </a:schemeClr>
              </a:solidFill>
            </a:endParaRPr>
          </a:p>
        </p:txBody>
      </p:sp>
    </p:spTree>
    <p:extLst>
      <p:ext uri="{BB962C8B-B14F-4D97-AF65-F5344CB8AC3E}">
        <p14:creationId xmlns:p14="http://schemas.microsoft.com/office/powerpoint/2010/main" val="959353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B5ED4-EA71-9976-299D-813CDAE0F692}"/>
            </a:ext>
          </a:extLst>
        </p:cNvPr>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D2F8FFBC-2F3C-8B26-9484-787FC9C7FE26}"/>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5" name="Straight Arrow Connector 14">
            <a:extLst>
              <a:ext uri="{FF2B5EF4-FFF2-40B4-BE49-F238E27FC236}">
                <a16:creationId xmlns:a16="http://schemas.microsoft.com/office/drawing/2014/main" id="{CFC72EAA-DE30-3DAA-C2D6-0301C62AD662}"/>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sp>
        <p:nvSpPr>
          <p:cNvPr id="19" name="Slide Number Placeholder 18">
            <a:extLst>
              <a:ext uri="{FF2B5EF4-FFF2-40B4-BE49-F238E27FC236}">
                <a16:creationId xmlns:a16="http://schemas.microsoft.com/office/drawing/2014/main" id="{9819F2F4-9320-1ABE-A5E5-EE6F25D7FEF5}"/>
              </a:ext>
            </a:extLst>
          </p:cNvPr>
          <p:cNvSpPr>
            <a:spLocks noGrp="1"/>
          </p:cNvSpPr>
          <p:nvPr>
            <p:ph type="sldNum" sz="quarter" idx="12"/>
          </p:nvPr>
        </p:nvSpPr>
        <p:spPr>
          <a:xfrm>
            <a:off x="10050355" y="6337388"/>
            <a:ext cx="2142393" cy="522780"/>
          </a:xfrm>
        </p:spPr>
        <p:txBody>
          <a:bodyPr/>
          <a:lstStyle/>
          <a:p>
            <a:fld id="{CC057153-B650-4DEB-B370-79DDCFDCE934}" type="slidenum">
              <a:rPr lang="en-US" sz="2000" smtClean="0">
                <a:latin typeface="Times New Roman"/>
                <a:cs typeface="Times New Roman"/>
              </a:rPr>
              <a:t>14</a:t>
            </a:fld>
            <a:endParaRPr lang="en-US" sz="2000">
              <a:latin typeface="Times New Roman"/>
              <a:cs typeface="Times New Roman"/>
            </a:endParaRPr>
          </a:p>
        </p:txBody>
      </p:sp>
      <p:sp>
        <p:nvSpPr>
          <p:cNvPr id="21" name="TextBox 19">
            <a:extLst>
              <a:ext uri="{FF2B5EF4-FFF2-40B4-BE49-F238E27FC236}">
                <a16:creationId xmlns:a16="http://schemas.microsoft.com/office/drawing/2014/main" id="{D9C64EAD-A6CE-5051-7A01-7B4D1A3EBE07}"/>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Acknowledgements / References</a:t>
            </a:r>
          </a:p>
        </p:txBody>
      </p:sp>
      <p:sp>
        <p:nvSpPr>
          <p:cNvPr id="3" name="TextBox 2">
            <a:extLst>
              <a:ext uri="{FF2B5EF4-FFF2-40B4-BE49-F238E27FC236}">
                <a16:creationId xmlns:a16="http://schemas.microsoft.com/office/drawing/2014/main" id="{00132299-7921-0A4D-9F3D-D0935B247B0E}"/>
              </a:ext>
            </a:extLst>
          </p:cNvPr>
          <p:cNvSpPr txBox="1"/>
          <p:nvPr/>
        </p:nvSpPr>
        <p:spPr>
          <a:xfrm>
            <a:off x="251424" y="1110999"/>
            <a:ext cx="11543418"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i="1">
                <a:solidFill>
                  <a:schemeClr val="tx1">
                    <a:lumMod val="65000"/>
                    <a:lumOff val="35000"/>
                  </a:schemeClr>
                </a:solidFill>
                <a:highlight>
                  <a:srgbClr val="FFFFFF"/>
                </a:highlight>
                <a:latin typeface="Times New Roman"/>
                <a:cs typeface="Times New Roman"/>
              </a:rPr>
              <a:t>Acknowledgements:</a:t>
            </a:r>
            <a:r>
              <a:rPr lang="en-US" sz="2200">
                <a:solidFill>
                  <a:schemeClr val="tx1">
                    <a:lumMod val="65000"/>
                    <a:lumOff val="35000"/>
                  </a:schemeClr>
                </a:solidFill>
                <a:highlight>
                  <a:srgbClr val="FFFFFF"/>
                </a:highlight>
                <a:latin typeface="Times New Roman"/>
                <a:cs typeface="Times New Roman"/>
              </a:rPr>
              <a:t> The REU internship of Tara Martindale is supported by NSF Award #1950137. The research was performed in part in the Nebraska Nanoscale Facility: National Nanotechnology Coordinated Infrastructure and the Nebraska Center for Materials and Nanoscience (and/or NERCF), which are supported by the National Science Foundation under Award ECCS: 2025298, and the Nebraska Research Initiative.</a:t>
            </a:r>
            <a:endParaRPr lang="en-US" sz="2200">
              <a:solidFill>
                <a:schemeClr val="tx1">
                  <a:lumMod val="65000"/>
                  <a:lumOff val="35000"/>
                </a:schemeClr>
              </a:solidFill>
            </a:endParaRPr>
          </a:p>
        </p:txBody>
      </p:sp>
      <p:sp>
        <p:nvSpPr>
          <p:cNvPr id="7" name="TextBox 6">
            <a:extLst>
              <a:ext uri="{FF2B5EF4-FFF2-40B4-BE49-F238E27FC236}">
                <a16:creationId xmlns:a16="http://schemas.microsoft.com/office/drawing/2014/main" id="{2921E882-AF74-EFCB-C671-82229FA536FD}"/>
              </a:ext>
            </a:extLst>
          </p:cNvPr>
          <p:cNvSpPr txBox="1"/>
          <p:nvPr/>
        </p:nvSpPr>
        <p:spPr>
          <a:xfrm>
            <a:off x="3978333" y="3175666"/>
            <a:ext cx="196982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chemeClr val="tx1">
                    <a:lumMod val="65000"/>
                    <a:lumOff val="35000"/>
                  </a:schemeClr>
                </a:solidFill>
                <a:highlight>
                  <a:srgbClr val="FFFFFF"/>
                </a:highlight>
                <a:latin typeface="Times New Roman"/>
                <a:cs typeface="Times New Roman"/>
              </a:rPr>
              <a:t>References:</a:t>
            </a:r>
            <a:r>
              <a:rPr lang="en-US" sz="2400">
                <a:solidFill>
                  <a:schemeClr val="tx1">
                    <a:lumMod val="65000"/>
                    <a:lumOff val="35000"/>
                  </a:schemeClr>
                </a:solidFill>
                <a:highlight>
                  <a:srgbClr val="FFFFFF"/>
                </a:highlight>
                <a:latin typeface="Times New Roman"/>
                <a:cs typeface="Times New Roman"/>
              </a:rPr>
              <a:t> </a:t>
            </a:r>
          </a:p>
        </p:txBody>
      </p:sp>
      <p:pic>
        <p:nvPicPr>
          <p:cNvPr id="10" name="Picture 9" descr="A logo of a planet earth&#10;&#10;AI-generated content may be incorrect.">
            <a:extLst>
              <a:ext uri="{FF2B5EF4-FFF2-40B4-BE49-F238E27FC236}">
                <a16:creationId xmlns:a16="http://schemas.microsoft.com/office/drawing/2014/main" id="{5399274A-A900-1AE5-3B8C-0DB598B5A139}"/>
              </a:ext>
            </a:extLst>
          </p:cNvPr>
          <p:cNvPicPr>
            <a:picLocks noChangeAspect="1"/>
          </p:cNvPicPr>
          <p:nvPr/>
        </p:nvPicPr>
        <p:blipFill>
          <a:blip r:embed="rId3"/>
          <a:srcRect r="-625" b="621"/>
          <a:stretch>
            <a:fillRect/>
          </a:stretch>
        </p:blipFill>
        <p:spPr>
          <a:xfrm>
            <a:off x="4706213" y="4564431"/>
            <a:ext cx="1964470" cy="1998099"/>
          </a:xfrm>
          <a:prstGeom prst="rect">
            <a:avLst/>
          </a:prstGeom>
        </p:spPr>
      </p:pic>
      <p:pic>
        <p:nvPicPr>
          <p:cNvPr id="13" name="Picture 12" descr="A green text on a black background&#10;&#10;AI-generated content may be incorrect.">
            <a:extLst>
              <a:ext uri="{FF2B5EF4-FFF2-40B4-BE49-F238E27FC236}">
                <a16:creationId xmlns:a16="http://schemas.microsoft.com/office/drawing/2014/main" id="{FD365E69-3E9D-20FA-2B8B-3166FDA0312E}"/>
              </a:ext>
            </a:extLst>
          </p:cNvPr>
          <p:cNvPicPr>
            <a:picLocks noChangeAspect="1"/>
          </p:cNvPicPr>
          <p:nvPr/>
        </p:nvPicPr>
        <p:blipFill>
          <a:blip r:embed="rId4"/>
          <a:srcRect/>
          <a:stretch>
            <a:fillRect/>
          </a:stretch>
        </p:blipFill>
        <p:spPr>
          <a:xfrm>
            <a:off x="7059509" y="4632853"/>
            <a:ext cx="4566285" cy="1978532"/>
          </a:xfrm>
          <a:prstGeom prst="rect">
            <a:avLst/>
          </a:prstGeom>
        </p:spPr>
      </p:pic>
      <p:pic>
        <p:nvPicPr>
          <p:cNvPr id="16" name="Picture 15" descr="A red letter n on a white background&#10;&#10;AI-generated content may be incorrect.">
            <a:extLst>
              <a:ext uri="{FF2B5EF4-FFF2-40B4-BE49-F238E27FC236}">
                <a16:creationId xmlns:a16="http://schemas.microsoft.com/office/drawing/2014/main" id="{120033F2-47D1-115C-4EFF-21A88282FBF6}"/>
              </a:ext>
            </a:extLst>
          </p:cNvPr>
          <p:cNvPicPr>
            <a:picLocks noChangeAspect="1"/>
          </p:cNvPicPr>
          <p:nvPr/>
        </p:nvPicPr>
        <p:blipFill>
          <a:blip r:embed="rId5"/>
          <a:srcRect r="840"/>
          <a:stretch>
            <a:fillRect/>
          </a:stretch>
        </p:blipFill>
        <p:spPr>
          <a:xfrm>
            <a:off x="443729" y="4652629"/>
            <a:ext cx="1310053" cy="1816691"/>
          </a:xfrm>
          <a:prstGeom prst="rect">
            <a:avLst/>
          </a:prstGeom>
        </p:spPr>
      </p:pic>
      <p:pic>
        <p:nvPicPr>
          <p:cNvPr id="23" name="Picture 22">
            <a:extLst>
              <a:ext uri="{FF2B5EF4-FFF2-40B4-BE49-F238E27FC236}">
                <a16:creationId xmlns:a16="http://schemas.microsoft.com/office/drawing/2014/main" id="{1CB3973D-CEBA-84AE-F77F-A75078CCCAEC}"/>
              </a:ext>
            </a:extLst>
          </p:cNvPr>
          <p:cNvPicPr>
            <a:picLocks noChangeAspect="1"/>
          </p:cNvPicPr>
          <p:nvPr/>
        </p:nvPicPr>
        <p:blipFill>
          <a:blip r:embed="rId6"/>
          <a:stretch>
            <a:fillRect/>
          </a:stretch>
        </p:blipFill>
        <p:spPr>
          <a:xfrm>
            <a:off x="2235201" y="4565417"/>
            <a:ext cx="2002971" cy="1988457"/>
          </a:xfrm>
          <a:prstGeom prst="rect">
            <a:avLst/>
          </a:prstGeom>
        </p:spPr>
      </p:pic>
      <p:pic>
        <p:nvPicPr>
          <p:cNvPr id="2" name="Picture 1">
            <a:extLst>
              <a:ext uri="{FF2B5EF4-FFF2-40B4-BE49-F238E27FC236}">
                <a16:creationId xmlns:a16="http://schemas.microsoft.com/office/drawing/2014/main" id="{D0A5616A-F94E-F785-E45D-8A5EBA0FF92F}"/>
              </a:ext>
            </a:extLst>
          </p:cNvPr>
          <p:cNvPicPr>
            <a:picLocks noChangeAspect="1"/>
          </p:cNvPicPr>
          <p:nvPr/>
        </p:nvPicPr>
        <p:blipFill>
          <a:blip r:embed="rId7"/>
          <a:stretch>
            <a:fillRect/>
          </a:stretch>
        </p:blipFill>
        <p:spPr>
          <a:xfrm>
            <a:off x="5762853" y="2659970"/>
            <a:ext cx="1573439" cy="1538061"/>
          </a:xfrm>
          <a:prstGeom prst="rect">
            <a:avLst/>
          </a:prstGeom>
        </p:spPr>
      </p:pic>
    </p:spTree>
    <p:extLst>
      <p:ext uri="{BB962C8B-B14F-4D97-AF65-F5344CB8AC3E}">
        <p14:creationId xmlns:p14="http://schemas.microsoft.com/office/powerpoint/2010/main" val="2624507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828DD-874D-DDB2-6FDF-108F5C039293}"/>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BF152172-7712-2E7E-F5DE-457E42AF1ACB}"/>
              </a:ext>
            </a:extLst>
          </p:cNvPr>
          <p:cNvSpPr>
            <a:spLocks noGrp="1"/>
          </p:cNvSpPr>
          <p:nvPr>
            <p:ph type="sldNum" sz="quarter" idx="12"/>
          </p:nvPr>
        </p:nvSpPr>
        <p:spPr/>
        <p:txBody>
          <a:bodyPr/>
          <a:lstStyle/>
          <a:p>
            <a:fld id="{CC057153-B650-4DEB-B370-79DDCFDCE934}" type="slidenum">
              <a:rPr lang="en-US" sz="2000" smtClean="0">
                <a:latin typeface="Times New Roman"/>
                <a:cs typeface="Times New Roman"/>
              </a:rPr>
              <a:t>2</a:t>
            </a:fld>
            <a:endParaRPr lang="en-US" sz="2000">
              <a:latin typeface="Times New Roman"/>
              <a:cs typeface="Times New Roman"/>
            </a:endParaRPr>
          </a:p>
        </p:txBody>
      </p:sp>
      <p:sp>
        <p:nvSpPr>
          <p:cNvPr id="21" name="TextBox 19">
            <a:extLst>
              <a:ext uri="{FF2B5EF4-FFF2-40B4-BE49-F238E27FC236}">
                <a16:creationId xmlns:a16="http://schemas.microsoft.com/office/drawing/2014/main" id="{C7023ACA-45C4-7EF4-6D08-1AD9AD77BCCB}"/>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Overview</a:t>
            </a:r>
          </a:p>
        </p:txBody>
      </p:sp>
      <p:sp>
        <p:nvSpPr>
          <p:cNvPr id="2" name="TextBox 1">
            <a:extLst>
              <a:ext uri="{FF2B5EF4-FFF2-40B4-BE49-F238E27FC236}">
                <a16:creationId xmlns:a16="http://schemas.microsoft.com/office/drawing/2014/main" id="{552263D1-FDDC-E25C-64BA-D34CD7C7329A}"/>
              </a:ext>
            </a:extLst>
          </p:cNvPr>
          <p:cNvSpPr txBox="1"/>
          <p:nvPr/>
        </p:nvSpPr>
        <p:spPr>
          <a:xfrm>
            <a:off x="570618" y="1051937"/>
            <a:ext cx="11049000" cy="3462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spcAft>
                <a:spcPts val="1800"/>
              </a:spcAft>
              <a:buAutoNum type="arabicPeriod"/>
            </a:pPr>
            <a:r>
              <a:rPr lang="en-US" sz="2400">
                <a:solidFill>
                  <a:schemeClr val="tx1">
                    <a:lumMod val="65000"/>
                    <a:lumOff val="35000"/>
                  </a:schemeClr>
                </a:solidFill>
                <a:latin typeface="Times New Roman"/>
                <a:cs typeface="Times New Roman"/>
              </a:rPr>
              <a:t>Background information on UHTCs and WEDM</a:t>
            </a:r>
          </a:p>
          <a:p>
            <a:pPr marL="457200" indent="-457200">
              <a:spcAft>
                <a:spcPts val="1800"/>
              </a:spcAft>
              <a:buAutoNum type="arabicPeriod"/>
            </a:pPr>
            <a:r>
              <a:rPr lang="en-US" sz="2400">
                <a:solidFill>
                  <a:schemeClr val="tx1">
                    <a:lumMod val="65000"/>
                    <a:lumOff val="35000"/>
                  </a:schemeClr>
                </a:solidFill>
                <a:latin typeface="Times New Roman"/>
                <a:cs typeface="Times New Roman"/>
              </a:rPr>
              <a:t>Material properties before cutting</a:t>
            </a:r>
          </a:p>
          <a:p>
            <a:pPr marL="457200" indent="-457200">
              <a:spcAft>
                <a:spcPts val="1800"/>
              </a:spcAft>
              <a:buAutoNum type="arabicPeriod"/>
            </a:pPr>
            <a:r>
              <a:rPr lang="en-US" sz="2400">
                <a:solidFill>
                  <a:schemeClr val="tx1">
                    <a:lumMod val="65000"/>
                    <a:lumOff val="35000"/>
                  </a:schemeClr>
                </a:solidFill>
                <a:latin typeface="Times New Roman"/>
                <a:cs typeface="Times New Roman"/>
              </a:rPr>
              <a:t>Tool path and Efficiency</a:t>
            </a:r>
          </a:p>
          <a:p>
            <a:pPr marL="457200" indent="-457200">
              <a:spcAft>
                <a:spcPts val="1800"/>
              </a:spcAft>
              <a:buAutoNum type="arabicPeriod"/>
            </a:pPr>
            <a:r>
              <a:rPr lang="en-US" sz="2400">
                <a:solidFill>
                  <a:schemeClr val="tx1">
                    <a:lumMod val="65000"/>
                    <a:lumOff val="35000"/>
                  </a:schemeClr>
                </a:solidFill>
                <a:latin typeface="Times New Roman"/>
                <a:cs typeface="Times New Roman"/>
              </a:rPr>
              <a:t>Chemical and physical characterization </a:t>
            </a:r>
          </a:p>
          <a:p>
            <a:pPr marL="457200" indent="-457200">
              <a:spcAft>
                <a:spcPts val="1800"/>
              </a:spcAft>
              <a:buAutoNum type="arabicPeriod"/>
            </a:pPr>
            <a:r>
              <a:rPr lang="en-US" sz="2400">
                <a:solidFill>
                  <a:schemeClr val="tx1">
                    <a:lumMod val="65000"/>
                    <a:lumOff val="35000"/>
                  </a:schemeClr>
                </a:solidFill>
                <a:latin typeface="Times New Roman"/>
                <a:cs typeface="Times New Roman"/>
              </a:rPr>
              <a:t>Conclusion / Future work</a:t>
            </a:r>
          </a:p>
          <a:p>
            <a:pPr marL="457200" indent="-457200">
              <a:spcAft>
                <a:spcPts val="1800"/>
              </a:spcAft>
              <a:buAutoNum type="arabicPeriod"/>
            </a:pPr>
            <a:endParaRPr lang="en-US" sz="2400">
              <a:solidFill>
                <a:schemeClr val="tx1">
                  <a:lumMod val="65000"/>
                  <a:lumOff val="35000"/>
                </a:schemeClr>
              </a:solidFill>
              <a:latin typeface="Times New Roman"/>
              <a:cs typeface="Times New Roman"/>
            </a:endParaRPr>
          </a:p>
        </p:txBody>
      </p:sp>
      <p:cxnSp>
        <p:nvCxnSpPr>
          <p:cNvPr id="4" name="Straight Arrow Connector 3">
            <a:extLst>
              <a:ext uri="{FF2B5EF4-FFF2-40B4-BE49-F238E27FC236}">
                <a16:creationId xmlns:a16="http://schemas.microsoft.com/office/drawing/2014/main" id="{E59643B5-B876-6350-EF31-ACAB16A4F780}"/>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6" name="Straight Arrow Connector 5">
            <a:extLst>
              <a:ext uri="{FF2B5EF4-FFF2-40B4-BE49-F238E27FC236}">
                <a16:creationId xmlns:a16="http://schemas.microsoft.com/office/drawing/2014/main" id="{771FA18D-ACDB-6220-8979-268ADA1A76EB}"/>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pic>
        <p:nvPicPr>
          <p:cNvPr id="3" name="Picture 2">
            <a:extLst>
              <a:ext uri="{FF2B5EF4-FFF2-40B4-BE49-F238E27FC236}">
                <a16:creationId xmlns:a16="http://schemas.microsoft.com/office/drawing/2014/main" id="{F35D3D2B-28F8-9858-F479-1B3D5E4ECB86}"/>
              </a:ext>
            </a:extLst>
          </p:cNvPr>
          <p:cNvPicPr>
            <a:picLocks noChangeAspect="1"/>
          </p:cNvPicPr>
          <p:nvPr/>
        </p:nvPicPr>
        <p:blipFill>
          <a:blip r:embed="rId3">
            <a:extLst>
              <a:ext uri="{28A0092B-C50C-407E-A947-70E740481C1C}">
                <a14:useLocalDpi xmlns:a14="http://schemas.microsoft.com/office/drawing/2010/main" val="0"/>
              </a:ext>
            </a:extLst>
          </a:blip>
          <a:srcRect t="6663" r="-188" b="10784"/>
          <a:stretch>
            <a:fillRect/>
          </a:stretch>
        </p:blipFill>
        <p:spPr>
          <a:xfrm>
            <a:off x="6845663" y="1871364"/>
            <a:ext cx="3878225" cy="4280052"/>
          </a:xfrm>
          <a:prstGeom prst="rect">
            <a:avLst/>
          </a:prstGeom>
        </p:spPr>
      </p:pic>
      <p:sp>
        <p:nvSpPr>
          <p:cNvPr id="5" name="TextBox 4">
            <a:extLst>
              <a:ext uri="{FF2B5EF4-FFF2-40B4-BE49-F238E27FC236}">
                <a16:creationId xmlns:a16="http://schemas.microsoft.com/office/drawing/2014/main" id="{CD9AC779-4884-1DED-6AAA-7E964228E899}"/>
              </a:ext>
            </a:extLst>
          </p:cNvPr>
          <p:cNvSpPr txBox="1"/>
          <p:nvPr/>
        </p:nvSpPr>
        <p:spPr>
          <a:xfrm>
            <a:off x="6842405" y="6151432"/>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Image of WEDM.</a:t>
            </a:r>
          </a:p>
        </p:txBody>
      </p:sp>
    </p:spTree>
    <p:extLst>
      <p:ext uri="{BB962C8B-B14F-4D97-AF65-F5344CB8AC3E}">
        <p14:creationId xmlns:p14="http://schemas.microsoft.com/office/powerpoint/2010/main" val="3364094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79D0E-4F02-A4D9-32B6-1977DB0C18C5}"/>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3FAA2498-40CF-58A0-92F9-C24C4C8AE800}"/>
              </a:ext>
            </a:extLst>
          </p:cNvPr>
          <p:cNvSpPr>
            <a:spLocks noGrp="1"/>
          </p:cNvSpPr>
          <p:nvPr>
            <p:ph type="sldNum" sz="quarter" idx="12"/>
          </p:nvPr>
        </p:nvSpPr>
        <p:spPr/>
        <p:txBody>
          <a:bodyPr/>
          <a:lstStyle/>
          <a:p>
            <a:fld id="{CC057153-B650-4DEB-B370-79DDCFDCE934}" type="slidenum">
              <a:rPr lang="en-US" sz="2000" smtClean="0">
                <a:latin typeface="Times New Roman"/>
                <a:cs typeface="Times New Roman"/>
              </a:rPr>
              <a:t>3</a:t>
            </a:fld>
            <a:endParaRPr lang="en-US" sz="2000">
              <a:latin typeface="Times New Roman"/>
              <a:cs typeface="Times New Roman"/>
            </a:endParaRPr>
          </a:p>
        </p:txBody>
      </p:sp>
      <p:sp>
        <p:nvSpPr>
          <p:cNvPr id="2" name="TextBox 1">
            <a:extLst>
              <a:ext uri="{FF2B5EF4-FFF2-40B4-BE49-F238E27FC236}">
                <a16:creationId xmlns:a16="http://schemas.microsoft.com/office/drawing/2014/main" id="{BEA37EE4-CA07-14A1-16A4-E62F7DE880DD}"/>
              </a:ext>
            </a:extLst>
          </p:cNvPr>
          <p:cNvSpPr txBox="1"/>
          <p:nvPr/>
        </p:nvSpPr>
        <p:spPr>
          <a:xfrm>
            <a:off x="386687" y="1063388"/>
            <a:ext cx="11101552"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v"/>
            </a:pPr>
            <a:r>
              <a:rPr lang="en-US" sz="2400">
                <a:solidFill>
                  <a:schemeClr val="tx1">
                    <a:lumMod val="65000"/>
                    <a:lumOff val="35000"/>
                  </a:schemeClr>
                </a:solidFill>
                <a:latin typeface="Times New Roman"/>
                <a:cs typeface="Times New Roman"/>
              </a:rPr>
              <a:t>UHTCs: </a:t>
            </a:r>
            <a:r>
              <a:rPr lang="en-US" sz="2400">
                <a:solidFill>
                  <a:schemeClr val="tx1">
                    <a:lumMod val="65000"/>
                    <a:lumOff val="35000"/>
                  </a:schemeClr>
                </a:solidFill>
                <a:highlight>
                  <a:srgbClr val="FFFFFF"/>
                </a:highlight>
                <a:latin typeface="Times New Roman"/>
                <a:cs typeface="Times New Roman"/>
              </a:rPr>
              <a:t>a class of refractory ceramics, primarily transition-metal diborides, carbides, and nitrides, that exhibit melting temperatures above 3000°C [1].</a:t>
            </a:r>
            <a:endParaRPr lang="en-US" sz="2400">
              <a:solidFill>
                <a:schemeClr val="tx1">
                  <a:lumMod val="65000"/>
                  <a:lumOff val="35000"/>
                </a:schemeClr>
              </a:solidFill>
              <a:latin typeface="Times New Roman"/>
              <a:cs typeface="Times New Roman"/>
            </a:endParaRPr>
          </a:p>
          <a:p>
            <a:pPr marL="342900" indent="-342900">
              <a:buFont typeface="Wingdings"/>
              <a:buChar char="v"/>
            </a:pPr>
            <a:r>
              <a:rPr lang="en-US" sz="2400">
                <a:solidFill>
                  <a:schemeClr val="tx1">
                    <a:lumMod val="65000"/>
                    <a:lumOff val="35000"/>
                  </a:schemeClr>
                </a:solidFill>
                <a:latin typeface="Times New Roman"/>
                <a:cs typeface="Times New Roman"/>
              </a:rPr>
              <a:t>Z</a:t>
            </a:r>
            <a:r>
              <a:rPr lang="en-US" sz="2400">
                <a:solidFill>
                  <a:schemeClr val="tx1">
                    <a:lumMod val="65000"/>
                    <a:lumOff val="35000"/>
                  </a:schemeClr>
                </a:solidFill>
                <a:highlight>
                  <a:srgbClr val="FFFFFF"/>
                </a:highlight>
                <a:latin typeface="Times New Roman"/>
                <a:cs typeface="Times New Roman"/>
              </a:rPr>
              <a:t>irconium carbide (</a:t>
            </a:r>
            <a:r>
              <a:rPr lang="en-US" sz="2400" err="1">
                <a:solidFill>
                  <a:schemeClr val="tx1">
                    <a:lumMod val="65000"/>
                    <a:lumOff val="35000"/>
                  </a:schemeClr>
                </a:solidFill>
                <a:highlight>
                  <a:srgbClr val="FFFFFF"/>
                </a:highlight>
                <a:latin typeface="Times New Roman"/>
                <a:cs typeface="Times New Roman"/>
              </a:rPr>
              <a:t>ZrC</a:t>
            </a:r>
            <a:r>
              <a:rPr lang="en-US" sz="2400">
                <a:solidFill>
                  <a:schemeClr val="tx1">
                    <a:lumMod val="65000"/>
                    <a:lumOff val="35000"/>
                  </a:schemeClr>
                </a:solidFill>
                <a:highlight>
                  <a:srgbClr val="FFFFFF"/>
                </a:highlight>
                <a:latin typeface="Times New Roman"/>
                <a:cs typeface="Times New Roman"/>
              </a:rPr>
              <a:t>) is among the most promising UHTCs for next-generation aerospace and nucl</a:t>
            </a:r>
            <a:r>
              <a:rPr lang="en-US" sz="2400">
                <a:solidFill>
                  <a:schemeClr val="tx1">
                    <a:lumMod val="65000"/>
                    <a:lumOff val="35000"/>
                  </a:schemeClr>
                </a:solidFill>
                <a:latin typeface="Times New Roman"/>
                <a:cs typeface="Times New Roman"/>
              </a:rPr>
              <a:t>ear-energy applications [4,6].</a:t>
            </a:r>
            <a:endParaRPr lang="en-US">
              <a:solidFill>
                <a:schemeClr val="tx1">
                  <a:lumMod val="65000"/>
                  <a:lumOff val="35000"/>
                </a:schemeClr>
              </a:solidFill>
            </a:endParaRPr>
          </a:p>
          <a:p>
            <a:pPr marL="800100" lvl="1" indent="-342900">
              <a:buFont typeface="Wingdings"/>
              <a:buChar char="Ø"/>
            </a:pPr>
            <a:r>
              <a:rPr lang="en-US" sz="2400">
                <a:solidFill>
                  <a:schemeClr val="tx1">
                    <a:lumMod val="65000"/>
                    <a:lumOff val="35000"/>
                  </a:schemeClr>
                </a:solidFill>
                <a:latin typeface="Times New Roman"/>
                <a:cs typeface="Times New Roman"/>
              </a:rPr>
              <a:t>Key properties:</a:t>
            </a:r>
          </a:p>
          <a:p>
            <a:pPr marL="1257300" lvl="2" indent="-342900">
              <a:buFont typeface="Wingdings"/>
              <a:buChar char="§"/>
            </a:pPr>
            <a:r>
              <a:rPr lang="en-US" sz="2000">
                <a:solidFill>
                  <a:schemeClr val="tx1">
                    <a:lumMod val="65000"/>
                    <a:lumOff val="35000"/>
                  </a:schemeClr>
                </a:solidFill>
                <a:latin typeface="Times New Roman"/>
                <a:cs typeface="Times New Roman"/>
              </a:rPr>
              <a:t>Exceptionally high melting temperature</a:t>
            </a:r>
            <a:endParaRPr lang="en-US" sz="2000">
              <a:solidFill>
                <a:schemeClr val="tx1">
                  <a:lumMod val="65000"/>
                  <a:lumOff val="35000"/>
                </a:schemeClr>
              </a:solidFill>
              <a:latin typeface="Neue Haas Grotesk Text Pro"/>
              <a:cs typeface="Times New Roman"/>
            </a:endParaRPr>
          </a:p>
          <a:p>
            <a:pPr marL="1257300" lvl="2" indent="-342900">
              <a:buFont typeface="Wingdings"/>
              <a:buChar char="§"/>
            </a:pPr>
            <a:r>
              <a:rPr lang="en-US" sz="2000">
                <a:solidFill>
                  <a:schemeClr val="tx1">
                    <a:lumMod val="65000"/>
                    <a:lumOff val="35000"/>
                  </a:schemeClr>
                </a:solidFill>
                <a:latin typeface="Times New Roman"/>
                <a:cs typeface="Times New Roman"/>
              </a:rPr>
              <a:t>Excellent thermal stability</a:t>
            </a:r>
            <a:endParaRPr lang="en-US" sz="2000">
              <a:solidFill>
                <a:schemeClr val="tx1">
                  <a:lumMod val="65000"/>
                  <a:lumOff val="35000"/>
                </a:schemeClr>
              </a:solidFill>
              <a:latin typeface="Neue Haas Grotesk Text Pro"/>
              <a:cs typeface="Times New Roman"/>
            </a:endParaRPr>
          </a:p>
          <a:p>
            <a:pPr marL="1257300" lvl="2" indent="-342900">
              <a:buFont typeface="Wingdings"/>
              <a:buChar char="§"/>
            </a:pPr>
            <a:r>
              <a:rPr lang="en-US" sz="2000">
                <a:solidFill>
                  <a:schemeClr val="tx1">
                    <a:lumMod val="65000"/>
                    <a:lumOff val="35000"/>
                  </a:schemeClr>
                </a:solidFill>
                <a:latin typeface="Times New Roman"/>
                <a:cs typeface="Times New Roman"/>
              </a:rPr>
              <a:t>Outstanding resistance to harsh environments</a:t>
            </a:r>
          </a:p>
          <a:p>
            <a:pPr marL="342900" indent="-342900">
              <a:buFont typeface="Wingdings,sans-serif"/>
              <a:buChar char="v"/>
            </a:pPr>
            <a:r>
              <a:rPr lang="en-US" sz="2400" err="1">
                <a:solidFill>
                  <a:schemeClr val="tx1">
                    <a:lumMod val="65000"/>
                    <a:lumOff val="35000"/>
                  </a:schemeClr>
                </a:solidFill>
                <a:latin typeface="Times New Roman"/>
                <a:cs typeface="Times New Roman"/>
              </a:rPr>
              <a:t>ZrC</a:t>
            </a:r>
            <a:r>
              <a:rPr lang="en-US" sz="2400">
                <a:solidFill>
                  <a:schemeClr val="tx1">
                    <a:lumMod val="65000"/>
                    <a:lumOff val="35000"/>
                  </a:schemeClr>
                </a:solidFill>
                <a:latin typeface="Times New Roman"/>
                <a:cs typeface="Times New Roman"/>
              </a:rPr>
              <a:t> can be combined with silicon carbide (</a:t>
            </a:r>
            <a:r>
              <a:rPr lang="en-US" sz="2400" err="1">
                <a:solidFill>
                  <a:schemeClr val="tx1">
                    <a:lumMod val="65000"/>
                    <a:lumOff val="35000"/>
                  </a:schemeClr>
                </a:solidFill>
                <a:latin typeface="Times New Roman"/>
                <a:cs typeface="Times New Roman"/>
              </a:rPr>
              <a:t>SiC</a:t>
            </a:r>
            <a:r>
              <a:rPr lang="en-US" sz="2400">
                <a:solidFill>
                  <a:schemeClr val="tx1">
                    <a:lumMod val="65000"/>
                    <a:lumOff val="35000"/>
                  </a:schemeClr>
                </a:solidFill>
                <a:latin typeface="Times New Roman"/>
                <a:cs typeface="Times New Roman"/>
              </a:rPr>
              <a:t>) to </a:t>
            </a:r>
          </a:p>
          <a:p>
            <a:r>
              <a:rPr lang="en-US" sz="2400">
                <a:solidFill>
                  <a:schemeClr val="tx1">
                    <a:lumMod val="65000"/>
                    <a:lumOff val="35000"/>
                  </a:schemeClr>
                </a:solidFill>
                <a:latin typeface="Times New Roman"/>
                <a:cs typeface="Times New Roman"/>
              </a:rPr>
              <a:t> form composites (ZrC-30vol%SiC) that offer improved </a:t>
            </a:r>
            <a:endParaRPr lang="en-US">
              <a:solidFill>
                <a:schemeClr val="tx1">
                  <a:lumMod val="65000"/>
                  <a:lumOff val="35000"/>
                </a:schemeClr>
              </a:solidFill>
              <a:latin typeface="Neue Haas Grotesk Text Pro"/>
              <a:cs typeface="Times New Roman"/>
            </a:endParaRPr>
          </a:p>
          <a:p>
            <a:r>
              <a:rPr lang="en-US" sz="2400">
                <a:solidFill>
                  <a:schemeClr val="tx1">
                    <a:lumMod val="65000"/>
                    <a:lumOff val="35000"/>
                  </a:schemeClr>
                </a:solidFill>
                <a:latin typeface="Times New Roman"/>
                <a:cs typeface="Times New Roman"/>
              </a:rPr>
              <a:t> oxidation resistance while retaining the excellent high-</a:t>
            </a:r>
            <a:endParaRPr lang="en-US">
              <a:solidFill>
                <a:schemeClr val="tx1">
                  <a:lumMod val="65000"/>
                  <a:lumOff val="35000"/>
                </a:schemeClr>
              </a:solidFill>
              <a:latin typeface="Neue Haas Grotesk Text Pro"/>
              <a:cs typeface="Times New Roman"/>
            </a:endParaRPr>
          </a:p>
          <a:p>
            <a:r>
              <a:rPr lang="en-US" sz="2400">
                <a:solidFill>
                  <a:schemeClr val="tx1">
                    <a:lumMod val="65000"/>
                    <a:lumOff val="35000"/>
                  </a:schemeClr>
                </a:solidFill>
                <a:latin typeface="Times New Roman"/>
                <a:cs typeface="Times New Roman"/>
              </a:rPr>
              <a:t> temperature properties of </a:t>
            </a:r>
            <a:r>
              <a:rPr lang="en-US" sz="2400" err="1">
                <a:solidFill>
                  <a:schemeClr val="tx1">
                    <a:lumMod val="65000"/>
                    <a:lumOff val="35000"/>
                  </a:schemeClr>
                </a:solidFill>
                <a:latin typeface="Times New Roman"/>
                <a:cs typeface="Times New Roman"/>
              </a:rPr>
              <a:t>ZrC</a:t>
            </a:r>
            <a:r>
              <a:rPr lang="en-US" sz="2400">
                <a:solidFill>
                  <a:schemeClr val="tx1">
                    <a:lumMod val="65000"/>
                    <a:lumOff val="35000"/>
                  </a:schemeClr>
                </a:solidFill>
                <a:latin typeface="Times New Roman"/>
                <a:cs typeface="Times New Roman"/>
              </a:rPr>
              <a:t> [7].</a:t>
            </a:r>
            <a:endParaRPr lang="en-US">
              <a:solidFill>
                <a:schemeClr val="tx1">
                  <a:lumMod val="65000"/>
                  <a:lumOff val="35000"/>
                </a:schemeClr>
              </a:solidFill>
            </a:endParaRPr>
          </a:p>
          <a:p>
            <a:pPr marL="800100" lvl="1" indent="-342900">
              <a:buFont typeface="Wingdings,sans-serif"/>
              <a:buChar char="Ø"/>
            </a:pPr>
            <a:r>
              <a:rPr lang="en-US" sz="2400">
                <a:solidFill>
                  <a:schemeClr val="tx1">
                    <a:lumMod val="65000"/>
                    <a:lumOff val="35000"/>
                  </a:schemeClr>
                </a:solidFill>
                <a:latin typeface="Times New Roman"/>
                <a:cs typeface="Times New Roman"/>
              </a:rPr>
              <a:t>Applications for ZrC-30vol%SiC [5,6]:</a:t>
            </a:r>
          </a:p>
          <a:p>
            <a:pPr marL="1257300" lvl="2" indent="-342900">
              <a:buFont typeface="Wingdings,sans-serif"/>
              <a:buChar char="§"/>
            </a:pPr>
            <a:r>
              <a:rPr lang="en-US" sz="2000">
                <a:solidFill>
                  <a:schemeClr val="tx1">
                    <a:lumMod val="65000"/>
                    <a:lumOff val="35000"/>
                  </a:schemeClr>
                </a:solidFill>
                <a:latin typeface="Times New Roman"/>
                <a:cs typeface="Times New Roman"/>
              </a:rPr>
              <a:t>Engine components</a:t>
            </a:r>
            <a:endParaRPr lang="en-US" sz="2000">
              <a:solidFill>
                <a:srgbClr val="000000"/>
              </a:solidFill>
              <a:latin typeface="Times New Roman"/>
              <a:cs typeface="Times New Roman"/>
            </a:endParaRPr>
          </a:p>
          <a:p>
            <a:pPr marL="1257300" lvl="2" indent="-342900">
              <a:buFont typeface="Wingdings,sans-serif"/>
              <a:buChar char="§"/>
            </a:pPr>
            <a:r>
              <a:rPr lang="en-US" sz="2000">
                <a:solidFill>
                  <a:schemeClr val="tx1">
                    <a:lumMod val="65000"/>
                    <a:lumOff val="35000"/>
                  </a:schemeClr>
                </a:solidFill>
                <a:latin typeface="Times New Roman"/>
                <a:cs typeface="Times New Roman"/>
              </a:rPr>
              <a:t>Filament winding</a:t>
            </a:r>
            <a:endParaRPr lang="en-US" sz="2000">
              <a:solidFill>
                <a:srgbClr val="000000"/>
              </a:solidFill>
              <a:latin typeface="Times New Roman"/>
              <a:cs typeface="Times New Roman"/>
            </a:endParaRPr>
          </a:p>
          <a:p>
            <a:pPr marL="1257300" lvl="2" indent="-342900">
              <a:buFont typeface="Wingdings,sans-serif"/>
              <a:buChar char="§"/>
            </a:pPr>
            <a:r>
              <a:rPr lang="en-US" sz="2000">
                <a:solidFill>
                  <a:schemeClr val="tx1">
                    <a:lumMod val="65000"/>
                    <a:lumOff val="35000"/>
                  </a:schemeClr>
                </a:solidFill>
                <a:latin typeface="Times New Roman"/>
                <a:cs typeface="Times New Roman"/>
              </a:rPr>
              <a:t>Fuel cladding</a:t>
            </a:r>
            <a:endParaRPr lang="en-US"/>
          </a:p>
        </p:txBody>
      </p:sp>
      <p:cxnSp>
        <p:nvCxnSpPr>
          <p:cNvPr id="4" name="Straight Arrow Connector 3">
            <a:extLst>
              <a:ext uri="{FF2B5EF4-FFF2-40B4-BE49-F238E27FC236}">
                <a16:creationId xmlns:a16="http://schemas.microsoft.com/office/drawing/2014/main" id="{D0A97D4B-55BA-1EF2-5AF0-091194F578E2}"/>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7" name="Straight Arrow Connector 6">
            <a:extLst>
              <a:ext uri="{FF2B5EF4-FFF2-40B4-BE49-F238E27FC236}">
                <a16:creationId xmlns:a16="http://schemas.microsoft.com/office/drawing/2014/main" id="{4DE74C9C-4AB7-A5DB-D601-8EC11C6C02F4}"/>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sp>
        <p:nvSpPr>
          <p:cNvPr id="9" name="TextBox 19">
            <a:extLst>
              <a:ext uri="{FF2B5EF4-FFF2-40B4-BE49-F238E27FC236}">
                <a16:creationId xmlns:a16="http://schemas.microsoft.com/office/drawing/2014/main" id="{1B2903A3-DE1D-0D62-F4D8-016CE3093525}"/>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Ultra-High Temperature Ceramics (UHTCs)</a:t>
            </a:r>
          </a:p>
        </p:txBody>
      </p:sp>
      <p:pic>
        <p:nvPicPr>
          <p:cNvPr id="3" name="Picture 2">
            <a:extLst>
              <a:ext uri="{FF2B5EF4-FFF2-40B4-BE49-F238E27FC236}">
                <a16:creationId xmlns:a16="http://schemas.microsoft.com/office/drawing/2014/main" id="{8F657554-E80E-09EB-BB99-608E6AFC0C8D}"/>
              </a:ext>
            </a:extLst>
          </p:cNvPr>
          <p:cNvPicPr>
            <a:picLocks noChangeAspect="1"/>
          </p:cNvPicPr>
          <p:nvPr/>
        </p:nvPicPr>
        <p:blipFill>
          <a:blip r:embed="rId3"/>
          <a:stretch>
            <a:fillRect/>
          </a:stretch>
        </p:blipFill>
        <p:spPr>
          <a:xfrm>
            <a:off x="8222865" y="2315029"/>
            <a:ext cx="2756671" cy="3345544"/>
          </a:xfrm>
          <a:prstGeom prst="rect">
            <a:avLst/>
          </a:prstGeom>
        </p:spPr>
      </p:pic>
      <p:sp>
        <p:nvSpPr>
          <p:cNvPr id="5" name="TextBox 4">
            <a:extLst>
              <a:ext uri="{FF2B5EF4-FFF2-40B4-BE49-F238E27FC236}">
                <a16:creationId xmlns:a16="http://schemas.microsoft.com/office/drawing/2014/main" id="{9AD0FEC9-0BA7-2A2C-9684-1D203CB31085}"/>
              </a:ext>
            </a:extLst>
          </p:cNvPr>
          <p:cNvSpPr txBox="1"/>
          <p:nvPr/>
        </p:nvSpPr>
        <p:spPr>
          <a:xfrm>
            <a:off x="8222012" y="5663540"/>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Times New Roman"/>
                <a:ea typeface="+mn-lt"/>
                <a:cs typeface="Times New Roman"/>
              </a:rPr>
              <a:t>SHARP-B2 flight experiment Sept. 28, 2000 </a:t>
            </a:r>
            <a:r>
              <a:rPr lang="en-US" sz="1600">
                <a:latin typeface="Times New Roman"/>
                <a:cs typeface="Times New Roman"/>
              </a:rPr>
              <a:t>[11].</a:t>
            </a:r>
          </a:p>
        </p:txBody>
      </p:sp>
    </p:spTree>
    <p:extLst>
      <p:ext uri="{BB962C8B-B14F-4D97-AF65-F5344CB8AC3E}">
        <p14:creationId xmlns:p14="http://schemas.microsoft.com/office/powerpoint/2010/main" val="1831436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9EDF0-EF60-8B93-4C28-ADC02A6B9293}"/>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E93E5787-2409-6539-7724-C1C1FEB80062}"/>
              </a:ext>
            </a:extLst>
          </p:cNvPr>
          <p:cNvSpPr>
            <a:spLocks noGrp="1"/>
          </p:cNvSpPr>
          <p:nvPr>
            <p:ph type="sldNum" sz="quarter" idx="12"/>
          </p:nvPr>
        </p:nvSpPr>
        <p:spPr/>
        <p:txBody>
          <a:bodyPr/>
          <a:lstStyle/>
          <a:p>
            <a:fld id="{CC057153-B650-4DEB-B370-79DDCFDCE934}" type="slidenum">
              <a:rPr lang="en-US" sz="2000" smtClean="0">
                <a:latin typeface="Times New Roman"/>
                <a:cs typeface="Times New Roman"/>
              </a:rPr>
              <a:t>4</a:t>
            </a:fld>
            <a:endParaRPr lang="en-US" sz="2000">
              <a:latin typeface="Times New Roman"/>
              <a:cs typeface="Times New Roman"/>
            </a:endParaRPr>
          </a:p>
        </p:txBody>
      </p:sp>
      <p:sp>
        <p:nvSpPr>
          <p:cNvPr id="21" name="TextBox 19">
            <a:extLst>
              <a:ext uri="{FF2B5EF4-FFF2-40B4-BE49-F238E27FC236}">
                <a16:creationId xmlns:a16="http://schemas.microsoft.com/office/drawing/2014/main" id="{EB6CC7D2-93B2-6FF2-033F-EFE5401EC33D}"/>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Wire Electrical Discharge Machining (WEDM)</a:t>
            </a:r>
          </a:p>
        </p:txBody>
      </p:sp>
      <p:sp>
        <p:nvSpPr>
          <p:cNvPr id="2" name="TextBox 1">
            <a:extLst>
              <a:ext uri="{FF2B5EF4-FFF2-40B4-BE49-F238E27FC236}">
                <a16:creationId xmlns:a16="http://schemas.microsoft.com/office/drawing/2014/main" id="{B59675D3-7C59-C2E2-7E4E-3EE2E04EA7AF}"/>
              </a:ext>
            </a:extLst>
          </p:cNvPr>
          <p:cNvSpPr txBox="1"/>
          <p:nvPr/>
        </p:nvSpPr>
        <p:spPr>
          <a:xfrm>
            <a:off x="386687" y="1120254"/>
            <a:ext cx="11049000"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v"/>
            </a:pPr>
            <a:r>
              <a:rPr lang="en-US" sz="2200">
                <a:solidFill>
                  <a:schemeClr val="tx1">
                    <a:lumMod val="65000"/>
                    <a:lumOff val="35000"/>
                  </a:schemeClr>
                </a:solidFill>
                <a:latin typeface="Times New Roman"/>
                <a:ea typeface="Arial"/>
                <a:cs typeface="Times New Roman"/>
              </a:rPr>
              <a:t>UHTCs are difficult to machine using conventional methods due to extreme hardness and brittleness.</a:t>
            </a:r>
          </a:p>
          <a:p>
            <a:pPr marL="342900" indent="-342900">
              <a:buFont typeface="Wingdings"/>
              <a:buChar char="v"/>
            </a:pPr>
            <a:r>
              <a:rPr lang="en-US" sz="2200">
                <a:solidFill>
                  <a:schemeClr val="tx1">
                    <a:lumMod val="65000"/>
                    <a:lumOff val="35000"/>
                  </a:schemeClr>
                </a:solidFill>
                <a:latin typeface="Times New Roman"/>
                <a:ea typeface="Arial"/>
                <a:cs typeface="Times New Roman"/>
              </a:rPr>
              <a:t>WEDM </a:t>
            </a:r>
            <a:r>
              <a:rPr lang="en-US" sz="2200">
                <a:solidFill>
                  <a:schemeClr val="tx1">
                    <a:lumMod val="65000"/>
                    <a:lumOff val="35000"/>
                  </a:schemeClr>
                </a:solidFill>
                <a:highlight>
                  <a:srgbClr val="FFFFFF"/>
                </a:highlight>
                <a:latin typeface="Times New Roman"/>
                <a:ea typeface="Arial"/>
                <a:cs typeface="Times New Roman"/>
              </a:rPr>
              <a:t>involves a conductive wire that creates an </a:t>
            </a:r>
            <a:r>
              <a:rPr lang="en-US" sz="2200">
                <a:solidFill>
                  <a:schemeClr val="tx1">
                    <a:lumMod val="65000"/>
                    <a:lumOff val="35000"/>
                  </a:schemeClr>
                </a:solidFill>
                <a:latin typeface="Times New Roman"/>
                <a:ea typeface="Arial"/>
                <a:cs typeface="Times New Roman"/>
              </a:rPr>
              <a:t>electric spark to cut various shapes with extreme precision rather than traditional mechanical means.</a:t>
            </a:r>
            <a:endParaRPr lang="en-US" sz="2200" b="0" i="0" u="none" strike="noStrike">
              <a:solidFill>
                <a:schemeClr val="tx1">
                  <a:lumMod val="65000"/>
                  <a:lumOff val="35000"/>
                </a:schemeClr>
              </a:solidFill>
              <a:latin typeface="Times New Roman"/>
              <a:ea typeface="Arial"/>
              <a:cs typeface="Times New Roman"/>
            </a:endParaRPr>
          </a:p>
        </p:txBody>
      </p:sp>
      <p:pic>
        <p:nvPicPr>
          <p:cNvPr id="4" name="Picture 3">
            <a:extLst>
              <a:ext uri="{FF2B5EF4-FFF2-40B4-BE49-F238E27FC236}">
                <a16:creationId xmlns:a16="http://schemas.microsoft.com/office/drawing/2014/main" id="{C7FAF1BC-E268-3FDB-5BBA-114EADA65A99}"/>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Effect>
                      <a14:brightnessContrast contrast="10000"/>
                    </a14:imgEffect>
                  </a14:imgLayer>
                </a14:imgProps>
              </a:ext>
            </a:extLst>
          </a:blip>
          <a:srcRect b="-637"/>
          <a:stretch>
            <a:fillRect/>
          </a:stretch>
        </p:blipFill>
        <p:spPr>
          <a:xfrm>
            <a:off x="6332333" y="2658707"/>
            <a:ext cx="3736194" cy="1980551"/>
          </a:xfrm>
          <a:prstGeom prst="rect">
            <a:avLst/>
          </a:prstGeom>
        </p:spPr>
      </p:pic>
      <p:sp>
        <p:nvSpPr>
          <p:cNvPr id="5" name="TextBox 5">
            <a:extLst>
              <a:ext uri="{FF2B5EF4-FFF2-40B4-BE49-F238E27FC236}">
                <a16:creationId xmlns:a16="http://schemas.microsoft.com/office/drawing/2014/main" id="{7F175C50-FF0B-C1FF-713D-F75058337FB6}"/>
              </a:ext>
            </a:extLst>
          </p:cNvPr>
          <p:cNvSpPr txBox="1"/>
          <p:nvPr/>
        </p:nvSpPr>
        <p:spPr>
          <a:xfrm>
            <a:off x="1279416" y="19109775"/>
            <a:ext cx="4031116" cy="369332"/>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Times New Roman"/>
                <a:cs typeface="Times New Roman"/>
              </a:rPr>
              <a:t>Fig. 1 </a:t>
            </a:r>
            <a:r>
              <a:rPr lang="en-US">
                <a:latin typeface="Times New Roman"/>
                <a:cs typeface="Times New Roman"/>
              </a:rPr>
              <a:t>Schematic diagram of WEDM [8]</a:t>
            </a:r>
          </a:p>
        </p:txBody>
      </p:sp>
      <p:sp>
        <p:nvSpPr>
          <p:cNvPr id="6" name="TextBox 5">
            <a:extLst>
              <a:ext uri="{FF2B5EF4-FFF2-40B4-BE49-F238E27FC236}">
                <a16:creationId xmlns:a16="http://schemas.microsoft.com/office/drawing/2014/main" id="{BFC8D8B2-B5C0-D537-CFE5-5470E6969557}"/>
              </a:ext>
            </a:extLst>
          </p:cNvPr>
          <p:cNvSpPr txBox="1"/>
          <p:nvPr/>
        </p:nvSpPr>
        <p:spPr>
          <a:xfrm>
            <a:off x="1279416" y="19109775"/>
            <a:ext cx="4031116" cy="369332"/>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Times New Roman"/>
                <a:cs typeface="Times New Roman"/>
              </a:rPr>
              <a:t>Fig. 1 </a:t>
            </a:r>
            <a:r>
              <a:rPr lang="en-US">
                <a:latin typeface="Times New Roman"/>
                <a:cs typeface="Times New Roman"/>
              </a:rPr>
              <a:t>Schematic diagram of WEDM [8]</a:t>
            </a:r>
          </a:p>
        </p:txBody>
      </p:sp>
      <p:sp>
        <p:nvSpPr>
          <p:cNvPr id="7" name="TextBox 5">
            <a:extLst>
              <a:ext uri="{FF2B5EF4-FFF2-40B4-BE49-F238E27FC236}">
                <a16:creationId xmlns:a16="http://schemas.microsoft.com/office/drawing/2014/main" id="{7F175C50-FF0B-C1FF-713D-F75058337FB6}"/>
              </a:ext>
            </a:extLst>
          </p:cNvPr>
          <p:cNvSpPr txBox="1"/>
          <p:nvPr/>
        </p:nvSpPr>
        <p:spPr>
          <a:xfrm>
            <a:off x="1279416" y="19109775"/>
            <a:ext cx="4031116" cy="369332"/>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Times New Roman"/>
                <a:cs typeface="Times New Roman"/>
              </a:rPr>
              <a:t>Fig. 1 </a:t>
            </a:r>
            <a:r>
              <a:rPr lang="en-US">
                <a:latin typeface="Times New Roman"/>
                <a:cs typeface="Times New Roman"/>
              </a:rPr>
              <a:t>Schematic diagram of WEDM [8]</a:t>
            </a:r>
          </a:p>
        </p:txBody>
      </p:sp>
      <p:sp>
        <p:nvSpPr>
          <p:cNvPr id="8" name="TextBox 5">
            <a:extLst>
              <a:ext uri="{FF2B5EF4-FFF2-40B4-BE49-F238E27FC236}">
                <a16:creationId xmlns:a16="http://schemas.microsoft.com/office/drawing/2014/main" id="{EF44B0B9-D0DF-9FC4-7354-5841790CD2BD}"/>
              </a:ext>
            </a:extLst>
          </p:cNvPr>
          <p:cNvSpPr txBox="1"/>
          <p:nvPr/>
        </p:nvSpPr>
        <p:spPr>
          <a:xfrm>
            <a:off x="1279416" y="19109775"/>
            <a:ext cx="4031116" cy="369332"/>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Times New Roman"/>
                <a:cs typeface="Times New Roman"/>
              </a:rPr>
              <a:t>Fig. 1 </a:t>
            </a:r>
            <a:r>
              <a:rPr lang="en-US">
                <a:latin typeface="Times New Roman"/>
                <a:cs typeface="Times New Roman"/>
              </a:rPr>
              <a:t>Schematic diagram of WEDM [8]</a:t>
            </a:r>
          </a:p>
        </p:txBody>
      </p:sp>
      <p:sp>
        <p:nvSpPr>
          <p:cNvPr id="10" name="TextBox 5">
            <a:extLst>
              <a:ext uri="{FF2B5EF4-FFF2-40B4-BE49-F238E27FC236}">
                <a16:creationId xmlns:a16="http://schemas.microsoft.com/office/drawing/2014/main" id="{F4678303-810C-4882-1C92-889472F04F6A}"/>
              </a:ext>
            </a:extLst>
          </p:cNvPr>
          <p:cNvSpPr txBox="1"/>
          <p:nvPr/>
        </p:nvSpPr>
        <p:spPr>
          <a:xfrm>
            <a:off x="1279416" y="19109775"/>
            <a:ext cx="4031116" cy="369332"/>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Times New Roman"/>
                <a:cs typeface="Times New Roman"/>
              </a:rPr>
              <a:t>Fig. 1 </a:t>
            </a:r>
            <a:r>
              <a:rPr lang="en-US">
                <a:latin typeface="Times New Roman"/>
                <a:cs typeface="Times New Roman"/>
              </a:rPr>
              <a:t>Schematic diagram of WEDM [8]</a:t>
            </a:r>
          </a:p>
        </p:txBody>
      </p:sp>
      <p:sp>
        <p:nvSpPr>
          <p:cNvPr id="12" name="TextBox 11">
            <a:extLst>
              <a:ext uri="{FF2B5EF4-FFF2-40B4-BE49-F238E27FC236}">
                <a16:creationId xmlns:a16="http://schemas.microsoft.com/office/drawing/2014/main" id="{C0861453-CA6E-6956-EE0A-C4D14AA9AA73}"/>
              </a:ext>
            </a:extLst>
          </p:cNvPr>
          <p:cNvSpPr txBox="1"/>
          <p:nvPr/>
        </p:nvSpPr>
        <p:spPr>
          <a:xfrm>
            <a:off x="6331976" y="4641341"/>
            <a:ext cx="384108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Times New Roman"/>
                <a:cs typeface="Times New Roman"/>
              </a:rPr>
              <a:t>Schematic diagram of WEDM [8].</a:t>
            </a:r>
          </a:p>
        </p:txBody>
      </p:sp>
      <p:cxnSp>
        <p:nvCxnSpPr>
          <p:cNvPr id="9" name="Straight Arrow Connector 8">
            <a:extLst>
              <a:ext uri="{FF2B5EF4-FFF2-40B4-BE49-F238E27FC236}">
                <a16:creationId xmlns:a16="http://schemas.microsoft.com/office/drawing/2014/main" id="{AB8A9C1E-7836-FD0F-4AA7-4D4204C67E2E}"/>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3" name="Straight Arrow Connector 12">
            <a:extLst>
              <a:ext uri="{FF2B5EF4-FFF2-40B4-BE49-F238E27FC236}">
                <a16:creationId xmlns:a16="http://schemas.microsoft.com/office/drawing/2014/main" id="{F9823CC5-9B0A-FE8A-5DB8-AEAE0C5DAAB3}"/>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pic>
        <p:nvPicPr>
          <p:cNvPr id="11" name="Picture 10">
            <a:extLst>
              <a:ext uri="{FF2B5EF4-FFF2-40B4-BE49-F238E27FC236}">
                <a16:creationId xmlns:a16="http://schemas.microsoft.com/office/drawing/2014/main" id="{0766E7AD-377E-7C6D-2507-5091C877CB9C}"/>
              </a:ext>
            </a:extLst>
          </p:cNvPr>
          <p:cNvPicPr>
            <a:picLocks noChangeAspect="1"/>
          </p:cNvPicPr>
          <p:nvPr/>
        </p:nvPicPr>
        <p:blipFill>
          <a:blip r:embed="rId5"/>
          <a:srcRect l="1096" t="667" r="-822" b="45667"/>
          <a:stretch>
            <a:fillRect/>
          </a:stretch>
        </p:blipFill>
        <p:spPr>
          <a:xfrm>
            <a:off x="1073830" y="2806700"/>
            <a:ext cx="3469392" cy="1478512"/>
          </a:xfrm>
          <a:prstGeom prst="rect">
            <a:avLst/>
          </a:prstGeom>
        </p:spPr>
      </p:pic>
      <p:sp>
        <p:nvSpPr>
          <p:cNvPr id="15" name="TextBox 14">
            <a:extLst>
              <a:ext uri="{FF2B5EF4-FFF2-40B4-BE49-F238E27FC236}">
                <a16:creationId xmlns:a16="http://schemas.microsoft.com/office/drawing/2014/main" id="{6F1966A3-B5AD-B6D8-5AAE-03BF961BA969}"/>
              </a:ext>
            </a:extLst>
          </p:cNvPr>
          <p:cNvSpPr txBox="1"/>
          <p:nvPr/>
        </p:nvSpPr>
        <p:spPr>
          <a:xfrm>
            <a:off x="1070548" y="4394598"/>
            <a:ext cx="440714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Times New Roman"/>
                <a:cs typeface="Times New Roman"/>
              </a:rPr>
              <a:t>Tool wear from milling tungsten carbide (WC) [10]. Proves UHTCs are difficult to machine using traditional machining techniques. </a:t>
            </a:r>
            <a:endParaRPr lang="en-US" err="1"/>
          </a:p>
        </p:txBody>
      </p:sp>
      <p:sp>
        <p:nvSpPr>
          <p:cNvPr id="3" name="TextBox 2">
            <a:extLst>
              <a:ext uri="{FF2B5EF4-FFF2-40B4-BE49-F238E27FC236}">
                <a16:creationId xmlns:a16="http://schemas.microsoft.com/office/drawing/2014/main" id="{B52943B7-6A0D-A94A-38B0-C1229CA54DF0}"/>
              </a:ext>
            </a:extLst>
          </p:cNvPr>
          <p:cNvSpPr txBox="1"/>
          <p:nvPr/>
        </p:nvSpPr>
        <p:spPr>
          <a:xfrm>
            <a:off x="571954" y="5248727"/>
            <a:ext cx="1105262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i="1">
                <a:latin typeface="Times New Roman"/>
                <a:cs typeface="Times New Roman"/>
              </a:rPr>
              <a:t>Objective:</a:t>
            </a:r>
            <a:r>
              <a:rPr lang="en-US" sz="2400" b="1">
                <a:latin typeface="Times New Roman"/>
                <a:cs typeface="Times New Roman"/>
              </a:rPr>
              <a:t> to characterize the effects of WEDM on the chemical and physical properties of </a:t>
            </a:r>
            <a:r>
              <a:rPr lang="en-US" sz="2400" b="1" err="1">
                <a:highlight>
                  <a:srgbClr val="FFFFFF"/>
                </a:highlight>
                <a:latin typeface="Times New Roman"/>
                <a:cs typeface="Times New Roman"/>
              </a:rPr>
              <a:t>ZrC</a:t>
            </a:r>
            <a:r>
              <a:rPr lang="en-US" sz="2400" b="1">
                <a:highlight>
                  <a:srgbClr val="FFFFFF"/>
                </a:highlight>
                <a:latin typeface="Times New Roman"/>
                <a:cs typeface="Times New Roman"/>
              </a:rPr>
              <a:t>, </a:t>
            </a:r>
            <a:r>
              <a:rPr lang="en-US" sz="2400" b="1" err="1">
                <a:highlight>
                  <a:srgbClr val="FFFFFF"/>
                </a:highlight>
                <a:latin typeface="Times New Roman"/>
                <a:cs typeface="Times New Roman"/>
              </a:rPr>
              <a:t>SiC</a:t>
            </a:r>
            <a:r>
              <a:rPr lang="en-US" sz="2400" b="1">
                <a:highlight>
                  <a:srgbClr val="FFFFFF"/>
                </a:highlight>
                <a:latin typeface="Times New Roman"/>
                <a:cs typeface="Times New Roman"/>
              </a:rPr>
              <a:t>, and </a:t>
            </a:r>
            <a:r>
              <a:rPr lang="en-US" sz="2400" b="1" err="1">
                <a:highlight>
                  <a:srgbClr val="FFFFFF"/>
                </a:highlight>
                <a:latin typeface="Times New Roman"/>
                <a:cs typeface="Times New Roman"/>
              </a:rPr>
              <a:t>ZrC</a:t>
            </a:r>
            <a:r>
              <a:rPr lang="en-US" sz="2400" b="1">
                <a:highlight>
                  <a:srgbClr val="FFFFFF"/>
                </a:highlight>
                <a:latin typeface="Times New Roman"/>
                <a:cs typeface="Times New Roman"/>
              </a:rPr>
              <a:t>–</a:t>
            </a:r>
            <a:r>
              <a:rPr lang="en-US" sz="2400" b="1" err="1">
                <a:highlight>
                  <a:srgbClr val="FFFFFF"/>
                </a:highlight>
                <a:latin typeface="Times New Roman"/>
                <a:cs typeface="Times New Roman"/>
              </a:rPr>
              <a:t>SiC</a:t>
            </a:r>
            <a:r>
              <a:rPr lang="en-US" sz="2400" b="1">
                <a:highlight>
                  <a:srgbClr val="FFFFFF"/>
                </a:highlight>
                <a:latin typeface="Times New Roman"/>
                <a:cs typeface="Times New Roman"/>
              </a:rPr>
              <a:t> composites fabricated by spark plasma sintering (SPS).</a:t>
            </a:r>
            <a:endParaRPr lang="en-US" b="1"/>
          </a:p>
        </p:txBody>
      </p:sp>
    </p:spTree>
    <p:extLst>
      <p:ext uri="{BB962C8B-B14F-4D97-AF65-F5344CB8AC3E}">
        <p14:creationId xmlns:p14="http://schemas.microsoft.com/office/powerpoint/2010/main" val="939947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13F7E-98BA-7D88-AE0C-DA61C084D740}"/>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0C425BB9-6222-8063-FA91-2985E3DD82E3}"/>
              </a:ext>
            </a:extLst>
          </p:cNvPr>
          <p:cNvSpPr>
            <a:spLocks noGrp="1"/>
          </p:cNvSpPr>
          <p:nvPr>
            <p:ph type="sldNum" sz="quarter" idx="12"/>
          </p:nvPr>
        </p:nvSpPr>
        <p:spPr/>
        <p:txBody>
          <a:bodyPr/>
          <a:lstStyle/>
          <a:p>
            <a:fld id="{CC057153-B650-4DEB-B370-79DDCFDCE934}" type="slidenum">
              <a:rPr lang="en-US" sz="2000" smtClean="0">
                <a:latin typeface="Times New Roman"/>
                <a:cs typeface="Times New Roman"/>
              </a:rPr>
              <a:t>5</a:t>
            </a:fld>
            <a:endParaRPr lang="en-US" sz="2000">
              <a:latin typeface="Times New Roman"/>
              <a:cs typeface="Times New Roman"/>
            </a:endParaRPr>
          </a:p>
        </p:txBody>
      </p:sp>
      <p:sp>
        <p:nvSpPr>
          <p:cNvPr id="21" name="TextBox 19">
            <a:extLst>
              <a:ext uri="{FF2B5EF4-FFF2-40B4-BE49-F238E27FC236}">
                <a16:creationId xmlns:a16="http://schemas.microsoft.com/office/drawing/2014/main" id="{5F3914BB-F8F0-D0CA-EA9A-2E2EC4D7EA73}"/>
              </a:ext>
            </a:extLst>
          </p:cNvPr>
          <p:cNvSpPr txBox="1"/>
          <p:nvPr/>
        </p:nvSpPr>
        <p:spPr>
          <a:xfrm>
            <a:off x="250209" y="204716"/>
            <a:ext cx="10987074"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Spark Plasma Sintering (SPS) Parameters and Statistical Data Before WEDM </a:t>
            </a:r>
          </a:p>
        </p:txBody>
      </p:sp>
      <p:graphicFrame>
        <p:nvGraphicFramePr>
          <p:cNvPr id="12" name="Table 11">
            <a:extLst>
              <a:ext uri="{FF2B5EF4-FFF2-40B4-BE49-F238E27FC236}">
                <a16:creationId xmlns:a16="http://schemas.microsoft.com/office/drawing/2014/main" id="{2FB1A2EA-4926-4078-300B-6E9A8A9C4508}"/>
              </a:ext>
            </a:extLst>
          </p:cNvPr>
          <p:cNvGraphicFramePr>
            <a:graphicFrameLocks noGrp="1"/>
          </p:cNvGraphicFramePr>
          <p:nvPr>
            <p:extLst>
              <p:ext uri="{D42A27DB-BD31-4B8C-83A1-F6EECF244321}">
                <p14:modId xmlns:p14="http://schemas.microsoft.com/office/powerpoint/2010/main" val="2102775607"/>
              </p:ext>
            </p:extLst>
          </p:nvPr>
        </p:nvGraphicFramePr>
        <p:xfrm>
          <a:off x="1390279" y="4316126"/>
          <a:ext cx="7125114" cy="2322251"/>
        </p:xfrm>
        <a:graphic>
          <a:graphicData uri="http://schemas.openxmlformats.org/drawingml/2006/table">
            <a:tbl>
              <a:tblPr bandRow="1">
                <a:tableStyleId>{5C22544A-7EE6-4342-B048-85BDC9FD1C3A}</a:tableStyleId>
              </a:tblPr>
              <a:tblGrid>
                <a:gridCol w="1148686">
                  <a:extLst>
                    <a:ext uri="{9D8B030D-6E8A-4147-A177-3AD203B41FA5}">
                      <a16:colId xmlns:a16="http://schemas.microsoft.com/office/drawing/2014/main" val="761359089"/>
                    </a:ext>
                  </a:extLst>
                </a:gridCol>
                <a:gridCol w="2356531">
                  <a:extLst>
                    <a:ext uri="{9D8B030D-6E8A-4147-A177-3AD203B41FA5}">
                      <a16:colId xmlns:a16="http://schemas.microsoft.com/office/drawing/2014/main" val="3640824293"/>
                    </a:ext>
                  </a:extLst>
                </a:gridCol>
                <a:gridCol w="1778274">
                  <a:extLst>
                    <a:ext uri="{9D8B030D-6E8A-4147-A177-3AD203B41FA5}">
                      <a16:colId xmlns:a16="http://schemas.microsoft.com/office/drawing/2014/main" val="2919058755"/>
                    </a:ext>
                  </a:extLst>
                </a:gridCol>
                <a:gridCol w="1841623">
                  <a:extLst>
                    <a:ext uri="{9D8B030D-6E8A-4147-A177-3AD203B41FA5}">
                      <a16:colId xmlns:a16="http://schemas.microsoft.com/office/drawing/2014/main" val="760498704"/>
                    </a:ext>
                  </a:extLst>
                </a:gridCol>
              </a:tblGrid>
              <a:tr h="750626">
                <a:tc>
                  <a:txBody>
                    <a:bodyPr/>
                    <a:lstStyle/>
                    <a:p>
                      <a:pPr marL="0" indent="0" algn="l" fontAlgn="base">
                        <a:buNone/>
                      </a:pPr>
                      <a:r>
                        <a:rPr lang="en-US" sz="2000" i="1">
                          <a:latin typeface="Times New Roman"/>
                          <a:cs typeface="Times New Roman"/>
                        </a:rPr>
                        <a:t>Material</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tc>
                  <a:txBody>
                    <a:bodyPr/>
                    <a:lstStyle/>
                    <a:p>
                      <a:pPr marL="0" indent="0" algn="l" fontAlgn="base">
                        <a:buNone/>
                      </a:pPr>
                      <a:r>
                        <a:rPr lang="en-US" sz="2000" i="1">
                          <a:latin typeface="Times New Roman"/>
                          <a:cs typeface="Times New Roman"/>
                        </a:rPr>
                        <a:t>Relative Density (%)</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tc>
                  <a:txBody>
                    <a:bodyPr/>
                    <a:lstStyle/>
                    <a:p>
                      <a:pPr marL="0" indent="0" algn="l" fontAlgn="base">
                        <a:buNone/>
                      </a:pPr>
                      <a:r>
                        <a:rPr lang="en-US" sz="2000" i="1">
                          <a:latin typeface="Times New Roman"/>
                          <a:cs typeface="Times New Roman"/>
                        </a:rPr>
                        <a:t>Volume (cm</a:t>
                      </a:r>
                      <a:r>
                        <a:rPr lang="en-US" sz="2000" i="1" baseline="30000">
                          <a:latin typeface="Times New Roman"/>
                          <a:cs typeface="Times New Roman"/>
                        </a:rPr>
                        <a:t>3</a:t>
                      </a:r>
                      <a:r>
                        <a:rPr lang="en-US" sz="2000" i="1">
                          <a:latin typeface="Times New Roman"/>
                          <a:cs typeface="Times New Roman"/>
                        </a:rPr>
                        <a:t>)</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tc>
                  <a:txBody>
                    <a:bodyPr/>
                    <a:lstStyle/>
                    <a:p>
                      <a:pPr marL="0" indent="0" algn="l" fontAlgn="base">
                        <a:buNone/>
                      </a:pPr>
                      <a:r>
                        <a:rPr lang="en-US" sz="2000" i="1">
                          <a:latin typeface="Times New Roman"/>
                          <a:cs typeface="Times New Roman"/>
                        </a:rPr>
                        <a:t>Sample Thickness (mm)</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extLst>
                  <a:ext uri="{0D108BD9-81ED-4DB2-BD59-A6C34878D82A}">
                    <a16:rowId xmlns:a16="http://schemas.microsoft.com/office/drawing/2014/main" val="400120607"/>
                  </a:ext>
                </a:extLst>
              </a:tr>
              <a:tr h="523875">
                <a:tc>
                  <a:txBody>
                    <a:bodyPr/>
                    <a:lstStyle/>
                    <a:p>
                      <a:pPr marL="0" indent="0" algn="l" fontAlgn="base">
                        <a:buNone/>
                      </a:pPr>
                      <a:r>
                        <a:rPr lang="en-US" sz="2000" b="0" i="0" err="1">
                          <a:solidFill>
                            <a:srgbClr val="000000"/>
                          </a:solidFill>
                          <a:effectLst/>
                          <a:latin typeface="Times New Roman"/>
                          <a:cs typeface="Times New Roman"/>
                        </a:rPr>
                        <a:t>ZrC</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u="none" strike="noStrike" noProof="0">
                          <a:solidFill>
                            <a:srgbClr val="000000"/>
                          </a:solidFill>
                          <a:effectLst/>
                          <a:latin typeface="Times New Roman"/>
                          <a:cs typeface="Times New Roman"/>
                        </a:rPr>
                        <a:t>85.8 (±0.1)</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2.244</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7.203</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09118152"/>
                  </a:ext>
                </a:extLst>
              </a:tr>
              <a:tr h="523875">
                <a:tc>
                  <a:txBody>
                    <a:bodyPr/>
                    <a:lstStyle/>
                    <a:p>
                      <a:pPr marL="0" indent="0" algn="l" fontAlgn="base">
                        <a:buNone/>
                      </a:pPr>
                      <a:r>
                        <a:rPr lang="en-US" sz="2000" b="0" i="0" err="1">
                          <a:solidFill>
                            <a:srgbClr val="000000"/>
                          </a:solidFill>
                          <a:effectLst/>
                          <a:latin typeface="Times New Roman"/>
                          <a:cs typeface="Times New Roman"/>
                        </a:rPr>
                        <a:t>SiC</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lvl="0" indent="0" algn="l">
                        <a:buNone/>
                      </a:pPr>
                      <a:r>
                        <a:rPr lang="en-US" sz="2000" b="0" i="0" u="none" strike="noStrike" noProof="0">
                          <a:solidFill>
                            <a:srgbClr val="000000"/>
                          </a:solidFill>
                          <a:effectLst/>
                          <a:latin typeface="Times New Roman"/>
                          <a:cs typeface="Times New Roman"/>
                        </a:rPr>
                        <a:t>79.8 (±0.6)</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2.552</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8.167</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1099019"/>
                  </a:ext>
                </a:extLst>
              </a:tr>
              <a:tr h="523875">
                <a:tc>
                  <a:txBody>
                    <a:bodyPr/>
                    <a:lstStyle/>
                    <a:p>
                      <a:pPr marL="0" indent="0" algn="l" fontAlgn="base">
                        <a:buNone/>
                      </a:pPr>
                      <a:r>
                        <a:rPr lang="en-US" sz="2000" err="1">
                          <a:latin typeface="Times New Roman"/>
                          <a:cs typeface="Times New Roman"/>
                        </a:rPr>
                        <a:t>ZrC-SiC</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a:latin typeface="Times New Roman"/>
                          <a:cs typeface="Times New Roman"/>
                        </a:rPr>
                        <a:t>91.1 (±2.9)</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2.154</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6.913</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49178360"/>
                  </a:ext>
                </a:extLst>
              </a:tr>
            </a:tbl>
          </a:graphicData>
        </a:graphic>
      </p:graphicFrame>
      <p:graphicFrame>
        <p:nvGraphicFramePr>
          <p:cNvPr id="8" name="Table 7">
            <a:extLst>
              <a:ext uri="{FF2B5EF4-FFF2-40B4-BE49-F238E27FC236}">
                <a16:creationId xmlns:a16="http://schemas.microsoft.com/office/drawing/2014/main" id="{C20E2FB6-08B5-4E80-460B-B155A2C87F48}"/>
              </a:ext>
            </a:extLst>
          </p:cNvPr>
          <p:cNvGraphicFramePr>
            <a:graphicFrameLocks noGrp="1"/>
          </p:cNvGraphicFramePr>
          <p:nvPr>
            <p:extLst>
              <p:ext uri="{D42A27DB-BD31-4B8C-83A1-F6EECF244321}">
                <p14:modId xmlns:p14="http://schemas.microsoft.com/office/powerpoint/2010/main" val="2706011053"/>
              </p:ext>
            </p:extLst>
          </p:nvPr>
        </p:nvGraphicFramePr>
        <p:xfrm>
          <a:off x="1389416" y="1397718"/>
          <a:ext cx="7909873" cy="2335530"/>
        </p:xfrm>
        <a:graphic>
          <a:graphicData uri="http://schemas.openxmlformats.org/drawingml/2006/table">
            <a:tbl>
              <a:tblPr bandRow="1">
                <a:tableStyleId>{5C22544A-7EE6-4342-B048-85BDC9FD1C3A}</a:tableStyleId>
              </a:tblPr>
              <a:tblGrid>
                <a:gridCol w="1931586">
                  <a:extLst>
                    <a:ext uri="{9D8B030D-6E8A-4147-A177-3AD203B41FA5}">
                      <a16:colId xmlns:a16="http://schemas.microsoft.com/office/drawing/2014/main" val="1987691832"/>
                    </a:ext>
                  </a:extLst>
                </a:gridCol>
                <a:gridCol w="1489880">
                  <a:extLst>
                    <a:ext uri="{9D8B030D-6E8A-4147-A177-3AD203B41FA5}">
                      <a16:colId xmlns:a16="http://schemas.microsoft.com/office/drawing/2014/main" val="2685099830"/>
                    </a:ext>
                  </a:extLst>
                </a:gridCol>
                <a:gridCol w="1630135">
                  <a:extLst>
                    <a:ext uri="{9D8B030D-6E8A-4147-A177-3AD203B41FA5}">
                      <a16:colId xmlns:a16="http://schemas.microsoft.com/office/drawing/2014/main" val="1239413607"/>
                    </a:ext>
                  </a:extLst>
                </a:gridCol>
                <a:gridCol w="1310041">
                  <a:extLst>
                    <a:ext uri="{9D8B030D-6E8A-4147-A177-3AD203B41FA5}">
                      <a16:colId xmlns:a16="http://schemas.microsoft.com/office/drawing/2014/main" val="2048191903"/>
                    </a:ext>
                  </a:extLst>
                </a:gridCol>
                <a:gridCol w="1548231">
                  <a:extLst>
                    <a:ext uri="{9D8B030D-6E8A-4147-A177-3AD203B41FA5}">
                      <a16:colId xmlns:a16="http://schemas.microsoft.com/office/drawing/2014/main" val="92752279"/>
                    </a:ext>
                  </a:extLst>
                </a:gridCol>
              </a:tblGrid>
              <a:tr h="819150">
                <a:tc>
                  <a:txBody>
                    <a:bodyPr/>
                    <a:lstStyle/>
                    <a:p>
                      <a:pPr marL="0" indent="0" algn="l" fontAlgn="base">
                        <a:buNone/>
                      </a:pPr>
                      <a:r>
                        <a:rPr lang="en-US" sz="2000" i="1">
                          <a:latin typeface="Times New Roman"/>
                          <a:cs typeface="Times New Roman"/>
                        </a:rPr>
                        <a:t>Material</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tc>
                  <a:txBody>
                    <a:bodyPr/>
                    <a:lstStyle/>
                    <a:p>
                      <a:pPr marL="0" indent="0" algn="l" fontAlgn="base">
                        <a:buNone/>
                      </a:pPr>
                      <a:r>
                        <a:rPr lang="en-US" sz="2000" i="1">
                          <a:latin typeface="Times New Roman"/>
                          <a:cs typeface="Times New Roman"/>
                        </a:rPr>
                        <a:t>Powder Amount (g)</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tc>
                  <a:txBody>
                    <a:bodyPr/>
                    <a:lstStyle/>
                    <a:p>
                      <a:pPr marL="0" indent="0" algn="l" fontAlgn="base">
                        <a:buNone/>
                      </a:pPr>
                      <a:r>
                        <a:rPr lang="en-US" sz="2000" i="1">
                          <a:latin typeface="Times New Roman"/>
                          <a:cs typeface="Times New Roman"/>
                        </a:rPr>
                        <a:t>Temperatu</a:t>
                      </a:r>
                      <a:r>
                        <a:rPr lang="en-US" sz="2000" b="0" i="1">
                          <a:solidFill>
                            <a:srgbClr val="000000"/>
                          </a:solidFill>
                          <a:effectLst/>
                          <a:latin typeface="Times New Roman"/>
                          <a:cs typeface="Times New Roman"/>
                        </a:rPr>
                        <a:t>re (</a:t>
                      </a:r>
                      <a:r>
                        <a:rPr lang="en-US" sz="2000" i="1">
                          <a:latin typeface="Times New Roman"/>
                          <a:cs typeface="Times New Roman"/>
                        </a:rPr>
                        <a:t>°C)</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tc>
                  <a:txBody>
                    <a:bodyPr/>
                    <a:lstStyle/>
                    <a:p>
                      <a:pPr marL="0" indent="0" algn="l" fontAlgn="base">
                        <a:buNone/>
                      </a:pPr>
                      <a:r>
                        <a:rPr lang="en-US" sz="2000" i="1">
                          <a:latin typeface="Times New Roman"/>
                          <a:cs typeface="Times New Roman"/>
                        </a:rPr>
                        <a:t>Pressure (MPa)</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tc>
                  <a:txBody>
                    <a:bodyPr/>
                    <a:lstStyle/>
                    <a:p>
                      <a:pPr marL="0" indent="0" algn="l" fontAlgn="base">
                        <a:buNone/>
                      </a:pPr>
                      <a:r>
                        <a:rPr lang="en-US" sz="2000" i="1">
                          <a:latin typeface="Times New Roman"/>
                          <a:cs typeface="Times New Roman"/>
                        </a:rPr>
                        <a:t>Holding Time (min.)</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99C0D7"/>
                    </a:solidFill>
                  </a:tcPr>
                </a:tc>
                <a:extLst>
                  <a:ext uri="{0D108BD9-81ED-4DB2-BD59-A6C34878D82A}">
                    <a16:rowId xmlns:a16="http://schemas.microsoft.com/office/drawing/2014/main" val="704925271"/>
                  </a:ext>
                </a:extLst>
              </a:tr>
              <a:tr h="390525">
                <a:tc>
                  <a:txBody>
                    <a:bodyPr/>
                    <a:lstStyle/>
                    <a:p>
                      <a:pPr marL="0" indent="0" algn="l" fontAlgn="base">
                        <a:buNone/>
                      </a:pPr>
                      <a:r>
                        <a:rPr lang="en-US" sz="2000" b="0" i="0" err="1">
                          <a:solidFill>
                            <a:srgbClr val="000000"/>
                          </a:solidFill>
                          <a:effectLst/>
                          <a:latin typeface="Times New Roman"/>
                          <a:cs typeface="Times New Roman"/>
                        </a:rPr>
                        <a:t>ZrC</a:t>
                      </a:r>
                      <a:endParaRPr lang="en-US" sz="2000" b="0" i="0">
                        <a:solidFill>
                          <a:srgbClr val="000000"/>
                        </a:solidFill>
                        <a:effectLst/>
                        <a:latin typeface="Times New Roman"/>
                        <a:cs typeface="Times New Roman"/>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13.955</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a:latin typeface="Times New Roman"/>
                          <a:cs typeface="Times New Roman"/>
                        </a:rPr>
                        <a:t>1900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a:latin typeface="Times New Roman"/>
                          <a:cs typeface="Times New Roman"/>
                        </a:rPr>
                        <a:t>50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10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7313350"/>
                  </a:ext>
                </a:extLst>
              </a:tr>
              <a:tr h="561975">
                <a:tc>
                  <a:txBody>
                    <a:bodyPr/>
                    <a:lstStyle/>
                    <a:p>
                      <a:pPr marL="0" indent="0" algn="l" fontAlgn="base">
                        <a:buNone/>
                      </a:pPr>
                      <a:r>
                        <a:rPr lang="en-US" sz="2000" b="0" i="0" err="1">
                          <a:solidFill>
                            <a:srgbClr val="000000"/>
                          </a:solidFill>
                          <a:effectLst/>
                          <a:latin typeface="Times New Roman"/>
                          <a:cs typeface="Times New Roman"/>
                        </a:rPr>
                        <a:t>SiC</a:t>
                      </a:r>
                      <a:endParaRPr lang="en-US" sz="2000" b="0" i="0">
                        <a:solidFill>
                          <a:srgbClr val="000000"/>
                        </a:solidFill>
                        <a:effectLst/>
                        <a:latin typeface="Times New Roman"/>
                        <a:cs typeface="Times New Roman"/>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6.532</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a:latin typeface="Times New Roman"/>
                          <a:cs typeface="Times New Roman"/>
                        </a:rPr>
                        <a:t>1900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a:latin typeface="Times New Roman"/>
                          <a:cs typeface="Times New Roman"/>
                        </a:rPr>
                        <a:t>50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Trial 1: 10</a:t>
                      </a:r>
                    </a:p>
                    <a:p>
                      <a:pPr marL="0" indent="0" algn="l" fontAlgn="base">
                        <a:buNone/>
                      </a:pPr>
                      <a:r>
                        <a:rPr lang="en-US" sz="2000" b="0" i="0">
                          <a:solidFill>
                            <a:srgbClr val="000000"/>
                          </a:solidFill>
                          <a:effectLst/>
                          <a:latin typeface="Times New Roman"/>
                          <a:cs typeface="Times New Roman"/>
                        </a:rPr>
                        <a:t>Trial 2: 5 </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8838917"/>
                  </a:ext>
                </a:extLst>
              </a:tr>
              <a:tr h="419100">
                <a:tc>
                  <a:txBody>
                    <a:bodyPr/>
                    <a:lstStyle/>
                    <a:p>
                      <a:pPr marL="0" indent="0" algn="l" fontAlgn="base">
                        <a:buNone/>
                      </a:pPr>
                      <a:r>
                        <a:rPr lang="en-US" sz="2000" b="0" i="0">
                          <a:solidFill>
                            <a:srgbClr val="000000"/>
                          </a:solidFill>
                          <a:effectLst/>
                          <a:latin typeface="Times New Roman"/>
                          <a:cs typeface="Times New Roman"/>
                        </a:rPr>
                        <a:t>ZrC-30vol%SiC</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a:latin typeface="Times New Roman"/>
                          <a:cs typeface="Times New Roman"/>
                        </a:rPr>
                        <a:t>11.728</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a:latin typeface="Times New Roman"/>
                          <a:cs typeface="Times New Roman"/>
                        </a:rPr>
                        <a:t>2000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50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indent="0" algn="l" fontAlgn="base">
                        <a:buNone/>
                      </a:pPr>
                      <a:r>
                        <a:rPr lang="en-US" sz="2000" b="0" i="0">
                          <a:solidFill>
                            <a:srgbClr val="000000"/>
                          </a:solidFill>
                          <a:effectLst/>
                          <a:latin typeface="Times New Roman"/>
                          <a:cs typeface="Times New Roman"/>
                        </a:rPr>
                        <a:t>10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81573559"/>
                  </a:ext>
                </a:extLst>
              </a:tr>
            </a:tbl>
          </a:graphicData>
        </a:graphic>
      </p:graphicFrame>
      <p:sp>
        <p:nvSpPr>
          <p:cNvPr id="9" name="TextBox 8">
            <a:extLst>
              <a:ext uri="{FF2B5EF4-FFF2-40B4-BE49-F238E27FC236}">
                <a16:creationId xmlns:a16="http://schemas.microsoft.com/office/drawing/2014/main" id="{749268E0-EE98-6407-3451-7254064D5661}"/>
              </a:ext>
            </a:extLst>
          </p:cNvPr>
          <p:cNvSpPr txBox="1"/>
          <p:nvPr/>
        </p:nvSpPr>
        <p:spPr>
          <a:xfrm>
            <a:off x="691095" y="917615"/>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Times New Roman"/>
                <a:cs typeface="Times New Roman"/>
              </a:rPr>
              <a:t>SPS Parameters:</a:t>
            </a:r>
          </a:p>
        </p:txBody>
      </p:sp>
      <p:sp>
        <p:nvSpPr>
          <p:cNvPr id="10" name="TextBox 9">
            <a:extLst>
              <a:ext uri="{FF2B5EF4-FFF2-40B4-BE49-F238E27FC236}">
                <a16:creationId xmlns:a16="http://schemas.microsoft.com/office/drawing/2014/main" id="{9CC9C501-31BD-EA95-04AB-6F3750A34119}"/>
              </a:ext>
            </a:extLst>
          </p:cNvPr>
          <p:cNvSpPr txBox="1"/>
          <p:nvPr/>
        </p:nvSpPr>
        <p:spPr>
          <a:xfrm>
            <a:off x="691094" y="3790743"/>
            <a:ext cx="37889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Times New Roman"/>
                <a:cs typeface="Times New Roman"/>
              </a:rPr>
              <a:t>Material Properties:</a:t>
            </a:r>
          </a:p>
        </p:txBody>
      </p:sp>
      <p:cxnSp>
        <p:nvCxnSpPr>
          <p:cNvPr id="14" name="Straight Arrow Connector 13">
            <a:extLst>
              <a:ext uri="{FF2B5EF4-FFF2-40B4-BE49-F238E27FC236}">
                <a16:creationId xmlns:a16="http://schemas.microsoft.com/office/drawing/2014/main" id="{DEE9273E-5DE3-2D65-FB88-9E36A4EB60CB}"/>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17" name="Straight Arrow Connector 16">
            <a:extLst>
              <a:ext uri="{FF2B5EF4-FFF2-40B4-BE49-F238E27FC236}">
                <a16:creationId xmlns:a16="http://schemas.microsoft.com/office/drawing/2014/main" id="{3CF95284-E9F6-F207-0BB8-31A06EBDB42C}"/>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540043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6D53D-0505-043B-6ABA-1E7408337513}"/>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E417014F-C27C-7294-AD64-5DF07071E6FD}"/>
              </a:ext>
            </a:extLst>
          </p:cNvPr>
          <p:cNvSpPr>
            <a:spLocks noGrp="1"/>
          </p:cNvSpPr>
          <p:nvPr>
            <p:ph type="sldNum" sz="quarter" idx="12"/>
          </p:nvPr>
        </p:nvSpPr>
        <p:spPr>
          <a:xfrm>
            <a:off x="11581362" y="6489288"/>
            <a:ext cx="429207" cy="365125"/>
          </a:xfrm>
        </p:spPr>
        <p:txBody>
          <a:bodyPr/>
          <a:lstStyle/>
          <a:p>
            <a:fld id="{CC057153-B650-4DEB-B370-79DDCFDCE934}" type="slidenum">
              <a:rPr lang="en-US" sz="2000" smtClean="0">
                <a:latin typeface="Times New Roman"/>
                <a:cs typeface="Times New Roman"/>
              </a:rPr>
              <a:t>6</a:t>
            </a:fld>
            <a:endParaRPr lang="en-US" sz="2000">
              <a:latin typeface="Times New Roman"/>
              <a:cs typeface="Times New Roman"/>
            </a:endParaRPr>
          </a:p>
        </p:txBody>
      </p:sp>
      <p:sp>
        <p:nvSpPr>
          <p:cNvPr id="21" name="TextBox 19">
            <a:extLst>
              <a:ext uri="{FF2B5EF4-FFF2-40B4-BE49-F238E27FC236}">
                <a16:creationId xmlns:a16="http://schemas.microsoft.com/office/drawing/2014/main" id="{9E61E70D-7803-2AF5-3502-3DD1BCBD015E}"/>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Tool Path</a:t>
            </a:r>
          </a:p>
        </p:txBody>
      </p:sp>
      <p:pic>
        <p:nvPicPr>
          <p:cNvPr id="5" name="Picture 4">
            <a:extLst>
              <a:ext uri="{FF2B5EF4-FFF2-40B4-BE49-F238E27FC236}">
                <a16:creationId xmlns:a16="http://schemas.microsoft.com/office/drawing/2014/main" id="{0EC32369-DC9C-34A5-FA7F-5453F83B53F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31000"/>
                    </a14:imgEffect>
                  </a14:imgLayer>
                </a14:imgProps>
              </a:ext>
            </a:extLst>
          </a:blip>
          <a:srcRect l="8000" t="11511" r="10400" b="11511"/>
          <a:stretch>
            <a:fillRect/>
          </a:stretch>
        </p:blipFill>
        <p:spPr>
          <a:xfrm>
            <a:off x="4653253" y="2041244"/>
            <a:ext cx="2104597" cy="2220456"/>
          </a:xfrm>
          <a:prstGeom prst="rect">
            <a:avLst/>
          </a:prstGeom>
        </p:spPr>
      </p:pic>
      <p:pic>
        <p:nvPicPr>
          <p:cNvPr id="6" name="Picture 5">
            <a:extLst>
              <a:ext uri="{FF2B5EF4-FFF2-40B4-BE49-F238E27FC236}">
                <a16:creationId xmlns:a16="http://schemas.microsoft.com/office/drawing/2014/main" id="{8EEE3771-AACB-0DF6-7831-B45BB74413E0}"/>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1000"/>
                    </a14:imgEffect>
                  </a14:imgLayer>
                </a14:imgProps>
              </a:ext>
            </a:extLst>
          </a:blip>
          <a:srcRect l="8000" t="11278" r="10400" b="8271"/>
          <a:stretch>
            <a:fillRect/>
          </a:stretch>
        </p:blipFill>
        <p:spPr>
          <a:xfrm>
            <a:off x="7164089" y="2050724"/>
            <a:ext cx="2106048" cy="2218699"/>
          </a:xfrm>
          <a:prstGeom prst="rect">
            <a:avLst/>
          </a:prstGeom>
        </p:spPr>
      </p:pic>
      <p:pic>
        <p:nvPicPr>
          <p:cNvPr id="7" name="Picture 6">
            <a:extLst>
              <a:ext uri="{FF2B5EF4-FFF2-40B4-BE49-F238E27FC236}">
                <a16:creationId xmlns:a16="http://schemas.microsoft.com/office/drawing/2014/main" id="{3E7EF885-989B-9EED-0B9C-34BC2D309EF4}"/>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38000" contrast="21000"/>
                    </a14:imgEffect>
                  </a14:imgLayer>
                </a14:imgProps>
              </a:ext>
            </a:extLst>
          </a:blip>
          <a:srcRect l="9434" t="13274" r="15094" b="9735"/>
          <a:stretch>
            <a:fillRect/>
          </a:stretch>
        </p:blipFill>
        <p:spPr>
          <a:xfrm>
            <a:off x="9707658" y="2043540"/>
            <a:ext cx="2089609" cy="2215539"/>
          </a:xfrm>
          <a:prstGeom prst="rect">
            <a:avLst/>
          </a:prstGeom>
        </p:spPr>
      </p:pic>
      <p:pic>
        <p:nvPicPr>
          <p:cNvPr id="4" name="Picture 3">
            <a:extLst>
              <a:ext uri="{FF2B5EF4-FFF2-40B4-BE49-F238E27FC236}">
                <a16:creationId xmlns:a16="http://schemas.microsoft.com/office/drawing/2014/main" id="{A30FCDE3-AAFC-AD48-DF89-0E1C4E97FE26}"/>
              </a:ext>
            </a:extLst>
          </p:cNvPr>
          <p:cNvPicPr>
            <a:picLocks noChangeAspect="1"/>
          </p:cNvPicPr>
          <p:nvPr/>
        </p:nvPicPr>
        <p:blipFill>
          <a:blip r:embed="rId9"/>
          <a:srcRect b="-606"/>
          <a:stretch>
            <a:fillRect/>
          </a:stretch>
        </p:blipFill>
        <p:spPr>
          <a:xfrm>
            <a:off x="337137" y="1486734"/>
            <a:ext cx="3843501" cy="3745002"/>
          </a:xfrm>
          <a:prstGeom prst="rect">
            <a:avLst/>
          </a:prstGeom>
        </p:spPr>
      </p:pic>
      <p:sp>
        <p:nvSpPr>
          <p:cNvPr id="17" name="TextBox 16">
            <a:extLst>
              <a:ext uri="{FF2B5EF4-FFF2-40B4-BE49-F238E27FC236}">
                <a16:creationId xmlns:a16="http://schemas.microsoft.com/office/drawing/2014/main" id="{683EB3F6-B6D0-EAFD-2D75-2C6744FC5201}"/>
              </a:ext>
            </a:extLst>
          </p:cNvPr>
          <p:cNvSpPr txBox="1"/>
          <p:nvPr/>
        </p:nvSpPr>
        <p:spPr>
          <a:xfrm>
            <a:off x="336984" y="5228046"/>
            <a:ext cx="1109617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(A) Tool path with labeled cut types for (B) </a:t>
            </a:r>
            <a:r>
              <a:rPr lang="en-US" err="1">
                <a:latin typeface="Times New Roman"/>
                <a:cs typeface="Times New Roman"/>
              </a:rPr>
              <a:t>ZrC-SiC</a:t>
            </a:r>
            <a:r>
              <a:rPr lang="en-US">
                <a:latin typeface="Times New Roman"/>
                <a:cs typeface="Times New Roman"/>
              </a:rPr>
              <a:t>, (C) </a:t>
            </a:r>
            <a:r>
              <a:rPr lang="en-US" err="1">
                <a:latin typeface="Times New Roman"/>
                <a:cs typeface="Times New Roman"/>
              </a:rPr>
              <a:t>ZrC</a:t>
            </a:r>
            <a:r>
              <a:rPr lang="en-US">
                <a:latin typeface="Times New Roman"/>
                <a:cs typeface="Times New Roman"/>
              </a:rPr>
              <a:t>, and (D)</a:t>
            </a:r>
            <a:r>
              <a:rPr lang="en-US" err="1">
                <a:latin typeface="Times New Roman"/>
                <a:cs typeface="Times New Roman"/>
              </a:rPr>
              <a:t>SiC.</a:t>
            </a:r>
            <a:r>
              <a:rPr lang="en-US">
                <a:latin typeface="Times New Roman"/>
                <a:cs typeface="Times New Roman"/>
              </a:rPr>
              <a:t> No</a:t>
            </a:r>
            <a:r>
              <a:rPr lang="en-US">
                <a:solidFill>
                  <a:srgbClr val="222222"/>
                </a:solidFill>
                <a:latin typeface="Times New Roman"/>
                <a:cs typeface="Times New Roman"/>
              </a:rPr>
              <a:t>te that the </a:t>
            </a:r>
            <a:r>
              <a:rPr lang="en-US" err="1">
                <a:solidFill>
                  <a:srgbClr val="222222"/>
                </a:solidFill>
                <a:latin typeface="Times New Roman"/>
                <a:cs typeface="Times New Roman"/>
              </a:rPr>
              <a:t>SiC</a:t>
            </a:r>
            <a:r>
              <a:rPr lang="en-US">
                <a:solidFill>
                  <a:srgbClr val="222222"/>
                </a:solidFill>
                <a:latin typeface="Times New Roman"/>
                <a:cs typeface="Times New Roman"/>
              </a:rPr>
              <a:t> specimen was not machined because of its nonconductive nature.</a:t>
            </a:r>
          </a:p>
        </p:txBody>
      </p:sp>
      <p:sp>
        <p:nvSpPr>
          <p:cNvPr id="18" name="TextBox 17">
            <a:extLst>
              <a:ext uri="{FF2B5EF4-FFF2-40B4-BE49-F238E27FC236}">
                <a16:creationId xmlns:a16="http://schemas.microsoft.com/office/drawing/2014/main" id="{BAE3B97B-9837-80C9-87A9-A3D38A8F4175}"/>
              </a:ext>
            </a:extLst>
          </p:cNvPr>
          <p:cNvSpPr txBox="1"/>
          <p:nvPr/>
        </p:nvSpPr>
        <p:spPr>
          <a:xfrm>
            <a:off x="336984" y="1486365"/>
            <a:ext cx="578070" cy="3745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Times New Roman"/>
                <a:cs typeface="Times New Roman"/>
              </a:rPr>
              <a:t>(A)</a:t>
            </a:r>
          </a:p>
        </p:txBody>
      </p:sp>
      <p:sp>
        <p:nvSpPr>
          <p:cNvPr id="20" name="TextBox 19">
            <a:extLst>
              <a:ext uri="{FF2B5EF4-FFF2-40B4-BE49-F238E27FC236}">
                <a16:creationId xmlns:a16="http://schemas.microsoft.com/office/drawing/2014/main" id="{66A5BADC-8E24-A5ED-492F-59B5A776193B}"/>
              </a:ext>
            </a:extLst>
          </p:cNvPr>
          <p:cNvSpPr txBox="1"/>
          <p:nvPr/>
        </p:nvSpPr>
        <p:spPr>
          <a:xfrm>
            <a:off x="4178515" y="1833206"/>
            <a:ext cx="578070" cy="3745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Times New Roman"/>
                <a:cs typeface="Times New Roman"/>
              </a:rPr>
              <a:t>(B)</a:t>
            </a:r>
          </a:p>
        </p:txBody>
      </p:sp>
      <p:sp>
        <p:nvSpPr>
          <p:cNvPr id="22" name="TextBox 21">
            <a:extLst>
              <a:ext uri="{FF2B5EF4-FFF2-40B4-BE49-F238E27FC236}">
                <a16:creationId xmlns:a16="http://schemas.microsoft.com/office/drawing/2014/main" id="{47ABC981-4A2D-9D98-6763-22898323DD4D}"/>
              </a:ext>
            </a:extLst>
          </p:cNvPr>
          <p:cNvSpPr txBox="1"/>
          <p:nvPr/>
        </p:nvSpPr>
        <p:spPr>
          <a:xfrm>
            <a:off x="6706252" y="1833205"/>
            <a:ext cx="578070" cy="3745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Times New Roman"/>
                <a:cs typeface="Times New Roman"/>
              </a:rPr>
              <a:t>(C)</a:t>
            </a:r>
          </a:p>
        </p:txBody>
      </p:sp>
      <p:sp>
        <p:nvSpPr>
          <p:cNvPr id="23" name="TextBox 22">
            <a:extLst>
              <a:ext uri="{FF2B5EF4-FFF2-40B4-BE49-F238E27FC236}">
                <a16:creationId xmlns:a16="http://schemas.microsoft.com/office/drawing/2014/main" id="{10A41346-BE88-238B-A332-628F7FBFB7FF}"/>
              </a:ext>
            </a:extLst>
          </p:cNvPr>
          <p:cNvSpPr txBox="1"/>
          <p:nvPr/>
        </p:nvSpPr>
        <p:spPr>
          <a:xfrm>
            <a:off x="9255010" y="1864735"/>
            <a:ext cx="59383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Times New Roman"/>
                <a:cs typeface="Times New Roman"/>
              </a:rPr>
              <a:t>(D)</a:t>
            </a:r>
          </a:p>
        </p:txBody>
      </p:sp>
      <p:cxnSp>
        <p:nvCxnSpPr>
          <p:cNvPr id="25" name="Straight Arrow Connector 24">
            <a:extLst>
              <a:ext uri="{FF2B5EF4-FFF2-40B4-BE49-F238E27FC236}">
                <a16:creationId xmlns:a16="http://schemas.microsoft.com/office/drawing/2014/main" id="{9A4F8F8B-DB79-49C3-C053-8CF19E38E3B4}"/>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27" name="Straight Arrow Connector 26">
            <a:extLst>
              <a:ext uri="{FF2B5EF4-FFF2-40B4-BE49-F238E27FC236}">
                <a16:creationId xmlns:a16="http://schemas.microsoft.com/office/drawing/2014/main" id="{0032E41F-B1A5-6532-3DA4-F900A631BB91}"/>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sp>
        <p:nvSpPr>
          <p:cNvPr id="3" name="TextBox 2">
            <a:extLst>
              <a:ext uri="{FF2B5EF4-FFF2-40B4-BE49-F238E27FC236}">
                <a16:creationId xmlns:a16="http://schemas.microsoft.com/office/drawing/2014/main" id="{63A2B249-CEAB-CF54-9B64-9CFBD0A63CA0}"/>
              </a:ext>
            </a:extLst>
          </p:cNvPr>
          <p:cNvSpPr txBox="1"/>
          <p:nvPr/>
        </p:nvSpPr>
        <p:spPr>
          <a:xfrm>
            <a:off x="335189" y="893536"/>
            <a:ext cx="806994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rgbClr val="595959"/>
                </a:solidFill>
                <a:latin typeface="Times New Roman"/>
                <a:cs typeface="Times New Roman"/>
              </a:rPr>
              <a:t>Polished samples with </a:t>
            </a:r>
            <a:r>
              <a:rPr lang="en-US" sz="2200" err="1">
                <a:solidFill>
                  <a:srgbClr val="595959"/>
                </a:solidFill>
                <a:latin typeface="Times New Roman"/>
                <a:cs typeface="Times New Roman"/>
              </a:rPr>
              <a:t>SiC</a:t>
            </a:r>
            <a:r>
              <a:rPr lang="en-US" sz="2200">
                <a:solidFill>
                  <a:srgbClr val="595959"/>
                </a:solidFill>
                <a:latin typeface="Times New Roman"/>
                <a:cs typeface="Times New Roman"/>
              </a:rPr>
              <a:t> sheets up to 1200 grit.</a:t>
            </a:r>
          </a:p>
        </p:txBody>
      </p:sp>
      <p:sp>
        <p:nvSpPr>
          <p:cNvPr id="2" name="TextBox 1">
            <a:extLst>
              <a:ext uri="{FF2B5EF4-FFF2-40B4-BE49-F238E27FC236}">
                <a16:creationId xmlns:a16="http://schemas.microsoft.com/office/drawing/2014/main" id="{37A593C9-82AB-5C13-1F72-3F1D9A4ADB3C}"/>
              </a:ext>
            </a:extLst>
          </p:cNvPr>
          <p:cNvSpPr txBox="1"/>
          <p:nvPr/>
        </p:nvSpPr>
        <p:spPr>
          <a:xfrm>
            <a:off x="336984" y="5874432"/>
            <a:ext cx="110961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The tool path was made using </a:t>
            </a:r>
            <a:r>
              <a:rPr lang="en-US" err="1">
                <a:latin typeface="Times New Roman"/>
                <a:cs typeface="Times New Roman"/>
              </a:rPr>
              <a:t>OnShape</a:t>
            </a:r>
            <a:r>
              <a:rPr lang="en-US">
                <a:latin typeface="Times New Roman"/>
                <a:cs typeface="Times New Roman"/>
              </a:rPr>
              <a:t> for a disk size of 20 mm for diameter and 6 mm for height. </a:t>
            </a:r>
            <a:endParaRPr lang="en-US">
              <a:solidFill>
                <a:srgbClr val="000000"/>
              </a:solidFill>
              <a:latin typeface="Times New Roman"/>
              <a:cs typeface="Times New Roman"/>
            </a:endParaRPr>
          </a:p>
        </p:txBody>
      </p:sp>
    </p:spTree>
    <p:extLst>
      <p:ext uri="{BB962C8B-B14F-4D97-AF65-F5344CB8AC3E}">
        <p14:creationId xmlns:p14="http://schemas.microsoft.com/office/powerpoint/2010/main" val="583999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599EB-152F-748A-E147-002537D44319}"/>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0975107D-FBBE-7DBB-43EF-3048978DEC87}"/>
              </a:ext>
            </a:extLst>
          </p:cNvPr>
          <p:cNvSpPr>
            <a:spLocks noGrp="1"/>
          </p:cNvSpPr>
          <p:nvPr>
            <p:ph type="sldNum" sz="quarter" idx="12"/>
          </p:nvPr>
        </p:nvSpPr>
        <p:spPr/>
        <p:txBody>
          <a:bodyPr/>
          <a:lstStyle/>
          <a:p>
            <a:fld id="{CC057153-B650-4DEB-B370-79DDCFDCE934}" type="slidenum">
              <a:rPr lang="en-US" sz="2000" smtClean="0">
                <a:latin typeface="Times New Roman"/>
                <a:cs typeface="Times New Roman"/>
              </a:rPr>
              <a:t>7</a:t>
            </a:fld>
            <a:endParaRPr lang="en-US" sz="2000">
              <a:latin typeface="Times New Roman"/>
              <a:cs typeface="Times New Roman"/>
            </a:endParaRPr>
          </a:p>
        </p:txBody>
      </p:sp>
      <p:sp>
        <p:nvSpPr>
          <p:cNvPr id="21" name="TextBox 19">
            <a:extLst>
              <a:ext uri="{FF2B5EF4-FFF2-40B4-BE49-F238E27FC236}">
                <a16:creationId xmlns:a16="http://schemas.microsoft.com/office/drawing/2014/main" id="{FEBB04F0-A4D9-D756-3552-3C12E74A6073}"/>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Efficiency</a:t>
            </a:r>
          </a:p>
        </p:txBody>
      </p:sp>
      <p:sp>
        <p:nvSpPr>
          <p:cNvPr id="2" name="TextBox 1">
            <a:extLst>
              <a:ext uri="{FF2B5EF4-FFF2-40B4-BE49-F238E27FC236}">
                <a16:creationId xmlns:a16="http://schemas.microsoft.com/office/drawing/2014/main" id="{2AF201B5-92FD-6565-DEF0-5744BEC216C0}"/>
              </a:ext>
            </a:extLst>
          </p:cNvPr>
          <p:cNvSpPr txBox="1"/>
          <p:nvPr/>
        </p:nvSpPr>
        <p:spPr>
          <a:xfrm>
            <a:off x="570618" y="1051937"/>
            <a:ext cx="5851636" cy="58785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v"/>
            </a:pPr>
            <a:r>
              <a:rPr lang="en-US" sz="2200">
                <a:solidFill>
                  <a:schemeClr val="tx1">
                    <a:lumMod val="65000"/>
                    <a:lumOff val="35000"/>
                  </a:schemeClr>
                </a:solidFill>
                <a:latin typeface="Times New Roman"/>
                <a:cs typeface="Times New Roman"/>
              </a:rPr>
              <a:t>Both </a:t>
            </a:r>
            <a:r>
              <a:rPr lang="en-US" sz="2200" err="1">
                <a:solidFill>
                  <a:schemeClr val="tx1">
                    <a:lumMod val="65000"/>
                    <a:lumOff val="35000"/>
                  </a:schemeClr>
                </a:solidFill>
                <a:latin typeface="Times New Roman"/>
                <a:cs typeface="Times New Roman"/>
              </a:rPr>
              <a:t>ZrC</a:t>
            </a:r>
            <a:r>
              <a:rPr lang="en-US" sz="2200">
                <a:solidFill>
                  <a:schemeClr val="tx1">
                    <a:lumMod val="65000"/>
                    <a:lumOff val="35000"/>
                  </a:schemeClr>
                </a:solidFill>
                <a:latin typeface="Times New Roman"/>
                <a:cs typeface="Times New Roman"/>
              </a:rPr>
              <a:t> and </a:t>
            </a:r>
            <a:r>
              <a:rPr lang="en-US" sz="2200" err="1">
                <a:solidFill>
                  <a:schemeClr val="tx1">
                    <a:lumMod val="65000"/>
                    <a:lumOff val="35000"/>
                  </a:schemeClr>
                </a:solidFill>
                <a:latin typeface="Times New Roman"/>
                <a:cs typeface="Times New Roman"/>
              </a:rPr>
              <a:t>ZrC</a:t>
            </a:r>
            <a:r>
              <a:rPr lang="en-US" sz="2200">
                <a:solidFill>
                  <a:schemeClr val="tx1">
                    <a:lumMod val="65000"/>
                    <a:lumOff val="35000"/>
                  </a:schemeClr>
                </a:solidFill>
                <a:latin typeface="Times New Roman"/>
                <a:cs typeface="Times New Roman"/>
              </a:rPr>
              <a:t>–</a:t>
            </a:r>
            <a:r>
              <a:rPr lang="en-US" sz="2200" err="1">
                <a:solidFill>
                  <a:schemeClr val="tx1">
                    <a:lumMod val="65000"/>
                    <a:lumOff val="35000"/>
                  </a:schemeClr>
                </a:solidFill>
                <a:latin typeface="Times New Roman"/>
                <a:cs typeface="Times New Roman"/>
              </a:rPr>
              <a:t>SiC</a:t>
            </a:r>
            <a:r>
              <a:rPr lang="en-US" sz="2200">
                <a:solidFill>
                  <a:schemeClr val="tx1">
                    <a:lumMod val="65000"/>
                    <a:lumOff val="35000"/>
                  </a:schemeClr>
                </a:solidFill>
                <a:latin typeface="Times New Roman"/>
                <a:cs typeface="Times New Roman"/>
              </a:rPr>
              <a:t> can be readily machined by WEDM. </a:t>
            </a:r>
            <a:r>
              <a:rPr lang="en-US" sz="2200" err="1">
                <a:solidFill>
                  <a:schemeClr val="tx1">
                    <a:lumMod val="65000"/>
                    <a:lumOff val="35000"/>
                  </a:schemeClr>
                </a:solidFill>
                <a:latin typeface="Times New Roman"/>
                <a:cs typeface="Times New Roman"/>
              </a:rPr>
              <a:t>SiC</a:t>
            </a:r>
            <a:r>
              <a:rPr lang="en-US" sz="2200">
                <a:solidFill>
                  <a:schemeClr val="tx1">
                    <a:lumMod val="65000"/>
                    <a:lumOff val="35000"/>
                  </a:schemeClr>
                </a:solidFill>
                <a:latin typeface="Times New Roman"/>
                <a:cs typeface="Times New Roman"/>
              </a:rPr>
              <a:t> cannot be machined by WEDM.</a:t>
            </a:r>
          </a:p>
          <a:p>
            <a:pPr marL="914400" lvl="1" indent="-457200">
              <a:buFont typeface="Courier New"/>
              <a:buChar char="o"/>
            </a:pPr>
            <a:r>
              <a:rPr lang="en-US" sz="2200">
                <a:solidFill>
                  <a:schemeClr val="tx1">
                    <a:lumMod val="65000"/>
                    <a:lumOff val="35000"/>
                  </a:schemeClr>
                </a:solidFill>
                <a:latin typeface="Times New Roman"/>
                <a:cs typeface="Times New Roman"/>
              </a:rPr>
              <a:t>Electrical conductivity:</a:t>
            </a:r>
          </a:p>
          <a:p>
            <a:pPr marL="1371600" lvl="2" indent="-457200">
              <a:buFont typeface="Wingdings"/>
              <a:buChar char="§"/>
            </a:pPr>
            <a:r>
              <a:rPr lang="en-US" sz="2000" err="1">
                <a:solidFill>
                  <a:schemeClr val="tx1">
                    <a:lumMod val="65000"/>
                    <a:lumOff val="35000"/>
                  </a:schemeClr>
                </a:solidFill>
                <a:latin typeface="Times New Roman"/>
                <a:cs typeface="Times New Roman"/>
              </a:rPr>
              <a:t>ZrC</a:t>
            </a:r>
            <a:r>
              <a:rPr lang="en-US" sz="2000">
                <a:solidFill>
                  <a:schemeClr val="tx1">
                    <a:lumMod val="65000"/>
                    <a:lumOff val="35000"/>
                  </a:schemeClr>
                </a:solidFill>
                <a:latin typeface="Times New Roman"/>
                <a:cs typeface="Times New Roman"/>
              </a:rPr>
              <a:t>: </a:t>
            </a:r>
            <a:r>
              <a:rPr lang="en-US" sz="2000">
                <a:solidFill>
                  <a:schemeClr val="tx1">
                    <a:lumMod val="65000"/>
                    <a:lumOff val="35000"/>
                  </a:schemeClr>
                </a:solidFill>
                <a:latin typeface="Times New Roman"/>
                <a:ea typeface="+mn-lt"/>
                <a:cs typeface="Times New Roman"/>
              </a:rPr>
              <a:t>2.3 x 10⁴ S·cm⁻¹</a:t>
            </a:r>
          </a:p>
          <a:p>
            <a:pPr marL="1371600" lvl="2" indent="-457200">
              <a:buFont typeface="Wingdings"/>
              <a:buChar char="§"/>
            </a:pPr>
            <a:r>
              <a:rPr lang="en-US" sz="2000" err="1">
                <a:solidFill>
                  <a:schemeClr val="tx1">
                    <a:lumMod val="65000"/>
                    <a:lumOff val="35000"/>
                  </a:schemeClr>
                </a:solidFill>
                <a:latin typeface="Times New Roman"/>
                <a:cs typeface="Times New Roman"/>
              </a:rPr>
              <a:t>SiC</a:t>
            </a:r>
            <a:r>
              <a:rPr lang="en-US" sz="2000">
                <a:solidFill>
                  <a:schemeClr val="tx1">
                    <a:lumMod val="65000"/>
                    <a:lumOff val="35000"/>
                  </a:schemeClr>
                </a:solidFill>
                <a:latin typeface="Times New Roman"/>
                <a:cs typeface="Times New Roman"/>
              </a:rPr>
              <a:t>: </a:t>
            </a:r>
            <a:r>
              <a:rPr lang="en-US" sz="2000">
                <a:solidFill>
                  <a:schemeClr val="tx1">
                    <a:lumMod val="65000"/>
                    <a:lumOff val="35000"/>
                  </a:schemeClr>
                </a:solidFill>
                <a:latin typeface="Times New Roman"/>
                <a:ea typeface="+mn-lt"/>
                <a:cs typeface="Times New Roman"/>
              </a:rPr>
              <a:t>3 x 10</a:t>
            </a:r>
            <a:r>
              <a:rPr lang="en-US" sz="2000" baseline="30000">
                <a:solidFill>
                  <a:schemeClr val="tx1">
                    <a:lumMod val="65000"/>
                    <a:lumOff val="35000"/>
                  </a:schemeClr>
                </a:solidFill>
                <a:latin typeface="Times New Roman"/>
                <a:ea typeface="+mn-lt"/>
                <a:cs typeface="Times New Roman"/>
              </a:rPr>
              <a:t>2</a:t>
            </a:r>
            <a:r>
              <a:rPr lang="en-US" sz="2000">
                <a:solidFill>
                  <a:schemeClr val="tx1">
                    <a:lumMod val="65000"/>
                    <a:lumOff val="35000"/>
                  </a:schemeClr>
                </a:solidFill>
                <a:latin typeface="Times New Roman"/>
                <a:ea typeface="+mn-lt"/>
                <a:cs typeface="Times New Roman"/>
              </a:rPr>
              <a:t> S·cm</a:t>
            </a:r>
            <a:r>
              <a:rPr lang="en-US" sz="2000" baseline="30000">
                <a:solidFill>
                  <a:schemeClr val="tx1">
                    <a:lumMod val="65000"/>
                    <a:lumOff val="35000"/>
                  </a:schemeClr>
                </a:solidFill>
                <a:latin typeface="Times New Roman"/>
                <a:ea typeface="+mn-lt"/>
                <a:cs typeface="Times New Roman"/>
              </a:rPr>
              <a:t>−1</a:t>
            </a:r>
          </a:p>
          <a:p>
            <a:pPr marL="1371600" lvl="2" indent="-457200">
              <a:buFont typeface="Wingdings"/>
              <a:buChar char="§"/>
            </a:pPr>
            <a:r>
              <a:rPr lang="en-US" sz="2000" err="1">
                <a:solidFill>
                  <a:schemeClr val="tx1">
                    <a:lumMod val="65000"/>
                    <a:lumOff val="35000"/>
                  </a:schemeClr>
                </a:solidFill>
                <a:latin typeface="Times New Roman"/>
                <a:cs typeface="Times New Roman"/>
              </a:rPr>
              <a:t>ZrC-SiC</a:t>
            </a:r>
            <a:r>
              <a:rPr lang="en-US" sz="2000">
                <a:solidFill>
                  <a:schemeClr val="tx1">
                    <a:lumMod val="65000"/>
                    <a:lumOff val="35000"/>
                  </a:schemeClr>
                </a:solidFill>
                <a:latin typeface="Times New Roman"/>
                <a:cs typeface="Times New Roman"/>
              </a:rPr>
              <a:t>: 0.89</a:t>
            </a:r>
            <a:r>
              <a:rPr lang="en-US" sz="2000">
                <a:solidFill>
                  <a:schemeClr val="tx1">
                    <a:lumMod val="65000"/>
                    <a:lumOff val="35000"/>
                  </a:schemeClr>
                </a:solidFill>
                <a:latin typeface="Times New Roman"/>
                <a:ea typeface="+mn-lt"/>
                <a:cs typeface="Times New Roman"/>
              </a:rPr>
              <a:t> x 10³ S·cm⁻¹</a:t>
            </a:r>
          </a:p>
          <a:p>
            <a:pPr marL="457200" indent="-457200">
              <a:buFont typeface="Wingdings"/>
              <a:buChar char="v"/>
            </a:pPr>
            <a:r>
              <a:rPr lang="en-US" sz="2200">
                <a:solidFill>
                  <a:schemeClr val="tx1">
                    <a:lumMod val="65000"/>
                    <a:lumOff val="35000"/>
                  </a:schemeClr>
                </a:solidFill>
                <a:latin typeface="Times New Roman"/>
                <a:cs typeface="Times New Roman"/>
              </a:rPr>
              <a:t>WEDM cuts long, straight lines faster than lines with angles and/or curves for </a:t>
            </a:r>
            <a:r>
              <a:rPr lang="en-US" sz="2200" err="1">
                <a:solidFill>
                  <a:schemeClr val="tx1">
                    <a:lumMod val="65000"/>
                    <a:lumOff val="35000"/>
                  </a:schemeClr>
                </a:solidFill>
                <a:latin typeface="Times New Roman"/>
                <a:cs typeface="Times New Roman"/>
              </a:rPr>
              <a:t>ZrC</a:t>
            </a:r>
            <a:r>
              <a:rPr lang="en-US" sz="2200">
                <a:solidFill>
                  <a:schemeClr val="tx1">
                    <a:lumMod val="65000"/>
                    <a:lumOff val="35000"/>
                  </a:schemeClr>
                </a:solidFill>
                <a:latin typeface="Times New Roman"/>
                <a:cs typeface="Times New Roman"/>
              </a:rPr>
              <a:t> since it is extremely conductive and </a:t>
            </a:r>
            <a:r>
              <a:rPr lang="en-US" sz="2200" err="1">
                <a:solidFill>
                  <a:schemeClr val="tx1">
                    <a:lumMod val="65000"/>
                    <a:lumOff val="35000"/>
                  </a:schemeClr>
                </a:solidFill>
                <a:latin typeface="Times New Roman"/>
                <a:cs typeface="Times New Roman"/>
              </a:rPr>
              <a:t>ZrC-SiC</a:t>
            </a:r>
            <a:r>
              <a:rPr lang="en-US" sz="2200">
                <a:solidFill>
                  <a:schemeClr val="tx1">
                    <a:lumMod val="65000"/>
                    <a:lumOff val="35000"/>
                  </a:schemeClr>
                </a:solidFill>
                <a:latin typeface="Times New Roman"/>
                <a:cs typeface="Times New Roman"/>
              </a:rPr>
              <a:t> has more electrical resistance. However, WEDM cuts angles and curves quicker for </a:t>
            </a:r>
            <a:r>
              <a:rPr lang="en-US" sz="2200" err="1">
                <a:solidFill>
                  <a:schemeClr val="tx1">
                    <a:lumMod val="65000"/>
                    <a:lumOff val="35000"/>
                  </a:schemeClr>
                </a:solidFill>
                <a:latin typeface="Times New Roman"/>
                <a:cs typeface="Times New Roman"/>
              </a:rPr>
              <a:t>ZrC-SiC</a:t>
            </a:r>
            <a:r>
              <a:rPr lang="en-US" sz="2200">
                <a:solidFill>
                  <a:schemeClr val="tx1">
                    <a:lumMod val="65000"/>
                    <a:lumOff val="35000"/>
                  </a:schemeClr>
                </a:solidFill>
                <a:latin typeface="Times New Roman"/>
                <a:cs typeface="Times New Roman"/>
              </a:rPr>
              <a:t> due to </a:t>
            </a:r>
            <a:r>
              <a:rPr lang="en-US" sz="2200" err="1">
                <a:solidFill>
                  <a:schemeClr val="tx1">
                    <a:lumMod val="65000"/>
                    <a:lumOff val="35000"/>
                  </a:schemeClr>
                </a:solidFill>
                <a:latin typeface="Times New Roman"/>
                <a:cs typeface="Times New Roman"/>
              </a:rPr>
              <a:t>ZrC</a:t>
            </a:r>
            <a:r>
              <a:rPr lang="en-US" sz="2200">
                <a:solidFill>
                  <a:schemeClr val="tx1">
                    <a:lumMod val="65000"/>
                    <a:lumOff val="35000"/>
                  </a:schemeClr>
                </a:solidFill>
                <a:latin typeface="Times New Roman"/>
                <a:cs typeface="Times New Roman"/>
              </a:rPr>
              <a:t> being more prone to chipping so the machine must slow down more when changing directions. The addition of </a:t>
            </a:r>
            <a:r>
              <a:rPr lang="en-US" sz="2200" err="1">
                <a:solidFill>
                  <a:schemeClr val="tx1">
                    <a:lumMod val="65000"/>
                    <a:lumOff val="35000"/>
                  </a:schemeClr>
                </a:solidFill>
                <a:latin typeface="Times New Roman"/>
                <a:cs typeface="Times New Roman"/>
              </a:rPr>
              <a:t>SiC</a:t>
            </a:r>
            <a:r>
              <a:rPr lang="en-US" sz="2200">
                <a:solidFill>
                  <a:schemeClr val="tx1">
                    <a:lumMod val="65000"/>
                    <a:lumOff val="35000"/>
                  </a:schemeClr>
                </a:solidFill>
                <a:latin typeface="Times New Roman"/>
                <a:cs typeface="Times New Roman"/>
              </a:rPr>
              <a:t> allows for more stable electrical discharges throughout the material.</a:t>
            </a:r>
            <a:endParaRPr lang="en-US" sz="2200">
              <a:solidFill>
                <a:schemeClr val="tx1">
                  <a:lumMod val="65000"/>
                  <a:lumOff val="35000"/>
                </a:schemeClr>
              </a:solidFill>
            </a:endParaRPr>
          </a:p>
        </p:txBody>
      </p:sp>
      <p:sp>
        <p:nvSpPr>
          <p:cNvPr id="4" name="TextBox 3">
            <a:extLst>
              <a:ext uri="{FF2B5EF4-FFF2-40B4-BE49-F238E27FC236}">
                <a16:creationId xmlns:a16="http://schemas.microsoft.com/office/drawing/2014/main" id="{8F52A0D2-536B-7A87-4E82-75FD31D8F484}"/>
              </a:ext>
            </a:extLst>
          </p:cNvPr>
          <p:cNvSpPr txBox="1"/>
          <p:nvPr/>
        </p:nvSpPr>
        <p:spPr>
          <a:xfrm>
            <a:off x="6781760" y="4640318"/>
            <a:ext cx="47191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Speed of each cut type (Fig. 2A) for both materials. </a:t>
            </a:r>
          </a:p>
        </p:txBody>
      </p:sp>
      <p:cxnSp>
        <p:nvCxnSpPr>
          <p:cNvPr id="6" name="Straight Arrow Connector 5">
            <a:extLst>
              <a:ext uri="{FF2B5EF4-FFF2-40B4-BE49-F238E27FC236}">
                <a16:creationId xmlns:a16="http://schemas.microsoft.com/office/drawing/2014/main" id="{9F611B6A-DB76-47AA-93BA-6EB4DD2B856A}"/>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8" name="Straight Arrow Connector 7">
            <a:extLst>
              <a:ext uri="{FF2B5EF4-FFF2-40B4-BE49-F238E27FC236}">
                <a16:creationId xmlns:a16="http://schemas.microsoft.com/office/drawing/2014/main" id="{C81411F9-E3E4-C4BB-3F63-A92CA602AD65}"/>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pic>
        <p:nvPicPr>
          <p:cNvPr id="3" name="Picture 2">
            <a:extLst>
              <a:ext uri="{FF2B5EF4-FFF2-40B4-BE49-F238E27FC236}">
                <a16:creationId xmlns:a16="http://schemas.microsoft.com/office/drawing/2014/main" id="{D82BDBED-6A39-6355-309D-72238A6404DA}"/>
              </a:ext>
            </a:extLst>
          </p:cNvPr>
          <p:cNvPicPr>
            <a:picLocks noChangeAspect="1"/>
          </p:cNvPicPr>
          <p:nvPr/>
        </p:nvPicPr>
        <p:blipFill>
          <a:blip r:embed="rId3"/>
          <a:srcRect b="-578"/>
          <a:stretch>
            <a:fillRect/>
          </a:stretch>
        </p:blipFill>
        <p:spPr>
          <a:xfrm>
            <a:off x="6503605" y="1199001"/>
            <a:ext cx="4933950" cy="3439240"/>
          </a:xfrm>
          <a:prstGeom prst="rect">
            <a:avLst/>
          </a:prstGeom>
        </p:spPr>
      </p:pic>
    </p:spTree>
    <p:extLst>
      <p:ext uri="{BB962C8B-B14F-4D97-AF65-F5344CB8AC3E}">
        <p14:creationId xmlns:p14="http://schemas.microsoft.com/office/powerpoint/2010/main" val="188354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2E1A4-413D-FED0-6EBE-BF05F438F054}"/>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FD0FCD8F-D9F4-18D8-37EC-ED4F601417EF}"/>
              </a:ext>
            </a:extLst>
          </p:cNvPr>
          <p:cNvSpPr>
            <a:spLocks noGrp="1"/>
          </p:cNvSpPr>
          <p:nvPr>
            <p:ph type="sldNum" sz="quarter" idx="12"/>
          </p:nvPr>
        </p:nvSpPr>
        <p:spPr/>
        <p:txBody>
          <a:bodyPr/>
          <a:lstStyle/>
          <a:p>
            <a:fld id="{CC057153-B650-4DEB-B370-79DDCFDCE934}" type="slidenum">
              <a:rPr lang="en-US" sz="2000" smtClean="0">
                <a:latin typeface="Times New Roman"/>
                <a:cs typeface="Times New Roman"/>
              </a:rPr>
              <a:t>8</a:t>
            </a:fld>
            <a:endParaRPr lang="en-US" sz="2000">
              <a:latin typeface="Times New Roman"/>
              <a:cs typeface="Times New Roman"/>
            </a:endParaRPr>
          </a:p>
        </p:txBody>
      </p:sp>
      <p:sp>
        <p:nvSpPr>
          <p:cNvPr id="21" name="TextBox 19">
            <a:extLst>
              <a:ext uri="{FF2B5EF4-FFF2-40B4-BE49-F238E27FC236}">
                <a16:creationId xmlns:a16="http://schemas.microsoft.com/office/drawing/2014/main" id="{82724358-E317-9172-6C4E-33F9F118E6D8}"/>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Surface Roughness</a:t>
            </a:r>
          </a:p>
        </p:txBody>
      </p:sp>
      <p:pic>
        <p:nvPicPr>
          <p:cNvPr id="5" name="Picture 4" descr="A screenshot of a computer&#10;&#10;AI-generated content may be incorrect.">
            <a:extLst>
              <a:ext uri="{FF2B5EF4-FFF2-40B4-BE49-F238E27FC236}">
                <a16:creationId xmlns:a16="http://schemas.microsoft.com/office/drawing/2014/main" id="{B7624869-7D99-09D2-FF0E-00C3BD1EE000}"/>
              </a:ext>
            </a:extLst>
          </p:cNvPr>
          <p:cNvPicPr>
            <a:picLocks noChangeAspect="1"/>
          </p:cNvPicPr>
          <p:nvPr/>
        </p:nvPicPr>
        <p:blipFill>
          <a:blip r:embed="rId3"/>
          <a:srcRect l="29083" t="4134" r="31096" b="57623"/>
          <a:stretch>
            <a:fillRect/>
          </a:stretch>
        </p:blipFill>
        <p:spPr>
          <a:xfrm>
            <a:off x="569427" y="3749281"/>
            <a:ext cx="2700696" cy="2249582"/>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B987BDD8-E2C1-1FF2-0793-DECFFA5A1487}"/>
              </a:ext>
            </a:extLst>
          </p:cNvPr>
          <p:cNvPicPr>
            <a:picLocks noChangeAspect="1"/>
          </p:cNvPicPr>
          <p:nvPr/>
        </p:nvPicPr>
        <p:blipFill>
          <a:blip r:embed="rId4"/>
          <a:srcRect l="22500" t="923" r="26111" b="53846"/>
          <a:stretch>
            <a:fillRect/>
          </a:stretch>
        </p:blipFill>
        <p:spPr>
          <a:xfrm>
            <a:off x="3944759" y="3749918"/>
            <a:ext cx="2836964" cy="2256416"/>
          </a:xfrm>
          <a:prstGeom prst="rect">
            <a:avLst/>
          </a:prstGeom>
        </p:spPr>
      </p:pic>
      <p:pic>
        <p:nvPicPr>
          <p:cNvPr id="7" name="Picture 6">
            <a:extLst>
              <a:ext uri="{FF2B5EF4-FFF2-40B4-BE49-F238E27FC236}">
                <a16:creationId xmlns:a16="http://schemas.microsoft.com/office/drawing/2014/main" id="{A6FDB6F3-3187-FB88-31FF-526DC74F7B8D}"/>
              </a:ext>
            </a:extLst>
          </p:cNvPr>
          <p:cNvPicPr>
            <a:picLocks noChangeAspect="1"/>
          </p:cNvPicPr>
          <p:nvPr/>
        </p:nvPicPr>
        <p:blipFill>
          <a:blip r:embed="rId5"/>
          <a:srcRect b="671"/>
          <a:stretch>
            <a:fillRect/>
          </a:stretch>
        </p:blipFill>
        <p:spPr>
          <a:xfrm>
            <a:off x="7564866" y="3117388"/>
            <a:ext cx="4114471" cy="2896148"/>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FA632846-62CC-0A49-D45B-BA458FAC2DDC}"/>
              </a:ext>
            </a:extLst>
          </p:cNvPr>
          <p:cNvPicPr>
            <a:picLocks noChangeAspect="1"/>
          </p:cNvPicPr>
          <p:nvPr/>
        </p:nvPicPr>
        <p:blipFill>
          <a:blip r:embed="rId3"/>
          <a:srcRect l="91563" t="882" r="496" b="55882"/>
          <a:stretch>
            <a:fillRect/>
          </a:stretch>
        </p:blipFill>
        <p:spPr>
          <a:xfrm>
            <a:off x="3060044" y="3749411"/>
            <a:ext cx="496452" cy="2255782"/>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2F0D09F2-10BE-6B3C-E0E8-C66B55FB8F3B}"/>
              </a:ext>
            </a:extLst>
          </p:cNvPr>
          <p:cNvPicPr>
            <a:picLocks noChangeAspect="1"/>
          </p:cNvPicPr>
          <p:nvPr/>
        </p:nvPicPr>
        <p:blipFill>
          <a:blip r:embed="rId4"/>
          <a:srcRect l="92308" t="623" r="832" b="53583"/>
          <a:stretch>
            <a:fillRect/>
          </a:stretch>
        </p:blipFill>
        <p:spPr>
          <a:xfrm>
            <a:off x="6783931" y="3747233"/>
            <a:ext cx="510260" cy="2263013"/>
          </a:xfrm>
          <a:prstGeom prst="rect">
            <a:avLst/>
          </a:prstGeom>
        </p:spPr>
      </p:pic>
      <p:sp>
        <p:nvSpPr>
          <p:cNvPr id="10" name="TextBox 9">
            <a:extLst>
              <a:ext uri="{FF2B5EF4-FFF2-40B4-BE49-F238E27FC236}">
                <a16:creationId xmlns:a16="http://schemas.microsoft.com/office/drawing/2014/main" id="{17DD14BE-9C6B-CF1A-EC3C-B7352BD756D7}"/>
              </a:ext>
            </a:extLst>
          </p:cNvPr>
          <p:cNvSpPr txBox="1"/>
          <p:nvPr/>
        </p:nvSpPr>
        <p:spPr>
          <a:xfrm>
            <a:off x="590461" y="6058035"/>
            <a:ext cx="65952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(A) WEDM-machined surface of </a:t>
            </a:r>
            <a:r>
              <a:rPr lang="en-US" err="1">
                <a:latin typeface="Times New Roman"/>
                <a:cs typeface="Times New Roman"/>
              </a:rPr>
              <a:t>ZrC</a:t>
            </a:r>
            <a:r>
              <a:rPr lang="en-US">
                <a:latin typeface="Times New Roman"/>
                <a:cs typeface="Times New Roman"/>
              </a:rPr>
              <a:t> and (B) polished surface of </a:t>
            </a:r>
            <a:r>
              <a:rPr lang="en-US" err="1">
                <a:latin typeface="Times New Roman"/>
                <a:cs typeface="Times New Roman"/>
              </a:rPr>
              <a:t>ZrC</a:t>
            </a:r>
            <a:r>
              <a:rPr lang="en-US">
                <a:latin typeface="Times New Roman"/>
                <a:cs typeface="Times New Roman"/>
              </a:rPr>
              <a:t>.</a:t>
            </a:r>
          </a:p>
          <a:p>
            <a:pPr algn="l"/>
            <a:endParaRPr lang="en-US"/>
          </a:p>
        </p:txBody>
      </p:sp>
      <p:sp>
        <p:nvSpPr>
          <p:cNvPr id="13" name="TextBox 57">
            <a:extLst>
              <a:ext uri="{FF2B5EF4-FFF2-40B4-BE49-F238E27FC236}">
                <a16:creationId xmlns:a16="http://schemas.microsoft.com/office/drawing/2014/main" id="{C09EC5F3-F561-6183-C16F-3B022619C63B}"/>
              </a:ext>
            </a:extLst>
          </p:cNvPr>
          <p:cNvSpPr txBox="1"/>
          <p:nvPr/>
        </p:nvSpPr>
        <p:spPr>
          <a:xfrm>
            <a:off x="23211755" y="11309164"/>
            <a:ext cx="4226229"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a:latin typeface="Times New Roman"/>
                <a:cs typeface="Times New Roman"/>
              </a:rPr>
              <a:t>Fig. 4</a:t>
            </a:r>
            <a:r>
              <a:rPr lang="en-US">
                <a:latin typeface="Times New Roman"/>
                <a:cs typeface="Times New Roman"/>
              </a:rPr>
              <a:t> </a:t>
            </a:r>
            <a:r>
              <a:rPr lang="en-US">
                <a:solidFill>
                  <a:srgbClr val="000000"/>
                </a:solidFill>
                <a:latin typeface="Times New Roman"/>
                <a:cs typeface="Times New Roman"/>
              </a:rPr>
              <a:t>S</a:t>
            </a:r>
            <a:r>
              <a:rPr lang="en-US">
                <a:solidFill>
                  <a:srgbClr val="222222"/>
                </a:solidFill>
                <a:latin typeface="Times New Roman"/>
                <a:cs typeface="Times New Roman"/>
              </a:rPr>
              <a:t>urface roughness results obtained from 3-D surface topography analysis.</a:t>
            </a:r>
            <a:endParaRPr lang="en-US">
              <a:latin typeface="Times New Roman"/>
              <a:ea typeface="Calibri"/>
              <a:cs typeface="Times New Roman"/>
            </a:endParaRPr>
          </a:p>
        </p:txBody>
      </p:sp>
      <p:sp>
        <p:nvSpPr>
          <p:cNvPr id="14" name="TextBox 13">
            <a:extLst>
              <a:ext uri="{FF2B5EF4-FFF2-40B4-BE49-F238E27FC236}">
                <a16:creationId xmlns:a16="http://schemas.microsoft.com/office/drawing/2014/main" id="{002B5932-4D7A-B9BC-FAD1-C748513D48AB}"/>
              </a:ext>
            </a:extLst>
          </p:cNvPr>
          <p:cNvSpPr txBox="1"/>
          <p:nvPr/>
        </p:nvSpPr>
        <p:spPr>
          <a:xfrm>
            <a:off x="7563565" y="6059644"/>
            <a:ext cx="43828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S</a:t>
            </a:r>
            <a:r>
              <a:rPr lang="en-US">
                <a:solidFill>
                  <a:srgbClr val="222222"/>
                </a:solidFill>
                <a:latin typeface="Times New Roman"/>
                <a:cs typeface="Times New Roman"/>
              </a:rPr>
              <a:t>urface roughness results obtained from 3-D surface topography analysis.</a:t>
            </a:r>
            <a:endParaRPr lang="en-US"/>
          </a:p>
        </p:txBody>
      </p:sp>
      <p:sp>
        <p:nvSpPr>
          <p:cNvPr id="16" name="TextBox 15">
            <a:extLst>
              <a:ext uri="{FF2B5EF4-FFF2-40B4-BE49-F238E27FC236}">
                <a16:creationId xmlns:a16="http://schemas.microsoft.com/office/drawing/2014/main" id="{9F25C54F-39A8-71F0-F307-057EB3479000}"/>
              </a:ext>
            </a:extLst>
          </p:cNvPr>
          <p:cNvSpPr txBox="1"/>
          <p:nvPr/>
        </p:nvSpPr>
        <p:spPr>
          <a:xfrm>
            <a:off x="90043" y="3668110"/>
            <a:ext cx="6568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(A)</a:t>
            </a:r>
          </a:p>
        </p:txBody>
      </p:sp>
      <p:sp>
        <p:nvSpPr>
          <p:cNvPr id="17" name="TextBox 16">
            <a:extLst>
              <a:ext uri="{FF2B5EF4-FFF2-40B4-BE49-F238E27FC236}">
                <a16:creationId xmlns:a16="http://schemas.microsoft.com/office/drawing/2014/main" id="{D8F63B85-DAB5-B722-8054-DAB5284B489F}"/>
              </a:ext>
            </a:extLst>
          </p:cNvPr>
          <p:cNvSpPr txBox="1"/>
          <p:nvPr/>
        </p:nvSpPr>
        <p:spPr>
          <a:xfrm>
            <a:off x="3502676" y="3668110"/>
            <a:ext cx="5255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(B)</a:t>
            </a:r>
          </a:p>
        </p:txBody>
      </p:sp>
      <p:sp>
        <p:nvSpPr>
          <p:cNvPr id="20" name="TextBox 19">
            <a:extLst>
              <a:ext uri="{FF2B5EF4-FFF2-40B4-BE49-F238E27FC236}">
                <a16:creationId xmlns:a16="http://schemas.microsoft.com/office/drawing/2014/main" id="{5BA66973-6D65-D122-FF39-35747EDA9823}"/>
              </a:ext>
            </a:extLst>
          </p:cNvPr>
          <p:cNvSpPr txBox="1"/>
          <p:nvPr/>
        </p:nvSpPr>
        <p:spPr>
          <a:xfrm>
            <a:off x="252755" y="1074761"/>
            <a:ext cx="7309894"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v"/>
            </a:pPr>
            <a:r>
              <a:rPr lang="en-US" sz="2000">
                <a:solidFill>
                  <a:srgbClr val="595959"/>
                </a:solidFill>
                <a:latin typeface="Times New Roman"/>
                <a:cs typeface="Times New Roman"/>
              </a:rPr>
              <a:t>The WEDM-machined surfaces of both materials were significantly rougher and had more impurities than their polished surfaces.</a:t>
            </a:r>
            <a:endParaRPr lang="en-US" sz="2000">
              <a:solidFill>
                <a:srgbClr val="000000"/>
              </a:solidFill>
              <a:latin typeface="Neue Haas Grotesk Text Pro"/>
              <a:cs typeface="Times New Roman"/>
            </a:endParaRPr>
          </a:p>
          <a:p>
            <a:pPr marL="457200" indent="-457200">
              <a:buFont typeface="Wingdings"/>
              <a:buChar char="v"/>
            </a:pPr>
            <a:r>
              <a:rPr lang="en-US" sz="2000">
                <a:solidFill>
                  <a:schemeClr val="tx1">
                    <a:lumMod val="65000"/>
                    <a:lumOff val="35000"/>
                  </a:schemeClr>
                </a:solidFill>
                <a:latin typeface="Times New Roman"/>
                <a:cs typeface="Times New Roman"/>
              </a:rPr>
              <a:t>The root mean squared height (Sq) value is greater than the average height (Sa) value, indicating greater variation in surface height and the presence of pronounced peaks and valleys. This is also supported with the maximum height of the surface values (</a:t>
            </a:r>
            <a:r>
              <a:rPr lang="en-US" sz="2000" err="1">
                <a:solidFill>
                  <a:schemeClr val="tx1">
                    <a:lumMod val="65000"/>
                    <a:lumOff val="35000"/>
                  </a:schemeClr>
                </a:solidFill>
                <a:latin typeface="Times New Roman"/>
                <a:cs typeface="Times New Roman"/>
              </a:rPr>
              <a:t>Sz</a:t>
            </a:r>
            <a:r>
              <a:rPr lang="en-US" sz="2000">
                <a:solidFill>
                  <a:schemeClr val="tx1">
                    <a:lumMod val="65000"/>
                    <a:lumOff val="35000"/>
                  </a:schemeClr>
                </a:solidFill>
                <a:latin typeface="Times New Roman"/>
                <a:cs typeface="Times New Roman"/>
              </a:rPr>
              <a:t>).</a:t>
            </a:r>
          </a:p>
        </p:txBody>
      </p:sp>
      <p:cxnSp>
        <p:nvCxnSpPr>
          <p:cNvPr id="23" name="Straight Arrow Connector 22">
            <a:extLst>
              <a:ext uri="{FF2B5EF4-FFF2-40B4-BE49-F238E27FC236}">
                <a16:creationId xmlns:a16="http://schemas.microsoft.com/office/drawing/2014/main" id="{E19B5C34-7C54-D1F8-F7ED-30565450DABA}"/>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25" name="Straight Arrow Connector 24">
            <a:extLst>
              <a:ext uri="{FF2B5EF4-FFF2-40B4-BE49-F238E27FC236}">
                <a16:creationId xmlns:a16="http://schemas.microsoft.com/office/drawing/2014/main" id="{5A2BFBA9-D921-8606-DDCC-42B103D82114}"/>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pic>
        <p:nvPicPr>
          <p:cNvPr id="2" name="Picture 1">
            <a:extLst>
              <a:ext uri="{FF2B5EF4-FFF2-40B4-BE49-F238E27FC236}">
                <a16:creationId xmlns:a16="http://schemas.microsoft.com/office/drawing/2014/main" id="{F2D08888-3184-ADAA-994C-AFECB3FC65F5}"/>
              </a:ext>
            </a:extLst>
          </p:cNvPr>
          <p:cNvPicPr>
            <a:picLocks noChangeAspect="1"/>
          </p:cNvPicPr>
          <p:nvPr/>
        </p:nvPicPr>
        <p:blipFill>
          <a:blip r:embed="rId6"/>
          <a:stretch>
            <a:fillRect/>
          </a:stretch>
        </p:blipFill>
        <p:spPr>
          <a:xfrm>
            <a:off x="8015061" y="1077459"/>
            <a:ext cx="3607708" cy="893082"/>
          </a:xfrm>
          <a:prstGeom prst="rect">
            <a:avLst/>
          </a:prstGeom>
        </p:spPr>
      </p:pic>
      <p:sp>
        <p:nvSpPr>
          <p:cNvPr id="3" name="TextBox 2">
            <a:extLst>
              <a:ext uri="{FF2B5EF4-FFF2-40B4-BE49-F238E27FC236}">
                <a16:creationId xmlns:a16="http://schemas.microsoft.com/office/drawing/2014/main" id="{FE525C71-EA4B-3461-6C12-F95AAF698389}"/>
              </a:ext>
            </a:extLst>
          </p:cNvPr>
          <p:cNvSpPr txBox="1"/>
          <p:nvPr/>
        </p:nvSpPr>
        <p:spPr>
          <a:xfrm>
            <a:off x="7846593" y="1973872"/>
            <a:ext cx="409978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222222"/>
                </a:solidFill>
                <a:latin typeface="Times New Roman"/>
                <a:ea typeface="+mn-lt"/>
                <a:cs typeface="Times New Roman"/>
              </a:rPr>
              <a:t>A: Defined evaluation area</a:t>
            </a:r>
          </a:p>
          <a:p>
            <a:r>
              <a:rPr lang="en-US">
                <a:solidFill>
                  <a:srgbClr val="222222"/>
                </a:solidFill>
                <a:latin typeface="Times New Roman"/>
                <a:ea typeface="+mn-lt"/>
                <a:cs typeface="Times New Roman"/>
              </a:rPr>
              <a:t>Z(</a:t>
            </a:r>
            <a:r>
              <a:rPr lang="en-US" err="1">
                <a:solidFill>
                  <a:srgbClr val="222222"/>
                </a:solidFill>
                <a:latin typeface="Times New Roman"/>
                <a:ea typeface="+mn-lt"/>
                <a:cs typeface="Times New Roman"/>
              </a:rPr>
              <a:t>x,y</a:t>
            </a:r>
            <a:r>
              <a:rPr lang="en-US">
                <a:solidFill>
                  <a:srgbClr val="222222"/>
                </a:solidFill>
                <a:latin typeface="Times New Roman"/>
                <a:ea typeface="+mn-lt"/>
                <a:cs typeface="Times New Roman"/>
              </a:rPr>
              <a:t>): Height deviation of the surface from the mean plane at coordinates  and y </a:t>
            </a:r>
            <a:endParaRPr lang="en-US">
              <a:latin typeface="Times New Roman"/>
              <a:cs typeface="Times New Roman"/>
            </a:endParaRPr>
          </a:p>
        </p:txBody>
      </p:sp>
    </p:spTree>
    <p:extLst>
      <p:ext uri="{BB962C8B-B14F-4D97-AF65-F5344CB8AC3E}">
        <p14:creationId xmlns:p14="http://schemas.microsoft.com/office/powerpoint/2010/main" val="4050537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470D7-2443-538B-0066-8E32972F22BC}"/>
            </a:ext>
          </a:extLst>
        </p:cNvPr>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E71C5C3F-71B8-337E-16A0-17CB09E5F419}"/>
              </a:ext>
            </a:extLst>
          </p:cNvPr>
          <p:cNvSpPr>
            <a:spLocks noGrp="1"/>
          </p:cNvSpPr>
          <p:nvPr>
            <p:ph type="sldNum" sz="quarter" idx="12"/>
          </p:nvPr>
        </p:nvSpPr>
        <p:spPr/>
        <p:txBody>
          <a:bodyPr/>
          <a:lstStyle/>
          <a:p>
            <a:fld id="{CC057153-B650-4DEB-B370-79DDCFDCE934}" type="slidenum">
              <a:rPr lang="en-US" sz="2000" smtClean="0">
                <a:latin typeface="Times New Roman"/>
                <a:cs typeface="Times New Roman"/>
              </a:rPr>
              <a:t>9</a:t>
            </a:fld>
            <a:endParaRPr lang="en-US" sz="2000">
              <a:latin typeface="Times New Roman"/>
              <a:cs typeface="Times New Roman"/>
            </a:endParaRPr>
          </a:p>
        </p:txBody>
      </p:sp>
      <p:sp>
        <p:nvSpPr>
          <p:cNvPr id="21" name="TextBox 19">
            <a:extLst>
              <a:ext uri="{FF2B5EF4-FFF2-40B4-BE49-F238E27FC236}">
                <a16:creationId xmlns:a16="http://schemas.microsoft.com/office/drawing/2014/main" id="{67BB1EBF-53E9-49F1-EF56-5A4D29F6693A}"/>
              </a:ext>
            </a:extLst>
          </p:cNvPr>
          <p:cNvSpPr txBox="1"/>
          <p:nvPr/>
        </p:nvSpPr>
        <p:spPr>
          <a:xfrm>
            <a:off x="250209" y="204716"/>
            <a:ext cx="7087737"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latin typeface="Times New Roman"/>
                <a:cs typeface="Times New Roman"/>
              </a:rPr>
              <a:t>Damage Depth and Vickers Hardness Testing</a:t>
            </a:r>
            <a:endParaRPr lang="en-US"/>
          </a:p>
        </p:txBody>
      </p:sp>
      <p:sp>
        <p:nvSpPr>
          <p:cNvPr id="2" name="TextBox 1">
            <a:extLst>
              <a:ext uri="{FF2B5EF4-FFF2-40B4-BE49-F238E27FC236}">
                <a16:creationId xmlns:a16="http://schemas.microsoft.com/office/drawing/2014/main" id="{F545D78D-DB0F-76BF-2F0A-EEDD000DE22B}"/>
              </a:ext>
            </a:extLst>
          </p:cNvPr>
          <p:cNvSpPr txBox="1"/>
          <p:nvPr/>
        </p:nvSpPr>
        <p:spPr>
          <a:xfrm>
            <a:off x="250053" y="988875"/>
            <a:ext cx="5667704" cy="61555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v"/>
            </a:pPr>
            <a:r>
              <a:rPr lang="en-US" sz="2200">
                <a:solidFill>
                  <a:schemeClr val="tx1">
                    <a:lumMod val="65000"/>
                    <a:lumOff val="35000"/>
                  </a:schemeClr>
                </a:solidFill>
                <a:latin typeface="Times New Roman"/>
                <a:cs typeface="Times New Roman"/>
              </a:rPr>
              <a:t>There is more damage depth for </a:t>
            </a:r>
            <a:r>
              <a:rPr lang="en-US" sz="2200" err="1">
                <a:solidFill>
                  <a:schemeClr val="tx1">
                    <a:lumMod val="65000"/>
                    <a:lumOff val="35000"/>
                  </a:schemeClr>
                </a:solidFill>
                <a:latin typeface="Times New Roman"/>
                <a:cs typeface="Times New Roman"/>
              </a:rPr>
              <a:t>ZrC</a:t>
            </a:r>
            <a:r>
              <a:rPr lang="en-US" sz="2200">
                <a:solidFill>
                  <a:schemeClr val="tx1">
                    <a:lumMod val="65000"/>
                    <a:lumOff val="35000"/>
                  </a:schemeClr>
                </a:solidFill>
                <a:latin typeface="Times New Roman"/>
                <a:cs typeface="Times New Roman"/>
              </a:rPr>
              <a:t> than </a:t>
            </a:r>
            <a:r>
              <a:rPr lang="en-US" sz="2200" err="1">
                <a:solidFill>
                  <a:schemeClr val="tx1">
                    <a:lumMod val="65000"/>
                    <a:lumOff val="35000"/>
                  </a:schemeClr>
                </a:solidFill>
                <a:latin typeface="Times New Roman"/>
                <a:cs typeface="Times New Roman"/>
              </a:rPr>
              <a:t>ZrC-SiC</a:t>
            </a:r>
            <a:r>
              <a:rPr lang="en-US" sz="2200">
                <a:solidFill>
                  <a:schemeClr val="tx1">
                    <a:lumMod val="65000"/>
                    <a:lumOff val="35000"/>
                  </a:schemeClr>
                </a:solidFill>
                <a:latin typeface="Times New Roman"/>
                <a:cs typeface="Times New Roman"/>
              </a:rPr>
              <a:t> since </a:t>
            </a:r>
            <a:r>
              <a:rPr lang="en-US" sz="2200" err="1">
                <a:solidFill>
                  <a:schemeClr val="tx1">
                    <a:lumMod val="65000"/>
                    <a:lumOff val="35000"/>
                  </a:schemeClr>
                </a:solidFill>
                <a:latin typeface="Times New Roman"/>
                <a:cs typeface="Times New Roman"/>
              </a:rPr>
              <a:t>SiC</a:t>
            </a:r>
            <a:r>
              <a:rPr lang="en-US" sz="2200">
                <a:solidFill>
                  <a:schemeClr val="tx1">
                    <a:lumMod val="65000"/>
                    <a:lumOff val="35000"/>
                  </a:schemeClr>
                </a:solidFill>
                <a:latin typeface="Times New Roman"/>
                <a:cs typeface="Times New Roman"/>
              </a:rPr>
              <a:t> helps improve oxidation resistance.</a:t>
            </a:r>
          </a:p>
          <a:p>
            <a:pPr marL="914400" lvl="1" indent="-457200">
              <a:buFont typeface="Wingdings"/>
              <a:buChar char="Ø"/>
            </a:pPr>
            <a:r>
              <a:rPr lang="en-US" sz="2200">
                <a:solidFill>
                  <a:schemeClr val="tx1">
                    <a:lumMod val="65000"/>
                    <a:lumOff val="35000"/>
                  </a:schemeClr>
                </a:solidFill>
                <a:highlight>
                  <a:srgbClr val="FFFFFF"/>
                </a:highlight>
                <a:latin typeface="Times New Roman"/>
                <a:cs typeface="Times New Roman"/>
              </a:rPr>
              <a:t>The damaged layer caused by WEDM is readily removable due to a lower hardness when compared with the bulk material.</a:t>
            </a:r>
            <a:endParaRPr lang="en-US" sz="2200">
              <a:solidFill>
                <a:schemeClr val="tx1">
                  <a:lumMod val="65000"/>
                  <a:lumOff val="35000"/>
                </a:schemeClr>
              </a:solidFill>
              <a:latin typeface="Times New Roman"/>
              <a:cs typeface="Times New Roman"/>
            </a:endParaRPr>
          </a:p>
          <a:p>
            <a:pPr marL="457200" indent="-457200">
              <a:buFont typeface="Wingdings"/>
              <a:buChar char="v"/>
            </a:pPr>
            <a:r>
              <a:rPr lang="en-US" sz="2200">
                <a:solidFill>
                  <a:schemeClr val="tx1">
                    <a:lumMod val="65000"/>
                    <a:lumOff val="35000"/>
                  </a:schemeClr>
                </a:solidFill>
                <a:latin typeface="Times New Roman"/>
                <a:cs typeface="Times New Roman"/>
              </a:rPr>
              <a:t>The </a:t>
            </a:r>
            <a:r>
              <a:rPr lang="en-US" sz="2200" err="1">
                <a:solidFill>
                  <a:schemeClr val="tx1">
                    <a:lumMod val="65000"/>
                    <a:lumOff val="35000"/>
                  </a:schemeClr>
                </a:solidFill>
                <a:latin typeface="Times New Roman"/>
                <a:cs typeface="Times New Roman"/>
              </a:rPr>
              <a:t>ZrC-SiC</a:t>
            </a:r>
            <a:r>
              <a:rPr lang="en-US" sz="2200">
                <a:solidFill>
                  <a:schemeClr val="tx1">
                    <a:lumMod val="65000"/>
                    <a:lumOff val="35000"/>
                  </a:schemeClr>
                </a:solidFill>
                <a:latin typeface="Times New Roman"/>
                <a:cs typeface="Times New Roman"/>
              </a:rPr>
              <a:t> sample is weaker than the </a:t>
            </a:r>
            <a:r>
              <a:rPr lang="en-US" sz="2200" err="1">
                <a:solidFill>
                  <a:schemeClr val="tx1">
                    <a:lumMod val="65000"/>
                    <a:lumOff val="35000"/>
                  </a:schemeClr>
                </a:solidFill>
                <a:latin typeface="Times New Roman"/>
                <a:cs typeface="Times New Roman"/>
              </a:rPr>
              <a:t>ZrC</a:t>
            </a:r>
            <a:r>
              <a:rPr lang="en-US" sz="2200">
                <a:solidFill>
                  <a:schemeClr val="tx1">
                    <a:lumMod val="65000"/>
                    <a:lumOff val="35000"/>
                  </a:schemeClr>
                </a:solidFill>
                <a:latin typeface="Times New Roman"/>
                <a:cs typeface="Times New Roman"/>
              </a:rPr>
              <a:t> sample on the surface after WEDM but stronger without the recast layer. </a:t>
            </a:r>
          </a:p>
          <a:p>
            <a:pPr marL="457200" indent="-457200">
              <a:buFont typeface="Wingdings"/>
              <a:buChar char="v"/>
            </a:pPr>
            <a:r>
              <a:rPr lang="en-US" sz="2200">
                <a:solidFill>
                  <a:schemeClr val="tx1">
                    <a:lumMod val="65000"/>
                    <a:lumOff val="35000"/>
                  </a:schemeClr>
                </a:solidFill>
                <a:latin typeface="Times New Roman"/>
                <a:cs typeface="Times New Roman"/>
              </a:rPr>
              <a:t>Both samples increase in hardness when repolished after WEDM. This is due to the heat affected zone (HAZ).</a:t>
            </a:r>
            <a:endParaRPr lang="en-US" sz="2200">
              <a:solidFill>
                <a:schemeClr val="tx1">
                  <a:lumMod val="65000"/>
                  <a:lumOff val="35000"/>
                </a:schemeClr>
              </a:solidFill>
            </a:endParaRPr>
          </a:p>
          <a:p>
            <a:pPr marL="457200" indent="-457200">
              <a:buFont typeface="Wingdings"/>
              <a:buChar char="v"/>
            </a:pPr>
            <a:r>
              <a:rPr lang="en-US" sz="2200">
                <a:solidFill>
                  <a:schemeClr val="tx1">
                    <a:lumMod val="65000"/>
                    <a:lumOff val="35000"/>
                  </a:schemeClr>
                </a:solidFill>
                <a:latin typeface="Times New Roman"/>
                <a:cs typeface="Times New Roman"/>
              </a:rPr>
              <a:t>Vickers hardness and damage depth are inversely proportional; when the samples are polished, their hardness increases, but damage depth decreases.</a:t>
            </a:r>
          </a:p>
          <a:p>
            <a:pPr marL="457200" indent="-457200">
              <a:buFont typeface="Wingdings"/>
              <a:buChar char="v"/>
            </a:pPr>
            <a:endParaRPr lang="en-US" sz="2000">
              <a:solidFill>
                <a:schemeClr val="tx1">
                  <a:lumMod val="65000"/>
                  <a:lumOff val="35000"/>
                </a:schemeClr>
              </a:solidFill>
              <a:latin typeface="Times New Roman"/>
              <a:cs typeface="Times New Roman"/>
            </a:endParaRPr>
          </a:p>
        </p:txBody>
      </p:sp>
      <p:sp>
        <p:nvSpPr>
          <p:cNvPr id="4" name="TextBox 3">
            <a:extLst>
              <a:ext uri="{FF2B5EF4-FFF2-40B4-BE49-F238E27FC236}">
                <a16:creationId xmlns:a16="http://schemas.microsoft.com/office/drawing/2014/main" id="{665A09B8-FDDF-C374-4058-60ED429EA0BE}"/>
              </a:ext>
            </a:extLst>
          </p:cNvPr>
          <p:cNvSpPr txBox="1"/>
          <p:nvPr/>
        </p:nvSpPr>
        <p:spPr>
          <a:xfrm>
            <a:off x="6674617" y="4546744"/>
            <a:ext cx="505022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cs typeface="Times New Roman"/>
              </a:rPr>
              <a:t>Vickers hardness test (1kg. test force) and damage depth of each sample's </a:t>
            </a:r>
            <a:r>
              <a:rPr lang="en-US" err="1">
                <a:latin typeface="Times New Roman"/>
                <a:cs typeface="Times New Roman"/>
              </a:rPr>
              <a:t>WEDMed</a:t>
            </a:r>
            <a:r>
              <a:rPr lang="en-US">
                <a:latin typeface="Times New Roman"/>
                <a:cs typeface="Times New Roman"/>
              </a:rPr>
              <a:t> side. "Polished" is before WEDM and "repolished" is after WEDM.</a:t>
            </a:r>
          </a:p>
          <a:p>
            <a:pPr algn="l"/>
            <a:endParaRPr lang="en-US"/>
          </a:p>
        </p:txBody>
      </p:sp>
      <p:cxnSp>
        <p:nvCxnSpPr>
          <p:cNvPr id="6" name="Straight Arrow Connector 5">
            <a:extLst>
              <a:ext uri="{FF2B5EF4-FFF2-40B4-BE49-F238E27FC236}">
                <a16:creationId xmlns:a16="http://schemas.microsoft.com/office/drawing/2014/main" id="{83AC91F8-2F14-56A8-E9CA-98B8E79252D9}"/>
              </a:ext>
            </a:extLst>
          </p:cNvPr>
          <p:cNvCxnSpPr/>
          <p:nvPr/>
        </p:nvCxnSpPr>
        <p:spPr>
          <a:xfrm flipV="1">
            <a:off x="-11807" y="737961"/>
            <a:ext cx="11445924" cy="46629"/>
          </a:xfrm>
          <a:prstGeom prst="straightConnector1">
            <a:avLst/>
          </a:prstGeom>
          <a:ln>
            <a:solidFill>
              <a:srgbClr val="CF4748"/>
            </a:solidFill>
          </a:ln>
        </p:spPr>
        <p:style>
          <a:lnRef idx="3">
            <a:schemeClr val="accent3"/>
          </a:lnRef>
          <a:fillRef idx="0">
            <a:schemeClr val="accent3"/>
          </a:fillRef>
          <a:effectRef idx="2">
            <a:schemeClr val="accent3"/>
          </a:effectRef>
          <a:fontRef idx="minor">
            <a:schemeClr val="tx1"/>
          </a:fontRef>
        </p:style>
      </p:cxnSp>
      <p:cxnSp>
        <p:nvCxnSpPr>
          <p:cNvPr id="8" name="Straight Arrow Connector 7">
            <a:extLst>
              <a:ext uri="{FF2B5EF4-FFF2-40B4-BE49-F238E27FC236}">
                <a16:creationId xmlns:a16="http://schemas.microsoft.com/office/drawing/2014/main" id="{F796860F-508D-B2AE-DBB5-4457A221EEA9}"/>
              </a:ext>
            </a:extLst>
          </p:cNvPr>
          <p:cNvCxnSpPr>
            <a:cxnSpLocks/>
          </p:cNvCxnSpPr>
          <p:nvPr/>
        </p:nvCxnSpPr>
        <p:spPr>
          <a:xfrm flipV="1">
            <a:off x="-6554" y="810161"/>
            <a:ext cx="10732516" cy="44825"/>
          </a:xfrm>
          <a:prstGeom prst="straightConnector1">
            <a:avLst/>
          </a:prstGeom>
          <a:ln>
            <a:solidFill>
              <a:srgbClr val="F8D54C"/>
            </a:solidFill>
          </a:ln>
        </p:spPr>
        <p:style>
          <a:lnRef idx="3">
            <a:schemeClr val="accent3"/>
          </a:lnRef>
          <a:fillRef idx="0">
            <a:schemeClr val="accent3"/>
          </a:fillRef>
          <a:effectRef idx="2">
            <a:schemeClr val="accent3"/>
          </a:effectRef>
          <a:fontRef idx="minor">
            <a:schemeClr val="tx1"/>
          </a:fontRef>
        </p:style>
      </p:cxnSp>
      <p:pic>
        <p:nvPicPr>
          <p:cNvPr id="5" name="Picture 4">
            <a:extLst>
              <a:ext uri="{FF2B5EF4-FFF2-40B4-BE49-F238E27FC236}">
                <a16:creationId xmlns:a16="http://schemas.microsoft.com/office/drawing/2014/main" id="{A28B4095-D84A-8996-D2AF-4F0EDE641BC8}"/>
              </a:ext>
            </a:extLst>
          </p:cNvPr>
          <p:cNvPicPr>
            <a:picLocks noChangeAspect="1"/>
          </p:cNvPicPr>
          <p:nvPr/>
        </p:nvPicPr>
        <p:blipFill>
          <a:blip r:embed="rId3"/>
          <a:stretch>
            <a:fillRect/>
          </a:stretch>
        </p:blipFill>
        <p:spPr>
          <a:xfrm>
            <a:off x="9614298" y="1130613"/>
            <a:ext cx="2253049" cy="3185888"/>
          </a:xfrm>
          <a:prstGeom prst="rect">
            <a:avLst/>
          </a:prstGeom>
        </p:spPr>
      </p:pic>
      <p:pic>
        <p:nvPicPr>
          <p:cNvPr id="3" name="Picture 2">
            <a:extLst>
              <a:ext uri="{FF2B5EF4-FFF2-40B4-BE49-F238E27FC236}">
                <a16:creationId xmlns:a16="http://schemas.microsoft.com/office/drawing/2014/main" id="{12952E5E-53FB-013E-F5B5-753AE6BD2B72}"/>
              </a:ext>
            </a:extLst>
          </p:cNvPr>
          <p:cNvPicPr>
            <a:picLocks noChangeAspect="1"/>
          </p:cNvPicPr>
          <p:nvPr/>
        </p:nvPicPr>
        <p:blipFill>
          <a:blip r:embed="rId4"/>
          <a:stretch>
            <a:fillRect/>
          </a:stretch>
        </p:blipFill>
        <p:spPr>
          <a:xfrm>
            <a:off x="6284453" y="1068551"/>
            <a:ext cx="3330245" cy="3302002"/>
          </a:xfrm>
          <a:prstGeom prst="rect">
            <a:avLst/>
          </a:prstGeom>
        </p:spPr>
      </p:pic>
    </p:spTree>
    <p:extLst>
      <p:ext uri="{BB962C8B-B14F-4D97-AF65-F5344CB8AC3E}">
        <p14:creationId xmlns:p14="http://schemas.microsoft.com/office/powerpoint/2010/main" val="2208973132"/>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2509</Words>
  <Application>Microsoft Macintosh PowerPoint</Application>
  <PresentationFormat>Widescreen</PresentationFormat>
  <Paragraphs>207</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Courier New</vt:lpstr>
      <vt:lpstr>Neue Haas Grotesk Text Pro</vt:lpstr>
      <vt:lpstr>Times New Roman</vt:lpstr>
      <vt:lpstr>Wingdings</vt:lpstr>
      <vt:lpstr>Wingdings,sans-serif</vt:lpstr>
      <vt:lpstr>VanillaVTI</vt:lpstr>
      <vt:lpstr>Electrical Discharge Machining of Ultra High Temperature Ceramics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Discharge Machining of Ultra High Temperature Ceramics</dc:title>
  <dc:creator/>
  <cp:lastModifiedBy>Tara Martindale</cp:lastModifiedBy>
  <cp:revision>2</cp:revision>
  <dcterms:created xsi:type="dcterms:W3CDTF">2026-07-19T18:24:48Z</dcterms:created>
  <dcterms:modified xsi:type="dcterms:W3CDTF">2026-07-30T18:40:00Z</dcterms:modified>
</cp:coreProperties>
</file>