
<file path=[Content_Types].xml><?xml version="1.0" encoding="utf-8"?>
<Types xmlns="http://schemas.openxmlformats.org/package/2006/content-types">
  <Default Extension="fcgi" ContentType="image/pn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5" r:id="rId3"/>
    <p:sldId id="266" r:id="rId4"/>
    <p:sldId id="259" r:id="rId5"/>
    <p:sldId id="269" r:id="rId6"/>
    <p:sldId id="270" r:id="rId7"/>
    <p:sldId id="282" r:id="rId8"/>
    <p:sldId id="274" r:id="rId9"/>
    <p:sldId id="275" r:id="rId10"/>
    <p:sldId id="276" r:id="rId11"/>
    <p:sldId id="277" r:id="rId12"/>
    <p:sldId id="281" r:id="rId13"/>
    <p:sldId id="279" r:id="rId14"/>
    <p:sldId id="287" r:id="rId15"/>
    <p:sldId id="283" r:id="rId16"/>
    <p:sldId id="286" r:id="rId17"/>
    <p:sldId id="26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0E8C4-06B4-4F73-9957-1A71C3AA42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B6AA4-12A3-4F18-8E8C-84AE3FB2A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08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drug delivery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B6AA4-12A3-4F18-8E8C-84AE3FB2AB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670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Call attention to endogenous (pre-isolation) vs exogeneous (post-isolation) and active vs passive loading </a:t>
            </a:r>
            <a:r>
              <a:rPr lang="en-US" dirty="0">
                <a:sym typeface="Wingdings" panose="05000000000000000000" pitchFamily="2" charset="2"/>
              </a:rPr>
              <a:t> focus passive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B6AA4-12A3-4F18-8E8C-84AE3FB2AB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84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Need for standardized studies to segway into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B6AA4-12A3-4F18-8E8C-84AE3FB2AB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2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A65ED-912E-CDC5-4E81-3D7BF0426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B129B3-F371-1E8B-8B97-83AC31EE5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CF6EF-2281-97C2-2EF7-704AF7DA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450C3-F056-1168-547A-D97B3C94B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9C8EC-CEB5-27DC-F945-731EA3206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62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EDC3-8F82-D151-196F-50EFC35F6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06AA9-FC3F-A36A-1FE3-2CE92AF87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1CCF9-E4DD-6DD5-B658-C96F9524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03006-B29F-0E78-6DF1-9FBCB8601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198AB-25E5-7ED1-4EDA-853EB1A64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3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6B088A-520F-AC64-FA63-57312327BD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8D6C81-94CE-EFD8-6834-6A5B2FD97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96394-89C9-9792-E396-DEF99A8F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645A5-5904-D6FA-9CE3-46FD94BCC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596E7-B083-C9E3-45A9-C53B409A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81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4" y="687787"/>
            <a:ext cx="3363259" cy="1993392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58414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1" y="2880360"/>
            <a:ext cx="3363259" cy="327461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212663" y="6343955"/>
            <a:ext cx="2012061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24724" y="6343955"/>
            <a:ext cx="922372" cy="365125"/>
          </a:xfrm>
        </p:spPr>
        <p:txBody>
          <a:bodyPr>
            <a:noAutofit/>
          </a:bodyPr>
          <a:lstStyle/>
          <a:p>
            <a:fld id="{AA28231D-ABE1-4859-B037-5D42FA8F4858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04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8" y="685800"/>
            <a:ext cx="3364992" cy="1996301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698" y="2880360"/>
            <a:ext cx="3364992" cy="3234856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C119522C-433C-CA02-AD5B-2ABB39A4162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5698" y="6343955"/>
            <a:ext cx="2012061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76C67AD-99A1-8DF0-C332-BB3E0C53717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627759" y="6343955"/>
            <a:ext cx="922372" cy="365125"/>
          </a:xfrm>
        </p:spPr>
        <p:txBody>
          <a:bodyPr>
            <a:noAutofit/>
          </a:bodyPr>
          <a:lstStyle/>
          <a:p>
            <a:fld id="{AAA916C4-9175-479B-9610-7E06A2EDFEE0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C8D2CF7B-FF7A-7960-DB96-2B1846DA41A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550131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B08A763A-F1F9-D459-6C34-3976566275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07856" y="0"/>
            <a:ext cx="758414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6576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824824"/>
            <a:ext cx="6397753" cy="152797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3505200"/>
            <a:ext cx="4568953" cy="1645198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C23477E6-5CE8-4544-92C7-AEB7D166FD7D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9251BE-373D-9B13-B9E2-73DFEBE40118}"/>
              </a:ext>
            </a:extLst>
          </p:cNvPr>
          <p:cNvSpPr/>
          <p:nvPr/>
        </p:nvSpPr>
        <p:spPr>
          <a:xfrm>
            <a:off x="11250895" y="5791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98E032-CDEE-AA9B-44A7-CE5EBB6948C0}"/>
              </a:ext>
            </a:extLst>
          </p:cNvPr>
          <p:cNvSpPr/>
          <p:nvPr/>
        </p:nvSpPr>
        <p:spPr>
          <a:xfrm>
            <a:off x="685800" y="6141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C778913-9F6C-8FDD-B123-16048004EC56}"/>
              </a:ext>
            </a:extLst>
          </p:cNvPr>
          <p:cNvSpPr/>
          <p:nvPr/>
        </p:nvSpPr>
        <p:spPr>
          <a:xfrm>
            <a:off x="10998565" y="5873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283179-133D-0E64-C08A-4D59C8B2F9DB}"/>
              </a:ext>
            </a:extLst>
          </p:cNvPr>
          <p:cNvSpPr/>
          <p:nvPr/>
        </p:nvSpPr>
        <p:spPr>
          <a:xfrm>
            <a:off x="10976145" y="5873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0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AC1F45-7001-8B9F-DFF6-7AB9BDFFEEB2}"/>
              </a:ext>
            </a:extLst>
          </p:cNvPr>
          <p:cNvSpPr/>
          <p:nvPr/>
        </p:nvSpPr>
        <p:spPr>
          <a:xfrm>
            <a:off x="11250895" y="5791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4C7D192-E835-0A48-0A40-F45D83E2583F}"/>
              </a:ext>
            </a:extLst>
          </p:cNvPr>
          <p:cNvSpPr/>
          <p:nvPr/>
        </p:nvSpPr>
        <p:spPr>
          <a:xfrm>
            <a:off x="685800" y="6141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FB376E1-8198-EB00-587E-C647BCF364D4}"/>
              </a:ext>
            </a:extLst>
          </p:cNvPr>
          <p:cNvSpPr/>
          <p:nvPr/>
        </p:nvSpPr>
        <p:spPr>
          <a:xfrm>
            <a:off x="10998565" y="5873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F94599F-6DE1-A082-E9E1-D732956078AB}"/>
              </a:ext>
            </a:extLst>
          </p:cNvPr>
          <p:cNvSpPr/>
          <p:nvPr/>
        </p:nvSpPr>
        <p:spPr>
          <a:xfrm>
            <a:off x="10976145" y="5873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990600"/>
            <a:ext cx="10058400" cy="502920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11000" dirty="0"/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137388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3929" y="137388"/>
            <a:ext cx="2202644" cy="365125"/>
          </a:xfrm>
        </p:spPr>
        <p:txBody>
          <a:bodyPr>
            <a:noAutofit/>
          </a:bodyPr>
          <a:lstStyle/>
          <a:p>
            <a:fld id="{1415DC98-F527-4737-A5B9-3597210FA2F7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137388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01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A03E4-0ED5-D2D3-0589-BFD709EFB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0E079-03B6-28D4-1862-31306D41D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0CC02-3C90-C962-527E-BBCCF371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DB2BD-7957-EF15-6C54-4AF709FEB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935BF-738C-F6D2-01BE-51818841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5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702AC-AFAD-4286-504B-2D56DD08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1D49B-2BC2-6318-358A-0B74D23D0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F17CC-AFE1-5307-A313-C97B89E4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B8CEB-400D-01F3-CF41-1C3EB0CD9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75B38-0E60-8D79-A0AE-F9E1AB7A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5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668B8-6D0E-251B-6BF7-820839DE1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48C1A-E163-35E9-E9F6-C73B299B1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504461-6C50-1820-FE0E-C0782E084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2E22D-BF02-1821-0463-A5D5D6B83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985C7-A964-EE70-1702-3E1FDE0B7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9BBA86-A00D-271A-53F0-2B134374F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2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277D8-2390-7F94-4CC9-1ECA7DC8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7EB1A-C438-34EA-756C-7A2E2CE9A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FD86AF-8015-8D2B-6FEA-DD4D004FA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AB7051-FB2A-AB6E-17EA-C93C0FEC8A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13872F-E440-5B15-8695-49F55F8EB4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7A8C75-1DDF-BEA3-D720-78541A5E4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004169-48D3-D6AF-57BA-3FFDB231F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339FFA-6D70-51A5-CA51-3C547E06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905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BE6D6-EA27-C92C-C1AE-1D9DBB72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8C1F94-7389-3CE6-CEF9-78CE5D727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28F7E-3D69-19F2-1906-59F5B249F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D05C79-79D1-E208-DABF-157B33AE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7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4E0E4E-2E2D-BDBA-DDD4-396E7A03B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605EF0-E7DF-CAC7-335D-B809CF47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D425B-D175-203C-A0EB-570ABD9D7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5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51D80-D6B0-DCE1-A605-DB2942915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24263-6D82-3240-C367-14E4DC90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CBC42-49E2-246A-BE39-18664E340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210CA8-1CBB-CC91-16F1-E4E6DE021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D72E81-305E-DB21-2F8E-29A0A2A97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13DFA-5FF0-1449-8BF9-0FD2A43E2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4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1AECE-F675-387F-0A01-91DD1D3D5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B45415-C45E-4E70-C12F-EE8209A67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FF8DE-28B9-BB4B-2E3A-230E1F75A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6D724-3E67-4716-B84A-A2EC6AB05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47EC7-E65B-7832-CFB8-B9019D2EC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692CB-1A8F-3BC0-3F47-CC474688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7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900D4B-9E06-02E6-2601-DD660421F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4712F1-A5D6-17CF-5E54-1DF17B698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A9FC8-E3F0-5EA6-4469-48C5CBC75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6ECD35-5130-400E-B383-F914EFF3337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1A541-FFD0-FADE-B35C-EC0DB0AE90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08094-E40F-2B1E-0890-C8AD8F0E1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E86F54-C40C-4D82-B92F-9BC004377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28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fcgi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fcgi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D14C5-2E0C-4172-BE96-6851F7DA9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157" y="842623"/>
            <a:ext cx="10221686" cy="298744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Extracellular Vesicles as Drug Carriers:</a:t>
            </a:r>
            <a:br>
              <a:rPr lang="en-US" sz="4800" dirty="0">
                <a:solidFill>
                  <a:schemeClr val="accent1"/>
                </a:solidFill>
                <a:latin typeface="Palatino Linotype" panose="02040502050505030304" pitchFamily="18" charset="0"/>
              </a:rPr>
            </a:br>
            <a:r>
              <a:rPr lang="en-US" sz="48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Establishing a Loading Protocol and Prototyping a Microfluidic Chip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BBE514-26C0-7DEC-B389-2C885FF21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929" y="4058954"/>
            <a:ext cx="10940142" cy="1340077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Palatino Linotype" panose="02040502050505030304" pitchFamily="18" charset="0"/>
              </a:rPr>
              <a:t>Simon Ignjatovic – University of Georgia</a:t>
            </a:r>
          </a:p>
          <a:p>
            <a:r>
              <a:rPr lang="en-US" sz="2000" dirty="0">
                <a:latin typeface="Palatino Linotype" panose="02040502050505030304" pitchFamily="18" charset="0"/>
              </a:rPr>
              <a:t>Mentor: Jessica </a:t>
            </a:r>
            <a:r>
              <a:rPr lang="en-US" sz="2000" dirty="0" err="1">
                <a:latin typeface="Palatino Linotype" panose="02040502050505030304" pitchFamily="18" charset="0"/>
              </a:rPr>
              <a:t>Ayivi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</a:p>
          <a:p>
            <a:r>
              <a:rPr lang="en-US" sz="2000" dirty="0">
                <a:latin typeface="Palatino Linotype" panose="02040502050505030304" pitchFamily="18" charset="0"/>
              </a:rPr>
              <a:t>Principal Investigator: Dr. Kristen Dellinger</a:t>
            </a:r>
          </a:p>
        </p:txBody>
      </p:sp>
      <p:pic>
        <p:nvPicPr>
          <p:cNvPr id="6" name="Picture 5" descr="Home | Joint School of Nanoscience and Nanoengineering">
            <a:extLst>
              <a:ext uri="{FF2B5EF4-FFF2-40B4-BE49-F238E27FC236}">
                <a16:creationId xmlns:a16="http://schemas.microsoft.com/office/drawing/2014/main" id="{AAB5CCCE-0701-ED96-95D3-282A142F6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493" y="5437328"/>
            <a:ext cx="5285014" cy="1156097"/>
          </a:xfrm>
          <a:prstGeom prst="rect">
            <a:avLst/>
          </a:prstGeom>
        </p:spPr>
      </p:pic>
      <p:pic>
        <p:nvPicPr>
          <p:cNvPr id="5" name="Picture 4" descr="The University of Georgia Logo and symbol, meaning, history, PNG, brand">
            <a:extLst>
              <a:ext uri="{FF2B5EF4-FFF2-40B4-BE49-F238E27FC236}">
                <a16:creationId xmlns:a16="http://schemas.microsoft.com/office/drawing/2014/main" id="{10E463E1-00B8-8B55-1117-D75D10EB5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86" y="5253348"/>
            <a:ext cx="2382359" cy="1340077"/>
          </a:xfrm>
          <a:prstGeom prst="rect">
            <a:avLst/>
          </a:prstGeom>
        </p:spPr>
      </p:pic>
      <p:pic>
        <p:nvPicPr>
          <p:cNvPr id="8" name="Picture 7" descr="NSF Policy on Brand Standards - Policies | NSF - U.S. National Science  Foundation">
            <a:extLst>
              <a:ext uri="{FF2B5EF4-FFF2-40B4-BE49-F238E27FC236}">
                <a16:creationId xmlns:a16="http://schemas.microsoft.com/office/drawing/2014/main" id="{E83610A8-5ACA-74AB-2583-3CDA46DEF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537" y="4623664"/>
            <a:ext cx="3099534" cy="20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21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5FD5A-FEB1-7227-9C42-3E30BDC79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85869C-1542-B005-72E4-D83ECB9C4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058" y="1581572"/>
            <a:ext cx="5615140" cy="34472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CB7759-F3F2-BEAC-7FFC-CFFE9A1CE397}"/>
              </a:ext>
            </a:extLst>
          </p:cNvPr>
          <p:cNvSpPr txBox="1"/>
          <p:nvPr/>
        </p:nvSpPr>
        <p:spPr>
          <a:xfrm>
            <a:off x="973587" y="5144869"/>
            <a:ext cx="4419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6: Size distribution and concentration of PC-3 EVs before loading.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4C539A-D92C-7CAF-24CE-C9FFCD17780B}"/>
              </a:ext>
            </a:extLst>
          </p:cNvPr>
          <p:cNvSpPr txBox="1"/>
          <p:nvPr/>
        </p:nvSpPr>
        <p:spPr>
          <a:xfrm>
            <a:off x="6973947" y="5144868"/>
            <a:ext cx="42293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7: Size distribution and concentration of PC-3 EVs after loading.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0F5AA1-6C26-71AB-7A98-1DB06E1D1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00" y="1704545"/>
            <a:ext cx="5527976" cy="32012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4BEA63-1860-0A8A-AE6C-DC8CA6019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107" y="1634806"/>
            <a:ext cx="5496379" cy="3271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149D93-86AB-6F6D-510A-A890E183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0"/>
            <a:ext cx="10963655" cy="762001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1: Results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5D0713-6398-CA57-1099-B641677AC851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11916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ECA31-C3B4-1308-6A25-E7B2CCB46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E779571-EFBC-1FD6-8220-344E5E1F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614" y="3124203"/>
            <a:ext cx="9691722" cy="1822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8E2F5C-FECD-FB7F-3A4E-30217E65732B}"/>
              </a:ext>
            </a:extLst>
          </p:cNvPr>
          <p:cNvSpPr txBox="1"/>
          <p:nvPr/>
        </p:nvSpPr>
        <p:spPr>
          <a:xfrm>
            <a:off x="1252332" y="2656962"/>
            <a:ext cx="9691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sz="2400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Table 2: Post-lysing EE%. All values are percents.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5831CB-E3AB-FDDA-0351-114FEDAF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0"/>
            <a:ext cx="10963655" cy="762001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1: Results</a:t>
            </a:r>
          </a:p>
        </p:txBody>
      </p:sp>
      <p:pic>
        <p:nvPicPr>
          <p:cNvPr id="2" name="Picture 1" descr="LNP characterization guidelines: Size, PDI, Morphology - Inside Therapeutics">
            <a:extLst>
              <a:ext uri="{FF2B5EF4-FFF2-40B4-BE49-F238E27FC236}">
                <a16:creationId xmlns:a16="http://schemas.microsoft.com/office/drawing/2014/main" id="{ACB79982-6264-87B8-52F3-AEEA3DC7C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885" y="671222"/>
            <a:ext cx="6014357" cy="1553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494C2F-C41F-9C6D-8837-3EF54931A1CF}"/>
              </a:ext>
            </a:extLst>
          </p:cNvPr>
          <p:cNvSpPr txBox="1"/>
          <p:nvPr/>
        </p:nvSpPr>
        <p:spPr>
          <a:xfrm>
            <a:off x="11458787" y="18045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872502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17790-F41D-397E-5660-80FB9A3A4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2B008F-F1D7-22B2-C5E6-3582AAB3D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853" y="1688601"/>
            <a:ext cx="2837481" cy="42308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BCBFBA-534C-8D2D-BAA9-71ECA4E4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2: Microfluidic Device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FEDC60-075B-F1A8-43D2-C6B2C72E0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511" y="1759500"/>
            <a:ext cx="3057504" cy="40245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4B1E23-F30F-3C67-0020-DECEE5EC2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248" y="2494644"/>
            <a:ext cx="3705193" cy="25757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E66974-A874-159A-F030-DC9ECC40651A}"/>
              </a:ext>
            </a:extLst>
          </p:cNvPr>
          <p:cNvSpPr txBox="1"/>
          <p:nvPr/>
        </p:nvSpPr>
        <p:spPr>
          <a:xfrm>
            <a:off x="431688" y="5137767"/>
            <a:ext cx="377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1. 3D model mold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06359C-452E-C913-722E-E145C8B2F51E}"/>
              </a:ext>
            </a:extLst>
          </p:cNvPr>
          <p:cNvSpPr txBox="1"/>
          <p:nvPr/>
        </p:nvSpPr>
        <p:spPr>
          <a:xfrm>
            <a:off x="4446604" y="5988234"/>
            <a:ext cx="377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2. 3D print mold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D47617-DBF7-027A-0D75-35656CAEA340}"/>
              </a:ext>
            </a:extLst>
          </p:cNvPr>
          <p:cNvSpPr txBox="1"/>
          <p:nvPr/>
        </p:nvSpPr>
        <p:spPr>
          <a:xfrm>
            <a:off x="8189288" y="5852910"/>
            <a:ext cx="377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3. Cast mold with PDMS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45E12-950F-48AB-0057-429B84B535CC}"/>
              </a:ext>
            </a:extLst>
          </p:cNvPr>
          <p:cNvSpPr txBox="1"/>
          <p:nvPr/>
        </p:nvSpPr>
        <p:spPr>
          <a:xfrm>
            <a:off x="11458787" y="18045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668090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B68DC-DC87-87E3-7118-2E0B4D774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1232B-105F-6D50-BE9F-C97A6468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2: Microfluidic Device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78C841-09CB-7A3C-A424-89C881575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56579" y="1179781"/>
            <a:ext cx="3218269" cy="48550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EB6E2A6-5FB0-3B55-B698-F2775C199E57}"/>
              </a:ext>
            </a:extLst>
          </p:cNvPr>
          <p:cNvSpPr txBox="1"/>
          <p:nvPr/>
        </p:nvSpPr>
        <p:spPr>
          <a:xfrm>
            <a:off x="1463048" y="5275878"/>
            <a:ext cx="3605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4. Punch holes and plasma bond PDMS to glass slide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A101D-3FB4-AC06-1040-544DBF3E1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477" y="1811736"/>
            <a:ext cx="5141505" cy="36488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DDEAA6-0568-0733-9E13-CC1A6F2A1B1C}"/>
              </a:ext>
            </a:extLst>
          </p:cNvPr>
          <p:cNvSpPr txBox="1"/>
          <p:nvPr/>
        </p:nvSpPr>
        <p:spPr>
          <a:xfrm>
            <a:off x="6234659" y="5581592"/>
            <a:ext cx="5130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5. Leakage test of finished device.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8E71F-6DF0-90D9-1E63-2CFFA0764222}"/>
              </a:ext>
            </a:extLst>
          </p:cNvPr>
          <p:cNvSpPr txBox="1"/>
          <p:nvPr/>
        </p:nvSpPr>
        <p:spPr>
          <a:xfrm>
            <a:off x="11458787" y="18045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04104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10128-DC3B-AF69-5934-A30CABAA3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CF5514E-35C6-654C-8CF8-A90D83E58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0"/>
            <a:ext cx="10963655" cy="762001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2: 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B79796-E911-430C-D812-27BB360AE23D}"/>
              </a:ext>
            </a:extLst>
          </p:cNvPr>
          <p:cNvSpPr txBox="1"/>
          <p:nvPr/>
        </p:nvSpPr>
        <p:spPr>
          <a:xfrm>
            <a:off x="890222" y="5623923"/>
            <a:ext cx="534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8: Microscope image of herringbone</a:t>
            </a:r>
            <a:r>
              <a:rPr lang="en-US" sz="1600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A5D252-5F57-AE60-47C4-8D43663CAC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90" y="1686749"/>
            <a:ext cx="4574790" cy="3867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E198D3-E8A8-DA02-BB41-A90EAF813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058" y="365125"/>
            <a:ext cx="3434673" cy="49107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5646EA-446C-728B-E49E-95F84831B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315" y="5264882"/>
            <a:ext cx="4027714" cy="6254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9D3E535-B6F0-95E9-5777-BFB39A7A88A9}"/>
              </a:ext>
            </a:extLst>
          </p:cNvPr>
          <p:cNvSpPr txBox="1"/>
          <p:nvPr/>
        </p:nvSpPr>
        <p:spPr>
          <a:xfrm>
            <a:off x="6716729" y="5903071"/>
            <a:ext cx="3605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9: Dimensioned 3D print model. All units in mm.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5BCC79-5092-912D-C841-3C90D2A815CF}"/>
              </a:ext>
            </a:extLst>
          </p:cNvPr>
          <p:cNvSpPr txBox="1"/>
          <p:nvPr/>
        </p:nvSpPr>
        <p:spPr>
          <a:xfrm>
            <a:off x="11458787" y="18045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02748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A04A7-B06E-CAFD-0E56-3E62E390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4C17F-FAA8-2A25-9EF3-77E46D0D9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Palatino Linotype" panose="02040502050505030304" pitchFamily="18" charset="0"/>
              </a:rPr>
              <a:t>Aim 1:</a:t>
            </a:r>
          </a:p>
          <a:p>
            <a:r>
              <a:rPr lang="en-US" dirty="0">
                <a:latin typeface="Palatino Linotype" panose="02040502050505030304" pitchFamily="18" charset="0"/>
              </a:rPr>
              <a:t>Successfully loaded EVs with fluorescent </a:t>
            </a:r>
            <a:r>
              <a:rPr lang="en-US" dirty="0" err="1">
                <a:latin typeface="Palatino Linotype" panose="02040502050505030304" pitchFamily="18" charset="0"/>
              </a:rPr>
              <a:t>calcein</a:t>
            </a:r>
            <a:r>
              <a:rPr lang="en-US" dirty="0">
                <a:latin typeface="Palatino Linotype" panose="02040502050505030304" pitchFamily="18" charset="0"/>
              </a:rPr>
              <a:t> by passive incubation</a:t>
            </a:r>
          </a:p>
          <a:p>
            <a:r>
              <a:rPr lang="en-US" dirty="0">
                <a:latin typeface="Palatino Linotype" panose="02040502050505030304" pitchFamily="18" charset="0"/>
              </a:rPr>
              <a:t>Moving forward:</a:t>
            </a:r>
          </a:p>
          <a:p>
            <a:pPr lvl="1"/>
            <a:r>
              <a:rPr lang="en-US" dirty="0">
                <a:latin typeface="Palatino Linotype" panose="02040502050505030304" pitchFamily="18" charset="0"/>
              </a:rPr>
              <a:t>Use standardized EV : </a:t>
            </a:r>
            <a:r>
              <a:rPr lang="en-US" dirty="0" err="1">
                <a:latin typeface="Palatino Linotype" panose="02040502050505030304" pitchFamily="18" charset="0"/>
              </a:rPr>
              <a:t>calcein</a:t>
            </a:r>
            <a:r>
              <a:rPr lang="en-US" dirty="0">
                <a:latin typeface="Palatino Linotype" panose="02040502050505030304" pitchFamily="18" charset="0"/>
              </a:rPr>
              <a:t> molar ratios</a:t>
            </a:r>
          </a:p>
          <a:p>
            <a:pPr lvl="1"/>
            <a:r>
              <a:rPr lang="en-US" dirty="0">
                <a:latin typeface="Palatino Linotype" panose="02040502050505030304" pitchFamily="18" charset="0"/>
              </a:rPr>
              <a:t>Explore </a:t>
            </a:r>
            <a:r>
              <a:rPr lang="en-US" dirty="0" err="1">
                <a:latin typeface="Palatino Linotype" panose="02040502050505030304" pitchFamily="18" charset="0"/>
              </a:rPr>
              <a:t>calcein</a:t>
            </a:r>
            <a:r>
              <a:rPr lang="en-US" dirty="0">
                <a:latin typeface="Palatino Linotype" panose="02040502050505030304" pitchFamily="18" charset="0"/>
              </a:rPr>
              <a:t> self-quenching concentrations</a:t>
            </a:r>
          </a:p>
          <a:p>
            <a:pPr marL="0" indent="0">
              <a:buNone/>
            </a:pPr>
            <a:r>
              <a:rPr lang="en-US" dirty="0">
                <a:latin typeface="Palatino Linotype" panose="02040502050505030304" pitchFamily="18" charset="0"/>
              </a:rPr>
              <a:t>Aim 2:</a:t>
            </a:r>
          </a:p>
          <a:p>
            <a:r>
              <a:rPr lang="en-US" dirty="0">
                <a:latin typeface="Palatino Linotype" panose="02040502050505030304" pitchFamily="18" charset="0"/>
              </a:rPr>
              <a:t>Successfully developed a microfluidic device</a:t>
            </a:r>
          </a:p>
          <a:p>
            <a:r>
              <a:rPr lang="en-US" dirty="0">
                <a:latin typeface="Palatino Linotype" panose="02040502050505030304" pitchFamily="18" charset="0"/>
              </a:rPr>
              <a:t>Moving forward:</a:t>
            </a:r>
          </a:p>
          <a:p>
            <a:pPr lvl="1"/>
            <a:r>
              <a:rPr lang="en-US" dirty="0">
                <a:latin typeface="Palatino Linotype" panose="02040502050505030304" pitchFamily="18" charset="0"/>
              </a:rPr>
              <a:t>Test device with EV &amp; </a:t>
            </a:r>
            <a:r>
              <a:rPr lang="en-US" dirty="0" err="1">
                <a:latin typeface="Palatino Linotype" panose="02040502050505030304" pitchFamily="18" charset="0"/>
              </a:rPr>
              <a:t>calcein</a:t>
            </a:r>
            <a:r>
              <a:rPr lang="en-US" dirty="0">
                <a:latin typeface="Palatino Linotype" panose="02040502050505030304" pitchFamily="18" charset="0"/>
              </a:rPr>
              <a:t> solution</a:t>
            </a:r>
          </a:p>
          <a:p>
            <a:pPr lvl="1"/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BE34CC-ECE7-A367-6715-54A3699E2A7E}"/>
              </a:ext>
            </a:extLst>
          </p:cNvPr>
          <p:cNvSpPr txBox="1"/>
          <p:nvPr/>
        </p:nvSpPr>
        <p:spPr>
          <a:xfrm>
            <a:off x="11458787" y="18045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776781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5AD7-BA0F-8784-C65A-45F1D6615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A066E-50E7-59DD-14DC-DE1D1FE38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6139"/>
            <a:ext cx="10515600" cy="4351338"/>
          </a:xfrm>
        </p:spPr>
        <p:txBody>
          <a:bodyPr/>
          <a:lstStyle/>
          <a:p>
            <a:r>
              <a:rPr lang="en-US" dirty="0">
                <a:latin typeface="Palatino Linotype" panose="02040502050505030304" pitchFamily="18" charset="0"/>
              </a:rPr>
              <a:t>Thank you to Dr. Kristen Dellinger, Jessica </a:t>
            </a:r>
            <a:r>
              <a:rPr lang="en-US" dirty="0" err="1">
                <a:latin typeface="Palatino Linotype" panose="02040502050505030304" pitchFamily="18" charset="0"/>
              </a:rPr>
              <a:t>Ayivi</a:t>
            </a:r>
            <a:r>
              <a:rPr lang="en-US" dirty="0">
                <a:latin typeface="Palatino Linotype" panose="02040502050505030304" pitchFamily="18" charset="0"/>
              </a:rPr>
              <a:t>, and Gregory Roberts for their continuous support and guidance</a:t>
            </a:r>
          </a:p>
          <a:p>
            <a:r>
              <a:rPr lang="en-US" dirty="0">
                <a:latin typeface="Palatino Linotype" panose="02040502050505030304" pitchFamily="18" charset="0"/>
              </a:rPr>
              <a:t>Work funded by NSF REU Award No. 2349519 and NSF </a:t>
            </a:r>
            <a:r>
              <a:rPr lang="en-US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Award No. 2302452</a:t>
            </a:r>
          </a:p>
          <a:p>
            <a:r>
              <a:rPr lang="en-US" dirty="0">
                <a:latin typeface="Palatino Linotype" panose="02040502050505030304" pitchFamily="18" charset="0"/>
              </a:rPr>
              <a:t>Thank you to the </a:t>
            </a:r>
            <a:r>
              <a:rPr lang="en-US" dirty="0" err="1">
                <a:latin typeface="Palatino Linotype" panose="02040502050505030304" pitchFamily="18" charset="0"/>
              </a:rPr>
              <a:t>Nanobio</a:t>
            </a:r>
            <a:r>
              <a:rPr lang="en-US" dirty="0">
                <a:latin typeface="Palatino Linotype" panose="02040502050505030304" pitchFamily="18" charset="0"/>
              </a:rPr>
              <a:t> Innovations Lab, the Joint School of Nanoscience and Nanoengineering, North Carolina A&amp;T University, and the University of North Carolina Greensboro</a:t>
            </a:r>
          </a:p>
        </p:txBody>
      </p:sp>
      <p:pic>
        <p:nvPicPr>
          <p:cNvPr id="5" name="Picture 4" descr="Home | Joint School of Nanoscience and Nanoengineering">
            <a:extLst>
              <a:ext uri="{FF2B5EF4-FFF2-40B4-BE49-F238E27FC236}">
                <a16:creationId xmlns:a16="http://schemas.microsoft.com/office/drawing/2014/main" id="{53709593-C80C-E35A-70E4-9ECFE6123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667" y="5255290"/>
            <a:ext cx="5285014" cy="1156097"/>
          </a:xfrm>
          <a:prstGeom prst="rect">
            <a:avLst/>
          </a:prstGeom>
        </p:spPr>
      </p:pic>
      <p:pic>
        <p:nvPicPr>
          <p:cNvPr id="7" name="Picture 6" descr="NSF Policy on Brand Standards - Policies | NSF - U.S. National Science  Foundation">
            <a:extLst>
              <a:ext uri="{FF2B5EF4-FFF2-40B4-BE49-F238E27FC236}">
                <a16:creationId xmlns:a16="http://schemas.microsoft.com/office/drawing/2014/main" id="{6ED30F97-573B-64C2-5E9C-C6B98AA18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0021" y="4574041"/>
            <a:ext cx="3398766" cy="2202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2603DB-D7A8-70B0-8618-DBB4F5B653E5}"/>
              </a:ext>
            </a:extLst>
          </p:cNvPr>
          <p:cNvSpPr txBox="1"/>
          <p:nvPr/>
        </p:nvSpPr>
        <p:spPr>
          <a:xfrm>
            <a:off x="11458787" y="18045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36999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FFEFD-35F9-A6DE-0EC0-ED291C8A5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E4CFC-7FFF-7F5E-19A0-653F8D70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2068"/>
            <a:ext cx="10515600" cy="51700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Palatino Linotype" panose="02040502050505030304" pitchFamily="18" charset="0"/>
              </a:rPr>
              <a:t>[1] “Extracellular Vesicles (EVs) – </a:t>
            </a:r>
            <a:r>
              <a:rPr lang="en-US" sz="2000" dirty="0" err="1">
                <a:latin typeface="Palatino Linotype" panose="02040502050505030304" pitchFamily="18" charset="0"/>
              </a:rPr>
              <a:t>Microvesicles</a:t>
            </a:r>
            <a:r>
              <a:rPr lang="en-US" sz="2000" dirty="0">
                <a:latin typeface="Palatino Linotype" panose="02040502050505030304" pitchFamily="18" charset="0"/>
              </a:rPr>
              <a:t> (MVs) | Stago.com,” 2024. Accessed: July		 23, 2026. [Online]. Available: https://www.stago.com/haemostasis/tests-clinical-	applications/extracellular-vesicles-evs-microvesicles-mvs/</a:t>
            </a:r>
          </a:p>
          <a:p>
            <a:pPr marL="0" indent="0">
              <a:buNone/>
            </a:pPr>
            <a:r>
              <a:rPr lang="en-US" sz="2000" dirty="0">
                <a:latin typeface="Palatino Linotype" panose="02040502050505030304" pitchFamily="18" charset="0"/>
              </a:rPr>
              <a:t>[2] T. Huyan </a:t>
            </a:r>
            <a:r>
              <a:rPr lang="en-US" sz="2000" i="1" dirty="0">
                <a:latin typeface="Palatino Linotype" panose="02040502050505030304" pitchFamily="18" charset="0"/>
              </a:rPr>
              <a:t>et al.</a:t>
            </a:r>
            <a:r>
              <a:rPr lang="en-US" sz="2000" dirty="0">
                <a:latin typeface="Palatino Linotype" panose="02040502050505030304" pitchFamily="18" charset="0"/>
              </a:rPr>
              <a:t>, “Extracellular Vesicles – Advanced Nanocarriers in Cancer Therapy:		 Progress and Achievements,” </a:t>
            </a:r>
            <a:r>
              <a:rPr lang="en-US" sz="2000" i="1" dirty="0">
                <a:latin typeface="Palatino Linotype" panose="02040502050505030304" pitchFamily="18" charset="0"/>
              </a:rPr>
              <a:t>International Journal of Nanomedicine</a:t>
            </a:r>
            <a:r>
              <a:rPr lang="en-US" sz="2000" dirty="0">
                <a:latin typeface="Palatino Linotype" panose="02040502050505030304" pitchFamily="18" charset="0"/>
              </a:rPr>
              <a:t>, vol. Volume 15,	 pp. 6485–6502, Aug. 2020, </a:t>
            </a:r>
            <a:r>
              <a:rPr lang="en-US" sz="2000" dirty="0" err="1">
                <a:latin typeface="Palatino Linotype" panose="02040502050505030304" pitchFamily="18" charset="0"/>
              </a:rPr>
              <a:t>doi</a:t>
            </a:r>
            <a:r>
              <a:rPr lang="en-US" sz="2000" dirty="0">
                <a:latin typeface="Palatino Linotype" panose="02040502050505030304" pitchFamily="18" charset="0"/>
              </a:rPr>
              <a:t>: 10.2147/ijn.s238099.</a:t>
            </a:r>
          </a:p>
          <a:p>
            <a:pPr marL="0" indent="0">
              <a:buNone/>
            </a:pPr>
            <a:r>
              <a:rPr lang="en-US" sz="2000" dirty="0">
                <a:latin typeface="Palatino Linotype" panose="02040502050505030304" pitchFamily="18" charset="0"/>
              </a:rPr>
              <a:t>[3] R. Hao, Z. Yu, J. Du, S. Hu, C. Yuan, H. Guo, Y. Zhang, H. Yang 2102150, A High		-Throughput Nanofluidic Device for Exosome </a:t>
            </a:r>
            <a:r>
              <a:rPr lang="en-US" sz="2000" dirty="0" err="1">
                <a:latin typeface="Palatino Linotype" panose="02040502050505030304" pitchFamily="18" charset="0"/>
              </a:rPr>
              <a:t>Nanoporation</a:t>
            </a:r>
            <a:r>
              <a:rPr lang="en-US" sz="2000" dirty="0">
                <a:latin typeface="Palatino Linotype" panose="02040502050505030304" pitchFamily="18" charset="0"/>
              </a:rPr>
              <a:t> to Develop Cargo		 Delivery Vehicles. Small 2021, 17, 2102150. https://doi.org/10.1002/smll.202102150</a:t>
            </a:r>
          </a:p>
          <a:p>
            <a:pPr marL="0" indent="0">
              <a:buNone/>
            </a:pPr>
            <a:r>
              <a:rPr lang="en-US" sz="2000" dirty="0">
                <a:latin typeface="Palatino Linotype" panose="02040502050505030304" pitchFamily="18" charset="0"/>
              </a:rPr>
              <a:t>[4] C. Piunti, S. Micheli, S. Giancaterino, P. Fusco, C. Boi, and E. </a:t>
            </a:r>
            <a:r>
              <a:rPr lang="en-US" sz="2000" dirty="0" err="1">
                <a:latin typeface="Palatino Linotype" panose="02040502050505030304" pitchFamily="18" charset="0"/>
              </a:rPr>
              <a:t>Cimetta</a:t>
            </a:r>
            <a:r>
              <a:rPr lang="en-US" sz="2000" dirty="0">
                <a:latin typeface="Palatino Linotype" panose="02040502050505030304" pitchFamily="18" charset="0"/>
              </a:rPr>
              <a:t>, “Microfluidic		 loading of verteporfin into extracellular vesicles for neuroblastoma therapy,” </a:t>
            </a:r>
            <a:r>
              <a:rPr lang="en-US" sz="2000" i="1" dirty="0">
                <a:latin typeface="Palatino Linotype" panose="02040502050505030304" pitchFamily="18" charset="0"/>
              </a:rPr>
              <a:t>Lab on	 a Chip</a:t>
            </a:r>
            <a:r>
              <a:rPr lang="en-US" sz="2000" dirty="0">
                <a:latin typeface="Palatino Linotype" panose="02040502050505030304" pitchFamily="18" charset="0"/>
              </a:rPr>
              <a:t>, vol. 25, no. 7, pp. 1718–1727, 2025, </a:t>
            </a:r>
            <a:r>
              <a:rPr lang="en-US" sz="2000" dirty="0" err="1">
                <a:latin typeface="Palatino Linotype" panose="02040502050505030304" pitchFamily="18" charset="0"/>
              </a:rPr>
              <a:t>doi</a:t>
            </a:r>
            <a:r>
              <a:rPr lang="en-US" sz="2000" dirty="0">
                <a:latin typeface="Palatino Linotype" panose="02040502050505030304" pitchFamily="18" charset="0"/>
              </a:rPr>
              <a:t>: https://doi.org/10.1039/d4lc01103a.</a:t>
            </a:r>
          </a:p>
          <a:p>
            <a:pPr marL="0" indent="0">
              <a:buNone/>
            </a:pPr>
            <a:r>
              <a:rPr lang="en-US" sz="2000" dirty="0">
                <a:latin typeface="Palatino Linotype" panose="02040502050505030304" pitchFamily="18" charset="0"/>
              </a:rPr>
              <a:t>[5] PubChem, “Calcein,” PubChem, 2026. Accessed: July 23, 2026.[Online]. Available:		 https://pubchem.ncbi.nlm.nih.gov/compound/Calcein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7AEBDD-5B9F-3BC2-5968-2EB92124E390}"/>
              </a:ext>
            </a:extLst>
          </p:cNvPr>
          <p:cNvSpPr txBox="1"/>
          <p:nvPr/>
        </p:nvSpPr>
        <p:spPr>
          <a:xfrm>
            <a:off x="11458787" y="18045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810095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ECFE672-D5AA-64F7-59CD-7B078FAD8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451" y="576943"/>
            <a:ext cx="3585935" cy="1004779"/>
          </a:xfrm>
        </p:spPr>
        <p:txBody>
          <a:bodyPr anchor="b">
            <a:normAutofit/>
          </a:bodyPr>
          <a:lstStyle/>
          <a:p>
            <a:r>
              <a:rPr lang="en-US" sz="30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Extracellular Vesicles (EVs)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44EAB86-612A-F7B7-2254-EC8C7583445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4" r="6874"/>
          <a:stretch/>
        </p:blipFill>
        <p:spPr>
          <a:xfrm>
            <a:off x="302" y="0"/>
            <a:ext cx="7583540" cy="6858000"/>
          </a:xfrm>
          <a:prstGeom prst="rect">
            <a:avLst/>
          </a:prstGeom>
          <a:noFill/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8176577-0789-3FF6-9260-3501EF51DD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1752600"/>
            <a:ext cx="3363259" cy="4724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Lipid bilayer-delimited nanoparticles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Range from 10-20 nm to 10 micron in diameter [1]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Naturally produced by cells containing source cell biomarkers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Vital to cell-to-cell communication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Research interests:</a:t>
            </a:r>
          </a:p>
          <a:p>
            <a:pPr marL="514350" lvl="1" indent="-285750"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Tumor targeting</a:t>
            </a:r>
          </a:p>
          <a:p>
            <a:pPr marL="514350" lvl="1" indent="-285750"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Disease identification</a:t>
            </a:r>
          </a:p>
          <a:p>
            <a:pPr marL="514350" lvl="1" indent="-285750">
              <a:lnSpc>
                <a:spcPct val="100000"/>
              </a:lnSpc>
            </a:pPr>
            <a:r>
              <a:rPr lang="en-US" sz="2000" dirty="0">
                <a:latin typeface="Palatino Linotype" panose="02040502050505030304" pitchFamily="18" charset="0"/>
              </a:rPr>
              <a:t>Drug delivery</a:t>
            </a:r>
          </a:p>
          <a:p>
            <a:pPr marL="514350" lvl="1" indent="-285750"/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C90DA1-2E53-F955-D776-C84C040F5E4A}"/>
              </a:ext>
            </a:extLst>
          </p:cNvPr>
          <p:cNvSpPr txBox="1"/>
          <p:nvPr/>
        </p:nvSpPr>
        <p:spPr>
          <a:xfrm>
            <a:off x="5943600" y="6400800"/>
            <a:ext cx="1651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Stago.com [1]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DED3B0-4A5E-807B-B99D-11B9E8AC32B1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4439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F68DEE3-D00D-DCE2-BC97-77F41A10F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308" y="228600"/>
            <a:ext cx="7613902" cy="838200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Loading Methods</a:t>
            </a:r>
          </a:p>
        </p:txBody>
      </p:sp>
      <p:pic>
        <p:nvPicPr>
          <p:cNvPr id="7" name="Picture 6" descr="Schematic diagram of EV loading methods. (A) Loading of cells before EV...  | Download Scientific Diagram">
            <a:extLst>
              <a:ext uri="{FF2B5EF4-FFF2-40B4-BE49-F238E27FC236}">
                <a16:creationId xmlns:a16="http://schemas.microsoft.com/office/drawing/2014/main" id="{7497D431-C61E-C2BD-040B-DD56DDA6F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295400"/>
            <a:ext cx="9448800" cy="522046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C9A836-BE8F-3D62-1EEA-BF3FFB2474AD}"/>
              </a:ext>
            </a:extLst>
          </p:cNvPr>
          <p:cNvSpPr txBox="1"/>
          <p:nvPr/>
        </p:nvSpPr>
        <p:spPr>
          <a:xfrm>
            <a:off x="8577945" y="6475511"/>
            <a:ext cx="3722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1" dirty="0">
                <a:solidFill>
                  <a:srgbClr val="1B1B1B"/>
                </a:solidFill>
                <a:effectLst/>
                <a:latin typeface="Palatino Linotype" panose="02040502050505030304" pitchFamily="18" charset="0"/>
              </a:rPr>
              <a:t>Int J Nanomedicine</a:t>
            </a:r>
            <a:r>
              <a:rPr lang="en-US" sz="1400" i="1" dirty="0">
                <a:solidFill>
                  <a:srgbClr val="1B1B1B"/>
                </a:solidFill>
                <a:latin typeface="Palatino Linotype" panose="02040502050505030304" pitchFamily="18" charset="0"/>
              </a:rPr>
              <a:t>, </a:t>
            </a:r>
            <a:r>
              <a:rPr lang="en-US" sz="1400" b="0" i="0" dirty="0">
                <a:solidFill>
                  <a:srgbClr val="1B1B1B"/>
                </a:solidFill>
                <a:effectLst/>
                <a:latin typeface="Palatino Linotype" panose="02040502050505030304" pitchFamily="18" charset="0"/>
              </a:rPr>
              <a:t>2020, 15,  6485-6502 [2]</a:t>
            </a:r>
            <a:endParaRPr lang="en-US" sz="1400" dirty="0">
              <a:latin typeface="Palatino Linotype" panose="0204050205050503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15A0D5-D5A5-1452-B3F2-764C19FC959C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00460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0FFCF-4C4D-CD8D-30B8-9D44FF9B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3" y="228601"/>
            <a:ext cx="11198353" cy="9906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Microfluidic Loading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769EE-70FB-5766-D89A-F9E7BB04E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37" y="1422714"/>
            <a:ext cx="5651963" cy="35874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870C8A-DF5C-460E-C793-0946929A2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1891" y="1422714"/>
            <a:ext cx="5320628" cy="35874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30B032-BE96-8C96-2055-CD7896095CD8}"/>
              </a:ext>
            </a:extLst>
          </p:cNvPr>
          <p:cNvSpPr txBox="1"/>
          <p:nvPr/>
        </p:nvSpPr>
        <p:spPr>
          <a:xfrm>
            <a:off x="7484000" y="4890496"/>
            <a:ext cx="357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en-US" b="1" i="1" dirty="0">
                <a:latin typeface="Palatino Linotype" panose="02040502050505030304" pitchFamily="18" charset="0"/>
              </a:rPr>
            </a:br>
            <a:r>
              <a:rPr lang="en-US" i="1" dirty="0">
                <a:latin typeface="Palatino Linotype" panose="02040502050505030304" pitchFamily="18" charset="0"/>
              </a:rPr>
              <a:t>Lab Chip</a:t>
            </a:r>
            <a:r>
              <a:rPr lang="en-US" dirty="0">
                <a:latin typeface="Palatino Linotype" panose="02040502050505030304" pitchFamily="18" charset="0"/>
              </a:rPr>
              <a:t>, 2025, 25, 1718-1727. [4]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58B781-FF2E-1257-B973-4DEE608039E6}"/>
              </a:ext>
            </a:extLst>
          </p:cNvPr>
          <p:cNvSpPr txBox="1"/>
          <p:nvPr/>
        </p:nvSpPr>
        <p:spPr>
          <a:xfrm>
            <a:off x="2022142" y="5163493"/>
            <a:ext cx="3071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Palatino Linotype" panose="02040502050505030304" pitchFamily="18" charset="0"/>
              </a:rPr>
              <a:t>Small</a:t>
            </a:r>
            <a:r>
              <a:rPr lang="en-US" dirty="0">
                <a:latin typeface="Palatino Linotype" panose="02040502050505030304" pitchFamily="18" charset="0"/>
              </a:rPr>
              <a:t>,</a:t>
            </a:r>
            <a:r>
              <a:rPr lang="en-US" i="1" dirty="0">
                <a:latin typeface="Palatino Linotype" panose="02040502050505030304" pitchFamily="18" charset="0"/>
              </a:rPr>
              <a:t> </a:t>
            </a:r>
            <a:r>
              <a:rPr lang="en-US" dirty="0">
                <a:latin typeface="Palatino Linotype" panose="02040502050505030304" pitchFamily="18" charset="0"/>
              </a:rPr>
              <a:t>2021, 17, 2102150. [3]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0A86C6-EDD5-F812-FE6B-02975E9F7C77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9463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5A5E75D-033E-8E2A-4514-EFFE0657B18B}"/>
              </a:ext>
            </a:extLst>
          </p:cNvPr>
          <p:cNvSpPr txBox="1">
            <a:spLocks/>
          </p:cNvSpPr>
          <p:nvPr/>
        </p:nvSpPr>
        <p:spPr>
          <a:xfrm>
            <a:off x="685800" y="1045029"/>
            <a:ext cx="5410200" cy="46482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Mentor’s aim:</a:t>
            </a:r>
          </a:p>
          <a:p>
            <a:r>
              <a:rPr lang="en-US" sz="3600" b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Aim 1:</a:t>
            </a:r>
            <a: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Establish a Reproducible Workflow for Fluorescent Cargo Loading and Baseline Release Characterization Across EV Subpopulations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1D26768-592F-D5C6-3FD9-E01E9962A3A7}"/>
              </a:ext>
            </a:extLst>
          </p:cNvPr>
          <p:cNvSpPr txBox="1">
            <a:spLocks/>
          </p:cNvSpPr>
          <p:nvPr/>
        </p:nvSpPr>
        <p:spPr>
          <a:xfrm>
            <a:off x="6198627" y="794658"/>
            <a:ext cx="5410201" cy="489857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latin typeface="Palatino Linotype" panose="02040502050505030304" pitchFamily="18" charset="0"/>
              </a:rPr>
              <a:t>My aims:</a:t>
            </a:r>
          </a:p>
          <a:p>
            <a:r>
              <a:rPr lang="en-US" sz="3600" b="1" u="sng" dirty="0">
                <a:latin typeface="Palatino Linotype" panose="02040502050505030304" pitchFamily="18" charset="0"/>
              </a:rPr>
              <a:t>Aim 1:</a:t>
            </a:r>
            <a:r>
              <a:rPr lang="en-US" sz="3600" b="1" dirty="0">
                <a:latin typeface="Palatino Linotype" panose="02040502050505030304" pitchFamily="18" charset="0"/>
              </a:rPr>
              <a:t> </a:t>
            </a:r>
            <a:r>
              <a:rPr lang="en-US" sz="3600" dirty="0">
                <a:latin typeface="Palatino Linotype" panose="02040502050505030304" pitchFamily="18" charset="0"/>
              </a:rPr>
              <a:t>Develop a Protocol for Passive Loading of Fluorescent Cargo in EVs</a:t>
            </a:r>
          </a:p>
          <a:p>
            <a:r>
              <a:rPr lang="en-US" sz="3600" b="1" u="sng" dirty="0">
                <a:latin typeface="Palatino Linotype" panose="02040502050505030304" pitchFamily="18" charset="0"/>
              </a:rPr>
              <a:t>Aim 2:</a:t>
            </a:r>
            <a:r>
              <a:rPr lang="en-US" sz="3600" b="1" dirty="0">
                <a:latin typeface="Palatino Linotype" panose="02040502050505030304" pitchFamily="18" charset="0"/>
              </a:rPr>
              <a:t> </a:t>
            </a:r>
            <a:r>
              <a:rPr lang="en-US" sz="3600" dirty="0">
                <a:latin typeface="Palatino Linotype" panose="02040502050505030304" pitchFamily="18" charset="0"/>
              </a:rPr>
              <a:t>Develop a Microfluidic Chip for Fluorescent Cargo Loading of EVs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00E9C3-7C26-6B87-B025-9F6EF631FC25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71521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A022-A901-F9AA-0224-99209E538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1: Passive Loading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2329E-7C86-31EC-2E8D-0726565D8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17" y="1650904"/>
            <a:ext cx="6841169" cy="47713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Palatino Linotype" panose="02040502050505030304" pitchFamily="18" charset="0"/>
              </a:rPr>
              <a:t>Passive loading with Calcein</a:t>
            </a:r>
          </a:p>
          <a:p>
            <a:pPr marL="571500" lvl="1" indent="-342900">
              <a:lnSpc>
                <a:spcPct val="100000"/>
              </a:lnSpc>
            </a:pPr>
            <a:r>
              <a:rPr lang="en-US" sz="2800" dirty="0">
                <a:latin typeface="Palatino Linotype" panose="02040502050505030304" pitchFamily="18" charset="0"/>
              </a:rPr>
              <a:t>Hydrophilic fluorescent dye</a:t>
            </a:r>
          </a:p>
          <a:p>
            <a:pPr marL="571500" lvl="1" indent="-342900">
              <a:lnSpc>
                <a:spcPct val="100000"/>
              </a:lnSpc>
            </a:pPr>
            <a:r>
              <a:rPr lang="en-US" sz="2800" dirty="0">
                <a:latin typeface="Palatino Linotype" panose="02040502050505030304" pitchFamily="18" charset="0"/>
              </a:rPr>
              <a:t>Capable of self-quenching above 70 mM</a:t>
            </a:r>
            <a:endParaRPr lang="en-US" sz="2400" dirty="0">
              <a:latin typeface="Palatino Linotype" panose="0204050205050503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latin typeface="Palatino Linotype" panose="02040502050505030304" pitchFamily="18" charset="0"/>
              </a:rPr>
              <a:t>EVs isolated from human prostate cancer (PC-3) and human embryonic kidney (HEK) cell lines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Palatino Linotype" panose="02040502050505030304" pitchFamily="18" charset="0"/>
              </a:rPr>
              <a:t>EV isolation using size exclusion chromatography (SEC) with Izon </a:t>
            </a:r>
            <a:r>
              <a:rPr lang="en-US" dirty="0" err="1">
                <a:latin typeface="Palatino Linotype" panose="02040502050505030304" pitchFamily="18" charset="0"/>
              </a:rPr>
              <a:t>qEVoriginal</a:t>
            </a:r>
            <a:r>
              <a:rPr lang="en-US" dirty="0">
                <a:latin typeface="Palatino Linotype" panose="02040502050505030304" pitchFamily="18" charset="0"/>
              </a:rPr>
              <a:t> 500 µL column</a:t>
            </a:r>
          </a:p>
          <a:p>
            <a:endParaRPr lang="en-US" sz="2000" dirty="0">
              <a:latin typeface="Palatino Linotype" panose="02040502050505030304" pitchFamily="18" charset="0"/>
            </a:endParaRPr>
          </a:p>
          <a:p>
            <a:endParaRPr lang="en-US" sz="2000" dirty="0">
              <a:latin typeface="Palatino Linotype" panose="02040502050505030304" pitchFamily="18" charset="0"/>
            </a:endParaRPr>
          </a:p>
        </p:txBody>
      </p:sp>
      <p:pic>
        <p:nvPicPr>
          <p:cNvPr id="4" name="Picture 3" descr="Calcein | C30H26N2O13 | CID 65079 - PubChem">
            <a:extLst>
              <a:ext uri="{FF2B5EF4-FFF2-40B4-BE49-F238E27FC236}">
                <a16:creationId xmlns:a16="http://schemas.microsoft.com/office/drawing/2014/main" id="{55B607FD-490F-8FAE-CE23-346C1E5AA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941" y="3824539"/>
            <a:ext cx="2704743" cy="27047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2D1E69-FBCA-1C9D-5BC2-04E07933A5B9}"/>
              </a:ext>
            </a:extLst>
          </p:cNvPr>
          <p:cNvSpPr txBox="1"/>
          <p:nvPr/>
        </p:nvSpPr>
        <p:spPr>
          <a:xfrm>
            <a:off x="9427029" y="6095547"/>
            <a:ext cx="1474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Palatino Linotype" panose="02040502050505030304" pitchFamily="18" charset="0"/>
              </a:rPr>
              <a:t>Pubchem</a:t>
            </a:r>
            <a:r>
              <a:rPr lang="en-US" dirty="0">
                <a:latin typeface="Palatino Linotype" panose="02040502050505030304" pitchFamily="18" charset="0"/>
              </a:rPr>
              <a:t> [5]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85E68E-A3E4-1B79-1EE8-F83DBF889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043" y="544610"/>
            <a:ext cx="3535757" cy="26691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B59A6E-2288-4379-2CB3-267D61EAE3B8}"/>
              </a:ext>
            </a:extLst>
          </p:cNvPr>
          <p:cNvSpPr txBox="1"/>
          <p:nvPr/>
        </p:nvSpPr>
        <p:spPr>
          <a:xfrm>
            <a:off x="7697932" y="3274910"/>
            <a:ext cx="377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1: PC-3 cells.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3DFC72-E24D-262D-04D5-CBCA22724E84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91010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7DA01-A45B-29CE-0BC1-2C844AA39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CA9FD-D5F4-D86B-DC97-B30DB9F3D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1: Passive Loading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85D35-71FD-8FC7-1502-A86196800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436914"/>
            <a:ext cx="6495724" cy="505596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200" dirty="0">
                <a:latin typeface="Palatino Linotype" panose="02040502050505030304" pitchFamily="18" charset="0"/>
              </a:rPr>
              <a:t>Incubation at 37°C for 24 hours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Palatino Linotype" panose="02040502050505030304" pitchFamily="18" charset="0"/>
              </a:rPr>
              <a:t>3 test trials:</a:t>
            </a:r>
          </a:p>
          <a:p>
            <a:pPr marL="571500" lvl="1" indent="-342900">
              <a:lnSpc>
                <a:spcPct val="110000"/>
              </a:lnSpc>
            </a:pPr>
            <a:r>
              <a:rPr lang="en-US" sz="2200" b="1" dirty="0">
                <a:latin typeface="Palatino Linotype" panose="02040502050505030304" pitchFamily="18" charset="0"/>
              </a:rPr>
              <a:t>Trial 1:</a:t>
            </a:r>
            <a:r>
              <a:rPr lang="en-US" sz="2200" dirty="0">
                <a:latin typeface="Palatino Linotype" panose="02040502050505030304" pitchFamily="18" charset="0"/>
              </a:rPr>
              <a:t> 200 µL 3.06 x 10</a:t>
            </a:r>
            <a:r>
              <a:rPr lang="en-US" sz="2200" baseline="30000" dirty="0">
                <a:latin typeface="Palatino Linotype" panose="02040502050505030304" pitchFamily="18" charset="0"/>
              </a:rPr>
              <a:t>8 </a:t>
            </a:r>
            <a:r>
              <a:rPr lang="en-US" sz="2200" dirty="0">
                <a:latin typeface="Palatino Linotype" panose="02040502050505030304" pitchFamily="18" charset="0"/>
              </a:rPr>
              <a:t>EVs + 300 µL 4 mM </a:t>
            </a:r>
            <a:r>
              <a:rPr lang="en-US" sz="2200" dirty="0" err="1">
                <a:latin typeface="Palatino Linotype" panose="02040502050505030304" pitchFamily="18" charset="0"/>
              </a:rPr>
              <a:t>calcein</a:t>
            </a:r>
            <a:endParaRPr lang="en-US" sz="2200" dirty="0">
              <a:latin typeface="Palatino Linotype" panose="02040502050505030304" pitchFamily="18" charset="0"/>
            </a:endParaRPr>
          </a:p>
          <a:p>
            <a:pPr marL="571500" lvl="1" indent="-342900">
              <a:lnSpc>
                <a:spcPct val="110000"/>
              </a:lnSpc>
            </a:pPr>
            <a:r>
              <a:rPr lang="en-US" sz="2200" b="1" dirty="0">
                <a:latin typeface="Palatino Linotype" panose="02040502050505030304" pitchFamily="18" charset="0"/>
              </a:rPr>
              <a:t>Trial 2: </a:t>
            </a:r>
            <a:r>
              <a:rPr lang="en-US" sz="2200" dirty="0">
                <a:latin typeface="Palatino Linotype" panose="02040502050505030304" pitchFamily="18" charset="0"/>
              </a:rPr>
              <a:t>200 µL 3.06 x 10</a:t>
            </a:r>
            <a:r>
              <a:rPr lang="en-US" sz="2200" baseline="30000" dirty="0">
                <a:latin typeface="Palatino Linotype" panose="02040502050505030304" pitchFamily="18" charset="0"/>
              </a:rPr>
              <a:t>8</a:t>
            </a:r>
            <a:r>
              <a:rPr lang="en-US" sz="2200" dirty="0">
                <a:latin typeface="Palatino Linotype" panose="02040502050505030304" pitchFamily="18" charset="0"/>
              </a:rPr>
              <a:t> EVs + 300 µL 5 mM </a:t>
            </a:r>
            <a:r>
              <a:rPr lang="en-US" sz="2200" dirty="0" err="1">
                <a:latin typeface="Palatino Linotype" panose="02040502050505030304" pitchFamily="18" charset="0"/>
              </a:rPr>
              <a:t>calcein</a:t>
            </a:r>
            <a:endParaRPr lang="en-US" sz="2200" dirty="0">
              <a:latin typeface="Palatino Linotype" panose="02040502050505030304" pitchFamily="18" charset="0"/>
            </a:endParaRPr>
          </a:p>
          <a:p>
            <a:pPr marL="571500" lvl="1" indent="-342900">
              <a:lnSpc>
                <a:spcPct val="110000"/>
              </a:lnSpc>
            </a:pPr>
            <a:r>
              <a:rPr lang="en-US" sz="2200" b="1" dirty="0">
                <a:latin typeface="Palatino Linotype" panose="02040502050505030304" pitchFamily="18" charset="0"/>
              </a:rPr>
              <a:t>Trial 3:</a:t>
            </a:r>
            <a:r>
              <a:rPr lang="en-US" sz="2200" dirty="0">
                <a:latin typeface="Palatino Linotype" panose="02040502050505030304" pitchFamily="18" charset="0"/>
              </a:rPr>
              <a:t> 200 µL 3.06 x 10</a:t>
            </a:r>
            <a:r>
              <a:rPr lang="en-US" sz="2200" baseline="30000" dirty="0">
                <a:latin typeface="Palatino Linotype" panose="02040502050505030304" pitchFamily="18" charset="0"/>
              </a:rPr>
              <a:t>8</a:t>
            </a:r>
            <a:r>
              <a:rPr lang="en-US" sz="2200" dirty="0">
                <a:latin typeface="Palatino Linotype" panose="02040502050505030304" pitchFamily="18" charset="0"/>
              </a:rPr>
              <a:t> EVs + 300 µL 2.5 mM </a:t>
            </a:r>
            <a:r>
              <a:rPr lang="en-US" sz="2200" dirty="0" err="1">
                <a:latin typeface="Palatino Linotype" panose="02040502050505030304" pitchFamily="18" charset="0"/>
              </a:rPr>
              <a:t>calcein</a:t>
            </a:r>
            <a:endParaRPr lang="en-US" sz="2200" dirty="0">
              <a:latin typeface="Palatino Linotype" panose="0204050205050503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sz="2200" dirty="0">
                <a:latin typeface="Palatino Linotype" panose="02040502050505030304" pitchFamily="18" charset="0"/>
              </a:rPr>
              <a:t>Wash solution of free </a:t>
            </a:r>
            <a:r>
              <a:rPr lang="en-US" sz="2200" dirty="0" err="1">
                <a:latin typeface="Palatino Linotype" panose="02040502050505030304" pitchFamily="18" charset="0"/>
              </a:rPr>
              <a:t>calcein</a:t>
            </a:r>
            <a:r>
              <a:rPr lang="en-US" sz="2200" dirty="0">
                <a:latin typeface="Palatino Linotype" panose="02040502050505030304" pitchFamily="18" charset="0"/>
              </a:rPr>
              <a:t> via SEC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Palatino Linotype" panose="02040502050505030304" pitchFamily="18" charset="0"/>
              </a:rPr>
              <a:t>Measure fluorescence before and after lysing with Triton X-100 (Biotek Cytation5 image reader)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Palatino Linotype" panose="02040502050505030304" pitchFamily="18" charset="0"/>
              </a:rPr>
              <a:t>Measure size distribution and concentration before and after loading (Malvern </a:t>
            </a:r>
            <a:r>
              <a:rPr lang="en-US" sz="2200" dirty="0" err="1">
                <a:latin typeface="Palatino Linotype" panose="02040502050505030304" pitchFamily="18" charset="0"/>
              </a:rPr>
              <a:t>NanoSight</a:t>
            </a:r>
            <a:r>
              <a:rPr lang="en-US" sz="2200" dirty="0">
                <a:latin typeface="Palatino Linotype" panose="02040502050505030304" pitchFamily="18" charset="0"/>
              </a:rPr>
              <a:t> Pro)</a:t>
            </a:r>
          </a:p>
          <a:p>
            <a:pPr marL="571500" lvl="1" indent="-342900"/>
            <a:endParaRPr lang="en-US" sz="2000" dirty="0">
              <a:latin typeface="Palatino Linotype" panose="02040502050505030304" pitchFamily="18" charset="0"/>
            </a:endParaRPr>
          </a:p>
          <a:p>
            <a:endParaRPr lang="en-US" sz="1600" dirty="0">
              <a:latin typeface="Palatino Linotype" panose="02040502050505030304" pitchFamily="18" charset="0"/>
            </a:endParaRPr>
          </a:p>
          <a:p>
            <a:endParaRPr lang="en-US" sz="1600" dirty="0">
              <a:latin typeface="Palatino Linotype" panose="02040502050505030304" pitchFamily="18" charset="0"/>
            </a:endParaRPr>
          </a:p>
          <a:p>
            <a:endParaRPr lang="en-US" sz="1600" dirty="0">
              <a:latin typeface="Palatino Linotype" panose="02040502050505030304" pitchFamily="18" charset="0"/>
            </a:endParaRPr>
          </a:p>
        </p:txBody>
      </p:sp>
      <p:pic>
        <p:nvPicPr>
          <p:cNvPr id="4" name="Picture 3" descr="Calcein | C30H26N2O13 | CID 65079 - PubChem">
            <a:extLst>
              <a:ext uri="{FF2B5EF4-FFF2-40B4-BE49-F238E27FC236}">
                <a16:creationId xmlns:a16="http://schemas.microsoft.com/office/drawing/2014/main" id="{BEF2D10C-79D0-1A3A-C035-0BA16525B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571" y="707925"/>
            <a:ext cx="2704743" cy="27047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889976-F582-0440-7E11-94951EE0B12E}"/>
              </a:ext>
            </a:extLst>
          </p:cNvPr>
          <p:cNvSpPr txBox="1"/>
          <p:nvPr/>
        </p:nvSpPr>
        <p:spPr>
          <a:xfrm>
            <a:off x="9122229" y="2917368"/>
            <a:ext cx="1529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Palatino Linotype" panose="02040502050505030304" pitchFamily="18" charset="0"/>
              </a:rPr>
              <a:t>Pubchem</a:t>
            </a:r>
            <a:r>
              <a:rPr lang="en-US" dirty="0">
                <a:latin typeface="Palatino Linotype" panose="02040502050505030304" pitchFamily="18" charset="0"/>
              </a:rPr>
              <a:t> [5]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12C23D-652C-581D-B809-CCEC9A1BE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885" y="3602599"/>
            <a:ext cx="3412241" cy="2575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CDF26F-BE77-3CA7-3EE7-F4CCA5A894A0}"/>
              </a:ext>
            </a:extLst>
          </p:cNvPr>
          <p:cNvSpPr txBox="1"/>
          <p:nvPr/>
        </p:nvSpPr>
        <p:spPr>
          <a:xfrm>
            <a:off x="7410953" y="6203116"/>
            <a:ext cx="377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2: HEK cells.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C579CE-8DFA-E41E-4A7C-0397A0BFEAE4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5636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A03E2-FCA9-F794-F538-365C6EB29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ABC6795-1FDF-3079-547E-87192383F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17" y="1828362"/>
            <a:ext cx="5615141" cy="32012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81DA9D-F03A-49BB-7BB6-331E8599A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044" y="1705389"/>
            <a:ext cx="5615140" cy="34472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877EAD-3AFC-6605-1B5D-C5966A841D34}"/>
              </a:ext>
            </a:extLst>
          </p:cNvPr>
          <p:cNvSpPr txBox="1"/>
          <p:nvPr/>
        </p:nvSpPr>
        <p:spPr>
          <a:xfrm>
            <a:off x="1295400" y="5257799"/>
            <a:ext cx="3775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3: Fluorescence results of Loading Test 1 with PC-3 cells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44865B-57E9-8190-53C8-BA00A009BBCC}"/>
              </a:ext>
            </a:extLst>
          </p:cNvPr>
          <p:cNvSpPr txBox="1"/>
          <p:nvPr/>
        </p:nvSpPr>
        <p:spPr>
          <a:xfrm>
            <a:off x="7120625" y="5257799"/>
            <a:ext cx="3775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4: Fluorescence results of Loading Test 2 with HEK cells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CE867-3107-5151-361C-9AFDA60D6C0C}"/>
              </a:ext>
            </a:extLst>
          </p:cNvPr>
          <p:cNvSpPr txBox="1">
            <a:spLocks/>
          </p:cNvSpPr>
          <p:nvPr/>
        </p:nvSpPr>
        <p:spPr>
          <a:xfrm>
            <a:off x="765048" y="838200"/>
            <a:ext cx="10963655" cy="762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1: Results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49BA7E-6D7D-8C5C-7A0D-0D8D56C94C2D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594447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2931D-C546-D444-3FFE-00F798E61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684983-E801-75AF-904C-18EEFB405127}"/>
              </a:ext>
            </a:extLst>
          </p:cNvPr>
          <p:cNvSpPr txBox="1"/>
          <p:nvPr/>
        </p:nvSpPr>
        <p:spPr>
          <a:xfrm>
            <a:off x="1295400" y="5257799"/>
            <a:ext cx="3775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Figure 5: Fluorescence results of Loading Test 3 with HEK cells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9221DE-72F1-B232-FAC2-C30B59984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10" y="1765409"/>
            <a:ext cx="5711998" cy="34923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F4EDED-FD17-AB04-0565-8147583BC265}"/>
              </a:ext>
            </a:extLst>
          </p:cNvPr>
          <p:cNvSpPr txBox="1">
            <a:spLocks/>
          </p:cNvSpPr>
          <p:nvPr/>
        </p:nvSpPr>
        <p:spPr>
          <a:xfrm>
            <a:off x="765048" y="838200"/>
            <a:ext cx="10963655" cy="762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  <a:latin typeface="Palatino Linotype" panose="02040502050505030304" pitchFamily="18" charset="0"/>
              </a:rPr>
              <a:t>Aim 1: Results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CF1ADA-E261-1994-2D41-3A0F7E4C9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94132"/>
              </p:ext>
            </p:extLst>
          </p:nvPr>
        </p:nvGraphicFramePr>
        <p:xfrm>
          <a:off x="6832694" y="2540936"/>
          <a:ext cx="4390478" cy="1805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239">
                  <a:extLst>
                    <a:ext uri="{9D8B030D-6E8A-4147-A177-3AD203B41FA5}">
                      <a16:colId xmlns:a16="http://schemas.microsoft.com/office/drawing/2014/main" val="3347700027"/>
                    </a:ext>
                  </a:extLst>
                </a:gridCol>
                <a:gridCol w="2195239">
                  <a:extLst>
                    <a:ext uri="{9D8B030D-6E8A-4147-A177-3AD203B41FA5}">
                      <a16:colId xmlns:a16="http://schemas.microsoft.com/office/drawing/2014/main" val="1090558003"/>
                    </a:ext>
                  </a:extLst>
                </a:gridCol>
              </a:tblGrid>
              <a:tr h="451455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P-values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841749"/>
                  </a:ext>
                </a:extLst>
              </a:tr>
              <a:tr h="45145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Loading Test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5.3 x 10</a:t>
                      </a:r>
                      <a:r>
                        <a:rPr lang="en-US" sz="2000" baseline="30000" dirty="0"/>
                        <a:t>-13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701216"/>
                  </a:ext>
                </a:extLst>
              </a:tr>
              <a:tr h="45145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Loading Test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2.77 x 10</a:t>
                      </a:r>
                      <a:r>
                        <a:rPr lang="en-US" sz="2000" baseline="30000" dirty="0"/>
                        <a:t>-07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818971"/>
                  </a:ext>
                </a:extLst>
              </a:tr>
              <a:tr h="45145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Loading Test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1.46 x 10</a:t>
                      </a:r>
                      <a:r>
                        <a:rPr lang="en-US" sz="2000" baseline="30000" dirty="0"/>
                        <a:t>-16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02273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0515E65-0D1E-B605-BCAE-78902E5C6FDF}"/>
              </a:ext>
            </a:extLst>
          </p:cNvPr>
          <p:cNvSpPr txBox="1"/>
          <p:nvPr/>
        </p:nvSpPr>
        <p:spPr>
          <a:xfrm>
            <a:off x="6967995" y="1810875"/>
            <a:ext cx="4119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algn="ctr"/>
            <a:r>
              <a:rPr lang="en-US" b="1" dirty="0">
                <a:latin typeface="Palatino Linotype" panose="0204050205050503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Table 1: Results of two-way ANOVA tests across EVs and Trials.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549979-126B-6EF9-290B-A95C32B5CE02}"/>
              </a:ext>
            </a:extLst>
          </p:cNvPr>
          <p:cNvSpPr txBox="1"/>
          <p:nvPr/>
        </p:nvSpPr>
        <p:spPr>
          <a:xfrm>
            <a:off x="11458787" y="1804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181598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992</Words>
  <Application>Microsoft Office PowerPoint</Application>
  <PresentationFormat>Widescreen</PresentationFormat>
  <Paragraphs>115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Palatino Linotype</vt:lpstr>
      <vt:lpstr>Wingdings</vt:lpstr>
      <vt:lpstr>Office Theme</vt:lpstr>
      <vt:lpstr>Extracellular Vesicles as Drug Carriers: Establishing a Loading Protocol and Prototyping a Microfluidic Chip</vt:lpstr>
      <vt:lpstr>Extracellular Vesicles (EVs)</vt:lpstr>
      <vt:lpstr>Loading Methods</vt:lpstr>
      <vt:lpstr>Microfluidic Loading</vt:lpstr>
      <vt:lpstr>PowerPoint Presentation</vt:lpstr>
      <vt:lpstr>Aim 1: Passive Loading</vt:lpstr>
      <vt:lpstr>Aim 1: Passive Loading</vt:lpstr>
      <vt:lpstr>PowerPoint Presentation</vt:lpstr>
      <vt:lpstr>PowerPoint Presentation</vt:lpstr>
      <vt:lpstr>Aim 1: Results</vt:lpstr>
      <vt:lpstr>Aim 1: Results</vt:lpstr>
      <vt:lpstr>Aim 2: Microfluidic Device</vt:lpstr>
      <vt:lpstr>Aim 2: Microfluidic Device</vt:lpstr>
      <vt:lpstr>Aim 2: Design</vt:lpstr>
      <vt:lpstr>Conclusions</vt:lpstr>
      <vt:lpstr>Acknowledgements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 Ignjatovic</dc:creator>
  <cp:lastModifiedBy>Simon Ignjatovic</cp:lastModifiedBy>
  <cp:revision>54</cp:revision>
  <dcterms:created xsi:type="dcterms:W3CDTF">2026-07-23T14:47:59Z</dcterms:created>
  <dcterms:modified xsi:type="dcterms:W3CDTF">2026-07-29T19:56:47Z</dcterms:modified>
</cp:coreProperties>
</file>