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2" r:id="rId3"/>
    <p:sldId id="259" r:id="rId4"/>
    <p:sldId id="260" r:id="rId5"/>
    <p:sldId id="266" r:id="rId6"/>
    <p:sldId id="273" r:id="rId7"/>
    <p:sldId id="264" r:id="rId8"/>
    <p:sldId id="265" r:id="rId9"/>
    <p:sldId id="270" r:id="rId10"/>
    <p:sldId id="267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582667-6102-27E7-ED8E-01A166EB4B6B}" name="Guest User" initials="GU" userId="Guest User" providerId="Windows Live"/>
  <p188:author id="{B059E5A9-E240-9A74-AFEF-000C73B7F735}" name="Enmanuel Rijo" initials="ER" userId="3a1c5da76179266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E5A"/>
    <a:srgbClr val="EFE000"/>
    <a:srgbClr val="24044C"/>
    <a:srgbClr val="BAB8B5"/>
    <a:srgbClr val="FF7900"/>
    <a:srgbClr val="FF5600"/>
    <a:srgbClr val="FF9C00"/>
    <a:srgbClr val="341655"/>
    <a:srgbClr val="7C6794"/>
    <a:srgbClr val="432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58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6AF47-7F32-8241-AE98-1DE5B786CF72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985CD-0B93-334C-B258-52BC14DB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8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1985CD-0B93-334C-B258-52BC14DBFD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2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1985CD-0B93-334C-B258-52BC14DBFD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9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022D2-87AC-AD95-C7B0-ED6D11371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4D4EA5-171D-7721-CC88-03BF1DB23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44C76-49C9-2A34-2F34-791E54E1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2B439-05C0-3D43-E953-81886B6AE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189B0-0DAA-18CE-14F3-6BBA7A98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0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FB09-D5F3-565F-466F-C1427A22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1096E6-C299-E323-2E20-3CCABACA5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8872A-F770-EF8E-A321-F1A099155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38018-B85A-792D-3DA7-0D99A481A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F0DAE-79B3-A553-9E19-3F134190B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0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4B0E8B-73DF-81A5-3079-F729BA4F6A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2BC9F-7B4E-1FA1-04C2-AA59D74BC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2735F-B6C1-881F-1A4B-C60349B30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BB761-5C7D-BC6D-CBB5-F468CB15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B24D6-A182-750B-DDCD-AB8BD3FF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3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6F272-581D-EF57-3307-24C85AB8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08B51-7CBE-6067-57E9-A3E2993CC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4D236-FB22-FDA6-3484-F1525E571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EC5D7-52EE-58A7-08CD-F68E163B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67030-A9E8-99FB-B283-DE17E228F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0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95BDF-000E-B7C1-1F85-4CC2C9BBE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8264A-B2F2-09A0-BAAC-12BE0D0F7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CCE5F-39AD-7004-CEAE-1D742BFA1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EB9BE-3BED-82E1-9FE9-253AEA751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8550D-916B-2E60-0DB6-6E08B24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1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CFCDD-B4BA-740D-C5FD-6514D2A4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BAD2B-48DE-604A-F8E8-4E9EC43A8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8875A-1F23-647B-4451-854BA3824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3E5F7-7B79-9257-7005-0DF843AED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98BC7-E9D2-604E-F655-43F4F603A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133A1-FAEA-D3A6-2147-79449FF6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01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33490-0A72-B059-A25A-D4E769CA5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82AE5-7E90-9862-4197-1F9E04538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8E6A7-560D-2CBC-62FB-81862F4BA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072C92-D20F-32C0-2DA5-3937E8ABB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C7F83E-AFEB-E281-8EC5-BA3E2D070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72FB40-AC1F-6A67-8AB2-A6655DAC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AA34FD-8389-F50F-3B76-5419323E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CA12C6-D6AF-04A6-F1C5-336962EAF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3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905B-D8FA-71CF-ABB0-D1F0B959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E66F5F-AEFF-D723-549A-5B541722D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B3D680-C889-F382-56CA-61EE0AB63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80E34-0E9B-6489-F737-30655FCD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3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729B47-A740-D376-8E61-C6E96676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A163C8-2A2B-4921-E9FF-458BD4C25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44970-405F-91DB-62C1-C79403867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8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24AD2-027F-296A-2592-F92555A6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75486-754D-67D4-F48B-590F1ECBA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51793-14BE-6512-F283-12F760B7F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6FF6F-724F-004B-FFAC-FCF55EF6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B76ED-F8F0-8D37-4885-540963DD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963EE-0215-672D-DB51-65939E0A4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9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E722E-9C96-2B3C-6CCC-A777A2705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8881C2-3FD2-10C1-A8FC-3FD7BF75D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41B42-936E-B508-B791-AF379496A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218BB-3C2B-BA5D-87F1-78D278F32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2DF96-C932-F5DB-7174-74CDBB4C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DF2CF-2573-3968-88CC-3A9CA2622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28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4EF887-9E9E-1489-B13E-8E57E65EF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E0F23-50B6-3CBD-5C7E-56B35C6A0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5357D-ED23-725C-BC0C-55DB787662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CC9D6-BAF7-4690-9B05-816B30CE1EF7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E6F9B-F675-EE1F-49B4-52F010CC6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02B85-BE4C-0FCC-9310-FE9CE739C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C5D8A6-9A4D-40A1-B84B-2ED85AE3B5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8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18C0139-5A9A-8B6D-BF05-99254A7D5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EF6002-3175-BF17-212B-01AF84AD0E19}"/>
              </a:ext>
            </a:extLst>
          </p:cNvPr>
          <p:cNvSpPr txBox="1"/>
          <p:nvPr/>
        </p:nvSpPr>
        <p:spPr>
          <a:xfrm>
            <a:off x="1319685" y="2507743"/>
            <a:ext cx="9552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Fabrication and Scale-Up of Honeycomb-Structured Ultrathin Films</a:t>
            </a:r>
          </a:p>
        </p:txBody>
      </p:sp>
      <p:pic>
        <p:nvPicPr>
          <p:cNvPr id="27" name="Picture 26" descr="News and Events – The Community Collaboratory for Co-Creation">
            <a:extLst>
              <a:ext uri="{FF2B5EF4-FFF2-40B4-BE49-F238E27FC236}">
                <a16:creationId xmlns:a16="http://schemas.microsoft.com/office/drawing/2014/main" id="{7B372CFC-A1C1-24EB-4A95-9B07CA3F0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567" y="707119"/>
            <a:ext cx="2257610" cy="78601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04153D2-E6F4-576F-0E98-7129F1E37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247" y="701142"/>
            <a:ext cx="2651068" cy="79155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3E7837C-BBC7-DC6A-03A2-F74AA6718BFA}"/>
              </a:ext>
            </a:extLst>
          </p:cNvPr>
          <p:cNvSpPr txBox="1"/>
          <p:nvPr/>
        </p:nvSpPr>
        <p:spPr>
          <a:xfrm>
            <a:off x="1695861" y="4484888"/>
            <a:ext cx="880027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Presenter: Enmanuel Rijo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Research Mentors: Gulzhan Aldan, Matthew F.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Campbell, Ph.D.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Principal Investigator: Igor </a:t>
            </a:r>
            <a:r>
              <a:rPr lang="en-US" sz="2400" dirty="0" err="1">
                <a:solidFill>
                  <a:schemeClr val="bg1"/>
                </a:solidFill>
                <a:latin typeface="Arial"/>
                <a:cs typeface="Arial"/>
              </a:rPr>
              <a:t>Bargatin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Ph.D.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1E20EA-E873-4784-F135-598415F356E1}"/>
              </a:ext>
            </a:extLst>
          </p:cNvPr>
          <p:cNvSpPr txBox="1"/>
          <p:nvPr/>
        </p:nvSpPr>
        <p:spPr>
          <a:xfrm>
            <a:off x="-185195" y="6338924"/>
            <a:ext cx="226083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/>
                <a:cs typeface="Arial"/>
              </a:rPr>
              <a:t>July 27, 2026</a:t>
            </a:r>
          </a:p>
        </p:txBody>
      </p:sp>
      <p:pic>
        <p:nvPicPr>
          <p:cNvPr id="37" name="Picture 36" descr="Home Page - LRSM">
            <a:extLst>
              <a:ext uri="{FF2B5EF4-FFF2-40B4-BE49-F238E27FC236}">
                <a16:creationId xmlns:a16="http://schemas.microsoft.com/office/drawing/2014/main" id="{64D7049D-1B96-CC91-306F-275216326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199" y="701142"/>
            <a:ext cx="849601" cy="84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71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547E9-D99E-E0B4-0587-FEFF2C6A2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D76744-BB96-5C5B-5E53-0F37D1B8EA16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AE4C21-8257-979D-6468-0180D6FD1A81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DBFB6-ADEC-1BC7-76C1-F896C4D5A098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Scaling up corrugated plates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08D2C397-3188-3550-F9B5-2BFBDED259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ED94BD-AEEF-9477-314E-39A22A2B5AEE}"/>
              </a:ext>
            </a:extLst>
          </p:cNvPr>
          <p:cNvSpPr txBox="1"/>
          <p:nvPr/>
        </p:nvSpPr>
        <p:spPr>
          <a:xfrm>
            <a:off x="827617" y="4978711"/>
            <a:ext cx="4118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err="1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Davoyan</a:t>
            </a:r>
            <a:r>
              <a:rPr lang="en-US" sz="1400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A.R. et al. </a:t>
            </a:r>
            <a:r>
              <a:rPr lang="en-US" sz="1400" i="1" err="1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</a:t>
            </a:r>
            <a:r>
              <a:rPr lang="en-US" sz="1400" i="1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400">
                <a:solidFill>
                  <a:srgbClr val="2C1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(5), 722-734 (2021)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07E77E-9D58-0488-D583-BC1B74DFB5A9}"/>
              </a:ext>
            </a:extLst>
          </p:cNvPr>
          <p:cNvSpPr txBox="1"/>
          <p:nvPr/>
        </p:nvSpPr>
        <p:spPr>
          <a:xfrm>
            <a:off x="5527414" y="1603982"/>
            <a:ext cx="6353907" cy="1633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Laser-patterned plastic molds provide a scalable fabrication pathway</a:t>
            </a:r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Simulations give insight on optimal parameters before full fabrication.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C528BB-7CD5-01FA-3B5B-822966BC0271}"/>
              </a:ext>
            </a:extLst>
          </p:cNvPr>
          <p:cNvSpPr txBox="1"/>
          <p:nvPr/>
        </p:nvSpPr>
        <p:spPr>
          <a:xfrm>
            <a:off x="5527413" y="3326822"/>
            <a:ext cx="6353907" cy="206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b="1" dirty="0">
                <a:solidFill>
                  <a:srgbClr val="011F5B"/>
                </a:solidFill>
              </a:rPr>
              <a:t>Future directions</a:t>
            </a:r>
            <a:endParaRPr lang="en-US" sz="2400" dirty="0">
              <a:solidFill>
                <a:srgbClr val="011F5B"/>
              </a:solidFill>
            </a:endParaRPr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Optimize the plasma process to reduce thermal stress</a:t>
            </a:r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E5A"/>
                </a:solidFill>
              </a:rPr>
              <a:t>SEM or profilometry to better understand surface topography and release quality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C669FA-31EA-7B6F-3689-911EDBB24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90" y="1634462"/>
            <a:ext cx="4805028" cy="320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2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A23EB3-C395-3047-1FFA-FDC3C59A1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4326A7-2140-3B1E-5574-4DCE044255FB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EBEB45-0992-9D0F-E9EC-64BA0916E8CD}"/>
              </a:ext>
            </a:extLst>
          </p:cNvPr>
          <p:cNvSpPr/>
          <p:nvPr/>
        </p:nvSpPr>
        <p:spPr>
          <a:xfrm>
            <a:off x="1277" y="-33053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58F74B-F308-56D8-7C83-1D62D16B5DBC}"/>
              </a:ext>
            </a:extLst>
          </p:cNvPr>
          <p:cNvSpPr txBox="1"/>
          <p:nvPr/>
        </p:nvSpPr>
        <p:spPr>
          <a:xfrm>
            <a:off x="0" y="1303950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rgbClr val="011E5A"/>
                </a:solidFill>
                <a:latin typeface="Arial"/>
                <a:cs typeface="Arial"/>
              </a:rPr>
              <a:t>Thank you!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7B667B1A-27A7-4EE4-12FA-9FF85F7479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B8117C-2549-04C3-C0E4-7950C35F03D2}"/>
              </a:ext>
            </a:extLst>
          </p:cNvPr>
          <p:cNvSpPr txBox="1"/>
          <p:nvPr/>
        </p:nvSpPr>
        <p:spPr>
          <a:xfrm>
            <a:off x="907675" y="2103328"/>
            <a:ext cx="10004052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011F5B"/>
                </a:solidFill>
                <a:latin typeface="Arial"/>
                <a:cs typeface="Arial"/>
              </a:rPr>
              <a:t>Acknowledgements</a:t>
            </a:r>
          </a:p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011F5B"/>
                </a:solidFill>
                <a:latin typeface="Arial"/>
                <a:cs typeface="Arial"/>
              </a:rPr>
              <a:t>A huge thank-you to: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1F5B"/>
                </a:solidFill>
                <a:latin typeface="Arial"/>
                <a:cs typeface="Arial"/>
              </a:rPr>
              <a:t>Gulzhan Aldan and Matthew F. </a:t>
            </a:r>
            <a:r>
              <a:rPr lang="en-US" sz="2000" dirty="0">
                <a:solidFill>
                  <a:srgbClr val="011F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Campbell, Ph.D.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1F5B"/>
                </a:solidFill>
                <a:latin typeface="Arial"/>
                <a:cs typeface="Arial"/>
              </a:rPr>
              <a:t>Principal Investigator: Igor </a:t>
            </a:r>
            <a:r>
              <a:rPr lang="en-US" sz="2000" dirty="0" err="1">
                <a:solidFill>
                  <a:srgbClr val="011F5B"/>
                </a:solidFill>
                <a:latin typeface="Arial"/>
                <a:cs typeface="Arial"/>
              </a:rPr>
              <a:t>Bargatin</a:t>
            </a:r>
            <a:r>
              <a:rPr lang="en-US" sz="2000" dirty="0">
                <a:solidFill>
                  <a:srgbClr val="011F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Ph.D.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9E04C-2F52-8FA0-AF9E-547097C4A7E1}"/>
              </a:ext>
            </a:extLst>
          </p:cNvPr>
          <p:cNvSpPr txBox="1"/>
          <p:nvPr/>
        </p:nvSpPr>
        <p:spPr>
          <a:xfrm>
            <a:off x="871961" y="3802711"/>
            <a:ext cx="10577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11E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was carried out in part at the Singh Center for Nanotechnology, which is supported by the NSF National Nanotechnology Coordinated Infrastructure Program under grant NNCI-2025608, and through the use of facilities supported by the University of Pennsylvania Materials Research Science and Engineering Center (MRSEC) DMR-2309043.</a:t>
            </a:r>
          </a:p>
        </p:txBody>
      </p:sp>
    </p:spTree>
    <p:extLst>
      <p:ext uri="{BB962C8B-B14F-4D97-AF65-F5344CB8AC3E}">
        <p14:creationId xmlns:p14="http://schemas.microsoft.com/office/powerpoint/2010/main" val="2419612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BDC832-56ED-4D48-5520-EED06023F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07E1BA-DFBC-CC60-EBDE-97EC7F228B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05" r="14087"/>
          <a:stretch>
            <a:fillRect/>
          </a:stretch>
        </p:blipFill>
        <p:spPr>
          <a:xfrm>
            <a:off x="5255454" y="3756707"/>
            <a:ext cx="2777500" cy="250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Space exploration spacecraft image">
            <a:extLst>
              <a:ext uri="{FF2B5EF4-FFF2-40B4-BE49-F238E27FC236}">
                <a16:creationId xmlns:a16="http://schemas.microsoft.com/office/drawing/2014/main" id="{026EBFD6-72E8-EAEF-5CEC-477C152503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89" r="15667"/>
          <a:stretch>
            <a:fillRect/>
          </a:stretch>
        </p:blipFill>
        <p:spPr>
          <a:xfrm>
            <a:off x="5255454" y="649712"/>
            <a:ext cx="2777500" cy="2457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B320BD8-4AAC-E3E9-0D32-8F0B4489B86F}"/>
              </a:ext>
            </a:extLst>
          </p:cNvPr>
          <p:cNvSpPr/>
          <p:nvPr/>
        </p:nvSpPr>
        <p:spPr>
          <a:xfrm>
            <a:off x="0" y="0"/>
            <a:ext cx="5073446" cy="6858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35CF7C-6AD4-C12F-0429-17555A7AEE20}"/>
              </a:ext>
            </a:extLst>
          </p:cNvPr>
          <p:cNvSpPr txBox="1"/>
          <p:nvPr/>
        </p:nvSpPr>
        <p:spPr>
          <a:xfrm>
            <a:off x="292510" y="491611"/>
            <a:ext cx="448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Challenge of Space Propulsion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68D74B-A150-4CF3-B8D7-578FA5CCE7FC}"/>
              </a:ext>
            </a:extLst>
          </p:cNvPr>
          <p:cNvSpPr txBox="1"/>
          <p:nvPr/>
        </p:nvSpPr>
        <p:spPr>
          <a:xfrm>
            <a:off x="226142" y="2602545"/>
            <a:ext cx="437043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Arial"/>
                <a:cs typeface="Arial"/>
              </a:rPr>
              <a:t>Can we move spacecrafts without carrying so much fuel?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29A5ED-3178-86D3-0980-4EBAB8030A79}"/>
              </a:ext>
            </a:extLst>
          </p:cNvPr>
          <p:cNvSpPr txBox="1"/>
          <p:nvPr/>
        </p:nvSpPr>
        <p:spPr>
          <a:xfrm>
            <a:off x="8069936" y="1278185"/>
            <a:ext cx="3829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cs typeface="Arial" panose="020B0604020202020204" pitchFamily="34" charset="0"/>
              </a:rPr>
              <a:t>Carrying fuel increases spacecraft mass, launch cost, and limits range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4BBD3B-D4A1-DF41-677E-E96545CAB573}"/>
              </a:ext>
            </a:extLst>
          </p:cNvPr>
          <p:cNvSpPr txBox="1"/>
          <p:nvPr/>
        </p:nvSpPr>
        <p:spPr>
          <a:xfrm>
            <a:off x="8069936" y="4224431"/>
            <a:ext cx="3829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cs typeface="Arial" panose="020B0604020202020204" pitchFamily="34" charset="0"/>
              </a:rPr>
              <a:t>Solar sails reduce dependence on onboard fuel by using light for propulsion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5ECF005-28C6-BC7A-DCB1-CEE3399CCFC0}"/>
              </a:ext>
            </a:extLst>
          </p:cNvPr>
          <p:cNvCxnSpPr>
            <a:cxnSpLocks/>
          </p:cNvCxnSpPr>
          <p:nvPr/>
        </p:nvCxnSpPr>
        <p:spPr>
          <a:xfrm>
            <a:off x="5250425" y="3429000"/>
            <a:ext cx="6735096" cy="0"/>
          </a:xfrm>
          <a:prstGeom prst="line">
            <a:avLst/>
          </a:prstGeom>
          <a:ln w="19050">
            <a:solidFill>
              <a:srgbClr val="011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Download Penn Logos | Penn Brand Standards">
            <a:extLst>
              <a:ext uri="{FF2B5EF4-FFF2-40B4-BE49-F238E27FC236}">
                <a16:creationId xmlns:a16="http://schemas.microsoft.com/office/drawing/2014/main" id="{E7EA5A17-2E94-53B7-1BCE-3BAD743EF2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4C58F-515E-3026-71AD-527DC425A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27679D-4291-2984-0070-595987ED0290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A2298C-4839-9088-7763-895E73A8B483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C9BAAA-BC8C-077F-8184-202D16804C75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Why Ceramic Ultrathin Films?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C2298B16-1CFE-933D-8154-5765D6B9C5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7E5697-51EF-5ADD-2D8B-585701C73E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48" t="6822" b="5115"/>
          <a:stretch>
            <a:fillRect/>
          </a:stretch>
        </p:blipFill>
        <p:spPr>
          <a:xfrm>
            <a:off x="6604002" y="1644313"/>
            <a:ext cx="4652562" cy="27701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F4C4A6-0FFF-D172-04B4-E9EE64446C3D}"/>
              </a:ext>
            </a:extLst>
          </p:cNvPr>
          <p:cNvSpPr txBox="1"/>
          <p:nvPr/>
        </p:nvSpPr>
        <p:spPr>
          <a:xfrm>
            <a:off x="6736082" y="4434294"/>
            <a:ext cx="4136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11F5B"/>
                </a:solidFill>
                <a:cs typeface="Arial" panose="020B0604020202020204" pitchFamily="34" charset="0"/>
              </a:rPr>
              <a:t>Davoyan, A. R. et al. Optica 8, 722–734 (2021).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9A00DF-BAA2-D957-D856-225AA4746FAB}"/>
              </a:ext>
            </a:extLst>
          </p:cNvPr>
          <p:cNvSpPr txBox="1"/>
          <p:nvPr/>
        </p:nvSpPr>
        <p:spPr>
          <a:xfrm>
            <a:off x="652714" y="1903515"/>
            <a:ext cx="52131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11F5B"/>
                </a:solidFill>
              </a:rPr>
              <a:t>Ceramic oxides are useful for ultrathin films because they provide</a:t>
            </a:r>
            <a:r>
              <a:rPr lang="en-US" sz="2400" dirty="0">
                <a:solidFill>
                  <a:srgbClr val="011F5B"/>
                </a:solidFill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400" dirty="0">
              <a:solidFill>
                <a:srgbClr val="011F5B"/>
              </a:solidFill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  <a:cs typeface="Arial" panose="020B0604020202020204" pitchFamily="34" charset="0"/>
              </a:rPr>
              <a:t>High thermal stability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Low optical absorption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  <a:cs typeface="Arial" panose="020B0604020202020204" pitchFamily="34" charset="0"/>
              </a:rPr>
              <a:t>Mechanical stiffness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C55883-FA04-73BD-600A-739ABC034433}"/>
                  </a:ext>
                </a:extLst>
              </p:cNvPr>
              <p:cNvSpPr txBox="1"/>
              <p:nvPr/>
            </p:nvSpPr>
            <p:spPr>
              <a:xfrm>
                <a:off x="652714" y="4954485"/>
                <a:ext cx="1088169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011F5B"/>
                    </a:solidFill>
                  </a:rPr>
                  <a:t>For solar sails, the goal is to limit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rgbClr val="011F5B"/>
                    </a:solidFill>
                  </a:rPr>
                  <a:t> and increase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solidFill>
                              <a:srgbClr val="011F5B"/>
                            </a:solidFill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sz="2400">
                    <a:solidFill>
                      <a:srgbClr val="011F5B"/>
                    </a:solidFill>
                  </a:rPr>
                  <a:t>, </a:t>
                </a:r>
              </a:p>
              <a:p>
                <a:pPr algn="ctr"/>
                <a:r>
                  <a:rPr lang="en-US" sz="2400">
                    <a:solidFill>
                      <a:srgbClr val="011F5B"/>
                    </a:solidFill>
                  </a:rPr>
                  <a:t>keeping the ultrathin film thermally stable.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C55883-FA04-73BD-600A-739ABC034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14" y="4954485"/>
                <a:ext cx="10881699" cy="830997"/>
              </a:xfrm>
              <a:prstGeom prst="rect">
                <a:avLst/>
              </a:prstGeom>
              <a:blipFill>
                <a:blip r:embed="rId4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72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6D0FA-C19E-16D8-AD48-31C146F12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5A5C4F-C33F-C61E-173D-BD5576E5F053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7FF837-8297-E3DF-DAAD-3E91D37D09CC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4C68E6-34DC-DA93-24D9-A9506B1CD0F7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Modifying a material's structure to tune its properties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528F56A9-F5D7-CB98-E55B-DEECC0A26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pic>
        <p:nvPicPr>
          <p:cNvPr id="4" name="Picture 3" descr="Figure 1: Geometry of honeycomb plate metamaterials.">
            <a:extLst>
              <a:ext uri="{FF2B5EF4-FFF2-40B4-BE49-F238E27FC236}">
                <a16:creationId xmlns:a16="http://schemas.microsoft.com/office/drawing/2014/main" id="{3F255B88-46E2-4CFD-054C-73A896770C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31" r="70613" b="52575"/>
          <a:stretch>
            <a:fillRect/>
          </a:stretch>
        </p:blipFill>
        <p:spPr>
          <a:xfrm>
            <a:off x="2391917" y="1132857"/>
            <a:ext cx="4196729" cy="3748429"/>
          </a:xfrm>
          <a:prstGeom prst="rect">
            <a:avLst/>
          </a:prstGeom>
        </p:spPr>
      </p:pic>
      <p:pic>
        <p:nvPicPr>
          <p:cNvPr id="5" name="Picture 4" descr="Figure 1: Geometry of honeycomb plate metamaterials.">
            <a:extLst>
              <a:ext uri="{FF2B5EF4-FFF2-40B4-BE49-F238E27FC236}">
                <a16:creationId xmlns:a16="http://schemas.microsoft.com/office/drawing/2014/main" id="{AE4B529C-2E2B-D10C-A9B3-BBC28D0EB7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rcRect l="33930" t="50965" r="46670"/>
          <a:stretch>
            <a:fillRect/>
          </a:stretch>
        </p:blipFill>
        <p:spPr>
          <a:xfrm>
            <a:off x="6575531" y="1134698"/>
            <a:ext cx="3102875" cy="37696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03CE7-98DF-B4CB-7811-6CA1C165F9D2}"/>
              </a:ext>
            </a:extLst>
          </p:cNvPr>
          <p:cNvSpPr txBox="1"/>
          <p:nvPr/>
        </p:nvSpPr>
        <p:spPr>
          <a:xfrm>
            <a:off x="2312878" y="4860666"/>
            <a:ext cx="4297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Davami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, K. et al. </a:t>
            </a:r>
            <a:r>
              <a:rPr lang="en-US" sz="1400" i="1" dirty="0">
                <a:solidFill>
                  <a:srgbClr val="002060"/>
                </a:solidFill>
                <a:cs typeface="Arial" panose="020B0604020202020204" pitchFamily="34" charset="0"/>
              </a:rPr>
              <a:t>Nat. Commun., 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6,</a:t>
            </a:r>
            <a:r>
              <a:rPr lang="en-US" sz="14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10019</a:t>
            </a:r>
            <a:r>
              <a:rPr lang="en-US" sz="14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(2015)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596B67-0573-2A80-1932-A41AB9321038}"/>
              </a:ext>
            </a:extLst>
          </p:cNvPr>
          <p:cNvSpPr txBox="1"/>
          <p:nvPr/>
        </p:nvSpPr>
        <p:spPr>
          <a:xfrm>
            <a:off x="3205908" y="5165882"/>
            <a:ext cx="6322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cs typeface="Arial" panose="020B0604020202020204" pitchFamily="34" charset="0"/>
              </a:rPr>
              <a:t>Honeycomb structure improves lightweight material stiffness and shape recovery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1F61F8-45A9-D4D6-DDCF-B01E1DA1B932}"/>
              </a:ext>
            </a:extLst>
          </p:cNvPr>
          <p:cNvSpPr txBox="1"/>
          <p:nvPr/>
        </p:nvSpPr>
        <p:spPr>
          <a:xfrm>
            <a:off x="5671464" y="4425208"/>
            <a:ext cx="11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Arial" panose="020B0604020202020204" pitchFamily="34" charset="0"/>
              </a:rPr>
              <a:t>100 μm</a:t>
            </a:r>
          </a:p>
        </p:txBody>
      </p:sp>
    </p:spTree>
    <p:extLst>
      <p:ext uri="{BB962C8B-B14F-4D97-AF65-F5344CB8AC3E}">
        <p14:creationId xmlns:p14="http://schemas.microsoft.com/office/powerpoint/2010/main" val="1772474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CD851-920D-D7A9-D1D9-9FD9D400D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CE1DD3-D75C-3C9B-4FE1-410E3457CA1A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9B5588-4A3D-A9AD-1C2E-1C0E03278A83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01ECCF-FD16-B550-F344-7625C2ABD664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Solar sails need to be </a:t>
            </a:r>
            <a:r>
              <a:rPr lang="en-US" sz="3600" b="1" u="sng">
                <a:solidFill>
                  <a:schemeClr val="bg1"/>
                </a:solidFill>
                <a:latin typeface="Arial"/>
                <a:cs typeface="Arial"/>
              </a:rPr>
              <a:t>big.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697D5450-922A-F87F-D5BC-8D2E52D0A7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5903BD9-61F8-2C53-296E-E1FD419DBE47}"/>
              </a:ext>
            </a:extLst>
          </p:cNvPr>
          <p:cNvSpPr txBox="1"/>
          <p:nvPr/>
        </p:nvSpPr>
        <p:spPr>
          <a:xfrm>
            <a:off x="8073663" y="6292355"/>
            <a:ext cx="4118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Davoyan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A.R. et al. </a:t>
            </a:r>
            <a:r>
              <a:rPr lang="en-US" sz="1400" i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</a:t>
            </a:r>
            <a:r>
              <a:rPr lang="en-US" sz="14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(5), 722-734 (2021)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72AA243-DF42-3110-0732-FBEC403E1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29" y="995617"/>
            <a:ext cx="7598534" cy="50656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4E212AD0-DFC9-32CE-7C06-1B9266226C2E}"/>
              </a:ext>
            </a:extLst>
          </p:cNvPr>
          <p:cNvSpPr/>
          <p:nvPr/>
        </p:nvSpPr>
        <p:spPr>
          <a:xfrm>
            <a:off x="2498501" y="1030310"/>
            <a:ext cx="528034" cy="425003"/>
          </a:xfrm>
          <a:prstGeom prst="rect">
            <a:avLst/>
          </a:prstGeom>
          <a:solidFill>
            <a:srgbClr val="2404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606FBB8-7050-A0B0-0776-BDD30D759DB1}"/>
              </a:ext>
            </a:extLst>
          </p:cNvPr>
          <p:cNvSpPr/>
          <p:nvPr/>
        </p:nvSpPr>
        <p:spPr>
          <a:xfrm>
            <a:off x="4855335" y="5112912"/>
            <a:ext cx="1068946" cy="528034"/>
          </a:xfrm>
          <a:prstGeom prst="ellipse">
            <a:avLst/>
          </a:prstGeom>
          <a:noFill/>
          <a:ln w="38100">
            <a:solidFill>
              <a:srgbClr val="EFE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9689253-27EC-A6C3-B697-87FA0BDFCB84}"/>
              </a:ext>
            </a:extLst>
          </p:cNvPr>
          <p:cNvSpPr/>
          <p:nvPr/>
        </p:nvSpPr>
        <p:spPr>
          <a:xfrm>
            <a:off x="5381223" y="3526664"/>
            <a:ext cx="1068946" cy="528034"/>
          </a:xfrm>
          <a:prstGeom prst="ellipse">
            <a:avLst/>
          </a:prstGeom>
          <a:noFill/>
          <a:ln w="38100">
            <a:solidFill>
              <a:srgbClr val="EFE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2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37F3B-951C-CB00-3C67-54B02820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9C22D6-24F7-7CB8-2103-69743FCE2DDB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466DF-4A63-122A-D99B-F35FE067FCE1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6CA72D-A2A3-B16D-EF86-F72096E402A6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How do we scale up corrugated plates?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1E9879A2-390E-A1FC-3569-6AF4C974B1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1138EF-6D17-E422-E32A-FA87F83A708D}"/>
              </a:ext>
            </a:extLst>
          </p:cNvPr>
          <p:cNvSpPr txBox="1"/>
          <p:nvPr/>
        </p:nvSpPr>
        <p:spPr>
          <a:xfrm>
            <a:off x="6134212" y="3365039"/>
            <a:ext cx="852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cs typeface="Arial" panose="020B0604020202020204" pitchFamily="34" charset="0"/>
              </a:rPr>
              <a:t>100 μm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44C5C2-72DA-C05C-D8EC-E21C96B63BF1}"/>
              </a:ext>
            </a:extLst>
          </p:cNvPr>
          <p:cNvSpPr txBox="1"/>
          <p:nvPr/>
        </p:nvSpPr>
        <p:spPr>
          <a:xfrm>
            <a:off x="2421681" y="1142667"/>
            <a:ext cx="73486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goal: fabricate films ~6 cm wide with a </a:t>
            </a:r>
            <a:r>
              <a:rPr lang="en-US" sz="3200" b="1" u="sng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scalable process</a:t>
            </a:r>
            <a:r>
              <a:rPr lang="en-US" sz="3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697E4-7AD9-8CF0-EBC0-62FE1B826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5" t="84927" r="37692" b="-2307"/>
          <a:stretch>
            <a:fillRect/>
          </a:stretch>
        </p:blipFill>
        <p:spPr>
          <a:xfrm>
            <a:off x="4098275" y="2062703"/>
            <a:ext cx="4175393" cy="164337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9C1ED8F-6320-E1FC-2F68-3A9B1A248E46}"/>
              </a:ext>
            </a:extLst>
          </p:cNvPr>
          <p:cNvCxnSpPr>
            <a:cxnSpLocks/>
          </p:cNvCxnSpPr>
          <p:nvPr/>
        </p:nvCxnSpPr>
        <p:spPr>
          <a:xfrm>
            <a:off x="7897064" y="3022537"/>
            <a:ext cx="890337" cy="312821"/>
          </a:xfrm>
          <a:prstGeom prst="line">
            <a:avLst/>
          </a:prstGeom>
          <a:ln w="28575">
            <a:solidFill>
              <a:srgbClr val="FF79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ECBEBD3-CD0B-EC8B-F2C2-B54825A12E82}"/>
              </a:ext>
            </a:extLst>
          </p:cNvPr>
          <p:cNvSpPr txBox="1"/>
          <p:nvPr/>
        </p:nvSpPr>
        <p:spPr>
          <a:xfrm>
            <a:off x="8809434" y="3053559"/>
            <a:ext cx="2658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(3) Laser-engraved plastic substrate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7EEBC7-A570-3539-FD52-A695396804A2}"/>
              </a:ext>
            </a:extLst>
          </p:cNvPr>
          <p:cNvSpPr txBox="1"/>
          <p:nvPr/>
        </p:nvSpPr>
        <p:spPr>
          <a:xfrm>
            <a:off x="551712" y="2802897"/>
            <a:ext cx="3814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(2) Reflective metallic core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18EB17-6960-8335-3AF1-BAD038BAF910}"/>
              </a:ext>
            </a:extLst>
          </p:cNvPr>
          <p:cNvCxnSpPr>
            <a:cxnSpLocks/>
          </p:cNvCxnSpPr>
          <p:nvPr/>
        </p:nvCxnSpPr>
        <p:spPr>
          <a:xfrm flipV="1">
            <a:off x="3667892" y="2594146"/>
            <a:ext cx="717882" cy="254439"/>
          </a:xfrm>
          <a:prstGeom prst="line">
            <a:avLst/>
          </a:prstGeom>
          <a:ln w="28575">
            <a:solidFill>
              <a:srgbClr val="FF79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9A25F7D-38C8-65C5-322D-7C5E6483EFF7}"/>
              </a:ext>
            </a:extLst>
          </p:cNvPr>
          <p:cNvSpPr txBox="1"/>
          <p:nvPr/>
        </p:nvSpPr>
        <p:spPr>
          <a:xfrm>
            <a:off x="8483613" y="2209804"/>
            <a:ext cx="3708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(1) Ceramic with increased thermal stability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8872598-6810-1B10-1BA9-312034C4023A}"/>
              </a:ext>
            </a:extLst>
          </p:cNvPr>
          <p:cNvCxnSpPr>
            <a:cxnSpLocks/>
          </p:cNvCxnSpPr>
          <p:nvPr/>
        </p:nvCxnSpPr>
        <p:spPr>
          <a:xfrm flipV="1">
            <a:off x="8035402" y="2412694"/>
            <a:ext cx="502670" cy="105000"/>
          </a:xfrm>
          <a:prstGeom prst="line">
            <a:avLst/>
          </a:prstGeom>
          <a:ln w="28575">
            <a:solidFill>
              <a:srgbClr val="FF79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C27B504-9408-0BDF-0ED2-10B74FB851C6}"/>
              </a:ext>
            </a:extLst>
          </p:cNvPr>
          <p:cNvCxnSpPr>
            <a:cxnSpLocks/>
          </p:cNvCxnSpPr>
          <p:nvPr/>
        </p:nvCxnSpPr>
        <p:spPr>
          <a:xfrm>
            <a:off x="8035451" y="2673138"/>
            <a:ext cx="537412" cy="0"/>
          </a:xfrm>
          <a:prstGeom prst="line">
            <a:avLst/>
          </a:prstGeom>
          <a:ln w="28575">
            <a:solidFill>
              <a:srgbClr val="FF79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8FF57F3D-CE17-83C4-DBD1-FD3127A1A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02" y="3201776"/>
            <a:ext cx="6499953" cy="36562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EB33310-BD22-9876-A8D4-D0C34DC23B9C}"/>
              </a:ext>
            </a:extLst>
          </p:cNvPr>
          <p:cNvSpPr txBox="1"/>
          <p:nvPr/>
        </p:nvSpPr>
        <p:spPr>
          <a:xfrm>
            <a:off x="7617775" y="5409330"/>
            <a:ext cx="303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to scale. Hexagon size exaggerated for visibility.</a:t>
            </a:r>
          </a:p>
        </p:txBody>
      </p:sp>
      <p:sp>
        <p:nvSpPr>
          <p:cNvPr id="26" name="Bent Arrow 25">
            <a:extLst>
              <a:ext uri="{FF2B5EF4-FFF2-40B4-BE49-F238E27FC236}">
                <a16:creationId xmlns:a16="http://schemas.microsoft.com/office/drawing/2014/main" id="{38A0F513-9221-8A50-ED48-49E6219612F1}"/>
              </a:ext>
            </a:extLst>
          </p:cNvPr>
          <p:cNvSpPr/>
          <p:nvPr/>
        </p:nvSpPr>
        <p:spPr>
          <a:xfrm rot="2224508" flipV="1">
            <a:off x="3924592" y="3847409"/>
            <a:ext cx="828360" cy="883566"/>
          </a:xfrm>
          <a:prstGeom prst="ben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AA17DA-F2E2-19B5-447E-31A65AAFEAD9}"/>
              </a:ext>
            </a:extLst>
          </p:cNvPr>
          <p:cNvSpPr txBox="1"/>
          <p:nvPr/>
        </p:nvSpPr>
        <p:spPr>
          <a:xfrm>
            <a:off x="4795621" y="3435474"/>
            <a:ext cx="303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cross section view</a:t>
            </a:r>
          </a:p>
        </p:txBody>
      </p:sp>
    </p:spTree>
    <p:extLst>
      <p:ext uri="{BB962C8B-B14F-4D97-AF65-F5344CB8AC3E}">
        <p14:creationId xmlns:p14="http://schemas.microsoft.com/office/powerpoint/2010/main" val="121855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026FC-CCA9-2CA6-FC7B-2699DA92A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136805-C934-9AC2-AF1E-1D1215646131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D0DBFA-77FD-90F8-3502-81BDF1FA6AAC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2F627-723D-E7E2-E876-8B845F5A0B4E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Fabricating Films with a Mylar Mold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1A48F273-DAF4-A52A-332D-0D480AEE0D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CF4D16-E2AC-46BE-330C-356C08C9F676}"/>
              </a:ext>
            </a:extLst>
          </p:cNvPr>
          <p:cNvSpPr txBox="1"/>
          <p:nvPr/>
        </p:nvSpPr>
        <p:spPr>
          <a:xfrm>
            <a:off x="4582540" y="2762262"/>
            <a:ext cx="3026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</a:rPr>
              <a:t>Engrave honeycomb pattern with a laser</a:t>
            </a:r>
            <a:endParaRPr lang="en-US" sz="2400">
              <a:solidFill>
                <a:srgbClr val="011F5B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E41709-97B7-B13E-0355-18FEE301E4DE}"/>
              </a:ext>
            </a:extLst>
          </p:cNvPr>
          <p:cNvSpPr txBox="1"/>
          <p:nvPr/>
        </p:nvSpPr>
        <p:spPr>
          <a:xfrm>
            <a:off x="875989" y="2762262"/>
            <a:ext cx="3315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cs typeface="Arial" panose="020B0604020202020204" pitchFamily="34" charset="0"/>
              </a:rPr>
              <a:t>Fabrication starts with Mylar, a thin plastic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3B5FA2-FC18-2AF9-33F0-F01311EBE5FD}"/>
              </a:ext>
            </a:extLst>
          </p:cNvPr>
          <p:cNvSpPr txBox="1"/>
          <p:nvPr/>
        </p:nvSpPr>
        <p:spPr>
          <a:xfrm>
            <a:off x="7988796" y="2762262"/>
            <a:ext cx="3122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</a:rPr>
              <a:t>Deposit </a:t>
            </a:r>
            <a:r>
              <a:rPr lang="en-US" sz="2400" dirty="0">
                <a:solidFill>
                  <a:srgbClr val="011F5B"/>
                </a:solidFill>
              </a:rPr>
              <a:t>hafnia layer by ALD</a:t>
            </a:r>
            <a:r>
              <a:rPr lang="en-US" sz="2400">
                <a:solidFill>
                  <a:srgbClr val="011F5B"/>
                </a:solidFill>
              </a:rPr>
              <a:t> (30 nm)</a:t>
            </a:r>
            <a:endParaRPr lang="en-US" sz="2400">
              <a:solidFill>
                <a:srgbClr val="011F5B"/>
              </a:solidFill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62E56E4-A9C6-ED87-72F5-E4F78194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"/>
                    </a14:imgEffect>
                    <a14:imgEffect>
                      <a14:colorTemperature colorTemp="4722"/>
                    </a14:imgEffect>
                    <a14:imgEffect>
                      <a14:saturation sa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91" y="3657746"/>
            <a:ext cx="2740418" cy="22860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F44C9C4-78D3-1C46-5E59-DAB2705A75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2" y="3657746"/>
            <a:ext cx="2740418" cy="2286000"/>
          </a:xfrm>
          <a:prstGeom prst="rect">
            <a:avLst/>
          </a:prstGeom>
          <a:ln w="28575">
            <a:solidFill>
              <a:srgbClr val="011E5A"/>
            </a:solidFill>
          </a:ln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39DAC244-D13F-D628-9169-9F87ED81C195}"/>
              </a:ext>
            </a:extLst>
          </p:cNvPr>
          <p:cNvGrpSpPr/>
          <p:nvPr/>
        </p:nvGrpSpPr>
        <p:grpSpPr>
          <a:xfrm>
            <a:off x="772235" y="1991724"/>
            <a:ext cx="276433" cy="659072"/>
            <a:chOff x="861905" y="1833454"/>
            <a:chExt cx="276433" cy="65907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671564-3EBB-7AAD-B8AB-E7DB6C55C812}"/>
                </a:ext>
              </a:extLst>
            </p:cNvPr>
            <p:cNvSpPr/>
            <p:nvPr/>
          </p:nvSpPr>
          <p:spPr>
            <a:xfrm>
              <a:off x="977262" y="1856154"/>
              <a:ext cx="46553" cy="59397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38956A5-F96F-AE29-9BCD-9DAFA528B66D}"/>
                </a:ext>
              </a:extLst>
            </p:cNvPr>
            <p:cNvSpPr/>
            <p:nvPr/>
          </p:nvSpPr>
          <p:spPr>
            <a:xfrm rot="5400000">
              <a:off x="977261" y="1718098"/>
              <a:ext cx="45719" cy="2764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4A0EB7A-B7D6-BCA8-7590-4E617DB5C9F1}"/>
                </a:ext>
              </a:extLst>
            </p:cNvPr>
            <p:cNvSpPr/>
            <p:nvPr/>
          </p:nvSpPr>
          <p:spPr>
            <a:xfrm rot="5400000">
              <a:off x="977262" y="2331451"/>
              <a:ext cx="45719" cy="2764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9DAB7BA-A006-7351-CCDF-7549B5C0475F}"/>
              </a:ext>
            </a:extLst>
          </p:cNvPr>
          <p:cNvSpPr txBox="1"/>
          <p:nvPr/>
        </p:nvSpPr>
        <p:spPr>
          <a:xfrm>
            <a:off x="-36035" y="2006373"/>
            <a:ext cx="866336" cy="69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>
                <a:solidFill>
                  <a:srgbClr val="C00000"/>
                </a:solidFill>
                <a:cs typeface="Arial" panose="020B0604020202020204" pitchFamily="34" charset="0"/>
              </a:rPr>
              <a:t>3.5 μm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295FFA-5C78-F2FE-E2BF-CFB763D01D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" t="70877" r="4764" b="14654"/>
          <a:stretch>
            <a:fillRect/>
          </a:stretch>
        </p:blipFill>
        <p:spPr>
          <a:xfrm>
            <a:off x="1024068" y="1728905"/>
            <a:ext cx="10350213" cy="1077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5751A90-3D20-04D7-F7C1-492FF41A748E}"/>
              </a:ext>
            </a:extLst>
          </p:cNvPr>
          <p:cNvGrpSpPr/>
          <p:nvPr/>
        </p:nvGrpSpPr>
        <p:grpSpPr>
          <a:xfrm>
            <a:off x="5821680" y="1132817"/>
            <a:ext cx="548640" cy="548667"/>
            <a:chOff x="5821680" y="1111044"/>
            <a:chExt cx="548640" cy="54866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0EF7F8E-C370-1DC0-21B8-A667118474F4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80AB66-9622-6EBB-7804-21D261E2F72B}"/>
                </a:ext>
              </a:extLst>
            </p:cNvPr>
            <p:cNvSpPr txBox="1"/>
            <p:nvPr/>
          </p:nvSpPr>
          <p:spPr>
            <a:xfrm>
              <a:off x="5907487" y="1136491"/>
              <a:ext cx="377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A50021"/>
                  </a:solidFill>
                </a:rPr>
                <a:t>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9F41497-A098-A856-ABE0-6B720C4B855D}"/>
              </a:ext>
            </a:extLst>
          </p:cNvPr>
          <p:cNvGrpSpPr/>
          <p:nvPr/>
        </p:nvGrpSpPr>
        <p:grpSpPr>
          <a:xfrm>
            <a:off x="9424852" y="1132817"/>
            <a:ext cx="548640" cy="548667"/>
            <a:chOff x="5821680" y="1111044"/>
            <a:chExt cx="548640" cy="54866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15AD440-8BEC-2B0C-F2D4-6228FB7944EB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6C02A1E-D09E-9802-2F5E-D16F355BA201}"/>
                </a:ext>
              </a:extLst>
            </p:cNvPr>
            <p:cNvSpPr txBox="1"/>
            <p:nvPr/>
          </p:nvSpPr>
          <p:spPr>
            <a:xfrm>
              <a:off x="5907487" y="1136491"/>
              <a:ext cx="377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A50021"/>
                  </a:solidFill>
                </a:rPr>
                <a:t>3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0E228D-7F73-D577-7E46-AE4AADB7B4EB}"/>
              </a:ext>
            </a:extLst>
          </p:cNvPr>
          <p:cNvGrpSpPr/>
          <p:nvPr/>
        </p:nvGrpSpPr>
        <p:grpSpPr>
          <a:xfrm>
            <a:off x="2174966" y="1154586"/>
            <a:ext cx="548640" cy="548667"/>
            <a:chOff x="5821680" y="1111044"/>
            <a:chExt cx="548640" cy="54866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232FA07-0F13-F5BE-771B-8A9643F2E183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3828D7-9F16-E0BD-2AEF-9AED5E95052E}"/>
                </a:ext>
              </a:extLst>
            </p:cNvPr>
            <p:cNvSpPr txBox="1"/>
            <p:nvPr/>
          </p:nvSpPr>
          <p:spPr>
            <a:xfrm>
              <a:off x="5907487" y="1136491"/>
              <a:ext cx="377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A50021"/>
                  </a:solidFill>
                </a:rPr>
                <a:t>1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68EB152-D158-0864-CE24-2370BA34E51D}"/>
              </a:ext>
            </a:extLst>
          </p:cNvPr>
          <p:cNvSpPr/>
          <p:nvPr/>
        </p:nvSpPr>
        <p:spPr>
          <a:xfrm>
            <a:off x="6482636" y="5705237"/>
            <a:ext cx="875326" cy="173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571594-74DE-341B-FE45-7475D00FA4CF}"/>
              </a:ext>
            </a:extLst>
          </p:cNvPr>
          <p:cNvSpPr/>
          <p:nvPr/>
        </p:nvSpPr>
        <p:spPr>
          <a:xfrm>
            <a:off x="10115549" y="5723942"/>
            <a:ext cx="850392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E63EC5-1F57-84AE-3B1F-B8D21CBD20A8}"/>
              </a:ext>
            </a:extLst>
          </p:cNvPr>
          <p:cNvSpPr txBox="1"/>
          <p:nvPr/>
        </p:nvSpPr>
        <p:spPr>
          <a:xfrm>
            <a:off x="9129469" y="6127094"/>
            <a:ext cx="3315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cs typeface="Arial" panose="020B0604020202020204" pitchFamily="34" charset="0"/>
              </a:rPr>
              <a:t>Scale bars are 500 μm</a:t>
            </a:r>
          </a:p>
        </p:txBody>
      </p:sp>
    </p:spTree>
    <p:extLst>
      <p:ext uri="{BB962C8B-B14F-4D97-AF65-F5344CB8AC3E}">
        <p14:creationId xmlns:p14="http://schemas.microsoft.com/office/powerpoint/2010/main" val="71982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118F0-08D3-D2D3-0A35-F0C580993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40ECFC-2B06-7DB6-303F-56196658221D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863EF0-2A22-A8F0-DFC3-DFD1DC340F72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9BBDFB-4124-B8B9-1C53-3C82B663F581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Fabricating Films with a Plastic Mold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B6273271-9418-EAF3-BC4A-E52F31A13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759F13-308F-1131-B756-E54B4F76E78C}"/>
              </a:ext>
            </a:extLst>
          </p:cNvPr>
          <p:cNvSpPr txBox="1"/>
          <p:nvPr/>
        </p:nvSpPr>
        <p:spPr>
          <a:xfrm>
            <a:off x="4583787" y="2662189"/>
            <a:ext cx="3024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latin typeface="+mj-lt"/>
              </a:rPr>
              <a:t>Deposit 2nd hafnia layer by ALD (30 nm)</a:t>
            </a:r>
            <a:endParaRPr lang="en-US" sz="2400">
              <a:solidFill>
                <a:srgbClr val="011F5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EE715-65B7-D965-4EEE-7F5397F0A0DA}"/>
              </a:ext>
            </a:extLst>
          </p:cNvPr>
          <p:cNvSpPr txBox="1"/>
          <p:nvPr/>
        </p:nvSpPr>
        <p:spPr>
          <a:xfrm>
            <a:off x="595794" y="2659316"/>
            <a:ext cx="3315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11F5B"/>
                </a:solidFill>
                <a:cs typeface="Arial" panose="020B0604020202020204" pitchFamily="34" charset="0"/>
              </a:rPr>
              <a:t>Deposit aluminum by sputtering (60 nm)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181FE1-3BA0-64A0-4BC9-A8EB8BB97DE9}"/>
              </a:ext>
            </a:extLst>
          </p:cNvPr>
          <p:cNvSpPr txBox="1"/>
          <p:nvPr/>
        </p:nvSpPr>
        <p:spPr>
          <a:xfrm>
            <a:off x="8060860" y="2575553"/>
            <a:ext cx="386997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>
                <a:solidFill>
                  <a:srgbClr val="011F5B"/>
                </a:solidFill>
              </a:rPr>
              <a:t>Remove substrate by plasma ashing</a:t>
            </a:r>
          </a:p>
          <a:p>
            <a:pPr algn="ctr">
              <a:lnSpc>
                <a:spcPct val="90000"/>
              </a:lnSpc>
            </a:pPr>
            <a:r>
              <a:rPr lang="en-US" sz="2400">
                <a:solidFill>
                  <a:srgbClr val="011F5B"/>
                </a:solidFill>
                <a:sym typeface="Wingdings" pitchFamily="2" charset="2"/>
              </a:rPr>
              <a:t> final product!</a:t>
            </a:r>
            <a:endParaRPr lang="en-US" sz="2400">
              <a:solidFill>
                <a:srgbClr val="011F5B"/>
              </a:solidFill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DFA1F79-65D1-E772-1A37-FDDAC91613D3}"/>
              </a:ext>
            </a:extLst>
          </p:cNvPr>
          <p:cNvGrpSpPr/>
          <p:nvPr/>
        </p:nvGrpSpPr>
        <p:grpSpPr>
          <a:xfrm>
            <a:off x="5821680" y="1111044"/>
            <a:ext cx="548640" cy="548667"/>
            <a:chOff x="5821680" y="1111044"/>
            <a:chExt cx="548640" cy="54866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919B29C-B09B-D573-E6E3-AB95A0CE0616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8F3349-F8A5-1FC1-9011-DEEE3AF59244}"/>
                </a:ext>
              </a:extLst>
            </p:cNvPr>
            <p:cNvSpPr txBox="1"/>
            <p:nvPr/>
          </p:nvSpPr>
          <p:spPr>
            <a:xfrm>
              <a:off x="5907487" y="113649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A50021"/>
                  </a:solidFill>
                </a:rPr>
                <a:t>5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713D409-03E8-570A-E778-B96C8CCF1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8" y="3601561"/>
            <a:ext cx="2740417" cy="2286000"/>
          </a:xfrm>
          <a:prstGeom prst="rect">
            <a:avLst/>
          </a:prstGeom>
          <a:ln w="28575">
            <a:solidFill>
              <a:srgbClr val="011E5A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D0AEE6-1356-0F16-AE96-144FAFCFA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91" y="3601561"/>
            <a:ext cx="2740418" cy="2286000"/>
          </a:xfrm>
          <a:prstGeom prst="rect">
            <a:avLst/>
          </a:prstGeom>
          <a:ln w="28575">
            <a:solidFill>
              <a:srgbClr val="011E5A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C0A52CE-B699-B8CB-C22B-A97518F5F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27" r="5916" b="-2307"/>
          <a:stretch>
            <a:fillRect/>
          </a:stretch>
        </p:blipFill>
        <p:spPr>
          <a:xfrm>
            <a:off x="217713" y="1409958"/>
            <a:ext cx="11600108" cy="1431209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BC03D2E-D27C-F750-DBB1-DD290D4F21A9}"/>
              </a:ext>
            </a:extLst>
          </p:cNvPr>
          <p:cNvGrpSpPr/>
          <p:nvPr/>
        </p:nvGrpSpPr>
        <p:grpSpPr>
          <a:xfrm>
            <a:off x="9729652" y="1111044"/>
            <a:ext cx="548640" cy="548667"/>
            <a:chOff x="5821680" y="1111044"/>
            <a:chExt cx="548640" cy="548667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539C639-AF4A-253E-5053-357FD6B23409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7759CA-D553-196E-23CB-CB5A0F33966C}"/>
                </a:ext>
              </a:extLst>
            </p:cNvPr>
            <p:cNvSpPr txBox="1"/>
            <p:nvPr/>
          </p:nvSpPr>
          <p:spPr>
            <a:xfrm>
              <a:off x="5907487" y="1136491"/>
              <a:ext cx="377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A50021"/>
                  </a:solidFill>
                </a:rPr>
                <a:t>6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AD55EC3-866B-1754-AFCF-31C69EB1BB4D}"/>
              </a:ext>
            </a:extLst>
          </p:cNvPr>
          <p:cNvGrpSpPr/>
          <p:nvPr/>
        </p:nvGrpSpPr>
        <p:grpSpPr>
          <a:xfrm>
            <a:off x="2033452" y="1132815"/>
            <a:ext cx="548640" cy="548667"/>
            <a:chOff x="5821680" y="1111044"/>
            <a:chExt cx="548640" cy="548667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922E9A2-9995-98A9-3B92-7FF60F1DC2AE}"/>
                </a:ext>
              </a:extLst>
            </p:cNvPr>
            <p:cNvSpPr>
              <a:spLocks/>
            </p:cNvSpPr>
            <p:nvPr/>
          </p:nvSpPr>
          <p:spPr>
            <a:xfrm>
              <a:off x="5821680" y="1111044"/>
              <a:ext cx="548640" cy="548640"/>
            </a:xfrm>
            <a:prstGeom prst="ellipse">
              <a:avLst/>
            </a:prstGeom>
            <a:noFill/>
            <a:ln w="28575">
              <a:solidFill>
                <a:srgbClr val="A5002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A5002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4FAB13-9464-2D04-6246-B7BD9AA20CF7}"/>
                </a:ext>
              </a:extLst>
            </p:cNvPr>
            <p:cNvSpPr txBox="1"/>
            <p:nvPr/>
          </p:nvSpPr>
          <p:spPr>
            <a:xfrm>
              <a:off x="5907487" y="1136491"/>
              <a:ext cx="377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A50021"/>
                  </a:solidFill>
                </a:rPr>
                <a:t>4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008E83A-02B6-9471-6F24-DA40A906DE12}"/>
              </a:ext>
            </a:extLst>
          </p:cNvPr>
          <p:cNvSpPr/>
          <p:nvPr/>
        </p:nvSpPr>
        <p:spPr>
          <a:xfrm>
            <a:off x="2863938" y="5676285"/>
            <a:ext cx="822960" cy="155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681018-B1AD-B295-934A-5DFFDEA1F7EC}"/>
              </a:ext>
            </a:extLst>
          </p:cNvPr>
          <p:cNvSpPr/>
          <p:nvPr/>
        </p:nvSpPr>
        <p:spPr>
          <a:xfrm>
            <a:off x="6556373" y="5663585"/>
            <a:ext cx="850392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491A80-AF9E-3E45-F73D-59A44748D8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888"/>
                    </a14:imgEffect>
                    <a14:imgEffect>
                      <a14:saturation sat="68000"/>
                    </a14:imgEffect>
                    <a14:imgEffect>
                      <a14:brightnessContrast bright="6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829" y="3623211"/>
            <a:ext cx="2740418" cy="2286000"/>
          </a:xfrm>
          <a:prstGeom prst="rect">
            <a:avLst/>
          </a:prstGeom>
          <a:ln w="28575">
            <a:solidFill>
              <a:srgbClr val="011E5A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9C2E42-AE18-2BB6-7F50-96525CF75026}"/>
              </a:ext>
            </a:extLst>
          </p:cNvPr>
          <p:cNvSpPr/>
          <p:nvPr/>
        </p:nvSpPr>
        <p:spPr>
          <a:xfrm>
            <a:off x="9556595" y="5682647"/>
            <a:ext cx="1691640" cy="164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A292C7-6FC9-1370-47F1-AADAB6DF1235}"/>
              </a:ext>
            </a:extLst>
          </p:cNvPr>
          <p:cNvSpPr txBox="1"/>
          <p:nvPr/>
        </p:nvSpPr>
        <p:spPr>
          <a:xfrm>
            <a:off x="9129469" y="6127094"/>
            <a:ext cx="3315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cs typeface="Arial" panose="020B0604020202020204" pitchFamily="34" charset="0"/>
              </a:rPr>
              <a:t>Scale bars are 500 μm</a:t>
            </a:r>
          </a:p>
        </p:txBody>
      </p:sp>
    </p:spTree>
    <p:extLst>
      <p:ext uri="{BB962C8B-B14F-4D97-AF65-F5344CB8AC3E}">
        <p14:creationId xmlns:p14="http://schemas.microsoft.com/office/powerpoint/2010/main" val="177702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6114A-0915-4EE1-2A0E-60D8E1ADD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BB4F8-7D41-5BAD-A1F6-88255044CB34}"/>
              </a:ext>
            </a:extLst>
          </p:cNvPr>
          <p:cNvSpPr/>
          <p:nvPr/>
        </p:nvSpPr>
        <p:spPr>
          <a:xfrm>
            <a:off x="0" y="6072000"/>
            <a:ext cx="12189446" cy="786000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79D581-486A-E642-02CB-F66AFCD9366D}"/>
              </a:ext>
            </a:extLst>
          </p:cNvPr>
          <p:cNvSpPr/>
          <p:nvPr/>
        </p:nvSpPr>
        <p:spPr>
          <a:xfrm>
            <a:off x="0" y="0"/>
            <a:ext cx="12189446" cy="972273"/>
          </a:xfrm>
          <a:prstGeom prst="rect">
            <a:avLst/>
          </a:prstGeom>
          <a:solidFill>
            <a:srgbClr val="011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6CF318-5A61-F81E-8E96-070A318ABDBA}"/>
              </a:ext>
            </a:extLst>
          </p:cNvPr>
          <p:cNvSpPr txBox="1"/>
          <p:nvPr/>
        </p:nvSpPr>
        <p:spPr>
          <a:xfrm>
            <a:off x="178993" y="188373"/>
            <a:ext cx="119064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we predict the optical behavior of thin films?</a:t>
            </a:r>
          </a:p>
        </p:txBody>
      </p:sp>
      <p:pic>
        <p:nvPicPr>
          <p:cNvPr id="20" name="Picture 19" descr="Download Penn Logos | Penn Brand Standards">
            <a:extLst>
              <a:ext uri="{FF2B5EF4-FFF2-40B4-BE49-F238E27FC236}">
                <a16:creationId xmlns:a16="http://schemas.microsoft.com/office/drawing/2014/main" id="{276844E5-926B-0F4A-20C9-53877AB663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63" t="8072" r="24967" b="8239"/>
          <a:stretch>
            <a:fillRect/>
          </a:stretch>
        </p:blipFill>
        <p:spPr>
          <a:xfrm>
            <a:off x="97016" y="6154678"/>
            <a:ext cx="555698" cy="6120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404A9B-404A-D67C-DE3B-AE1D1D637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3" y="1550767"/>
            <a:ext cx="6990240" cy="4021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B90ACB-646E-C58A-10E7-7A75EDC212AC}"/>
              </a:ext>
            </a:extLst>
          </p:cNvPr>
          <p:cNvSpPr txBox="1"/>
          <p:nvPr/>
        </p:nvSpPr>
        <p:spPr>
          <a:xfrm>
            <a:off x="7169233" y="2090172"/>
            <a:ext cx="4535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SiO₂–Al and TiO₂–Al seem to provide the best balance.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11F5B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11F5B"/>
                </a:solidFill>
              </a:rPr>
              <a:t>Thermal behavior, mechanical stability, and experimental validation must also be considered.</a:t>
            </a:r>
            <a:endParaRPr lang="en-US" sz="2400" dirty="0">
              <a:solidFill>
                <a:srgbClr val="011F5B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68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Presentation (1)</Template>
  <TotalTime>15261</TotalTime>
  <Words>523</Words>
  <Application>Microsoft Office PowerPoint</Application>
  <PresentationFormat>Widescreen</PresentationFormat>
  <Paragraphs>69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Enmanuel Rijo</dc:creator>
  <cp:lastModifiedBy>Enmanuel Rijo</cp:lastModifiedBy>
  <cp:revision>2</cp:revision>
  <dcterms:created xsi:type="dcterms:W3CDTF">2026-07-17T01:30:58Z</dcterms:created>
  <dcterms:modified xsi:type="dcterms:W3CDTF">2026-07-27T15:52:11Z</dcterms:modified>
</cp:coreProperties>
</file>