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PdQ3VywL0o5gs76GMClHe1IPz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9F778F-A2FD-53BF-9657-E26B2D108AAC}" v="573" dt="2026-07-30T22:35:57.050"/>
    <p1510:client id="{74E26E77-1ACD-0A34-91F3-E1ACD4E37F7B}" v="415" dt="2026-07-29T19:28:55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10 minutes total to present</a:t>
            </a:r>
            <a:endParaRPr/>
          </a:p>
        </p:txBody>
      </p:sp>
      <p:sp>
        <p:nvSpPr>
          <p:cNvPr id="74" name="Google Shape;7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22c4d1aea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4" name="Google Shape;224;g3f22c4d1ae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FF0000"/>
                </a:solidFill>
              </a:rPr>
              <a:t>Present your data – modelled and measured (if applicable)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Tell us what you think it means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What do you think it means for the next step?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Include more images of the alumina dielectric and failed iterations here… possibly on this slide or the next slide show (hopefully) capacitance results of successful dielectric capacitors</a:t>
            </a:r>
            <a:endParaRPr/>
          </a:p>
        </p:txBody>
      </p:sp>
      <p:sp>
        <p:nvSpPr>
          <p:cNvPr id="241" name="Google Shape;2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f34692067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FF0000"/>
                </a:solidFill>
              </a:rPr>
              <a:t>Present your data – modelled and measured (if applicable)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Tell us what you think it means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What do you think it means for the next step?</a:t>
            </a:r>
            <a:endParaRPr/>
          </a:p>
        </p:txBody>
      </p:sp>
      <p:sp>
        <p:nvSpPr>
          <p:cNvPr id="258" name="Google Shape;258;g3ef3469206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2c57b9d97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FF0000"/>
                </a:solidFill>
              </a:rPr>
              <a:t>Present your data – modelled and measured (if applicable)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Tell us what you think it means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What do you think it means for the next step?</a:t>
            </a:r>
            <a:endParaRPr/>
          </a:p>
        </p:txBody>
      </p:sp>
      <p:sp>
        <p:nvSpPr>
          <p:cNvPr id="268" name="Google Shape;268;g3f2c57b9d9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2c57b9d97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●"/>
            </a:pPr>
            <a:r>
              <a:rPr lang="en-US">
                <a:solidFill>
                  <a:srgbClr val="FF0000"/>
                </a:solidFill>
              </a:rPr>
              <a:t>Improvements in dielectric performance will increase the viability of these transistors, improving the effectiveness of these cheaper processing methods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FF0000"/>
                </a:solidFill>
              </a:rPr>
              <a:t>Present your data – modelled and measured (if applicable)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Tell us what you think it means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/>
              <a:t>What do you think it means for the next step?</a:t>
            </a:r>
          </a:p>
          <a:p>
            <a:pPr marL="0" indent="0">
              <a:buSzPts val="1800"/>
            </a:pPr>
            <a:endParaRPr lang="en-US" dirty="0"/>
          </a:p>
          <a:p>
            <a:pPr marL="0" indent="0">
              <a:buSzPts val="1800"/>
            </a:pPr>
            <a:r>
              <a:rPr lang="en-US"/>
              <a:t>Include a bit about what this means for the dielectric layer... Overall, still needs work to improve consistency and reduce leakage</a:t>
            </a:r>
            <a:endParaRPr lang="en-US" dirty="0"/>
          </a:p>
        </p:txBody>
      </p:sp>
      <p:sp>
        <p:nvSpPr>
          <p:cNvPr id="279" name="Google Shape;279;g3f2c57b9d9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6" name="Google Shape;2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5a937fd4da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5" name="Google Shape;325;g35a937fd4d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22c4d1aea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" name="Google Shape;339;g3f22c4d1ae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i="1">
                <a:solidFill>
                  <a:srgbClr val="FF0000"/>
                </a:solidFill>
              </a:rPr>
              <a:t>Tells us why we should care about your problem! You should need to cite articles you have read to do this.</a:t>
            </a:r>
            <a:endParaRPr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22c4d1aea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i="1">
                <a:solidFill>
                  <a:srgbClr val="FF0000"/>
                </a:solidFill>
              </a:rPr>
              <a:t>Tells us why we should care about your problem! You should need to cite articles you have read to do this.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indent="0"/>
            <a:r>
              <a:rPr lang="en-US" dirty="0"/>
              <a:t>Enables low-cost manufacturing </a:t>
            </a:r>
            <a:r>
              <a:rPr lang="en-US"/>
              <a:t>through</a:t>
            </a:r>
            <a:r>
              <a:rPr lang="en-US" dirty="0"/>
              <a:t> methods such as spin coating, spray coating, plasma treatments, and so on</a:t>
            </a:r>
          </a:p>
        </p:txBody>
      </p:sp>
      <p:sp>
        <p:nvSpPr>
          <p:cNvPr id="97" name="Google Shape;97;g3f22c4d1ae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i="1">
                <a:solidFill>
                  <a:srgbClr val="FF0000"/>
                </a:solidFill>
              </a:rPr>
              <a:t>Tell us about the </a:t>
            </a:r>
            <a:r>
              <a:rPr lang="en-US" i="1" u="sng">
                <a:solidFill>
                  <a:srgbClr val="FF0000"/>
                </a:solidFill>
              </a:rPr>
              <a:t>specific</a:t>
            </a:r>
            <a:r>
              <a:rPr lang="en-US" i="1">
                <a:solidFill>
                  <a:srgbClr val="FF0000"/>
                </a:solidFill>
              </a:rPr>
              <a:t> problem you are trying to solve. You will probably have to cite different articles here.</a:t>
            </a:r>
            <a:endParaRPr lang="en-US">
              <a:solidFill>
                <a:srgbClr val="000000"/>
              </a:solidFill>
            </a:endParaRPr>
          </a:p>
          <a:p>
            <a:pPr indent="-368300">
              <a:buFont typeface="Calibri,Sans-Serif"/>
              <a:buChar char="●"/>
            </a:pPr>
            <a:r>
              <a:rPr lang="en-US" dirty="0"/>
              <a:t>Open-air processing can circumvent the </a:t>
            </a:r>
            <a:r>
              <a:rPr lang="en-US"/>
              <a:t>need for</a:t>
            </a:r>
            <a:r>
              <a:rPr lang="en-US" dirty="0"/>
              <a:t> high cleanliness (and cost)</a:t>
            </a:r>
            <a:endParaRPr lang="en-US" dirty="0">
              <a:solidFill>
                <a:srgbClr val="000000"/>
              </a:solidFill>
            </a:endParaRPr>
          </a:p>
          <a:p>
            <a:pPr indent="-368300">
              <a:spcBef>
                <a:spcPts val="1000"/>
              </a:spcBef>
              <a:buFont typeface="Calibri,Sans-Serif"/>
              <a:buChar char="●"/>
            </a:pPr>
            <a:r>
              <a:rPr lang="en-US" dirty="0"/>
              <a:t>Open-air processing allows for </a:t>
            </a:r>
            <a:r>
              <a:rPr lang="en-US"/>
              <a:t>quicker transistor</a:t>
            </a:r>
            <a:r>
              <a:rPr lang="en-US" dirty="0"/>
              <a:t> production</a:t>
            </a:r>
            <a:endParaRPr lang="en-US" dirty="0">
              <a:solidFill>
                <a:srgbClr val="000000"/>
              </a:solidFill>
            </a:endParaRPr>
          </a:p>
          <a:p>
            <a:pPr indent="-368300">
              <a:spcBef>
                <a:spcPts val="1000"/>
              </a:spcBef>
              <a:spcAft>
                <a:spcPts val="1000"/>
              </a:spcAft>
              <a:buFont typeface="Calibri,Sans-Serif"/>
              <a:buChar char="●"/>
            </a:pPr>
            <a:r>
              <a:rPr lang="en-US" dirty="0"/>
              <a:t>Overall simplifies manufacturing, and makes </a:t>
            </a:r>
            <a:r>
              <a:rPr lang="en-US"/>
              <a:t>it cheaper</a:t>
            </a:r>
            <a:r>
              <a:rPr lang="en-US" dirty="0"/>
              <a:t> and more sustainable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2c8b81ed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i="1">
                <a:solidFill>
                  <a:srgbClr val="FF0000"/>
                </a:solidFill>
              </a:rPr>
              <a:t>Tell us about the </a:t>
            </a:r>
            <a:r>
              <a:rPr lang="en-US" i="1" u="sng">
                <a:solidFill>
                  <a:srgbClr val="FF0000"/>
                </a:solidFill>
              </a:rPr>
              <a:t>specific</a:t>
            </a:r>
            <a:r>
              <a:rPr lang="en-US" i="1">
                <a:solidFill>
                  <a:srgbClr val="FF0000"/>
                </a:solidFill>
              </a:rPr>
              <a:t> problem you are trying to solve. You will probably have to cite different articles here.</a:t>
            </a:r>
            <a:endParaRPr/>
          </a:p>
        </p:txBody>
      </p:sp>
      <p:sp>
        <p:nvSpPr>
          <p:cNvPr id="127" name="Google Shape;127;g3f2c8b81ed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i="1">
                <a:solidFill>
                  <a:srgbClr val="FF0000"/>
                </a:solidFill>
              </a:rPr>
              <a:t>Describe what you plan to do / are doing / have done in this project to solve the problem</a:t>
            </a:r>
            <a:endParaRPr/>
          </a:p>
        </p:txBody>
      </p:sp>
      <p:sp>
        <p:nvSpPr>
          <p:cNvPr id="149" name="Google Shape;1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i="1">
                <a:solidFill>
                  <a:srgbClr val="FF0000"/>
                </a:solidFill>
              </a:rPr>
              <a:t>Explain </a:t>
            </a:r>
            <a:r>
              <a:rPr lang="en-US" b="1" i="1">
                <a:solidFill>
                  <a:srgbClr val="FF0000"/>
                </a:solidFill>
              </a:rPr>
              <a:t>some</a:t>
            </a:r>
            <a:r>
              <a:rPr lang="en-US" i="1">
                <a:solidFill>
                  <a:srgbClr val="FF0000"/>
                </a:solidFill>
              </a:rPr>
              <a:t> experimentation steps that have led to results.</a:t>
            </a:r>
            <a:endParaRPr/>
          </a:p>
        </p:txBody>
      </p:sp>
      <p:sp>
        <p:nvSpPr>
          <p:cNvPr id="167" name="Google Shape;1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22c4d1aea_0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g3f22c4d1aea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2da2d486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g3f2da2d48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body" idx="1"/>
          </p:nvPr>
        </p:nvSpPr>
        <p:spPr>
          <a:xfrm rot="5400000">
            <a:off x="3524250" y="-1652587"/>
            <a:ext cx="51435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/>
          </a:p>
        </p:txBody>
      </p:sp>
      <p:pic>
        <p:nvPicPr>
          <p:cNvPr id="29" name="Google Shape;2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86491" y="106941"/>
            <a:ext cx="655650" cy="6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58900" y="158425"/>
            <a:ext cx="2626150" cy="5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9"/>
          <p:cNvSpPr txBox="1">
            <a:spLocks noGrp="1"/>
          </p:cNvSpPr>
          <p:nvPr>
            <p:ph type="sldNum" idx="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									</a:t>
            </a:r>
            <a:fld id="{00000000-1234-1234-1234-123412341234}" type="slidenum">
              <a:rPr lang="en-US" sz="1400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0" y="6492876"/>
            <a:ext cx="12192000" cy="407986"/>
          </a:xfrm>
          <a:prstGeom prst="rect">
            <a:avLst/>
          </a:prstGeom>
          <a:solidFill>
            <a:srgbClr val="FFA41D"/>
          </a:solidFill>
          <a:ln>
            <a:noFill/>
          </a:ln>
        </p:spPr>
        <p:txBody>
          <a:bodyPr spcFirstLastPara="1" wrap="square" lIns="98425" tIns="49200" rIns="98425" bIns="49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8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									</a:t>
            </a:r>
            <a:fld id="{00000000-1234-1234-1234-123412341234}" type="slidenum">
              <a:rPr lang="en-US" sz="1400"/>
              <a:t>‹#›</a:t>
            </a:fld>
            <a:endParaRPr sz="1400"/>
          </a:p>
        </p:txBody>
      </p:sp>
      <p:cxnSp>
        <p:nvCxnSpPr>
          <p:cNvPr id="14" name="Google Shape;14;p8"/>
          <p:cNvCxnSpPr/>
          <p:nvPr/>
        </p:nvCxnSpPr>
        <p:spPr>
          <a:xfrm>
            <a:off x="0" y="846750"/>
            <a:ext cx="12192000" cy="50187"/>
          </a:xfrm>
          <a:prstGeom prst="straightConnector1">
            <a:avLst/>
          </a:prstGeom>
          <a:noFill/>
          <a:ln w="31750" cap="flat" cmpd="sng">
            <a:solidFill>
              <a:srgbClr val="FFB31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5" name="Google Shape;15;p8"/>
          <p:cNvCxnSpPr/>
          <p:nvPr/>
        </p:nvCxnSpPr>
        <p:spPr>
          <a:xfrm>
            <a:off x="0" y="914400"/>
            <a:ext cx="12192000" cy="48126"/>
          </a:xfrm>
          <a:prstGeom prst="straightConnector1">
            <a:avLst/>
          </a:prstGeom>
          <a:noFill/>
          <a:ln w="31750" cap="flat" cmpd="sng">
            <a:solidFill>
              <a:srgbClr val="AFA593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6" name="Google Shape;16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6525" y="6540500"/>
            <a:ext cx="1698403" cy="29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5728" y="109533"/>
            <a:ext cx="1300480" cy="63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934225" y="6578600"/>
            <a:ext cx="2196825" cy="2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86491" y="106941"/>
            <a:ext cx="655650" cy="6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458900" y="158425"/>
            <a:ext cx="2626150" cy="5526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pn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jpg"/><Relationship Id="rId10" Type="http://schemas.openxmlformats.org/officeDocument/2006/relationships/image" Target="../media/image26.jpg"/><Relationship Id="rId4" Type="http://schemas.openxmlformats.org/officeDocument/2006/relationships/image" Target="../media/image20.jpg"/><Relationship Id="rId9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jp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6000"/>
          </a:p>
          <a:p>
            <a:pPr marL="0" lvl="0" indent="4572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6000"/>
              <a:t>Open-Air Processing and Synthesis for ZnO Thin Film Transistors</a:t>
            </a:r>
            <a:endParaRPr sz="6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u="sng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u="sng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br>
              <a:rPr lang="en-US" sz="3200" u="sng"/>
            </a:br>
            <a:r>
              <a:rPr lang="en-US" sz="2600"/>
              <a:t>Mateo Aleksov, Arizona State University</a:t>
            </a:r>
            <a:endParaRPr sz="26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600"/>
              <a:t>Nicholas Rolston, Arizona State University</a:t>
            </a:r>
            <a:endParaRPr sz="2600">
              <a:solidFill>
                <a:srgbClr val="AFA593"/>
              </a:solidFill>
            </a:endParaRPr>
          </a:p>
        </p:txBody>
      </p:sp>
      <p:sp>
        <p:nvSpPr>
          <p:cNvPr id="77" name="Google Shape;77;p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78" name="Google Shape;78;p1"/>
          <p:cNvSpPr txBox="1"/>
          <p:nvPr/>
        </p:nvSpPr>
        <p:spPr>
          <a:xfrm>
            <a:off x="1180650" y="6496750"/>
            <a:ext cx="8404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1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80" name="Google Shape;8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79050" y="3486872"/>
            <a:ext cx="2915224" cy="194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" title="0.jpg"/>
          <p:cNvPicPr preferRelativeResize="0"/>
          <p:nvPr/>
        </p:nvPicPr>
        <p:blipFill rotWithShape="1">
          <a:blip r:embed="rId4">
            <a:alphaModFix/>
          </a:blip>
          <a:srcRect l="8775" r="2051" b="24998"/>
          <a:stretch/>
        </p:blipFill>
        <p:spPr>
          <a:xfrm>
            <a:off x="361725" y="3486875"/>
            <a:ext cx="2564501" cy="2875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22c4d1aea_0_113"/>
          <p:cNvSpPr txBox="1"/>
          <p:nvPr/>
        </p:nvSpPr>
        <p:spPr>
          <a:xfrm>
            <a:off x="166875" y="1135500"/>
            <a:ext cx="5488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 Metal Evaporator was used to deposit aluminum top contacts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3f22c4d1aea_0_113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Making the Layers</a:t>
            </a:r>
            <a:endParaRPr/>
          </a:p>
        </p:txBody>
      </p:sp>
      <p:sp>
        <p:nvSpPr>
          <p:cNvPr id="228" name="Google Shape;228;g3f22c4d1aea_0_113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29" name="Google Shape;229;g3f22c4d1aea_0_113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10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230" name="Google Shape;230;g3f22c4d1aea_0_113" title="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375" y="2537339"/>
            <a:ext cx="3080550" cy="231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f22c4d1aea_0_113" title="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35250" y="2516914"/>
            <a:ext cx="3080550" cy="2310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f22c4d1aea_0_113" title="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2000" y="2529838"/>
            <a:ext cx="2327674" cy="3103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3f22c4d1aea_0_113" title="0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70775" y="2529832"/>
            <a:ext cx="2327674" cy="3103573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3f22c4d1aea_0_113"/>
          <p:cNvSpPr txBox="1"/>
          <p:nvPr/>
        </p:nvSpPr>
        <p:spPr>
          <a:xfrm>
            <a:off x="5932025" y="1135500"/>
            <a:ext cx="5772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Micromanipulator is used to determine electrical properties of the transistor and individual layers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f22c4d1aea_0_113"/>
          <p:cNvSpPr txBox="1"/>
          <p:nvPr/>
        </p:nvSpPr>
        <p:spPr>
          <a:xfrm>
            <a:off x="91925" y="5619830"/>
            <a:ext cx="2647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 Metal Evaporator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f22c4d1aea_0_113"/>
          <p:cNvSpPr txBox="1"/>
          <p:nvPr/>
        </p:nvSpPr>
        <p:spPr>
          <a:xfrm>
            <a:off x="2828610" y="5502703"/>
            <a:ext cx="2412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Inside the evaporator chamber with samples loaded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f22c4d1aea_0_113"/>
          <p:cNvSpPr txBox="1"/>
          <p:nvPr/>
        </p:nvSpPr>
        <p:spPr>
          <a:xfrm>
            <a:off x="6159350" y="5042189"/>
            <a:ext cx="2184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Micromanipulator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g3f22c4d1aea_0_113"/>
          <p:cNvSpPr txBox="1"/>
          <p:nvPr/>
        </p:nvSpPr>
        <p:spPr>
          <a:xfrm>
            <a:off x="9251613" y="5042189"/>
            <a:ext cx="2647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Micromanipulator stage and probes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Alumina Dielectric Layer</a:t>
            </a:r>
            <a:endParaRPr/>
          </a:p>
        </p:txBody>
      </p:sp>
      <p:sp>
        <p:nvSpPr>
          <p:cNvPr id="244" name="Google Shape;244;p6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45" name="Google Shape;245;p6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11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246" name="Google Shape;24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3180" y="1025825"/>
            <a:ext cx="2919717" cy="2919717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6"/>
          <p:cNvSpPr txBox="1"/>
          <p:nvPr/>
        </p:nvSpPr>
        <p:spPr>
          <a:xfrm>
            <a:off x="1091627" y="3932631"/>
            <a:ext cx="36663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425" tIns="88425" rIns="88425" bIns="88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Alumina nanoparticle ink solutions</a:t>
            </a:r>
            <a:endParaRPr sz="193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(3000 and 5000 rpm)</a:t>
            </a:r>
            <a:endParaRPr sz="193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 txBox="1"/>
          <p:nvPr/>
        </p:nvSpPr>
        <p:spPr>
          <a:xfrm>
            <a:off x="6318729" y="3956122"/>
            <a:ext cx="18108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425" tIns="88425" rIns="88425" bIns="88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0.2 M Alumina</a:t>
            </a:r>
            <a:endParaRPr sz="193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(1000 rpm)</a:t>
            </a:r>
            <a:endParaRPr sz="193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6" title="C14 with Al_C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0100" y="4622475"/>
            <a:ext cx="1872426" cy="1872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6" title="0.jpg"/>
          <p:cNvPicPr preferRelativeResize="0"/>
          <p:nvPr/>
        </p:nvPicPr>
        <p:blipFill rotWithShape="1">
          <a:blip r:embed="rId5">
            <a:alphaModFix/>
          </a:blip>
          <a:srcRect l="12569" t="33170" r="14101" b="10571"/>
          <a:stretch/>
        </p:blipFill>
        <p:spPr>
          <a:xfrm>
            <a:off x="732075" y="4622487"/>
            <a:ext cx="1830525" cy="187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6" title="0.jpg"/>
          <p:cNvPicPr preferRelativeResize="0"/>
          <p:nvPr/>
        </p:nvPicPr>
        <p:blipFill rotWithShape="1">
          <a:blip r:embed="rId6">
            <a:alphaModFix/>
          </a:blip>
          <a:srcRect t="19855" b="9539"/>
          <a:stretch/>
        </p:blipFill>
        <p:spPr>
          <a:xfrm>
            <a:off x="5673476" y="1025825"/>
            <a:ext cx="3101303" cy="291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6" title="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3388" y="1025827"/>
            <a:ext cx="2189789" cy="291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6" title="0.jpg"/>
          <p:cNvPicPr preferRelativeResize="0"/>
          <p:nvPr/>
        </p:nvPicPr>
        <p:blipFill rotWithShape="1">
          <a:blip r:embed="rId8">
            <a:alphaModFix/>
          </a:blip>
          <a:srcRect l="3577" t="20357" b="9689"/>
          <a:stretch/>
        </p:blipFill>
        <p:spPr>
          <a:xfrm>
            <a:off x="8881591" y="1025825"/>
            <a:ext cx="3017022" cy="291972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6"/>
          <p:cNvSpPr txBox="1"/>
          <p:nvPr/>
        </p:nvSpPr>
        <p:spPr>
          <a:xfrm>
            <a:off x="9484687" y="3956122"/>
            <a:ext cx="18108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425" tIns="88425" rIns="88425" bIns="88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0.1 M Alumina</a:t>
            </a:r>
            <a:endParaRPr sz="193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(3000 rpm)</a:t>
            </a:r>
            <a:endParaRPr sz="193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6"/>
          <p:cNvSpPr txBox="1"/>
          <p:nvPr/>
        </p:nvSpPr>
        <p:spPr>
          <a:xfrm>
            <a:off x="2589385" y="5103700"/>
            <a:ext cx="5263807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Capacitor setup for testing dielectric properties,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zoomed out (left) and on a single Al contact (right)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f34692067_0_8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ct val="100000"/>
            </a:pPr>
            <a:r>
              <a:rPr lang="en-US"/>
              <a:t>Capacitor Dielectric Results</a:t>
            </a:r>
            <a:endParaRPr/>
          </a:p>
        </p:txBody>
      </p:sp>
      <p:sp>
        <p:nvSpPr>
          <p:cNvPr id="261" name="Google Shape;261;g3ef34692067_0_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62" name="Google Shape;262;g3ef34692067_0_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12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sp>
        <p:nvSpPr>
          <p:cNvPr id="263" name="Google Shape;263;g3ef34692067_0_8"/>
          <p:cNvSpPr txBox="1"/>
          <p:nvPr/>
        </p:nvSpPr>
        <p:spPr>
          <a:xfrm>
            <a:off x="337975" y="1201064"/>
            <a:ext cx="3999379" cy="429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 capacitance measurements resulted in a dielectric constant of 0.11 (below 1 which is air), indicative of a leaky (shorting) dielectric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Found out that this was partially due to the dielectric being 27 nm thick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new thicknesses were made…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g3ef34692067_0_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450" y="1200878"/>
            <a:ext cx="7846101" cy="4851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5" name="Google Shape;265;g3ef34692067_0_8"/>
          <p:cNvCxnSpPr/>
          <p:nvPr/>
        </p:nvCxnSpPr>
        <p:spPr>
          <a:xfrm rot="10800000" flipH="1">
            <a:off x="5625700" y="4018350"/>
            <a:ext cx="5476800" cy="9525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2c57b9d97_0_1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ct val="100000"/>
            </a:pPr>
            <a:r>
              <a:rPr lang="en-US"/>
              <a:t>Capacitor I-V Results</a:t>
            </a:r>
            <a:endParaRPr/>
          </a:p>
        </p:txBody>
      </p:sp>
      <p:sp>
        <p:nvSpPr>
          <p:cNvPr id="271" name="Google Shape;271;g3f2c57b9d97_0_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272" name="Google Shape;272;g3f2c57b9d97_0_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13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273" name="Google Shape;273;g3f2c57b9d97_0_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56498"/>
            <a:ext cx="6118101" cy="3783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3f2c57b9d97_0_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3800" y="1156438"/>
            <a:ext cx="6118200" cy="3783087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3f2c57b9d97_0_1"/>
          <p:cNvSpPr txBox="1"/>
          <p:nvPr/>
        </p:nvSpPr>
        <p:spPr>
          <a:xfrm>
            <a:off x="6118100" y="4939525"/>
            <a:ext cx="6073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10 times the leakage current compared to other samples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3f2c57b9d97_0_1"/>
          <p:cNvSpPr txBox="1"/>
          <p:nvPr/>
        </p:nvSpPr>
        <p:spPr>
          <a:xfrm>
            <a:off x="0" y="4939525"/>
            <a:ext cx="6118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asymmetrical plots, indicative of a non-ohmic contact or other issue (nonuniformity)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g3f2c57b9d97_0_9" title="Chart"/>
          <p:cNvPicPr preferRelativeResize="0"/>
          <p:nvPr/>
        </p:nvPicPr>
        <p:blipFill rotWithShape="1">
          <a:blip r:embed="rId3">
            <a:alphaModFix/>
          </a:blip>
          <a:srcRect l="2648" t="4353" b="4381"/>
          <a:stretch/>
        </p:blipFill>
        <p:spPr>
          <a:xfrm>
            <a:off x="175850" y="1320742"/>
            <a:ext cx="5078184" cy="2943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3f2c57b9d97_0_9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ct val="100000"/>
            </a:pPr>
            <a:r>
              <a:rPr lang="en-US"/>
              <a:t>Capacitor I-V Results</a:t>
            </a:r>
            <a:endParaRPr/>
          </a:p>
        </p:txBody>
      </p:sp>
      <p:sp>
        <p:nvSpPr>
          <p:cNvPr id="283" name="Google Shape;283;g3f2c57b9d97_0_9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284" name="Google Shape;284;g3f2c57b9d97_0_9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14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285" name="Google Shape;285;g3f2c57b9d97_0_9" title="Chart"/>
          <p:cNvPicPr preferRelativeResize="0"/>
          <p:nvPr/>
        </p:nvPicPr>
        <p:blipFill rotWithShape="1">
          <a:blip r:embed="rId4">
            <a:alphaModFix/>
          </a:blip>
          <a:srcRect l="2601" t="15969" b="3788"/>
          <a:stretch/>
        </p:blipFill>
        <p:spPr>
          <a:xfrm>
            <a:off x="6307475" y="1415713"/>
            <a:ext cx="5261050" cy="2671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3f2c57b9d97_0_9" title="Chart"/>
          <p:cNvPicPr preferRelativeResize="0"/>
          <p:nvPr/>
        </p:nvPicPr>
        <p:blipFill rotWithShape="1">
          <a:blip r:embed="rId5">
            <a:alphaModFix/>
          </a:blip>
          <a:srcRect l="2894" t="14718" b="16378"/>
          <a:stretch/>
        </p:blipFill>
        <p:spPr>
          <a:xfrm>
            <a:off x="4111892" y="4236105"/>
            <a:ext cx="4646727" cy="204505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3f2c57b9d97_0_9"/>
          <p:cNvSpPr txBox="1"/>
          <p:nvPr/>
        </p:nvSpPr>
        <p:spPr>
          <a:xfrm>
            <a:off x="234725" y="4712025"/>
            <a:ext cx="34836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 lower leakage current, but lower dielectric constants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f2c57b9d97_0_9"/>
          <p:cNvSpPr txBox="1"/>
          <p:nvPr/>
        </p:nvSpPr>
        <p:spPr>
          <a:xfrm>
            <a:off x="0" y="841720"/>
            <a:ext cx="5754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(1)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I-V Curves for Dielectric Capacitors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f2c57b9d97_0_9"/>
          <p:cNvSpPr txBox="1"/>
          <p:nvPr/>
        </p:nvSpPr>
        <p:spPr>
          <a:xfrm>
            <a:off x="6287988" y="969375"/>
            <a:ext cx="5675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(2)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Annealed Np Zoomed-In I-V Curve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3f2c57b9d97_0_9"/>
          <p:cNvSpPr txBox="1"/>
          <p:nvPr/>
        </p:nvSpPr>
        <p:spPr>
          <a:xfrm>
            <a:off x="4257125" y="3830756"/>
            <a:ext cx="5331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(3) </a:t>
            </a:r>
            <a:r>
              <a:rPr lang="en-US" sz="2500">
                <a:latin typeface="Calibri"/>
                <a:ea typeface="Calibri"/>
                <a:cs typeface="Calibri"/>
                <a:sym typeface="Calibri"/>
              </a:rPr>
              <a:t>Shorted Annealed Np Samples?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3f2c57b9d97_0_9"/>
          <p:cNvSpPr txBox="1"/>
          <p:nvPr/>
        </p:nvSpPr>
        <p:spPr>
          <a:xfrm>
            <a:off x="8782662" y="4542675"/>
            <a:ext cx="2812294" cy="134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68300">
              <a:spcBef>
                <a:spcPts val="1000"/>
              </a:spcBef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symmetry, some samples were still leaky</a:t>
            </a:r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92" name="Google Shape;292;g3f2c57b9d97_0_9" title="Chart"/>
          <p:cNvPicPr preferRelativeResize="0"/>
          <p:nvPr/>
        </p:nvPicPr>
        <p:blipFill rotWithShape="1">
          <a:blip r:embed="rId5">
            <a:alphaModFix/>
          </a:blip>
          <a:srcRect l="51500" t="88625" r="31648" b="4395"/>
          <a:stretch/>
        </p:blipFill>
        <p:spPr>
          <a:xfrm>
            <a:off x="6543862" y="6255325"/>
            <a:ext cx="757825" cy="194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3" name="Google Shape;293;g3f2c57b9d97_0_9"/>
          <p:cNvCxnSpPr/>
          <p:nvPr/>
        </p:nvCxnSpPr>
        <p:spPr>
          <a:xfrm>
            <a:off x="5398400" y="2730800"/>
            <a:ext cx="7647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Future and Ongoing Work</a:t>
            </a:r>
            <a:endParaRPr/>
          </a:p>
        </p:txBody>
      </p:sp>
      <p:sp>
        <p:nvSpPr>
          <p:cNvPr id="299" name="Google Shape;299;p7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300" name="Google Shape;300;p7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15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381571" y="1550574"/>
            <a:ext cx="2163000" cy="21630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237900" tIns="237900" rIns="237900" bIns="237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43"/>
          </a:p>
        </p:txBody>
      </p:sp>
      <p:sp>
        <p:nvSpPr>
          <p:cNvPr id="302" name="Google Shape;302;p7"/>
          <p:cNvSpPr/>
          <p:nvPr/>
        </p:nvSpPr>
        <p:spPr>
          <a:xfrm>
            <a:off x="1178965" y="2466059"/>
            <a:ext cx="567900" cy="331800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spcFirstLastPara="1" wrap="square" lIns="237900" tIns="237900" rIns="237900" bIns="237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43"/>
          </a:p>
        </p:txBody>
      </p:sp>
      <p:sp>
        <p:nvSpPr>
          <p:cNvPr id="303" name="Google Shape;303;p7"/>
          <p:cNvSpPr/>
          <p:nvPr/>
        </p:nvSpPr>
        <p:spPr>
          <a:xfrm>
            <a:off x="1205809" y="2510905"/>
            <a:ext cx="242100" cy="242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314175" tIns="314175" rIns="314175" bIns="314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11"/>
          </a:p>
        </p:txBody>
      </p:sp>
      <p:sp>
        <p:nvSpPr>
          <p:cNvPr id="304" name="Google Shape;304;p7"/>
          <p:cNvSpPr/>
          <p:nvPr/>
        </p:nvSpPr>
        <p:spPr>
          <a:xfrm>
            <a:off x="1469647" y="2510905"/>
            <a:ext cx="242100" cy="242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314175" tIns="314175" rIns="314175" bIns="314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11"/>
          </a:p>
        </p:txBody>
      </p:sp>
      <p:sp>
        <p:nvSpPr>
          <p:cNvPr id="305" name="Google Shape;305;p7"/>
          <p:cNvSpPr/>
          <p:nvPr/>
        </p:nvSpPr>
        <p:spPr>
          <a:xfrm>
            <a:off x="1178965" y="1866473"/>
            <a:ext cx="567900" cy="331800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spcFirstLastPara="1" wrap="square" lIns="237900" tIns="237900" rIns="237900" bIns="237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43"/>
          </a:p>
        </p:txBody>
      </p:sp>
      <p:sp>
        <p:nvSpPr>
          <p:cNvPr id="306" name="Google Shape;306;p7"/>
          <p:cNvSpPr/>
          <p:nvPr/>
        </p:nvSpPr>
        <p:spPr>
          <a:xfrm>
            <a:off x="1205809" y="1911319"/>
            <a:ext cx="242100" cy="242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314175" tIns="314175" rIns="314175" bIns="314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11"/>
          </a:p>
        </p:txBody>
      </p:sp>
      <p:sp>
        <p:nvSpPr>
          <p:cNvPr id="307" name="Google Shape;307;p7"/>
          <p:cNvSpPr/>
          <p:nvPr/>
        </p:nvSpPr>
        <p:spPr>
          <a:xfrm>
            <a:off x="1469647" y="1911319"/>
            <a:ext cx="242100" cy="242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314175" tIns="314175" rIns="314175" bIns="314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11"/>
          </a:p>
        </p:txBody>
      </p:sp>
      <p:sp>
        <p:nvSpPr>
          <p:cNvPr id="308" name="Google Shape;308;p7"/>
          <p:cNvSpPr/>
          <p:nvPr/>
        </p:nvSpPr>
        <p:spPr>
          <a:xfrm>
            <a:off x="1178965" y="3110491"/>
            <a:ext cx="567900" cy="331800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spcFirstLastPara="1" wrap="square" lIns="237900" tIns="237900" rIns="237900" bIns="237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43"/>
          </a:p>
        </p:txBody>
      </p:sp>
      <p:sp>
        <p:nvSpPr>
          <p:cNvPr id="309" name="Google Shape;309;p7"/>
          <p:cNvSpPr/>
          <p:nvPr/>
        </p:nvSpPr>
        <p:spPr>
          <a:xfrm>
            <a:off x="1205809" y="3155338"/>
            <a:ext cx="242100" cy="242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314175" tIns="314175" rIns="314175" bIns="314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11"/>
          </a:p>
        </p:txBody>
      </p:sp>
      <p:sp>
        <p:nvSpPr>
          <p:cNvPr id="310" name="Google Shape;310;p7"/>
          <p:cNvSpPr/>
          <p:nvPr/>
        </p:nvSpPr>
        <p:spPr>
          <a:xfrm>
            <a:off x="1469647" y="3155338"/>
            <a:ext cx="242100" cy="242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314175" tIns="314175" rIns="314175" bIns="314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11"/>
          </a:p>
        </p:txBody>
      </p:sp>
      <p:sp>
        <p:nvSpPr>
          <p:cNvPr id="311" name="Google Shape;311;p7"/>
          <p:cNvSpPr txBox="1"/>
          <p:nvPr/>
        </p:nvSpPr>
        <p:spPr>
          <a:xfrm>
            <a:off x="47825" y="1030460"/>
            <a:ext cx="2830500" cy="59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2475" tIns="112475" rIns="112475" bIns="1124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</a:rPr>
              <a:t>Transistor Top View</a:t>
            </a:r>
          </a:p>
        </p:txBody>
      </p:sp>
      <p:cxnSp>
        <p:nvCxnSpPr>
          <p:cNvPr id="312" name="Google Shape;312;p7"/>
          <p:cNvCxnSpPr/>
          <p:nvPr/>
        </p:nvCxnSpPr>
        <p:spPr>
          <a:xfrm rot="10800000" flipH="1">
            <a:off x="2130634" y="1754691"/>
            <a:ext cx="608100" cy="229200"/>
          </a:xfrm>
          <a:prstGeom prst="straightConnector1">
            <a:avLst/>
          </a:prstGeom>
          <a:noFill/>
          <a:ln w="79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3" name="Google Shape;313;p7"/>
          <p:cNvSpPr txBox="1"/>
          <p:nvPr/>
        </p:nvSpPr>
        <p:spPr>
          <a:xfrm>
            <a:off x="2738601" y="1473359"/>
            <a:ext cx="9966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525" tIns="76525" rIns="76525" bIns="76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4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Alumina</a:t>
            </a:r>
            <a:endParaRPr sz="184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4" name="Google Shape;314;p7"/>
          <p:cNvCxnSpPr/>
          <p:nvPr/>
        </p:nvCxnSpPr>
        <p:spPr>
          <a:xfrm rot="10800000" flipH="1">
            <a:off x="1729738" y="2319336"/>
            <a:ext cx="885300" cy="166800"/>
          </a:xfrm>
          <a:prstGeom prst="straightConnector1">
            <a:avLst/>
          </a:prstGeom>
          <a:noFill/>
          <a:ln w="79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5" name="Google Shape;315;p7"/>
          <p:cNvSpPr txBox="1"/>
          <p:nvPr/>
        </p:nvSpPr>
        <p:spPr>
          <a:xfrm>
            <a:off x="2614944" y="2072956"/>
            <a:ext cx="5679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525" tIns="76525" rIns="76525" bIns="76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4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ZnO</a:t>
            </a:r>
            <a:endParaRPr sz="184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6" name="Google Shape;316;p7"/>
          <p:cNvCxnSpPr/>
          <p:nvPr/>
        </p:nvCxnSpPr>
        <p:spPr>
          <a:xfrm rot="10800000" flipH="1">
            <a:off x="1617570" y="3086915"/>
            <a:ext cx="1222200" cy="193500"/>
          </a:xfrm>
          <a:prstGeom prst="straightConnector1">
            <a:avLst/>
          </a:prstGeom>
          <a:noFill/>
          <a:ln w="79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7" name="Google Shape;317;p7"/>
          <p:cNvSpPr txBox="1"/>
          <p:nvPr/>
        </p:nvSpPr>
        <p:spPr>
          <a:xfrm>
            <a:off x="2839783" y="2842418"/>
            <a:ext cx="11829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525" tIns="76525" rIns="76525" bIns="765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4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Aluminum</a:t>
            </a:r>
            <a:endParaRPr sz="184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7" title="Chart"/>
          <p:cNvPicPr preferRelativeResize="0"/>
          <p:nvPr/>
        </p:nvPicPr>
        <p:blipFill rotWithShape="1">
          <a:blip r:embed="rId3">
            <a:alphaModFix/>
          </a:blip>
          <a:srcRect l="2372" t="13040" b="3425"/>
          <a:stretch/>
        </p:blipFill>
        <p:spPr>
          <a:xfrm>
            <a:off x="6545592" y="2403184"/>
            <a:ext cx="5434441" cy="2877141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7"/>
          <p:cNvSpPr txBox="1"/>
          <p:nvPr/>
        </p:nvSpPr>
        <p:spPr>
          <a:xfrm>
            <a:off x="3736058" y="1014264"/>
            <a:ext cx="8454461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Preliminary transistor results show some gate control, but mostly high current leakage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Ongoing research into improving alumina dielectric and characterizing </a:t>
            </a:r>
            <a:r>
              <a:rPr lang="en-US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ZnO</a:t>
            </a:r>
            <a:endParaRPr sz="2000" dirty="0" err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954ABA-C143-50EE-AF8B-C0E4C2444EB8}"/>
              </a:ext>
            </a:extLst>
          </p:cNvPr>
          <p:cNvSpPr txBox="1"/>
          <p:nvPr/>
        </p:nvSpPr>
        <p:spPr>
          <a:xfrm>
            <a:off x="7193557" y="2021414"/>
            <a:ext cx="4421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latin typeface="Calibri"/>
                <a:ea typeface="Calibri"/>
                <a:cs typeface="Calibri"/>
              </a:rPr>
              <a:t>Representative Transistor Sample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53A4FB-E560-3668-3213-30E1F7539158}"/>
              </a:ext>
            </a:extLst>
          </p:cNvPr>
          <p:cNvSpPr txBox="1"/>
          <p:nvPr/>
        </p:nvSpPr>
        <p:spPr>
          <a:xfrm>
            <a:off x="5129343" y="5285099"/>
            <a:ext cx="60960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355600">
              <a:buFont typeface="Calibri,Sans-Serif"/>
              <a:buChar char="●"/>
            </a:pPr>
            <a:r>
              <a:rPr lang="en-US" sz="2000">
                <a:latin typeface="Calibri"/>
              </a:rPr>
              <a:t>New dielectrics yield much better results!</a:t>
            </a:r>
          </a:p>
          <a:p>
            <a:pPr marL="457200" indent="-355600">
              <a:buFont typeface="Calibri,Sans-Serif"/>
              <a:buChar char="●"/>
            </a:pPr>
            <a:r>
              <a:rPr lang="en-US" sz="2000" dirty="0">
                <a:latin typeface="Calibri"/>
              </a:rPr>
              <a:t>Transistor </a:t>
            </a:r>
            <a:r>
              <a:rPr lang="en-US" sz="2000">
                <a:latin typeface="Calibri"/>
              </a:rPr>
              <a:t>measurements are still poor, so further improvements are needed</a:t>
            </a:r>
          </a:p>
        </p:txBody>
      </p:sp>
      <p:sp>
        <p:nvSpPr>
          <p:cNvPr id="321" name="Google Shape;321;p7"/>
          <p:cNvSpPr txBox="1"/>
          <p:nvPr/>
        </p:nvSpPr>
        <p:spPr>
          <a:xfrm>
            <a:off x="4423921" y="2518102"/>
            <a:ext cx="2126668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Id: Drain Current</a:t>
            </a:r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Vd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Drain Voltage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Vg: Gate Voltage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A0706E-34C5-FC89-2F78-C7C7069CC5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29" t="4896" r="2854" b="4708"/>
          <a:stretch>
            <a:fillRect/>
          </a:stretch>
        </p:blipFill>
        <p:spPr>
          <a:xfrm>
            <a:off x="382549" y="3842289"/>
            <a:ext cx="4387897" cy="2647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a937fd4da_0_1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Acknowledgements</a:t>
            </a:r>
            <a:endParaRPr/>
          </a:p>
        </p:txBody>
      </p:sp>
      <p:sp>
        <p:nvSpPr>
          <p:cNvPr id="328" name="Google Shape;328;g35a937fd4da_0_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329" name="Google Shape;329;g35a937fd4da_0_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16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330" name="Google Shape;330;g35a937fd4da_0_1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7497" y="1621048"/>
            <a:ext cx="3812016" cy="18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35a937fd4da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025" y="802650"/>
            <a:ext cx="3441592" cy="193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35a937fd4da_0_1"/>
          <p:cNvPicPr preferRelativeResize="0"/>
          <p:nvPr/>
        </p:nvPicPr>
        <p:blipFill rotWithShape="1">
          <a:blip r:embed="rId5">
            <a:alphaModFix/>
          </a:blip>
          <a:srcRect l="46636" t="9185" r="7097" b="4734"/>
          <a:stretch/>
        </p:blipFill>
        <p:spPr>
          <a:xfrm>
            <a:off x="978638" y="2409202"/>
            <a:ext cx="2112375" cy="221075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35a937fd4da_0_1"/>
          <p:cNvSpPr txBox="1"/>
          <p:nvPr/>
        </p:nvSpPr>
        <p:spPr>
          <a:xfrm>
            <a:off x="1929150" y="4291850"/>
            <a:ext cx="8333700" cy="11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Many thanks to Nicholas Rolston</a:t>
            </a:r>
            <a:endParaRPr sz="28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and Jessica Hauer</a:t>
            </a:r>
            <a:endParaRPr sz="28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35a937fd4da_0_1"/>
          <p:cNvSpPr txBox="1"/>
          <p:nvPr/>
        </p:nvSpPr>
        <p:spPr>
          <a:xfrm>
            <a:off x="576300" y="4619950"/>
            <a:ext cx="11442789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1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🎉      </a:t>
            </a:r>
            <a:r>
              <a:rPr lang="en-US" sz="1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🔬</a:t>
            </a:r>
            <a:endParaRPr lang="en-US" sz="100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5" name="Google Shape;335;g35a937fd4da_0_1"/>
          <p:cNvSpPr txBox="1"/>
          <p:nvPr/>
        </p:nvSpPr>
        <p:spPr>
          <a:xfrm>
            <a:off x="2674200" y="5969590"/>
            <a:ext cx="6843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 Reach out to me at maleksov@asu.edu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g35a937fd4da_0_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5237" y="1181254"/>
            <a:ext cx="3044199" cy="306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Jessica Hauer">
            <a:extLst>
              <a:ext uri="{FF2B5EF4-FFF2-40B4-BE49-F238E27FC236}">
                <a16:creationId xmlns:a16="http://schemas.microsoft.com/office/drawing/2014/main" id="{D1D503F2-F595-02EC-D8B5-92B7335B7D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180" y="4923691"/>
            <a:ext cx="1074617" cy="11136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787B89-1367-0353-BBF2-2D3A12EDFE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8890" y="4904153"/>
            <a:ext cx="1097655" cy="113323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22c4d1aea_0_32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342" name="Google Shape;342;g3f22c4d1aea_0_32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343" name="Google Shape;343;g3f22c4d1aea_0_32"/>
          <p:cNvSpPr txBox="1"/>
          <p:nvPr/>
        </p:nvSpPr>
        <p:spPr>
          <a:xfrm>
            <a:off x="69575" y="932530"/>
            <a:ext cx="12122400" cy="50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76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[A] Shen, Chengxu, et al.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Atomic Layer Deposition of Metal Oxides and Chalcogenides for High Performance Transistors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. Humboldt-Universität zu Berlin, 16 June 2022.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ResearchGate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https://doi.org/10.18452/25753.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476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[B] Flick, Austin C., et al. "Accelerating Low-Cost Perovskite Module Manufacturing with High-Throughput Open-Air Techniques."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2025 IEEE 53rd Photovoltaic Specialists Conference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2025, https://doi.org/10.1109/PVSC59419.2025.11132675.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476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[C] Plasmatreat. "Plasmatreat GmbH: Plasma Technology Supports the Automotive Industry in Terms of Quality and Sustainability."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PR Newswire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29 Sept. 2025, www.prnewswire.com/news-releases/plasmatreat-gmbh-plasma-technology-supports-the-automotive-industry-in-terms-of-quality-and-sustainability-302569361.html. Accessed 20 Oct. 2025.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476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[D] Chai, Zhimin, et al. "Additively Manufactured Zinc Oxide Thin-Film Transistors Using Directed Assembly."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ACS Applied Electronic Materials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vol. 5, no. 4, 14 Apr. 2023, pp. 2328-37.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ACS Publications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https://doi.org/10.1021/acsaelm.3c00143.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476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[E] Elli, Giulia, et al. "Field-Effect Transistor-Based Biosensors for Environmental and Agricultural Monitoring."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Sensors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vol. 22, no. 11, 31 May 2022, p. 4178, https://doi.org/10.3390/s22114178.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476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[F] Griffin, Jon, et al. "Spin Coating: Complete Guide to Theory and Techniques." </a:t>
            </a:r>
            <a:r>
              <a:rPr lang="en-US" i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Ossila</a:t>
            </a:r>
            <a:r>
              <a:rPr lang="en-US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, www.ossila.com/pages/spin-coating. Accessed 29 June 2026.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44" name="Google Shape;344;g3f22c4d1aea_0_32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17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What are Thin Film Transistors?</a:t>
            </a:r>
            <a:endParaRPr/>
          </a:p>
        </p:txBody>
      </p:sp>
      <p:sp>
        <p:nvSpPr>
          <p:cNvPr id="87" name="Google Shape;87;p2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88" name="Google Shape;88;p2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2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6850" y="3501414"/>
            <a:ext cx="6445154" cy="220762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6231878" y="5665914"/>
            <a:ext cx="5810330" cy="455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650" tIns="80650" rIns="80650" bIns="80650" anchor="t" anchorCtr="0">
            <a:spAutoFit/>
          </a:bodyPr>
          <a:lstStyle/>
          <a:p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Bottom-gate TFT     b) Top-gate TFT [A]</a:t>
            </a:r>
            <a:endParaRPr lang="en-US" sz="1900" baseline="300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115750" y="1099600"/>
            <a:ext cx="10533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Transistors are a fundamental component of electronics that serve as on/off switches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15750" y="3993275"/>
            <a:ext cx="5640629" cy="179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 Film Transistors (TFTs) are FETs that are made by depositing thin layers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Effective for flexible displays and are relatively cheap to manufacture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2" descr="Close-up of on and off switch (Provided by Getty Images)"/>
          <p:cNvPicPr preferRelativeResize="0"/>
          <p:nvPr/>
        </p:nvPicPr>
        <p:blipFill rotWithShape="1">
          <a:blip r:embed="rId4">
            <a:alphaModFix/>
          </a:blip>
          <a:srcRect l="16752" t="15476" r="10978"/>
          <a:stretch/>
        </p:blipFill>
        <p:spPr>
          <a:xfrm>
            <a:off x="10276975" y="1590497"/>
            <a:ext cx="1648000" cy="128554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120739" y="1595969"/>
            <a:ext cx="105330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Field-Effect Transistors (FETs) are made up of a source, drain, and gate electrode, a dielectric insulator, and a semiconducting active layer [E]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Operate by using a voltage source between the gate and drain electrodes to control whether current can pass through the semiconducting channel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22c4d1aea_0_8"/>
          <p:cNvSpPr txBox="1">
            <a:spLocks noGrp="1"/>
          </p:cNvSpPr>
          <p:nvPr>
            <p:ph type="title"/>
          </p:nvPr>
        </p:nvSpPr>
        <p:spPr>
          <a:xfrm>
            <a:off x="1446825" y="57875"/>
            <a:ext cx="72774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3860"/>
              <a:t>Why ZnO and Open-Air Processing?</a:t>
            </a:r>
            <a:endParaRPr sz="3760"/>
          </a:p>
        </p:txBody>
      </p:sp>
      <p:sp>
        <p:nvSpPr>
          <p:cNvPr id="100" name="Google Shape;100;g3f22c4d1aea_0_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01" name="Google Shape;101;g3f22c4d1aea_0_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9A257E0E-5FAD-4DD1-AF20-30E9F33047AD}" type="slidenum">
              <a:rPr lang="en-US" sz="1400"/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3</a:t>
            </a:fld>
            <a:endParaRPr lang="en-US"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102" name="Google Shape;102;g3f22c4d1aea_0_8" title="IMG_029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9025" y="3724420"/>
            <a:ext cx="3692974" cy="276973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f22c4d1aea_0_8"/>
          <p:cNvSpPr txBox="1"/>
          <p:nvPr/>
        </p:nvSpPr>
        <p:spPr>
          <a:xfrm>
            <a:off x="8532675" y="3269850"/>
            <a:ext cx="3693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SonoTek Plasmatreat System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f22c4d1aea_0_8"/>
          <p:cNvSpPr txBox="1"/>
          <p:nvPr/>
        </p:nvSpPr>
        <p:spPr>
          <a:xfrm>
            <a:off x="347250" y="3429000"/>
            <a:ext cx="8151900" cy="255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indent="-368300"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Open-air processing can enable low-cost module manufacturing [B]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Plasmatreating</a:t>
            </a:r>
            <a: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an environmentally safe and effective alternative to traditional cleaning and annealing methods [C]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g3f22c4d1aea_0_8" title="saving-money-computer-icons-coin-piggy-bank-save-removebg-preview.png"/>
          <p:cNvPicPr preferRelativeResize="0"/>
          <p:nvPr/>
        </p:nvPicPr>
        <p:blipFill rotWithShape="1">
          <a:blip r:embed="rId4">
            <a:alphaModFix/>
          </a:blip>
          <a:srcRect t="6742" b="6264"/>
          <a:stretch/>
        </p:blipFill>
        <p:spPr>
          <a:xfrm>
            <a:off x="3574503" y="3941865"/>
            <a:ext cx="1488590" cy="126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f22c4d1aea_0_8"/>
          <p:cNvSpPr txBox="1"/>
          <p:nvPr/>
        </p:nvSpPr>
        <p:spPr>
          <a:xfrm>
            <a:off x="1027250" y="1157475"/>
            <a:ext cx="83337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ZnO has shown promising electrical and optical properties [D]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Cheaper, abundant, and non-toxic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g3f22c4d1aea_0_8" descr="Non Toxic icon set. Set of eco badges. Non-toxic symbol. Chemical flask icon. Eco, laboratory, research and science symbol. Environmental chemistry line icon. Green care. (Provided by Getty Images)"/>
          <p:cNvPicPr preferRelativeResize="0"/>
          <p:nvPr/>
        </p:nvPicPr>
        <p:blipFill rotWithShape="1">
          <a:blip r:embed="rId5">
            <a:alphaModFix/>
          </a:blip>
          <a:srcRect l="42784" t="10063" r="42783" b="53049"/>
          <a:stretch/>
        </p:blipFill>
        <p:spPr>
          <a:xfrm>
            <a:off x="4757225" y="2027839"/>
            <a:ext cx="1338772" cy="146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f22c4d1aea_0_8"/>
          <p:cNvPicPr preferRelativeResize="0"/>
          <p:nvPr/>
        </p:nvPicPr>
        <p:blipFill rotWithShape="1">
          <a:blip r:embed="rId6">
            <a:alphaModFix/>
          </a:blip>
          <a:srcRect t="13872" b="14289"/>
          <a:stretch/>
        </p:blipFill>
        <p:spPr>
          <a:xfrm>
            <a:off x="9213300" y="1309075"/>
            <a:ext cx="2039440" cy="146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f22c4d1aea_0_8"/>
          <p:cNvSpPr txBox="1"/>
          <p:nvPr/>
        </p:nvSpPr>
        <p:spPr>
          <a:xfrm>
            <a:off x="9165625" y="2689800"/>
            <a:ext cx="21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ZnO unit structure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g3f22c4d1aea_0_8" descr="23532754 (Provided by Getty Images)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34925" y="2064614"/>
            <a:ext cx="3022300" cy="13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1417900" y="146850"/>
            <a:ext cx="72777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7"/>
              <a:buFont typeface="Calibri"/>
              <a:buNone/>
            </a:pPr>
            <a:r>
              <a:rPr lang="en-US" sz="3159"/>
              <a:t>Reducing Manufacturing Costs and Impacts</a:t>
            </a:r>
            <a:endParaRPr sz="3660"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17" name="Google Shape;117;p3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4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593200" y="1085125"/>
            <a:ext cx="61197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Transistors traditionally require expensive and very clean manufacturing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Cleaning transistors can especially use many toxic chemicals, such as hydrofluoric acid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3890" y="1085125"/>
            <a:ext cx="4897034" cy="2763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 descr="Close up of a chemical danger sign (Provided by Getty Images)"/>
          <p:cNvPicPr preferRelativeResize="0"/>
          <p:nvPr/>
        </p:nvPicPr>
        <p:blipFill rotWithShape="1">
          <a:blip r:embed="rId4">
            <a:alphaModFix/>
          </a:blip>
          <a:srcRect t="8877" b="12426"/>
          <a:stretch/>
        </p:blipFill>
        <p:spPr>
          <a:xfrm>
            <a:off x="3009300" y="2633248"/>
            <a:ext cx="1397248" cy="109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 title="environmental-management-system-waste-management-natural-environment-recycle-bin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2890" y="4339298"/>
            <a:ext cx="1860463" cy="1860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 descr="Computer discs on edge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25752" y="4131325"/>
            <a:ext cx="3313848" cy="219089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 txBox="1"/>
          <p:nvPr/>
        </p:nvSpPr>
        <p:spPr>
          <a:xfrm>
            <a:off x="7735513" y="3732825"/>
            <a:ext cx="331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Wafer Fabrication Equipment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593200" y="3898738"/>
            <a:ext cx="6119700" cy="26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0">
              <a:buClr>
                <a:schemeClr val="dk1"/>
              </a:buClr>
              <a:buSzPts val="2200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Open-air processing: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88900">
              <a:buSzPts val="2200"/>
            </a:pPr>
            <a:endParaRPr lang="en-US" sz="15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lvl="0" indent="-3683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Circumvents the need for high cleanliness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indent="-368300">
              <a:spcBef>
                <a:spcPts val="1000"/>
              </a:spcBef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Allows for quicker transistor production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indent="-368300">
              <a:spcBef>
                <a:spcPts val="1000"/>
              </a:spcBef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Overall simplifies manufacturing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indent="-36830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,Sans-Serif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cheaper and more sustainable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2c8b81ed3_0_0"/>
          <p:cNvSpPr txBox="1">
            <a:spLocks noGrp="1"/>
          </p:cNvSpPr>
          <p:nvPr>
            <p:ph type="title"/>
          </p:nvPr>
        </p:nvSpPr>
        <p:spPr>
          <a:xfrm>
            <a:off x="1417900" y="146850"/>
            <a:ext cx="72777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7"/>
              <a:buFont typeface="Calibri"/>
              <a:buNone/>
            </a:pPr>
            <a:r>
              <a:rPr lang="en-US" sz="4000"/>
              <a:t>Why is this Relevant?</a:t>
            </a:r>
          </a:p>
        </p:txBody>
      </p:sp>
      <p:sp>
        <p:nvSpPr>
          <p:cNvPr id="130" name="Google Shape;130;g3f2c8b81ed3_0_0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31" name="Google Shape;131;g3f2c8b81ed3_0_0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5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sp>
        <p:nvSpPr>
          <p:cNvPr id="132" name="Google Shape;132;g3f2c8b81ed3_0_0"/>
          <p:cNvSpPr txBox="1"/>
          <p:nvPr/>
        </p:nvSpPr>
        <p:spPr>
          <a:xfrm>
            <a:off x="593200" y="1085125"/>
            <a:ext cx="8219700" cy="13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Transistors are used in nearly ALL electronics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ZnO TFTs have already shown promise in areas such as consumer electronics, LEDs, solar cells, and photodetectors [D]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g3f2c8b81ed3_0_0" descr="Texture, technology  Color  Grouped Elements  Illustrator Ver. 3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600" y="1005125"/>
            <a:ext cx="3330401" cy="4281682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f2c8b81ed3_0_0"/>
          <p:cNvSpPr txBox="1"/>
          <p:nvPr/>
        </p:nvSpPr>
        <p:spPr>
          <a:xfrm>
            <a:off x="559950" y="5747850"/>
            <a:ext cx="1107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Cheaper transistors = cheaper electronics = less resources needed = wider availability</a:t>
            </a:r>
            <a:endParaRPr/>
          </a:p>
        </p:txBody>
      </p:sp>
      <p:pic>
        <p:nvPicPr>
          <p:cNvPr id="135" name="Google Shape;135;g3f2c8b81ed3_0_0" descr="interior organization led lamp icon vector outline illustration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5250" y="2413825"/>
            <a:ext cx="1515848" cy="151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3f2c8b81ed3_0_0" descr="Aerial view of surface of blue photovoltaic solar panels mounted on building roof for producing clean ecological electricity. Production of renewable energy concept.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1100" y="2362237"/>
            <a:ext cx="2351749" cy="156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3f2c8b81ed3_0_0" descr="23533500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2854" y="2362225"/>
            <a:ext cx="2871322" cy="156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3f2c8b81ed3_0_0" descr="arrow indicate low price and percentage tag vector in flat design (Provided by Getty Images)"/>
          <p:cNvPicPr preferRelativeResize="0"/>
          <p:nvPr/>
        </p:nvPicPr>
        <p:blipFill rotWithShape="1">
          <a:blip r:embed="rId7">
            <a:alphaModFix/>
          </a:blip>
          <a:srcRect l="17370" t="12792" r="17134" b="13521"/>
          <a:stretch/>
        </p:blipFill>
        <p:spPr>
          <a:xfrm>
            <a:off x="827800" y="4741621"/>
            <a:ext cx="939028" cy="105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3f2c8b81ed3_0_0" descr="23634026 (Provided by Getty Images)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66843" y="4780398"/>
            <a:ext cx="1412705" cy="97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3f2c8b81ed3_0_0" descr="Electronics components, (Close-up) (Provided by Getty Images)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9216" y="4741626"/>
            <a:ext cx="1601372" cy="105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3f2c8b81ed3_0_0" descr="arrow indicate low price and percentage tag vector in flat design (Provided by Getty Images)"/>
          <p:cNvPicPr preferRelativeResize="0"/>
          <p:nvPr/>
        </p:nvPicPr>
        <p:blipFill rotWithShape="1">
          <a:blip r:embed="rId7">
            <a:alphaModFix/>
          </a:blip>
          <a:srcRect l="17370" t="12792" r="17134" b="13521"/>
          <a:stretch/>
        </p:blipFill>
        <p:spPr>
          <a:xfrm>
            <a:off x="3710175" y="4741625"/>
            <a:ext cx="939023" cy="105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f2c8b81ed3_0_0" descr="sustainable or recycle related gear with leafs vector in flat style, (Provided by Getty Images)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781225" y="4690675"/>
            <a:ext cx="1209999" cy="120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f2c8b81ed3_0_0" descr="gesture good and approved line icon vector illustration (Provided by Getty Images)"/>
          <p:cNvPicPr preferRelativeResize="0"/>
          <p:nvPr/>
        </p:nvPicPr>
        <p:blipFill rotWithShape="1">
          <a:blip r:embed="rId11">
            <a:alphaModFix/>
          </a:blip>
          <a:srcRect l="12141" t="12570" r="11260" b="12964"/>
          <a:stretch/>
        </p:blipFill>
        <p:spPr>
          <a:xfrm>
            <a:off x="10851850" y="5297202"/>
            <a:ext cx="1209999" cy="117634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3f2c8b81ed3_0_0"/>
          <p:cNvSpPr txBox="1"/>
          <p:nvPr/>
        </p:nvSpPr>
        <p:spPr>
          <a:xfrm>
            <a:off x="3179550" y="4945400"/>
            <a:ext cx="542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sz="4000"/>
          </a:p>
        </p:txBody>
      </p:sp>
      <p:sp>
        <p:nvSpPr>
          <p:cNvPr id="146" name="Google Shape;146;g3f2c8b81ed3_0_0"/>
          <p:cNvSpPr txBox="1"/>
          <p:nvPr/>
        </p:nvSpPr>
        <p:spPr>
          <a:xfrm>
            <a:off x="6197313" y="4945400"/>
            <a:ext cx="542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"/>
          <p:cNvSpPr txBox="1"/>
          <p:nvPr/>
        </p:nvSpPr>
        <p:spPr>
          <a:xfrm>
            <a:off x="6023675" y="3972600"/>
            <a:ext cx="3306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Testing: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Micromanipulator for electrical properties and profilometer and ellipsometer for thickness measurements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The Role of Nanotechnology</a:t>
            </a:r>
            <a:endParaRPr/>
          </a:p>
        </p:txBody>
      </p:sp>
      <p:sp>
        <p:nvSpPr>
          <p:cNvPr id="153" name="Google Shape;153;p4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54" name="Google Shape;154;p4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6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568375" y="3110700"/>
            <a:ext cx="10402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 Goal: Creating an open-air process for depositing usable dielectric and semiconducting layers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"/>
          <p:cNvSpPr txBox="1"/>
          <p:nvPr/>
        </p:nvSpPr>
        <p:spPr>
          <a:xfrm>
            <a:off x="580343" y="1192800"/>
            <a:ext cx="10811754" cy="146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Nanometer scale materials have different properties from their bulk counterparts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Dielectric and semiconducting layers are in the nanometer range (around 150 and 50 nm respectively)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4" descr="A retro record player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375" y="3744550"/>
            <a:ext cx="1444624" cy="144677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586800" y="4033900"/>
            <a:ext cx="33060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Plan: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Spin coating and spray coating for creating these nanometer-scale films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4" title="IMG_029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7375" y="5237343"/>
            <a:ext cx="1672223" cy="125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4" title="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62277" y="3742090"/>
            <a:ext cx="1929047" cy="144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" title="IMG_0421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11733" y="5188875"/>
            <a:ext cx="1736868" cy="130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4" title="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35841" y="5188875"/>
            <a:ext cx="976981" cy="130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4CF6A0-ADE6-AAF7-5332-BF0F5F6FC5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7814" y="2072445"/>
            <a:ext cx="5346916" cy="111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6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6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6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6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6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Making the Layers</a:t>
            </a:r>
            <a:endParaRPr/>
          </a:p>
        </p:txBody>
      </p:sp>
      <p:sp>
        <p:nvSpPr>
          <p:cNvPr id="170" name="Google Shape;170;p5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71" name="Google Shape;171;p5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7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172" name="Google Shape;172;p5" title="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927" y="2074500"/>
            <a:ext cx="2369227" cy="315899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5"/>
          <p:cNvSpPr txBox="1"/>
          <p:nvPr/>
        </p:nvSpPr>
        <p:spPr>
          <a:xfrm>
            <a:off x="198350" y="1212600"/>
            <a:ext cx="5148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Spin coating has been used to deposit dielectric and semiconducting layers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1305088" y="5415125"/>
            <a:ext cx="1446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Spin Coater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 txBox="1"/>
          <p:nvPr/>
        </p:nvSpPr>
        <p:spPr>
          <a:xfrm>
            <a:off x="6973750" y="1212600"/>
            <a:ext cx="5055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Profilometer and ellipsometer both are used to determine film thicknesses</a:t>
            </a:r>
            <a:endParaRPr/>
          </a:p>
        </p:txBody>
      </p:sp>
      <p:pic>
        <p:nvPicPr>
          <p:cNvPr id="176" name="Google Shape;176;p5" title="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5146" y="2040563"/>
            <a:ext cx="2082700" cy="277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5" title="IMG_0421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50874" y="4352925"/>
            <a:ext cx="2758651" cy="20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5"/>
          <p:cNvSpPr txBox="1"/>
          <p:nvPr/>
        </p:nvSpPr>
        <p:spPr>
          <a:xfrm>
            <a:off x="9057846" y="3017225"/>
            <a:ext cx="153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Profilometer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7834277" y="5431213"/>
            <a:ext cx="153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Ellipsometer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3517675" y="2217300"/>
            <a:ext cx="2369100" cy="492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Wafer Cleaning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 txBox="1"/>
          <p:nvPr/>
        </p:nvSpPr>
        <p:spPr>
          <a:xfrm>
            <a:off x="3517675" y="2945600"/>
            <a:ext cx="2369100" cy="800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area alumina spin coat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 txBox="1"/>
          <p:nvPr/>
        </p:nvSpPr>
        <p:spPr>
          <a:xfrm>
            <a:off x="3517550" y="3981700"/>
            <a:ext cx="2369100" cy="492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Soft-bake, annealing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3413000" y="4710000"/>
            <a:ext cx="2578200" cy="492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Masked ZnO spin coat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3517675" y="5438300"/>
            <a:ext cx="2369100" cy="492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Soft-bake, annealing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p5"/>
          <p:cNvCxnSpPr>
            <a:stCxn id="180" idx="2"/>
            <a:endCxn id="181" idx="0"/>
          </p:cNvCxnSpPr>
          <p:nvPr/>
        </p:nvCxnSpPr>
        <p:spPr>
          <a:xfrm>
            <a:off x="4702225" y="2709900"/>
            <a:ext cx="0" cy="235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6" name="Google Shape;186;p5"/>
          <p:cNvCxnSpPr/>
          <p:nvPr/>
        </p:nvCxnSpPr>
        <p:spPr>
          <a:xfrm>
            <a:off x="4702225" y="3746000"/>
            <a:ext cx="0" cy="235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7" name="Google Shape;187;p5"/>
          <p:cNvCxnSpPr/>
          <p:nvPr/>
        </p:nvCxnSpPr>
        <p:spPr>
          <a:xfrm>
            <a:off x="4702225" y="4474250"/>
            <a:ext cx="0" cy="235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8" name="Google Shape;188;p5"/>
          <p:cNvCxnSpPr/>
          <p:nvPr/>
        </p:nvCxnSpPr>
        <p:spPr>
          <a:xfrm>
            <a:off x="4702225" y="5202600"/>
            <a:ext cx="0" cy="235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22c4d1aea_0_61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ct val="100000"/>
            </a:pPr>
            <a:r>
              <a:rPr lang="en-US" sz="4000"/>
              <a:t>Determining Layer </a:t>
            </a:r>
            <a:r>
              <a:rPr lang="en-US" sz="4000" dirty="0"/>
              <a:t>Thicknesses</a:t>
            </a:r>
          </a:p>
        </p:txBody>
      </p:sp>
      <p:sp>
        <p:nvSpPr>
          <p:cNvPr id="194" name="Google Shape;194;g3f22c4d1aea_0_6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95" name="Google Shape;195;g3f22c4d1aea_0_6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Font typeface="Arial"/>
                <a:buNone/>
              </a:pPr>
              <a:t>8</a:t>
            </a:fld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196" name="Google Shape;196;g3f22c4d1aea_0_61" title="Chart"/>
          <p:cNvPicPr preferRelativeResize="0"/>
          <p:nvPr/>
        </p:nvPicPr>
        <p:blipFill rotWithShape="1">
          <a:blip r:embed="rId3">
            <a:alphaModFix/>
          </a:blip>
          <a:srcRect t="11420" r="-81" b="4297"/>
          <a:stretch>
            <a:fillRect/>
          </a:stretch>
        </p:blipFill>
        <p:spPr>
          <a:xfrm>
            <a:off x="1259050" y="1415126"/>
            <a:ext cx="9572306" cy="500083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3f22c4d1aea_0_61"/>
          <p:cNvSpPr txBox="1"/>
          <p:nvPr/>
        </p:nvSpPr>
        <p:spPr>
          <a:xfrm>
            <a:off x="2099607" y="1019811"/>
            <a:ext cx="7992027" cy="70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3375" tIns="143375" rIns="143375" bIns="1433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36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0.1 M, 40μL, 3000 rpm Alumina (Multi-Layer)</a:t>
            </a:r>
            <a:endParaRPr lang="en-US" sz="2536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98" name="Google Shape;198;g3f22c4d1aea_0_61"/>
          <p:cNvCxnSpPr/>
          <p:nvPr/>
        </p:nvCxnSpPr>
        <p:spPr>
          <a:xfrm flipV="1">
            <a:off x="3011714" y="2994382"/>
            <a:ext cx="7096728" cy="2206014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2da2d486d_0_0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Determining Layer Thicknesses</a:t>
            </a:r>
            <a:endParaRPr/>
          </a:p>
        </p:txBody>
      </p:sp>
      <p:sp>
        <p:nvSpPr>
          <p:cNvPr id="204" name="Google Shape;204;g3f2da2d486d_0_0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05" name="Google Shape;205;g3f2da2d486d_0_0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en-US" sz="11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1400"/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sz="1400"/>
              <a:t>9</a:t>
            </a:r>
            <a:endParaRPr sz="1400" b="0" i="0" u="none" strike="noStrike" cap="none">
              <a:latin typeface="Calibri"/>
              <a:ea typeface="Calibri"/>
              <a:cs typeface="Calibri"/>
            </a:endParaRPr>
          </a:p>
        </p:txBody>
      </p:sp>
      <p:pic>
        <p:nvPicPr>
          <p:cNvPr id="206" name="Google Shape;206;g3f2da2d486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85575"/>
            <a:ext cx="1755450" cy="110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f2da2d486d_0_0"/>
          <p:cNvSpPr txBox="1"/>
          <p:nvPr/>
        </p:nvSpPr>
        <p:spPr>
          <a:xfrm>
            <a:off x="0" y="2037413"/>
            <a:ext cx="18501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Spin-Coating Theory</a:t>
            </a:r>
            <a:r>
              <a:rPr lang="en-US" sz="25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[F]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g3f2da2d486d_0_0" title="Chart"/>
          <p:cNvPicPr preferRelativeResize="0"/>
          <p:nvPr/>
        </p:nvPicPr>
        <p:blipFill rotWithShape="1">
          <a:blip r:embed="rId4">
            <a:alphaModFix/>
          </a:blip>
          <a:srcRect t="13244" b="14777"/>
          <a:stretch/>
        </p:blipFill>
        <p:spPr>
          <a:xfrm>
            <a:off x="7063217" y="1295175"/>
            <a:ext cx="4654826" cy="2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f2da2d486d_0_0" title="Chart"/>
          <p:cNvPicPr preferRelativeResize="0"/>
          <p:nvPr/>
        </p:nvPicPr>
        <p:blipFill rotWithShape="1">
          <a:blip r:embed="rId5">
            <a:alphaModFix/>
          </a:blip>
          <a:srcRect t="14409" b="13581"/>
          <a:stretch/>
        </p:blipFill>
        <p:spPr>
          <a:xfrm>
            <a:off x="7157500" y="4241271"/>
            <a:ext cx="4575226" cy="203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f2da2d486d_0_0" title="Chart"/>
          <p:cNvPicPr preferRelativeResize="0"/>
          <p:nvPr/>
        </p:nvPicPr>
        <p:blipFill rotWithShape="1">
          <a:blip r:embed="rId6">
            <a:alphaModFix/>
          </a:blip>
          <a:srcRect t="11465" r="1371" b="11742"/>
          <a:stretch/>
        </p:blipFill>
        <p:spPr>
          <a:xfrm>
            <a:off x="2245750" y="1204588"/>
            <a:ext cx="4764549" cy="229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f2da2d486d_0_0" title="Chart"/>
          <p:cNvPicPr preferRelativeResize="0"/>
          <p:nvPr/>
        </p:nvPicPr>
        <p:blipFill rotWithShape="1">
          <a:blip r:embed="rId7">
            <a:alphaModFix/>
          </a:blip>
          <a:srcRect t="12673" b="13170"/>
          <a:stretch/>
        </p:blipFill>
        <p:spPr>
          <a:xfrm>
            <a:off x="2180100" y="4082579"/>
            <a:ext cx="4855725" cy="222641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3f2da2d486d_0_0"/>
          <p:cNvSpPr txBox="1"/>
          <p:nvPr/>
        </p:nvSpPr>
        <p:spPr>
          <a:xfrm>
            <a:off x="2620050" y="818862"/>
            <a:ext cx="44718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00" tIns="92900" rIns="92900" bIns="9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2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(1)</a:t>
            </a:r>
            <a:r>
              <a:rPr lang="en-US" sz="21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0.2 M, 40µL, Alumina (Single Layer)</a:t>
            </a:r>
            <a:endParaRPr sz="21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3f2da2d486d_0_0"/>
          <p:cNvSpPr txBox="1"/>
          <p:nvPr/>
        </p:nvSpPr>
        <p:spPr>
          <a:xfrm>
            <a:off x="2835398" y="3754915"/>
            <a:ext cx="4215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(2) 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Nanoparticle Ink Alumina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3f2da2d486d_0_0"/>
          <p:cNvSpPr txBox="1"/>
          <p:nvPr/>
        </p:nvSpPr>
        <p:spPr>
          <a:xfrm>
            <a:off x="7394512" y="906250"/>
            <a:ext cx="47646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175" tIns="97175" rIns="97175" bIns="971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(3)</a:t>
            </a:r>
            <a:r>
              <a:rPr lang="en-US" sz="2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Inverse Square Root Relationship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3f2da2d486d_0_0"/>
          <p:cNvSpPr txBox="1"/>
          <p:nvPr/>
        </p:nvSpPr>
        <p:spPr>
          <a:xfrm>
            <a:off x="7419174" y="3838696"/>
            <a:ext cx="4311600" cy="5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275" tIns="102275" rIns="102275" bIns="102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(4)</a:t>
            </a:r>
            <a:r>
              <a:rPr lang="en-US" sz="2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Inverse Square Root Relationship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6" name="Google Shape;216;g3f2da2d486d_0_0"/>
          <p:cNvCxnSpPr>
            <a:stCxn id="206" idx="3"/>
          </p:cNvCxnSpPr>
          <p:nvPr/>
        </p:nvCxnSpPr>
        <p:spPr>
          <a:xfrm>
            <a:off x="1755450" y="3636487"/>
            <a:ext cx="720000" cy="6612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7" name="Google Shape;217;g3f2da2d486d_0_0"/>
          <p:cNvCxnSpPr>
            <a:stCxn id="206" idx="3"/>
          </p:cNvCxnSpPr>
          <p:nvPr/>
        </p:nvCxnSpPr>
        <p:spPr>
          <a:xfrm rot="10800000" flipH="1">
            <a:off x="1755450" y="2908687"/>
            <a:ext cx="864600" cy="7278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18" name="Google Shape;218;g3f2da2d486d_0_0" title="Chart"/>
          <p:cNvPicPr preferRelativeResize="0"/>
          <p:nvPr/>
        </p:nvPicPr>
        <p:blipFill rotWithShape="1">
          <a:blip r:embed="rId4">
            <a:alphaModFix/>
          </a:blip>
          <a:srcRect l="46339" t="90167" r="32140" b="3829"/>
          <a:stretch/>
        </p:blipFill>
        <p:spPr>
          <a:xfrm>
            <a:off x="9223025" y="6273821"/>
            <a:ext cx="1001749" cy="17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3f2da2d486d_0_0" title="Chart"/>
          <p:cNvPicPr preferRelativeResize="0"/>
          <p:nvPr/>
        </p:nvPicPr>
        <p:blipFill rotWithShape="1">
          <a:blip r:embed="rId4">
            <a:alphaModFix/>
          </a:blip>
          <a:srcRect l="46339" t="90167" r="32140" b="3829"/>
          <a:stretch/>
        </p:blipFill>
        <p:spPr>
          <a:xfrm>
            <a:off x="9275942" y="3362225"/>
            <a:ext cx="1001749" cy="17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3f2da2d486d_0_0" title="Chart"/>
          <p:cNvPicPr preferRelativeResize="0"/>
          <p:nvPr/>
        </p:nvPicPr>
        <p:blipFill rotWithShape="1">
          <a:blip r:embed="rId7">
            <a:alphaModFix/>
          </a:blip>
          <a:srcRect l="46374" t="91035" r="36663" b="4846"/>
          <a:stretch/>
        </p:blipFill>
        <p:spPr>
          <a:xfrm>
            <a:off x="4444125" y="6324654"/>
            <a:ext cx="823650" cy="12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f2da2d486d_0_0" title="Chart"/>
          <p:cNvPicPr preferRelativeResize="0"/>
          <p:nvPr/>
        </p:nvPicPr>
        <p:blipFill rotWithShape="1">
          <a:blip r:embed="rId7">
            <a:alphaModFix/>
          </a:blip>
          <a:srcRect l="46374" t="91035" r="36663" b="4846"/>
          <a:stretch/>
        </p:blipFill>
        <p:spPr>
          <a:xfrm>
            <a:off x="4531075" y="3450675"/>
            <a:ext cx="823650" cy="12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17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What are Thin Film Transistors?</vt:lpstr>
      <vt:lpstr>Why ZnO and Open-Air Processing?</vt:lpstr>
      <vt:lpstr>Reducing Manufacturing Costs and Impacts</vt:lpstr>
      <vt:lpstr>Why is this Relevant?</vt:lpstr>
      <vt:lpstr>The Role of Nanotechnology</vt:lpstr>
      <vt:lpstr>Making the Layers</vt:lpstr>
      <vt:lpstr>Determining Layer Thicknesses</vt:lpstr>
      <vt:lpstr>Determining Layer Thicknesses</vt:lpstr>
      <vt:lpstr>Making the Layers</vt:lpstr>
      <vt:lpstr>Alumina Dielectric Layer</vt:lpstr>
      <vt:lpstr>Capacitor Dielectric Results</vt:lpstr>
      <vt:lpstr>Capacitor I-V Results</vt:lpstr>
      <vt:lpstr>Capacitor I-V Results</vt:lpstr>
      <vt:lpstr>Future and Ongoing Work</vt:lpstr>
      <vt:lpstr>Acknowledgements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Kathryn Fisher</dc:creator>
  <cp:revision>273</cp:revision>
  <dcterms:created xsi:type="dcterms:W3CDTF">2016-05-27T19:52:28Z</dcterms:created>
  <dcterms:modified xsi:type="dcterms:W3CDTF">2026-07-31T04:07:58Z</dcterms:modified>
</cp:coreProperties>
</file>