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1"/>
  </p:notesMasterIdLst>
  <p:sldIdLst>
    <p:sldId id="256" r:id="rId2"/>
    <p:sldId id="257" r:id="rId3"/>
    <p:sldId id="259" r:id="rId4"/>
    <p:sldId id="263" r:id="rId5"/>
    <p:sldId id="264" r:id="rId6"/>
    <p:sldId id="265" r:id="rId7"/>
    <p:sldId id="266" r:id="rId8"/>
    <p:sldId id="261" r:id="rId9"/>
    <p:sldId id="267" r:id="rId1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993" autoAdjust="0"/>
    <p:restoredTop sz="94660"/>
  </p:normalViewPr>
  <p:slideViewPr>
    <p:cSldViewPr snapToGrid="0">
      <p:cViewPr varScale="1">
        <p:scale>
          <a:sx n="107" d="100"/>
          <a:sy n="107" d="100"/>
        </p:scale>
        <p:origin x="-588" y="-304"/>
      </p:cViewPr>
      <p:guideLst/>
    </p:cSldViewPr>
  </p:slid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6"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ason Kempf" userId="91fd5bb6f4bcd405" providerId="LiveId" clId="{49BABBB7-83FE-421E-B385-9DB5683567A6}"/>
    <pc:docChg chg="custSel addSld modSld">
      <pc:chgData name="Mason Kempf" userId="91fd5bb6f4bcd405" providerId="LiveId" clId="{49BABBB7-83FE-421E-B385-9DB5683567A6}" dt="2026-07-13T19:51:04.487" v="416" actId="20577"/>
      <pc:docMkLst>
        <pc:docMk/>
      </pc:docMkLst>
      <pc:sldChg chg="modSp mod">
        <pc:chgData name="Mason Kempf" userId="91fd5bb6f4bcd405" providerId="LiveId" clId="{49BABBB7-83FE-421E-B385-9DB5683567A6}" dt="2026-07-09T17:07:22.440" v="203" actId="20577"/>
        <pc:sldMkLst>
          <pc:docMk/>
          <pc:sldMk cId="2594172301" sldId="256"/>
        </pc:sldMkLst>
        <pc:spChg chg="mod">
          <ac:chgData name="Mason Kempf" userId="91fd5bb6f4bcd405" providerId="LiveId" clId="{49BABBB7-83FE-421E-B385-9DB5683567A6}" dt="2026-07-09T17:06:29.916" v="75" actId="20577"/>
          <ac:spMkLst>
            <pc:docMk/>
            <pc:sldMk cId="2594172301" sldId="256"/>
            <ac:spMk id="2" creationId="{EDDE4EC9-BBC9-7A9C-FD11-620AA4C4084E}"/>
          </ac:spMkLst>
        </pc:spChg>
        <pc:spChg chg="mod">
          <ac:chgData name="Mason Kempf" userId="91fd5bb6f4bcd405" providerId="LiveId" clId="{49BABBB7-83FE-421E-B385-9DB5683567A6}" dt="2026-07-09T17:07:22.440" v="203" actId="20577"/>
          <ac:spMkLst>
            <pc:docMk/>
            <pc:sldMk cId="2594172301" sldId="256"/>
            <ac:spMk id="3" creationId="{60A6E1DD-170C-C30A-7164-9E61E46CD579}"/>
          </ac:spMkLst>
        </pc:spChg>
      </pc:sldChg>
      <pc:sldChg chg="addSp delSp modSp mod">
        <pc:chgData name="Mason Kempf" userId="91fd5bb6f4bcd405" providerId="LiveId" clId="{49BABBB7-83FE-421E-B385-9DB5683567A6}" dt="2026-07-13T13:41:25.888" v="206" actId="20577"/>
        <pc:sldMkLst>
          <pc:docMk/>
          <pc:sldMk cId="971205484" sldId="257"/>
        </pc:sldMkLst>
        <pc:spChg chg="mod">
          <ac:chgData name="Mason Kempf" userId="91fd5bb6f4bcd405" providerId="LiveId" clId="{49BABBB7-83FE-421E-B385-9DB5683567A6}" dt="2026-07-13T13:41:25.888" v="206" actId="20577"/>
          <ac:spMkLst>
            <pc:docMk/>
            <pc:sldMk cId="971205484" sldId="257"/>
            <ac:spMk id="3" creationId="{D6583385-B985-18DF-8952-BAC55B5F4FB3}"/>
          </ac:spMkLst>
        </pc:spChg>
      </pc:sldChg>
      <pc:sldChg chg="modSp mod">
        <pc:chgData name="Mason Kempf" userId="91fd5bb6f4bcd405" providerId="LiveId" clId="{49BABBB7-83FE-421E-B385-9DB5683567A6}" dt="2026-07-13T19:49:38.665" v="249" actId="20577"/>
        <pc:sldMkLst>
          <pc:docMk/>
          <pc:sldMk cId="2643481685" sldId="259"/>
        </pc:sldMkLst>
        <pc:spChg chg="mod">
          <ac:chgData name="Mason Kempf" userId="91fd5bb6f4bcd405" providerId="LiveId" clId="{49BABBB7-83FE-421E-B385-9DB5683567A6}" dt="2026-07-13T19:49:38.665" v="249" actId="20577"/>
          <ac:spMkLst>
            <pc:docMk/>
            <pc:sldMk cId="2643481685" sldId="259"/>
            <ac:spMk id="2" creationId="{BE4FB1D2-356D-8D98-2EF6-8E285BAB88B4}"/>
          </ac:spMkLst>
        </pc:spChg>
      </pc:sldChg>
      <pc:sldChg chg="modSp new mod">
        <pc:chgData name="Mason Kempf" userId="91fd5bb6f4bcd405" providerId="LiveId" clId="{49BABBB7-83FE-421E-B385-9DB5683567A6}" dt="2026-07-13T19:50:05.186" v="284" actId="20577"/>
        <pc:sldMkLst>
          <pc:docMk/>
          <pc:sldMk cId="1864630020" sldId="262"/>
        </pc:sldMkLst>
        <pc:spChg chg="mod">
          <ac:chgData name="Mason Kempf" userId="91fd5bb6f4bcd405" providerId="LiveId" clId="{49BABBB7-83FE-421E-B385-9DB5683567A6}" dt="2026-07-13T19:50:05.186" v="284" actId="20577"/>
          <ac:spMkLst>
            <pc:docMk/>
            <pc:sldMk cId="1864630020" sldId="262"/>
            <ac:spMk id="2" creationId="{CA7B7C9E-D6B6-44C9-F0D6-BBE796BFB6E8}"/>
          </ac:spMkLst>
        </pc:spChg>
      </pc:sldChg>
      <pc:sldChg chg="modSp new mod">
        <pc:chgData name="Mason Kempf" userId="91fd5bb6f4bcd405" providerId="LiveId" clId="{49BABBB7-83FE-421E-B385-9DB5683567A6}" dt="2026-07-13T19:50:18.406" v="332" actId="20577"/>
        <pc:sldMkLst>
          <pc:docMk/>
          <pc:sldMk cId="2679917953" sldId="263"/>
        </pc:sldMkLst>
        <pc:spChg chg="mod">
          <ac:chgData name="Mason Kempf" userId="91fd5bb6f4bcd405" providerId="LiveId" clId="{49BABBB7-83FE-421E-B385-9DB5683567A6}" dt="2026-07-13T19:50:18.406" v="332" actId="20577"/>
          <ac:spMkLst>
            <pc:docMk/>
            <pc:sldMk cId="2679917953" sldId="263"/>
            <ac:spMk id="2" creationId="{AE91BA15-CE24-25AB-E08D-25664452F3EF}"/>
          </ac:spMkLst>
        </pc:spChg>
      </pc:sldChg>
      <pc:sldChg chg="modSp new mod">
        <pc:chgData name="Mason Kempf" userId="91fd5bb6f4bcd405" providerId="LiveId" clId="{49BABBB7-83FE-421E-B385-9DB5683567A6}" dt="2026-07-13T19:50:40.177" v="360" actId="20577"/>
        <pc:sldMkLst>
          <pc:docMk/>
          <pc:sldMk cId="3482541546" sldId="264"/>
        </pc:sldMkLst>
        <pc:spChg chg="mod">
          <ac:chgData name="Mason Kempf" userId="91fd5bb6f4bcd405" providerId="LiveId" clId="{49BABBB7-83FE-421E-B385-9DB5683567A6}" dt="2026-07-13T19:50:40.177" v="360" actId="20577"/>
          <ac:spMkLst>
            <pc:docMk/>
            <pc:sldMk cId="3482541546" sldId="264"/>
            <ac:spMk id="2" creationId="{8D34AFB2-0C31-AD15-CE6F-74DC83F8F114}"/>
          </ac:spMkLst>
        </pc:spChg>
      </pc:sldChg>
      <pc:sldChg chg="modSp new mod">
        <pc:chgData name="Mason Kempf" userId="91fd5bb6f4bcd405" providerId="LiveId" clId="{49BABBB7-83FE-421E-B385-9DB5683567A6}" dt="2026-07-13T19:50:54.908" v="398" actId="20577"/>
        <pc:sldMkLst>
          <pc:docMk/>
          <pc:sldMk cId="3093960889" sldId="265"/>
        </pc:sldMkLst>
        <pc:spChg chg="mod">
          <ac:chgData name="Mason Kempf" userId="91fd5bb6f4bcd405" providerId="LiveId" clId="{49BABBB7-83FE-421E-B385-9DB5683567A6}" dt="2026-07-13T19:50:54.908" v="398" actId="20577"/>
          <ac:spMkLst>
            <pc:docMk/>
            <pc:sldMk cId="3093960889" sldId="265"/>
            <ac:spMk id="2" creationId="{152F0277-09D9-3CB5-E399-B20A616DC203}"/>
          </ac:spMkLst>
        </pc:spChg>
      </pc:sldChg>
      <pc:sldChg chg="modSp new mod">
        <pc:chgData name="Mason Kempf" userId="91fd5bb6f4bcd405" providerId="LiveId" clId="{49BABBB7-83FE-421E-B385-9DB5683567A6}" dt="2026-07-13T19:51:04.487" v="416" actId="20577"/>
        <pc:sldMkLst>
          <pc:docMk/>
          <pc:sldMk cId="2830013805" sldId="266"/>
        </pc:sldMkLst>
        <pc:spChg chg="mod">
          <ac:chgData name="Mason Kempf" userId="91fd5bb6f4bcd405" providerId="LiveId" clId="{49BABBB7-83FE-421E-B385-9DB5683567A6}" dt="2026-07-13T19:51:04.487" v="416" actId="20577"/>
          <ac:spMkLst>
            <pc:docMk/>
            <pc:sldMk cId="2830013805" sldId="266"/>
            <ac:spMk id="2" creationId="{FBA39D84-410E-5BE7-7083-72F7DC485751}"/>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D059431-A675-4A7A-BD10-33C2AA9F2614}" type="datetimeFigureOut">
              <a:rPr lang="en-US" smtClean="0"/>
              <a:t>7/24/2026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97529A6-B9A4-4F95-9B24-96CD4F87FDA9}" type="slidenum">
              <a:rPr lang="en-US" smtClean="0"/>
              <a:t>‹#›</a:t>
            </a:fld>
            <a:endParaRPr lang="en-US"/>
          </a:p>
        </p:txBody>
      </p:sp>
    </p:spTree>
    <p:extLst>
      <p:ext uri="{BB962C8B-B14F-4D97-AF65-F5344CB8AC3E}">
        <p14:creationId xmlns:p14="http://schemas.microsoft.com/office/powerpoint/2010/main" val="335006608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C10052-9085-B18C-5A88-DB51FE517007}"/>
              </a:ext>
            </a:extLst>
          </p:cNvPr>
          <p:cNvSpPr>
            <a:spLocks noGrp="1"/>
          </p:cNvSpPr>
          <p:nvPr>
            <p:ph type="ctrTitle"/>
          </p:nvPr>
        </p:nvSpPr>
        <p:spPr>
          <a:xfrm>
            <a:off x="1524000" y="1122363"/>
            <a:ext cx="9144000" cy="2387600"/>
          </a:xfrm>
        </p:spPr>
        <p:txBody>
          <a:bodyPr anchor="b"/>
          <a:lstStyle>
            <a:lvl1pPr algn="ctr">
              <a:defRPr sz="4400">
                <a:solidFill>
                  <a:schemeClr val="tx1"/>
                </a:solidFill>
              </a:defRPr>
            </a:lvl1pPr>
          </a:lstStyle>
          <a:p>
            <a:r>
              <a:rPr lang="en-US" dirty="0"/>
              <a:t>Click to edit Master title style</a:t>
            </a:r>
          </a:p>
        </p:txBody>
      </p:sp>
      <p:sp>
        <p:nvSpPr>
          <p:cNvPr id="3" name="Subtitle 2">
            <a:extLst>
              <a:ext uri="{FF2B5EF4-FFF2-40B4-BE49-F238E27FC236}">
                <a16:creationId xmlns:a16="http://schemas.microsoft.com/office/drawing/2014/main" id="{35B2E022-ADF0-705F-30A1-5DE1AE628E6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5" name="Footer Placeholder 4">
            <a:extLst>
              <a:ext uri="{FF2B5EF4-FFF2-40B4-BE49-F238E27FC236}">
                <a16:creationId xmlns:a16="http://schemas.microsoft.com/office/drawing/2014/main" id="{DF1469AF-4AF6-4B07-EA17-9F9E8436C48C}"/>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606CFBDA-0CC6-F9BA-DA8D-B916489C107D}"/>
              </a:ext>
            </a:extLst>
          </p:cNvPr>
          <p:cNvSpPr>
            <a:spLocks noGrp="1"/>
          </p:cNvSpPr>
          <p:nvPr>
            <p:ph type="sldNum" sz="quarter" idx="12"/>
          </p:nvPr>
        </p:nvSpPr>
        <p:spPr/>
        <p:txBody>
          <a:bodyPr/>
          <a:lstStyle/>
          <a:p>
            <a:fld id="{0A885B08-ED83-4E80-81DD-27C80F4EAFCA}" type="slidenum">
              <a:rPr lang="en-US" smtClean="0"/>
              <a:t>‹#›</a:t>
            </a:fld>
            <a:endParaRPr lang="en-US"/>
          </a:p>
        </p:txBody>
      </p:sp>
    </p:spTree>
    <p:extLst>
      <p:ext uri="{BB962C8B-B14F-4D97-AF65-F5344CB8AC3E}">
        <p14:creationId xmlns:p14="http://schemas.microsoft.com/office/powerpoint/2010/main" val="127149932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EC6ADB-38C8-E25A-E0B5-3D77FBEEEDC3}"/>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6BCA254D-6674-B108-A489-3B8041DDAD0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CA993D3-0D7E-B287-4E25-1CAC4B51F025}"/>
              </a:ext>
            </a:extLst>
          </p:cNvPr>
          <p:cNvSpPr>
            <a:spLocks noGrp="1"/>
          </p:cNvSpPr>
          <p:nvPr>
            <p:ph type="dt" sz="half" idx="10"/>
          </p:nvPr>
        </p:nvSpPr>
        <p:spPr>
          <a:xfrm>
            <a:off x="838200" y="6356350"/>
            <a:ext cx="2743200" cy="365125"/>
          </a:xfrm>
          <a:prstGeom prst="rect">
            <a:avLst/>
          </a:prstGeom>
        </p:spPr>
        <p:txBody>
          <a:bodyPr/>
          <a:lstStyle/>
          <a:p>
            <a:fld id="{88C9EB58-D06A-4E5F-B111-D7EE5A5AD438}" type="datetime1">
              <a:rPr lang="en-US" smtClean="0"/>
              <a:t>7/24/2026</a:t>
            </a:fld>
            <a:endParaRPr lang="en-US"/>
          </a:p>
        </p:txBody>
      </p:sp>
      <p:sp>
        <p:nvSpPr>
          <p:cNvPr id="5" name="Footer Placeholder 4">
            <a:extLst>
              <a:ext uri="{FF2B5EF4-FFF2-40B4-BE49-F238E27FC236}">
                <a16:creationId xmlns:a16="http://schemas.microsoft.com/office/drawing/2014/main" id="{DAD62498-1687-5691-7E03-924F644AD0CA}"/>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27D5C904-D62B-2AEF-F3E7-B3456ABC0508}"/>
              </a:ext>
            </a:extLst>
          </p:cNvPr>
          <p:cNvSpPr>
            <a:spLocks noGrp="1"/>
          </p:cNvSpPr>
          <p:nvPr>
            <p:ph type="sldNum" sz="quarter" idx="12"/>
          </p:nvPr>
        </p:nvSpPr>
        <p:spPr/>
        <p:txBody>
          <a:bodyPr/>
          <a:lstStyle/>
          <a:p>
            <a:fld id="{0A885B08-ED83-4E80-81DD-27C80F4EAFCA}" type="slidenum">
              <a:rPr lang="en-US" smtClean="0"/>
              <a:t>‹#›</a:t>
            </a:fld>
            <a:endParaRPr lang="en-US"/>
          </a:p>
        </p:txBody>
      </p:sp>
    </p:spTree>
    <p:extLst>
      <p:ext uri="{BB962C8B-B14F-4D97-AF65-F5344CB8AC3E}">
        <p14:creationId xmlns:p14="http://schemas.microsoft.com/office/powerpoint/2010/main" val="410356483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FF214FAE-7639-DD22-D87F-C26607EBAEBB}"/>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616468F6-1DE2-0375-4987-873332D9D64A}"/>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840C88E-F655-BEBA-A3C1-3F4431364E49}"/>
              </a:ext>
            </a:extLst>
          </p:cNvPr>
          <p:cNvSpPr>
            <a:spLocks noGrp="1"/>
          </p:cNvSpPr>
          <p:nvPr>
            <p:ph type="dt" sz="half" idx="10"/>
          </p:nvPr>
        </p:nvSpPr>
        <p:spPr>
          <a:xfrm>
            <a:off x="838200" y="6356350"/>
            <a:ext cx="2743200" cy="365125"/>
          </a:xfrm>
          <a:prstGeom prst="rect">
            <a:avLst/>
          </a:prstGeom>
        </p:spPr>
        <p:txBody>
          <a:bodyPr/>
          <a:lstStyle/>
          <a:p>
            <a:fld id="{CFFBA3F2-7DED-4D98-B3B4-5236AE342093}" type="datetime1">
              <a:rPr lang="en-US" smtClean="0"/>
              <a:t>7/24/2026</a:t>
            </a:fld>
            <a:endParaRPr lang="en-US"/>
          </a:p>
        </p:txBody>
      </p:sp>
      <p:sp>
        <p:nvSpPr>
          <p:cNvPr id="5" name="Footer Placeholder 4">
            <a:extLst>
              <a:ext uri="{FF2B5EF4-FFF2-40B4-BE49-F238E27FC236}">
                <a16:creationId xmlns:a16="http://schemas.microsoft.com/office/drawing/2014/main" id="{38B42B0E-2989-78D5-BEEC-7251D4871402}"/>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FC5D9E3C-E535-365E-ED39-DEDC457A80A1}"/>
              </a:ext>
            </a:extLst>
          </p:cNvPr>
          <p:cNvSpPr>
            <a:spLocks noGrp="1"/>
          </p:cNvSpPr>
          <p:nvPr>
            <p:ph type="sldNum" sz="quarter" idx="12"/>
          </p:nvPr>
        </p:nvSpPr>
        <p:spPr/>
        <p:txBody>
          <a:bodyPr/>
          <a:lstStyle/>
          <a:p>
            <a:fld id="{0A885B08-ED83-4E80-81DD-27C80F4EAFCA}" type="slidenum">
              <a:rPr lang="en-US" smtClean="0"/>
              <a:t>‹#›</a:t>
            </a:fld>
            <a:endParaRPr lang="en-US"/>
          </a:p>
        </p:txBody>
      </p:sp>
    </p:spTree>
    <p:extLst>
      <p:ext uri="{BB962C8B-B14F-4D97-AF65-F5344CB8AC3E}">
        <p14:creationId xmlns:p14="http://schemas.microsoft.com/office/powerpoint/2010/main" val="171872298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A781D3-37CD-8284-B19C-6B2C12FC5B0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BC6B943-A98F-7D8F-B97D-EA2272473A51}"/>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653D040-4BF3-36CD-3F3C-A89C649980A2}"/>
              </a:ext>
            </a:extLst>
          </p:cNvPr>
          <p:cNvSpPr>
            <a:spLocks noGrp="1"/>
          </p:cNvSpPr>
          <p:nvPr>
            <p:ph type="dt" sz="half" idx="10"/>
          </p:nvPr>
        </p:nvSpPr>
        <p:spPr>
          <a:xfrm>
            <a:off x="838200" y="6356350"/>
            <a:ext cx="2743200" cy="365125"/>
          </a:xfrm>
          <a:prstGeom prst="rect">
            <a:avLst/>
          </a:prstGeom>
        </p:spPr>
        <p:txBody>
          <a:bodyPr/>
          <a:lstStyle/>
          <a:p>
            <a:fld id="{D58304D7-C4DE-4928-8574-BF170DB914B2}" type="datetime1">
              <a:rPr lang="en-US" smtClean="0"/>
              <a:t>7/24/2026</a:t>
            </a:fld>
            <a:endParaRPr lang="en-US"/>
          </a:p>
        </p:txBody>
      </p:sp>
      <p:sp>
        <p:nvSpPr>
          <p:cNvPr id="5" name="Footer Placeholder 4">
            <a:extLst>
              <a:ext uri="{FF2B5EF4-FFF2-40B4-BE49-F238E27FC236}">
                <a16:creationId xmlns:a16="http://schemas.microsoft.com/office/drawing/2014/main" id="{3E83D480-3E19-5D6B-8A34-18DA155DEA52}"/>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24D6CACF-EC18-7FDA-E52A-5BAA14AF7793}"/>
              </a:ext>
            </a:extLst>
          </p:cNvPr>
          <p:cNvSpPr>
            <a:spLocks noGrp="1"/>
          </p:cNvSpPr>
          <p:nvPr>
            <p:ph type="sldNum" sz="quarter" idx="12"/>
          </p:nvPr>
        </p:nvSpPr>
        <p:spPr/>
        <p:txBody>
          <a:bodyPr/>
          <a:lstStyle/>
          <a:p>
            <a:fld id="{0A885B08-ED83-4E80-81DD-27C80F4EAFCA}" type="slidenum">
              <a:rPr lang="en-US" smtClean="0"/>
              <a:t>‹#›</a:t>
            </a:fld>
            <a:endParaRPr lang="en-US"/>
          </a:p>
        </p:txBody>
      </p:sp>
    </p:spTree>
    <p:extLst>
      <p:ext uri="{BB962C8B-B14F-4D97-AF65-F5344CB8AC3E}">
        <p14:creationId xmlns:p14="http://schemas.microsoft.com/office/powerpoint/2010/main" val="94830670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B6FC7B-A2E1-4428-EB74-B19671BF805A}"/>
              </a:ext>
            </a:extLst>
          </p:cNvPr>
          <p:cNvSpPr>
            <a:spLocks noGrp="1"/>
          </p:cNvSpPr>
          <p:nvPr>
            <p:ph type="title"/>
          </p:nvPr>
        </p:nvSpPr>
        <p:spPr>
          <a:xfrm>
            <a:off x="831850" y="1709738"/>
            <a:ext cx="10515600" cy="2852737"/>
          </a:xfrm>
        </p:spPr>
        <p:txBody>
          <a:bodyPr anchor="b"/>
          <a:lstStyle>
            <a:lvl1pPr>
              <a:defRPr sz="6000">
                <a:solidFill>
                  <a:schemeClr val="tx1"/>
                </a:solidFill>
              </a:defRPr>
            </a:lvl1pPr>
          </a:lstStyle>
          <a:p>
            <a:r>
              <a:rPr lang="en-US" dirty="0"/>
              <a:t>Click to edit Master title style</a:t>
            </a:r>
          </a:p>
        </p:txBody>
      </p:sp>
      <p:sp>
        <p:nvSpPr>
          <p:cNvPr id="3" name="Text Placeholder 2">
            <a:extLst>
              <a:ext uri="{FF2B5EF4-FFF2-40B4-BE49-F238E27FC236}">
                <a16:creationId xmlns:a16="http://schemas.microsoft.com/office/drawing/2014/main" id="{A9921C8F-2DD4-D37C-61BE-4632616DB7F1}"/>
              </a:ext>
            </a:extLst>
          </p:cNvPr>
          <p:cNvSpPr>
            <a:spLocks noGrp="1"/>
          </p:cNvSpPr>
          <p:nvPr>
            <p:ph type="body" idx="1"/>
          </p:nvPr>
        </p:nvSpPr>
        <p:spPr>
          <a:xfrm>
            <a:off x="831850" y="4589463"/>
            <a:ext cx="105156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edit Master text styles</a:t>
            </a:r>
          </a:p>
        </p:txBody>
      </p:sp>
      <p:sp>
        <p:nvSpPr>
          <p:cNvPr id="4" name="Date Placeholder 3">
            <a:extLst>
              <a:ext uri="{FF2B5EF4-FFF2-40B4-BE49-F238E27FC236}">
                <a16:creationId xmlns:a16="http://schemas.microsoft.com/office/drawing/2014/main" id="{75AF0762-19AB-E42B-B694-951F9A999B05}"/>
              </a:ext>
            </a:extLst>
          </p:cNvPr>
          <p:cNvSpPr>
            <a:spLocks noGrp="1"/>
          </p:cNvSpPr>
          <p:nvPr>
            <p:ph type="dt" sz="half" idx="10"/>
          </p:nvPr>
        </p:nvSpPr>
        <p:spPr>
          <a:xfrm>
            <a:off x="838200" y="6356350"/>
            <a:ext cx="2743200" cy="365125"/>
          </a:xfrm>
          <a:prstGeom prst="rect">
            <a:avLst/>
          </a:prstGeom>
        </p:spPr>
        <p:txBody>
          <a:bodyPr/>
          <a:lstStyle>
            <a:lvl1pPr>
              <a:defRPr>
                <a:solidFill>
                  <a:schemeClr val="tx1"/>
                </a:solidFill>
              </a:defRPr>
            </a:lvl1pPr>
          </a:lstStyle>
          <a:p>
            <a:fld id="{A1039255-359C-4877-9FEC-7EA4EDBB1B14}" type="datetime1">
              <a:rPr lang="en-US" smtClean="0"/>
              <a:t>7/24/2026</a:t>
            </a:fld>
            <a:endParaRPr lang="en-US"/>
          </a:p>
        </p:txBody>
      </p:sp>
      <p:sp>
        <p:nvSpPr>
          <p:cNvPr id="5" name="Footer Placeholder 4">
            <a:extLst>
              <a:ext uri="{FF2B5EF4-FFF2-40B4-BE49-F238E27FC236}">
                <a16:creationId xmlns:a16="http://schemas.microsoft.com/office/drawing/2014/main" id="{C23A73FA-0DA4-8A21-FC2B-AE7DB0D2BC30}"/>
              </a:ext>
            </a:extLst>
          </p:cNvPr>
          <p:cNvSpPr>
            <a:spLocks noGrp="1"/>
          </p:cNvSpPr>
          <p:nvPr>
            <p:ph type="ftr" sz="quarter" idx="11"/>
          </p:nvPr>
        </p:nvSpPr>
        <p:spPr>
          <a:xfrm>
            <a:off x="4038600" y="6356350"/>
            <a:ext cx="4114800" cy="365125"/>
          </a:xfrm>
          <a:prstGeom prst="rect">
            <a:avLst/>
          </a:prstGeom>
        </p:spPr>
        <p:txBody>
          <a:bodyPr/>
          <a:lstStyle>
            <a:lvl1pPr>
              <a:defRPr>
                <a:solidFill>
                  <a:schemeClr val="tx1"/>
                </a:solidFill>
              </a:defRPr>
            </a:lvl1pPr>
          </a:lstStyle>
          <a:p>
            <a:endParaRPr lang="en-US"/>
          </a:p>
        </p:txBody>
      </p:sp>
      <p:sp>
        <p:nvSpPr>
          <p:cNvPr id="6" name="Slide Number Placeholder 5">
            <a:extLst>
              <a:ext uri="{FF2B5EF4-FFF2-40B4-BE49-F238E27FC236}">
                <a16:creationId xmlns:a16="http://schemas.microsoft.com/office/drawing/2014/main" id="{9D71EFCE-7A60-0B84-68EA-9C3B776CCF76}"/>
              </a:ext>
            </a:extLst>
          </p:cNvPr>
          <p:cNvSpPr>
            <a:spLocks noGrp="1"/>
          </p:cNvSpPr>
          <p:nvPr>
            <p:ph type="sldNum" sz="quarter" idx="12"/>
          </p:nvPr>
        </p:nvSpPr>
        <p:spPr/>
        <p:txBody>
          <a:bodyPr/>
          <a:lstStyle>
            <a:lvl1pPr>
              <a:defRPr>
                <a:solidFill>
                  <a:schemeClr val="tx1"/>
                </a:solidFill>
              </a:defRPr>
            </a:lvl1pPr>
          </a:lstStyle>
          <a:p>
            <a:fld id="{0A885B08-ED83-4E80-81DD-27C80F4EAFCA}" type="slidenum">
              <a:rPr lang="en-US" smtClean="0"/>
              <a:pPr/>
              <a:t>‹#›</a:t>
            </a:fld>
            <a:endParaRPr lang="en-US"/>
          </a:p>
        </p:txBody>
      </p:sp>
    </p:spTree>
    <p:extLst>
      <p:ext uri="{BB962C8B-B14F-4D97-AF65-F5344CB8AC3E}">
        <p14:creationId xmlns:p14="http://schemas.microsoft.com/office/powerpoint/2010/main" val="44711899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6D483D-AD06-C731-8502-09CC24E2D7A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9029609-270D-CFFF-A4AB-B26DDC44E25D}"/>
              </a:ext>
            </a:extLst>
          </p:cNvPr>
          <p:cNvSpPr>
            <a:spLocks noGrp="1"/>
          </p:cNvSpPr>
          <p:nvPr>
            <p:ph sz="half" idx="1"/>
          </p:nvPr>
        </p:nvSpPr>
        <p:spPr>
          <a:xfrm>
            <a:off x="838200" y="1825625"/>
            <a:ext cx="5181600" cy="435133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a:extLst>
              <a:ext uri="{FF2B5EF4-FFF2-40B4-BE49-F238E27FC236}">
                <a16:creationId xmlns:a16="http://schemas.microsoft.com/office/drawing/2014/main" id="{D25E19FB-CD7B-B877-BDC9-76E389387E7A}"/>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9843ED73-576D-B2C8-C52C-FF78830B2492}"/>
              </a:ext>
            </a:extLst>
          </p:cNvPr>
          <p:cNvSpPr>
            <a:spLocks noGrp="1"/>
          </p:cNvSpPr>
          <p:nvPr>
            <p:ph type="dt" sz="half" idx="10"/>
          </p:nvPr>
        </p:nvSpPr>
        <p:spPr>
          <a:xfrm>
            <a:off x="838200" y="6356350"/>
            <a:ext cx="2743200" cy="365125"/>
          </a:xfrm>
          <a:prstGeom prst="rect">
            <a:avLst/>
          </a:prstGeom>
        </p:spPr>
        <p:txBody>
          <a:bodyPr/>
          <a:lstStyle/>
          <a:p>
            <a:fld id="{A5C9F329-BA17-4A36-B606-E1377A5900D7}" type="datetime1">
              <a:rPr lang="en-US" smtClean="0"/>
              <a:t>7/24/2026</a:t>
            </a:fld>
            <a:endParaRPr lang="en-US"/>
          </a:p>
        </p:txBody>
      </p:sp>
      <p:sp>
        <p:nvSpPr>
          <p:cNvPr id="6" name="Footer Placeholder 5">
            <a:extLst>
              <a:ext uri="{FF2B5EF4-FFF2-40B4-BE49-F238E27FC236}">
                <a16:creationId xmlns:a16="http://schemas.microsoft.com/office/drawing/2014/main" id="{2451D81D-715E-20D2-864D-7CF83782199C}"/>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92B0117B-BABC-ECA7-218A-7D730827943F}"/>
              </a:ext>
            </a:extLst>
          </p:cNvPr>
          <p:cNvSpPr>
            <a:spLocks noGrp="1"/>
          </p:cNvSpPr>
          <p:nvPr>
            <p:ph type="sldNum" sz="quarter" idx="12"/>
          </p:nvPr>
        </p:nvSpPr>
        <p:spPr/>
        <p:txBody>
          <a:bodyPr/>
          <a:lstStyle/>
          <a:p>
            <a:fld id="{0A885B08-ED83-4E80-81DD-27C80F4EAFCA}" type="slidenum">
              <a:rPr lang="en-US" smtClean="0"/>
              <a:t>‹#›</a:t>
            </a:fld>
            <a:endParaRPr lang="en-US"/>
          </a:p>
        </p:txBody>
      </p:sp>
    </p:spTree>
    <p:extLst>
      <p:ext uri="{BB962C8B-B14F-4D97-AF65-F5344CB8AC3E}">
        <p14:creationId xmlns:p14="http://schemas.microsoft.com/office/powerpoint/2010/main" val="1463085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EF21C5-6E25-A6CB-CF98-78DFFB091D37}"/>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A750D8DC-E80D-9026-E860-03283AD3970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a:extLst>
              <a:ext uri="{FF2B5EF4-FFF2-40B4-BE49-F238E27FC236}">
                <a16:creationId xmlns:a16="http://schemas.microsoft.com/office/drawing/2014/main" id="{3616683D-8071-C9D6-5F86-E8BC715C0709}"/>
              </a:ext>
            </a:extLst>
          </p:cNvPr>
          <p:cNvSpPr>
            <a:spLocks noGrp="1"/>
          </p:cNvSpPr>
          <p:nvPr>
            <p:ph sz="half" idx="2"/>
          </p:nvPr>
        </p:nvSpPr>
        <p:spPr>
          <a:xfrm>
            <a:off x="839788" y="2505075"/>
            <a:ext cx="5157787" cy="368458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a:extLst>
              <a:ext uri="{FF2B5EF4-FFF2-40B4-BE49-F238E27FC236}">
                <a16:creationId xmlns:a16="http://schemas.microsoft.com/office/drawing/2014/main" id="{F35DCDEA-1F5A-7529-78CA-5C4A7686DF8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a:extLst>
              <a:ext uri="{FF2B5EF4-FFF2-40B4-BE49-F238E27FC236}">
                <a16:creationId xmlns:a16="http://schemas.microsoft.com/office/drawing/2014/main" id="{506A7E5E-1AF2-5E2A-E442-CE723B41793A}"/>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FEFBEDB5-A02D-522B-C5D6-023BF896C3EC}"/>
              </a:ext>
            </a:extLst>
          </p:cNvPr>
          <p:cNvSpPr>
            <a:spLocks noGrp="1"/>
          </p:cNvSpPr>
          <p:nvPr>
            <p:ph type="dt" sz="half" idx="10"/>
          </p:nvPr>
        </p:nvSpPr>
        <p:spPr>
          <a:xfrm>
            <a:off x="838200" y="6356350"/>
            <a:ext cx="2743200" cy="365125"/>
          </a:xfrm>
          <a:prstGeom prst="rect">
            <a:avLst/>
          </a:prstGeom>
        </p:spPr>
        <p:txBody>
          <a:bodyPr/>
          <a:lstStyle/>
          <a:p>
            <a:fld id="{D62DE0EE-46B3-41A1-90DB-41AF58F05963}" type="datetime1">
              <a:rPr lang="en-US" smtClean="0"/>
              <a:t>7/24/2026</a:t>
            </a:fld>
            <a:endParaRPr lang="en-US"/>
          </a:p>
        </p:txBody>
      </p:sp>
      <p:sp>
        <p:nvSpPr>
          <p:cNvPr id="8" name="Footer Placeholder 7">
            <a:extLst>
              <a:ext uri="{FF2B5EF4-FFF2-40B4-BE49-F238E27FC236}">
                <a16:creationId xmlns:a16="http://schemas.microsoft.com/office/drawing/2014/main" id="{7CA87522-AFA6-7F3D-840C-E0BCD8065890}"/>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9" name="Slide Number Placeholder 8">
            <a:extLst>
              <a:ext uri="{FF2B5EF4-FFF2-40B4-BE49-F238E27FC236}">
                <a16:creationId xmlns:a16="http://schemas.microsoft.com/office/drawing/2014/main" id="{2223E10F-BFFD-B3F5-161B-2AFA5C194A72}"/>
              </a:ext>
            </a:extLst>
          </p:cNvPr>
          <p:cNvSpPr>
            <a:spLocks noGrp="1"/>
          </p:cNvSpPr>
          <p:nvPr>
            <p:ph type="sldNum" sz="quarter" idx="12"/>
          </p:nvPr>
        </p:nvSpPr>
        <p:spPr/>
        <p:txBody>
          <a:bodyPr/>
          <a:lstStyle/>
          <a:p>
            <a:fld id="{0A885B08-ED83-4E80-81DD-27C80F4EAFCA}" type="slidenum">
              <a:rPr lang="en-US" smtClean="0"/>
              <a:t>‹#›</a:t>
            </a:fld>
            <a:endParaRPr lang="en-US"/>
          </a:p>
        </p:txBody>
      </p:sp>
    </p:spTree>
    <p:extLst>
      <p:ext uri="{BB962C8B-B14F-4D97-AF65-F5344CB8AC3E}">
        <p14:creationId xmlns:p14="http://schemas.microsoft.com/office/powerpoint/2010/main" val="396750458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62F751-647A-A2A9-0C39-F35708A2D688}"/>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3AD0141A-4256-A20B-E1BF-5453636F256A}"/>
              </a:ext>
            </a:extLst>
          </p:cNvPr>
          <p:cNvSpPr>
            <a:spLocks noGrp="1"/>
          </p:cNvSpPr>
          <p:nvPr>
            <p:ph type="dt" sz="half" idx="10"/>
          </p:nvPr>
        </p:nvSpPr>
        <p:spPr>
          <a:xfrm>
            <a:off x="838200" y="6356350"/>
            <a:ext cx="2743200" cy="365125"/>
          </a:xfrm>
          <a:prstGeom prst="rect">
            <a:avLst/>
          </a:prstGeom>
        </p:spPr>
        <p:txBody>
          <a:bodyPr/>
          <a:lstStyle/>
          <a:p>
            <a:fld id="{6C58C2EA-EE0A-4723-991C-8428793C3879}" type="datetime1">
              <a:rPr lang="en-US" smtClean="0"/>
              <a:t>7/24/2026</a:t>
            </a:fld>
            <a:endParaRPr lang="en-US"/>
          </a:p>
        </p:txBody>
      </p:sp>
      <p:sp>
        <p:nvSpPr>
          <p:cNvPr id="4" name="Footer Placeholder 3">
            <a:extLst>
              <a:ext uri="{FF2B5EF4-FFF2-40B4-BE49-F238E27FC236}">
                <a16:creationId xmlns:a16="http://schemas.microsoft.com/office/drawing/2014/main" id="{D58A381B-1C57-CBDF-1C1C-6C88DD856194}"/>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id="{F1DD4090-B35D-40AD-3040-EE77ED0FEE83}"/>
              </a:ext>
            </a:extLst>
          </p:cNvPr>
          <p:cNvSpPr>
            <a:spLocks noGrp="1"/>
          </p:cNvSpPr>
          <p:nvPr>
            <p:ph type="sldNum" sz="quarter" idx="12"/>
          </p:nvPr>
        </p:nvSpPr>
        <p:spPr/>
        <p:txBody>
          <a:bodyPr/>
          <a:lstStyle/>
          <a:p>
            <a:fld id="{0A885B08-ED83-4E80-81DD-27C80F4EAFCA}" type="slidenum">
              <a:rPr lang="en-US" smtClean="0"/>
              <a:t>‹#›</a:t>
            </a:fld>
            <a:endParaRPr lang="en-US"/>
          </a:p>
        </p:txBody>
      </p:sp>
    </p:spTree>
    <p:extLst>
      <p:ext uri="{BB962C8B-B14F-4D97-AF65-F5344CB8AC3E}">
        <p14:creationId xmlns:p14="http://schemas.microsoft.com/office/powerpoint/2010/main" val="114409454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A9C9ABE-EEC9-6361-6D18-E03829D81571}"/>
              </a:ext>
            </a:extLst>
          </p:cNvPr>
          <p:cNvSpPr>
            <a:spLocks noGrp="1"/>
          </p:cNvSpPr>
          <p:nvPr>
            <p:ph type="dt" sz="half" idx="10"/>
          </p:nvPr>
        </p:nvSpPr>
        <p:spPr>
          <a:xfrm>
            <a:off x="838200" y="6356350"/>
            <a:ext cx="2743200" cy="365125"/>
          </a:xfrm>
          <a:prstGeom prst="rect">
            <a:avLst/>
          </a:prstGeom>
        </p:spPr>
        <p:txBody>
          <a:bodyPr/>
          <a:lstStyle/>
          <a:p>
            <a:fld id="{742517F0-4AB1-46B6-821C-8B318D682948}" type="datetime1">
              <a:rPr lang="en-US" smtClean="0"/>
              <a:t>7/24/2026</a:t>
            </a:fld>
            <a:endParaRPr lang="en-US"/>
          </a:p>
        </p:txBody>
      </p:sp>
      <p:sp>
        <p:nvSpPr>
          <p:cNvPr id="3" name="Footer Placeholder 2">
            <a:extLst>
              <a:ext uri="{FF2B5EF4-FFF2-40B4-BE49-F238E27FC236}">
                <a16:creationId xmlns:a16="http://schemas.microsoft.com/office/drawing/2014/main" id="{ADCB056B-30B7-2F58-EBC7-35FC47091F07}"/>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4" name="Slide Number Placeholder 3">
            <a:extLst>
              <a:ext uri="{FF2B5EF4-FFF2-40B4-BE49-F238E27FC236}">
                <a16:creationId xmlns:a16="http://schemas.microsoft.com/office/drawing/2014/main" id="{E626E2F1-EAFF-9784-37AB-D99F9F87D70F}"/>
              </a:ext>
            </a:extLst>
          </p:cNvPr>
          <p:cNvSpPr>
            <a:spLocks noGrp="1"/>
          </p:cNvSpPr>
          <p:nvPr>
            <p:ph type="sldNum" sz="quarter" idx="12"/>
          </p:nvPr>
        </p:nvSpPr>
        <p:spPr/>
        <p:txBody>
          <a:bodyPr/>
          <a:lstStyle/>
          <a:p>
            <a:fld id="{0A885B08-ED83-4E80-81DD-27C80F4EAFCA}" type="slidenum">
              <a:rPr lang="en-US" smtClean="0"/>
              <a:t>‹#›</a:t>
            </a:fld>
            <a:endParaRPr lang="en-US"/>
          </a:p>
        </p:txBody>
      </p:sp>
    </p:spTree>
    <p:extLst>
      <p:ext uri="{BB962C8B-B14F-4D97-AF65-F5344CB8AC3E}">
        <p14:creationId xmlns:p14="http://schemas.microsoft.com/office/powerpoint/2010/main" val="152662315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E636A7-B777-F4AB-D311-EECAB539BF8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5BF15A73-5414-289B-D731-DFD5DD83B26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E539F273-6AD5-6BC5-CC5F-CC0CBC757E7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632D0BF-EBFF-B542-50D8-76B35EC5C61C}"/>
              </a:ext>
            </a:extLst>
          </p:cNvPr>
          <p:cNvSpPr>
            <a:spLocks noGrp="1"/>
          </p:cNvSpPr>
          <p:nvPr>
            <p:ph type="dt" sz="half" idx="10"/>
          </p:nvPr>
        </p:nvSpPr>
        <p:spPr>
          <a:xfrm>
            <a:off x="838200" y="6356350"/>
            <a:ext cx="2743200" cy="365125"/>
          </a:xfrm>
          <a:prstGeom prst="rect">
            <a:avLst/>
          </a:prstGeom>
        </p:spPr>
        <p:txBody>
          <a:bodyPr/>
          <a:lstStyle/>
          <a:p>
            <a:fld id="{6C50116D-4A66-4027-93E6-FCCB23B45B43}" type="datetime1">
              <a:rPr lang="en-US" smtClean="0"/>
              <a:t>7/24/2026</a:t>
            </a:fld>
            <a:endParaRPr lang="en-US"/>
          </a:p>
        </p:txBody>
      </p:sp>
      <p:sp>
        <p:nvSpPr>
          <p:cNvPr id="6" name="Footer Placeholder 5">
            <a:extLst>
              <a:ext uri="{FF2B5EF4-FFF2-40B4-BE49-F238E27FC236}">
                <a16:creationId xmlns:a16="http://schemas.microsoft.com/office/drawing/2014/main" id="{E41F4A80-30FF-14B6-ED98-970DADD2348F}"/>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F7A52254-61F5-803E-0C8D-394846EAFCF3}"/>
              </a:ext>
            </a:extLst>
          </p:cNvPr>
          <p:cNvSpPr>
            <a:spLocks noGrp="1"/>
          </p:cNvSpPr>
          <p:nvPr>
            <p:ph type="sldNum" sz="quarter" idx="12"/>
          </p:nvPr>
        </p:nvSpPr>
        <p:spPr/>
        <p:txBody>
          <a:bodyPr/>
          <a:lstStyle/>
          <a:p>
            <a:fld id="{0A885B08-ED83-4E80-81DD-27C80F4EAFCA}" type="slidenum">
              <a:rPr lang="en-US" smtClean="0"/>
              <a:t>‹#›</a:t>
            </a:fld>
            <a:endParaRPr lang="en-US"/>
          </a:p>
        </p:txBody>
      </p:sp>
    </p:spTree>
    <p:extLst>
      <p:ext uri="{BB962C8B-B14F-4D97-AF65-F5344CB8AC3E}">
        <p14:creationId xmlns:p14="http://schemas.microsoft.com/office/powerpoint/2010/main" val="418727480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5ED0F2-51CE-ECFF-BB1A-C8FB4FBCB51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84024AB6-D5DC-863D-C66E-838BDC4CADD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56D57011-8576-6161-06C8-FD558AF0D5E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624925A-18D6-23E6-C9E9-EAB77C2670B5}"/>
              </a:ext>
            </a:extLst>
          </p:cNvPr>
          <p:cNvSpPr>
            <a:spLocks noGrp="1"/>
          </p:cNvSpPr>
          <p:nvPr>
            <p:ph type="dt" sz="half" idx="10"/>
          </p:nvPr>
        </p:nvSpPr>
        <p:spPr>
          <a:xfrm>
            <a:off x="838200" y="6356350"/>
            <a:ext cx="2743200" cy="365125"/>
          </a:xfrm>
          <a:prstGeom prst="rect">
            <a:avLst/>
          </a:prstGeom>
        </p:spPr>
        <p:txBody>
          <a:bodyPr/>
          <a:lstStyle/>
          <a:p>
            <a:fld id="{363FBA3A-5FD0-4F9B-8D40-34A187F1B197}" type="datetime1">
              <a:rPr lang="en-US" smtClean="0"/>
              <a:t>7/24/2026</a:t>
            </a:fld>
            <a:endParaRPr lang="en-US"/>
          </a:p>
        </p:txBody>
      </p:sp>
      <p:sp>
        <p:nvSpPr>
          <p:cNvPr id="6" name="Footer Placeholder 5">
            <a:extLst>
              <a:ext uri="{FF2B5EF4-FFF2-40B4-BE49-F238E27FC236}">
                <a16:creationId xmlns:a16="http://schemas.microsoft.com/office/drawing/2014/main" id="{9FC8B29D-5CB2-0EF1-BCD1-18FE0058B6D3}"/>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17B6D070-84E4-AF47-CCB8-EAE5E21EEA36}"/>
              </a:ext>
            </a:extLst>
          </p:cNvPr>
          <p:cNvSpPr>
            <a:spLocks noGrp="1"/>
          </p:cNvSpPr>
          <p:nvPr>
            <p:ph type="sldNum" sz="quarter" idx="12"/>
          </p:nvPr>
        </p:nvSpPr>
        <p:spPr/>
        <p:txBody>
          <a:bodyPr/>
          <a:lstStyle/>
          <a:p>
            <a:fld id="{0A885B08-ED83-4E80-81DD-27C80F4EAFCA}" type="slidenum">
              <a:rPr lang="en-US" smtClean="0"/>
              <a:t>‹#›</a:t>
            </a:fld>
            <a:endParaRPr lang="en-US"/>
          </a:p>
        </p:txBody>
      </p:sp>
    </p:spTree>
    <p:extLst>
      <p:ext uri="{BB962C8B-B14F-4D97-AF65-F5344CB8AC3E}">
        <p14:creationId xmlns:p14="http://schemas.microsoft.com/office/powerpoint/2010/main" val="114166624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17" Type="http://schemas.openxmlformats.org/officeDocument/2006/relationships/image" Target="../media/image5.png"/><Relationship Id="rId2" Type="http://schemas.openxmlformats.org/officeDocument/2006/relationships/slideLayout" Target="../slideLayouts/slideLayout2.xml"/><Relationship Id="rId16"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C9B1EEBE-DFE7-06A7-0CD1-47D7768364DB}"/>
              </a:ext>
            </a:extLst>
          </p:cNvPr>
          <p:cNvSpPr/>
          <p:nvPr userDrawn="1"/>
        </p:nvSpPr>
        <p:spPr>
          <a:xfrm>
            <a:off x="1" y="0"/>
            <a:ext cx="12192000" cy="887702"/>
          </a:xfrm>
          <a:prstGeom prst="rect">
            <a:avLst/>
          </a:prstGeom>
          <a:solidFill>
            <a:schemeClr val="accent3">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a:extLst>
              <a:ext uri="{FF2B5EF4-FFF2-40B4-BE49-F238E27FC236}">
                <a16:creationId xmlns:a16="http://schemas.microsoft.com/office/drawing/2014/main" id="{CD1F6682-554F-9DFE-0F0F-2B7D5F544EAF}"/>
              </a:ext>
            </a:extLst>
          </p:cNvPr>
          <p:cNvSpPr>
            <a:spLocks noGrp="1"/>
          </p:cNvSpPr>
          <p:nvPr>
            <p:ph type="title"/>
          </p:nvPr>
        </p:nvSpPr>
        <p:spPr>
          <a:xfrm>
            <a:off x="107715" y="219338"/>
            <a:ext cx="9410054" cy="449025"/>
          </a:xfrm>
          <a:prstGeom prst="rect">
            <a:avLst/>
          </a:prstGeom>
        </p:spPr>
        <p:txBody>
          <a:bodyPr vert="horz" lIns="91440" tIns="45720" rIns="91440" bIns="45720" rtlCol="0" anchor="ctr">
            <a:noAutofit/>
          </a:bodyPr>
          <a:lstStyle/>
          <a:p>
            <a:r>
              <a:rPr lang="en-US" dirty="0"/>
              <a:t>Click to edit Master title style</a:t>
            </a:r>
          </a:p>
        </p:txBody>
      </p:sp>
      <p:sp>
        <p:nvSpPr>
          <p:cNvPr id="3" name="Text Placeholder 2">
            <a:extLst>
              <a:ext uri="{FF2B5EF4-FFF2-40B4-BE49-F238E27FC236}">
                <a16:creationId xmlns:a16="http://schemas.microsoft.com/office/drawing/2014/main" id="{6FE366C2-4DC7-6E82-DD8B-9E648067E2CC}"/>
              </a:ext>
            </a:extLst>
          </p:cNvPr>
          <p:cNvSpPr>
            <a:spLocks noGrp="1"/>
          </p:cNvSpPr>
          <p:nvPr>
            <p:ph type="body" idx="1"/>
          </p:nvPr>
        </p:nvSpPr>
        <p:spPr>
          <a:xfrm>
            <a:off x="157406" y="991318"/>
            <a:ext cx="11729794" cy="4882200"/>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a:extLst>
              <a:ext uri="{FF2B5EF4-FFF2-40B4-BE49-F238E27FC236}">
                <a16:creationId xmlns:a16="http://schemas.microsoft.com/office/drawing/2014/main" id="{5555EF4C-3992-5B48-D8FD-2447FC159545}"/>
              </a:ext>
            </a:extLst>
          </p:cNvPr>
          <p:cNvSpPr>
            <a:spLocks noGrp="1"/>
          </p:cNvSpPr>
          <p:nvPr>
            <p:ph type="sldNum" sz="quarter" idx="4"/>
          </p:nvPr>
        </p:nvSpPr>
        <p:spPr>
          <a:xfrm>
            <a:off x="11527221" y="6409998"/>
            <a:ext cx="664779" cy="406400"/>
          </a:xfrm>
          <a:prstGeom prst="rect">
            <a:avLst/>
          </a:prstGeom>
        </p:spPr>
        <p:txBody>
          <a:bodyPr vert="horz" lIns="91440" tIns="45720" rIns="91440" bIns="45720" rtlCol="0" anchor="ctr"/>
          <a:lstStyle>
            <a:lvl1pPr algn="r">
              <a:defRPr sz="1200">
                <a:solidFill>
                  <a:schemeClr val="tx1">
                    <a:tint val="75000"/>
                  </a:schemeClr>
                </a:solidFill>
              </a:defRPr>
            </a:lvl1pPr>
          </a:lstStyle>
          <a:p>
            <a:fld id="{0A885B08-ED83-4E80-81DD-27C80F4EAFCA}" type="slidenum">
              <a:rPr lang="en-US" smtClean="0"/>
              <a:t>‹#›</a:t>
            </a:fld>
            <a:endParaRPr lang="en-US"/>
          </a:p>
        </p:txBody>
      </p:sp>
      <p:pic>
        <p:nvPicPr>
          <p:cNvPr id="8" name="Picture 7">
            <a:extLst>
              <a:ext uri="{FF2B5EF4-FFF2-40B4-BE49-F238E27FC236}">
                <a16:creationId xmlns:a16="http://schemas.microsoft.com/office/drawing/2014/main" id="{3443D678-2681-46F9-B842-636BFB1AA85F}"/>
              </a:ext>
            </a:extLst>
          </p:cNvPr>
          <p:cNvPicPr>
            <a:picLocks noChangeAspect="1"/>
          </p:cNvPicPr>
          <p:nvPr userDrawn="1"/>
        </p:nvPicPr>
        <p:blipFill>
          <a:blip r:embed="rId13" cstate="screen">
            <a:extLst>
              <a:ext uri="{28A0092B-C50C-407E-A947-70E740481C1C}">
                <a14:useLocalDpi xmlns:a14="http://schemas.microsoft.com/office/drawing/2010/main"/>
              </a:ext>
            </a:extLst>
          </a:blip>
          <a:srcRect/>
          <a:stretch>
            <a:fillRect/>
          </a:stretch>
        </p:blipFill>
        <p:spPr bwMode="auto">
          <a:xfrm>
            <a:off x="10673814" y="6184591"/>
            <a:ext cx="780774" cy="557696"/>
          </a:xfrm>
          <a:prstGeom prst="rect">
            <a:avLst/>
          </a:prstGeom>
          <a:noFill/>
          <a:ln>
            <a:noFill/>
          </a:ln>
        </p:spPr>
      </p:pic>
      <p:pic>
        <p:nvPicPr>
          <p:cNvPr id="13" name="Picture 12" descr="A picture containing text, transport, wheel&#10;&#10;Description automatically generated">
            <a:extLst>
              <a:ext uri="{FF2B5EF4-FFF2-40B4-BE49-F238E27FC236}">
                <a16:creationId xmlns:a16="http://schemas.microsoft.com/office/drawing/2014/main" id="{0FD1EB1A-E71E-9A41-4074-0DEC23E43858}"/>
              </a:ext>
            </a:extLst>
          </p:cNvPr>
          <p:cNvPicPr>
            <a:picLocks noChangeAspect="1"/>
          </p:cNvPicPr>
          <p:nvPr userDrawn="1"/>
        </p:nvPicPr>
        <p:blipFill>
          <a:blip r:embed="rId14" cstate="screen">
            <a:extLst>
              <a:ext uri="{28A0092B-C50C-407E-A947-70E740481C1C}">
                <a14:useLocalDpi xmlns:a14="http://schemas.microsoft.com/office/drawing/2010/main"/>
              </a:ext>
            </a:extLst>
          </a:blip>
          <a:stretch>
            <a:fillRect/>
          </a:stretch>
        </p:blipFill>
        <p:spPr>
          <a:xfrm>
            <a:off x="366708" y="6061250"/>
            <a:ext cx="677496" cy="681037"/>
          </a:xfrm>
          <a:prstGeom prst="rect">
            <a:avLst/>
          </a:prstGeom>
        </p:spPr>
      </p:pic>
      <p:pic>
        <p:nvPicPr>
          <p:cNvPr id="14" name="Picture 13" descr="Text, logo&#10;&#10;Description automatically generated">
            <a:extLst>
              <a:ext uri="{FF2B5EF4-FFF2-40B4-BE49-F238E27FC236}">
                <a16:creationId xmlns:a16="http://schemas.microsoft.com/office/drawing/2014/main" id="{CB96F0FF-FF44-CBFA-E06B-87A9783D4288}"/>
              </a:ext>
            </a:extLst>
          </p:cNvPr>
          <p:cNvPicPr>
            <a:picLocks noChangeAspect="1"/>
          </p:cNvPicPr>
          <p:nvPr userDrawn="1"/>
        </p:nvPicPr>
        <p:blipFill>
          <a:blip r:embed="rId15" cstate="screen">
            <a:extLst>
              <a:ext uri="{28A0092B-C50C-407E-A947-70E740481C1C}">
                <a14:useLocalDpi xmlns:a14="http://schemas.microsoft.com/office/drawing/2010/main"/>
              </a:ext>
            </a:extLst>
          </a:blip>
          <a:stretch>
            <a:fillRect/>
          </a:stretch>
        </p:blipFill>
        <p:spPr>
          <a:xfrm>
            <a:off x="2058309" y="6109843"/>
            <a:ext cx="1397082" cy="672212"/>
          </a:xfrm>
          <a:prstGeom prst="rect">
            <a:avLst/>
          </a:prstGeom>
        </p:spPr>
      </p:pic>
      <p:pic>
        <p:nvPicPr>
          <p:cNvPr id="16" name="Picture 15" descr="A picture containing text&#10;&#10;Description automatically generated">
            <a:extLst>
              <a:ext uri="{FF2B5EF4-FFF2-40B4-BE49-F238E27FC236}">
                <a16:creationId xmlns:a16="http://schemas.microsoft.com/office/drawing/2014/main" id="{0019AC9F-4ADC-3215-ADFB-0C7E341C8F7A}"/>
              </a:ext>
            </a:extLst>
          </p:cNvPr>
          <p:cNvPicPr>
            <a:picLocks noChangeAspect="1"/>
          </p:cNvPicPr>
          <p:nvPr userDrawn="1"/>
        </p:nvPicPr>
        <p:blipFill>
          <a:blip r:embed="rId16" cstate="screen">
            <a:extLst>
              <a:ext uri="{28A0092B-C50C-407E-A947-70E740481C1C}">
                <a14:useLocalDpi xmlns:a14="http://schemas.microsoft.com/office/drawing/2010/main"/>
              </a:ext>
            </a:extLst>
          </a:blip>
          <a:stretch>
            <a:fillRect/>
          </a:stretch>
        </p:blipFill>
        <p:spPr>
          <a:xfrm>
            <a:off x="8210737" y="6146504"/>
            <a:ext cx="1205043" cy="526987"/>
          </a:xfrm>
          <a:prstGeom prst="rect">
            <a:avLst/>
          </a:prstGeom>
        </p:spPr>
      </p:pic>
      <p:pic>
        <p:nvPicPr>
          <p:cNvPr id="18" name="Picture 17" descr="The horizontal and vertical variations of the University of North Carolina at Chapel Hill signature.">
            <a:extLst>
              <a:ext uri="{FF2B5EF4-FFF2-40B4-BE49-F238E27FC236}">
                <a16:creationId xmlns:a16="http://schemas.microsoft.com/office/drawing/2014/main" id="{2A528713-BD7A-43A8-4056-37A1873F2889}"/>
              </a:ext>
            </a:extLst>
          </p:cNvPr>
          <p:cNvPicPr>
            <a:picLocks noChangeAspect="1"/>
          </p:cNvPicPr>
          <p:nvPr userDrawn="1"/>
        </p:nvPicPr>
        <p:blipFill>
          <a:blip r:embed="rId17" cstate="screen">
            <a:extLst>
              <a:ext uri="{28A0092B-C50C-407E-A947-70E740481C1C}">
                <a14:useLocalDpi xmlns:a14="http://schemas.microsoft.com/office/drawing/2010/main"/>
              </a:ext>
            </a:extLst>
          </a:blip>
          <a:srcRect/>
          <a:stretch>
            <a:fillRect/>
          </a:stretch>
        </p:blipFill>
        <p:spPr>
          <a:xfrm>
            <a:off x="4850375" y="6109843"/>
            <a:ext cx="2102328" cy="635269"/>
          </a:xfrm>
          <a:prstGeom prst="rect">
            <a:avLst/>
          </a:prstGeom>
        </p:spPr>
      </p:pic>
    </p:spTree>
    <p:extLst>
      <p:ext uri="{BB962C8B-B14F-4D97-AF65-F5344CB8AC3E}">
        <p14:creationId xmlns:p14="http://schemas.microsoft.com/office/powerpoint/2010/main" val="367458768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3200" kern="1200">
          <a:solidFill>
            <a:schemeClr val="bg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15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5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5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5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5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7.png"/><Relationship Id="rId7" Type="http://schemas.openxmlformats.org/officeDocument/2006/relationships/image" Target="../media/image11.jpeg"/><Relationship Id="rId2" Type="http://schemas.openxmlformats.org/officeDocument/2006/relationships/image" Target="../media/image6.png"/><Relationship Id="rId1" Type="http://schemas.openxmlformats.org/officeDocument/2006/relationships/slideLayout" Target="../slideLayouts/slideLayout2.xml"/><Relationship Id="rId6" Type="http://schemas.openxmlformats.org/officeDocument/2006/relationships/image" Target="../media/image10.jpeg"/><Relationship Id="rId5" Type="http://schemas.openxmlformats.org/officeDocument/2006/relationships/image" Target="../media/image9.png"/><Relationship Id="rId4" Type="http://schemas.openxmlformats.org/officeDocument/2006/relationships/image" Target="../media/image8.png"/></Relationships>
</file>

<file path=ppt/slides/_rels/slide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png"/></Relationships>
</file>

<file path=ppt/slides/_rels/slide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2.xml"/><Relationship Id="rId4" Type="http://schemas.openxmlformats.org/officeDocument/2006/relationships/image" Target="../media/image19.png"/></Relationships>
</file>

<file path=ppt/slides/_rels/slide5.xml.rels><?xml version="1.0" encoding="UTF-8" standalone="yes"?>
<Relationships xmlns="http://schemas.openxmlformats.org/package/2006/relationships"><Relationship Id="rId8" Type="http://schemas.openxmlformats.org/officeDocument/2006/relationships/image" Target="../media/image26.tiff"/><Relationship Id="rId13" Type="http://schemas.openxmlformats.org/officeDocument/2006/relationships/image" Target="../media/image31.tiff"/><Relationship Id="rId3" Type="http://schemas.openxmlformats.org/officeDocument/2006/relationships/image" Target="../media/image21.tiff"/><Relationship Id="rId7" Type="http://schemas.openxmlformats.org/officeDocument/2006/relationships/image" Target="../media/image25.tiff"/><Relationship Id="rId12" Type="http://schemas.openxmlformats.org/officeDocument/2006/relationships/image" Target="../media/image30.png"/><Relationship Id="rId17" Type="http://schemas.openxmlformats.org/officeDocument/2006/relationships/image" Target="../media/image35.png"/><Relationship Id="rId2" Type="http://schemas.openxmlformats.org/officeDocument/2006/relationships/image" Target="../media/image20.png"/><Relationship Id="rId16" Type="http://schemas.openxmlformats.org/officeDocument/2006/relationships/image" Target="../media/image34.png"/><Relationship Id="rId1" Type="http://schemas.openxmlformats.org/officeDocument/2006/relationships/slideLayout" Target="../slideLayouts/slideLayout2.xml"/><Relationship Id="rId6" Type="http://schemas.openxmlformats.org/officeDocument/2006/relationships/image" Target="../media/image24.tiff"/><Relationship Id="rId11" Type="http://schemas.openxmlformats.org/officeDocument/2006/relationships/image" Target="../media/image29.png"/><Relationship Id="rId5" Type="http://schemas.openxmlformats.org/officeDocument/2006/relationships/image" Target="../media/image23.tiff"/><Relationship Id="rId15" Type="http://schemas.openxmlformats.org/officeDocument/2006/relationships/image" Target="../media/image33.png"/><Relationship Id="rId10" Type="http://schemas.openxmlformats.org/officeDocument/2006/relationships/image" Target="../media/image28.png"/><Relationship Id="rId4" Type="http://schemas.openxmlformats.org/officeDocument/2006/relationships/image" Target="../media/image22.tiff"/><Relationship Id="rId9" Type="http://schemas.openxmlformats.org/officeDocument/2006/relationships/image" Target="../media/image27.png"/><Relationship Id="rId14" Type="http://schemas.openxmlformats.org/officeDocument/2006/relationships/image" Target="../media/image32.tiff"/></Relationships>
</file>

<file path=ppt/slides/_rels/slide6.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8.sv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hyperlink" Target="https://doi.org/10.1021/acsanm.3c05604" TargetMode="External"/><Relationship Id="rId2" Type="http://schemas.openxmlformats.org/officeDocument/2006/relationships/hyperlink" Target="https://doi.org/10.1021/jacs.4c15822"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DE4EC9-BBC9-7A9C-FD11-620AA4C4084E}"/>
              </a:ext>
            </a:extLst>
          </p:cNvPr>
          <p:cNvSpPr>
            <a:spLocks noGrp="1"/>
          </p:cNvSpPr>
          <p:nvPr>
            <p:ph type="ctrTitle"/>
          </p:nvPr>
        </p:nvSpPr>
        <p:spPr>
          <a:xfrm>
            <a:off x="1524000" y="718602"/>
            <a:ext cx="9144000" cy="2387600"/>
          </a:xfrm>
        </p:spPr>
        <p:txBody>
          <a:bodyPr/>
          <a:lstStyle/>
          <a:p>
            <a:r>
              <a:rPr lang="en-US" dirty="0"/>
              <a:t>Surface Functionalization for Hybrid Perovskite Growth</a:t>
            </a:r>
          </a:p>
        </p:txBody>
      </p:sp>
      <p:sp>
        <p:nvSpPr>
          <p:cNvPr id="3" name="Subtitle 2">
            <a:extLst>
              <a:ext uri="{FF2B5EF4-FFF2-40B4-BE49-F238E27FC236}">
                <a16:creationId xmlns:a16="http://schemas.microsoft.com/office/drawing/2014/main" id="{60A6E1DD-170C-C30A-7164-9E61E46CD579}"/>
              </a:ext>
            </a:extLst>
          </p:cNvPr>
          <p:cNvSpPr>
            <a:spLocks noGrp="1"/>
          </p:cNvSpPr>
          <p:nvPr>
            <p:ph type="subTitle" idx="1"/>
          </p:nvPr>
        </p:nvSpPr>
        <p:spPr/>
        <p:txBody>
          <a:bodyPr/>
          <a:lstStyle/>
          <a:p>
            <a:r>
              <a:rPr lang="en-US" dirty="0"/>
              <a:t>Mason Kempf</a:t>
            </a:r>
          </a:p>
          <a:p>
            <a:r>
              <a:rPr lang="en-US" sz="2000" i="1" dirty="0"/>
              <a:t>North Carolina State University</a:t>
            </a:r>
          </a:p>
          <a:p>
            <a:r>
              <a:rPr lang="en-US" sz="2000" i="1" dirty="0"/>
              <a:t>University of North Carolina Chapel Hill</a:t>
            </a:r>
          </a:p>
          <a:p>
            <a:r>
              <a:rPr lang="en-US" sz="2000" i="1" dirty="0"/>
              <a:t>Zachary Krajnak and Jim Cahoon</a:t>
            </a:r>
          </a:p>
        </p:txBody>
      </p:sp>
      <p:sp>
        <p:nvSpPr>
          <p:cNvPr id="4" name="Slide Number Placeholder 3">
            <a:extLst>
              <a:ext uri="{FF2B5EF4-FFF2-40B4-BE49-F238E27FC236}">
                <a16:creationId xmlns:a16="http://schemas.microsoft.com/office/drawing/2014/main" id="{F7B77A93-7CA0-5C7B-B3CC-78B581D8D181}"/>
              </a:ext>
            </a:extLst>
          </p:cNvPr>
          <p:cNvSpPr>
            <a:spLocks noGrp="1"/>
          </p:cNvSpPr>
          <p:nvPr>
            <p:ph type="sldNum" sz="quarter" idx="12"/>
          </p:nvPr>
        </p:nvSpPr>
        <p:spPr/>
        <p:txBody>
          <a:bodyPr/>
          <a:lstStyle/>
          <a:p>
            <a:fld id="{0A885B08-ED83-4E80-81DD-27C80F4EAFCA}" type="slidenum">
              <a:rPr lang="en-US" smtClean="0"/>
              <a:t>1</a:t>
            </a:fld>
            <a:endParaRPr lang="en-US"/>
          </a:p>
        </p:txBody>
      </p:sp>
    </p:spTree>
    <p:extLst>
      <p:ext uri="{BB962C8B-B14F-4D97-AF65-F5344CB8AC3E}">
        <p14:creationId xmlns:p14="http://schemas.microsoft.com/office/powerpoint/2010/main" val="259417230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Rectangle 29">
            <a:extLst>
              <a:ext uri="{FF2B5EF4-FFF2-40B4-BE49-F238E27FC236}">
                <a16:creationId xmlns:a16="http://schemas.microsoft.com/office/drawing/2014/main" id="{80D326FC-C730-ABD7-D9D8-CCCCB077C13A}"/>
              </a:ext>
            </a:extLst>
          </p:cNvPr>
          <p:cNvSpPr/>
          <p:nvPr/>
        </p:nvSpPr>
        <p:spPr>
          <a:xfrm>
            <a:off x="157406" y="5946953"/>
            <a:ext cx="11609403" cy="869445"/>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B227952-3404-8942-F54B-2F2EF5A6D960}"/>
              </a:ext>
            </a:extLst>
          </p:cNvPr>
          <p:cNvSpPr>
            <a:spLocks noGrp="1"/>
          </p:cNvSpPr>
          <p:nvPr>
            <p:ph type="title"/>
          </p:nvPr>
        </p:nvSpPr>
        <p:spPr/>
        <p:txBody>
          <a:bodyPr/>
          <a:lstStyle/>
          <a:p>
            <a:r>
              <a:rPr lang="en-US" dirty="0"/>
              <a:t>Project Background</a:t>
            </a:r>
          </a:p>
        </p:txBody>
      </p:sp>
      <p:sp>
        <p:nvSpPr>
          <p:cNvPr id="3" name="Content Placeholder 2">
            <a:extLst>
              <a:ext uri="{FF2B5EF4-FFF2-40B4-BE49-F238E27FC236}">
                <a16:creationId xmlns:a16="http://schemas.microsoft.com/office/drawing/2014/main" id="{D6583385-B985-18DF-8952-BAC55B5F4FB3}"/>
              </a:ext>
            </a:extLst>
          </p:cNvPr>
          <p:cNvSpPr>
            <a:spLocks noGrp="1"/>
          </p:cNvSpPr>
          <p:nvPr>
            <p:ph idx="1"/>
          </p:nvPr>
        </p:nvSpPr>
        <p:spPr/>
        <p:txBody>
          <a:bodyPr>
            <a:normAutofit/>
          </a:bodyPr>
          <a:lstStyle/>
          <a:p>
            <a:pPr marL="0" indent="0">
              <a:buNone/>
            </a:pPr>
            <a:endParaRPr lang="en-US" dirty="0"/>
          </a:p>
          <a:p>
            <a:endParaRPr lang="en-US" dirty="0"/>
          </a:p>
          <a:p>
            <a:pPr marL="0" indent="0">
              <a:buNone/>
            </a:pPr>
            <a:endParaRPr lang="en-US" b="1" dirty="0"/>
          </a:p>
          <a:p>
            <a:pPr marL="0" indent="0">
              <a:buNone/>
            </a:pPr>
            <a:endParaRPr lang="en-US" dirty="0"/>
          </a:p>
          <a:p>
            <a:endParaRPr lang="en-US" dirty="0"/>
          </a:p>
          <a:p>
            <a:pPr marL="0" indent="0">
              <a:buNone/>
            </a:pPr>
            <a:endParaRPr lang="en-US" dirty="0"/>
          </a:p>
        </p:txBody>
      </p:sp>
      <p:sp>
        <p:nvSpPr>
          <p:cNvPr id="4" name="Slide Number Placeholder 3">
            <a:extLst>
              <a:ext uri="{FF2B5EF4-FFF2-40B4-BE49-F238E27FC236}">
                <a16:creationId xmlns:a16="http://schemas.microsoft.com/office/drawing/2014/main" id="{6D35E2D7-4917-AB75-6654-BDF9B88BDA74}"/>
              </a:ext>
            </a:extLst>
          </p:cNvPr>
          <p:cNvSpPr>
            <a:spLocks noGrp="1"/>
          </p:cNvSpPr>
          <p:nvPr>
            <p:ph type="sldNum" sz="quarter" idx="12"/>
          </p:nvPr>
        </p:nvSpPr>
        <p:spPr/>
        <p:txBody>
          <a:bodyPr/>
          <a:lstStyle/>
          <a:p>
            <a:fld id="{0A885B08-ED83-4E80-81DD-27C80F4EAFCA}" type="slidenum">
              <a:rPr lang="en-US" smtClean="0"/>
              <a:t>2</a:t>
            </a:fld>
            <a:endParaRPr lang="en-US"/>
          </a:p>
        </p:txBody>
      </p:sp>
      <p:sp>
        <p:nvSpPr>
          <p:cNvPr id="5" name="TextBox 4">
            <a:extLst>
              <a:ext uri="{FF2B5EF4-FFF2-40B4-BE49-F238E27FC236}">
                <a16:creationId xmlns:a16="http://schemas.microsoft.com/office/drawing/2014/main" id="{505A49F0-868B-96DA-E72A-2B2FDC6B7804}"/>
              </a:ext>
            </a:extLst>
          </p:cNvPr>
          <p:cNvSpPr txBox="1"/>
          <p:nvPr/>
        </p:nvSpPr>
        <p:spPr>
          <a:xfrm>
            <a:off x="430538" y="887914"/>
            <a:ext cx="5548688" cy="584775"/>
          </a:xfrm>
          <a:prstGeom prst="rect">
            <a:avLst/>
          </a:prstGeom>
          <a:noFill/>
        </p:spPr>
        <p:txBody>
          <a:bodyPr wrap="square" rtlCol="0">
            <a:spAutoFit/>
          </a:bodyPr>
          <a:lstStyle/>
          <a:p>
            <a:r>
              <a:rPr lang="en-US" sz="3200" b="1" dirty="0">
                <a:latin typeface="Arial" panose="020B0604020202020204" pitchFamily="34" charset="0"/>
                <a:cs typeface="Arial" panose="020B0604020202020204" pitchFamily="34" charset="0"/>
              </a:rPr>
              <a:t>Hybrid Perovskites</a:t>
            </a:r>
          </a:p>
        </p:txBody>
      </p:sp>
      <p:sp>
        <p:nvSpPr>
          <p:cNvPr id="7" name="TextBox 6">
            <a:extLst>
              <a:ext uri="{FF2B5EF4-FFF2-40B4-BE49-F238E27FC236}">
                <a16:creationId xmlns:a16="http://schemas.microsoft.com/office/drawing/2014/main" id="{4FAEDA97-4CA1-8E12-75DA-043898F9785B}"/>
              </a:ext>
            </a:extLst>
          </p:cNvPr>
          <p:cNvSpPr txBox="1"/>
          <p:nvPr/>
        </p:nvSpPr>
        <p:spPr>
          <a:xfrm>
            <a:off x="589858" y="3389592"/>
            <a:ext cx="10778736" cy="584775"/>
          </a:xfrm>
          <a:prstGeom prst="rect">
            <a:avLst/>
          </a:prstGeom>
          <a:noFill/>
        </p:spPr>
        <p:txBody>
          <a:bodyPr wrap="square" rtlCol="0">
            <a:spAutoFit/>
          </a:bodyPr>
          <a:lstStyle/>
          <a:p>
            <a:r>
              <a:rPr lang="en-US" sz="3200" b="1" dirty="0">
                <a:latin typeface="Arial" panose="020B0604020202020204" pitchFamily="34" charset="0"/>
                <a:cs typeface="Arial" panose="020B0604020202020204" pitchFamily="34" charset="0"/>
              </a:rPr>
              <a:t>Metal-Organic Chemical Vapor Deposition (MOCVD)</a:t>
            </a:r>
          </a:p>
        </p:txBody>
      </p:sp>
      <p:pic>
        <p:nvPicPr>
          <p:cNvPr id="9" name="Picture 8">
            <a:extLst>
              <a:ext uri="{FF2B5EF4-FFF2-40B4-BE49-F238E27FC236}">
                <a16:creationId xmlns:a16="http://schemas.microsoft.com/office/drawing/2014/main" id="{091B6256-765A-1C1B-72E9-3015332346C1}"/>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127706" y="1369286"/>
            <a:ext cx="2300729" cy="1672336"/>
          </a:xfrm>
          <a:prstGeom prst="rect">
            <a:avLst/>
          </a:prstGeom>
        </p:spPr>
      </p:pic>
      <p:pic>
        <p:nvPicPr>
          <p:cNvPr id="11" name="Picture 10">
            <a:extLst>
              <a:ext uri="{FF2B5EF4-FFF2-40B4-BE49-F238E27FC236}">
                <a16:creationId xmlns:a16="http://schemas.microsoft.com/office/drawing/2014/main" id="{3DB22EBD-9156-EB1A-B83C-473D87FB2C7B}"/>
              </a:ext>
            </a:extLst>
          </p:cNvPr>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a:xfrm>
            <a:off x="4847098" y="1066476"/>
            <a:ext cx="2102428" cy="1963001"/>
          </a:xfrm>
          <a:prstGeom prst="rect">
            <a:avLst/>
          </a:prstGeom>
        </p:spPr>
      </p:pic>
      <p:pic>
        <p:nvPicPr>
          <p:cNvPr id="13" name="Picture 12">
            <a:extLst>
              <a:ext uri="{FF2B5EF4-FFF2-40B4-BE49-F238E27FC236}">
                <a16:creationId xmlns:a16="http://schemas.microsoft.com/office/drawing/2014/main" id="{C98A344E-54E2-5B4B-C7AF-E142D8435B7C}"/>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8562116" y="1243137"/>
            <a:ext cx="1911305" cy="1609677"/>
          </a:xfrm>
          <a:prstGeom prst="rect">
            <a:avLst/>
          </a:prstGeom>
        </p:spPr>
      </p:pic>
      <p:pic>
        <p:nvPicPr>
          <p:cNvPr id="15" name="Picture 14">
            <a:extLst>
              <a:ext uri="{FF2B5EF4-FFF2-40B4-BE49-F238E27FC236}">
                <a16:creationId xmlns:a16="http://schemas.microsoft.com/office/drawing/2014/main" id="{6FC8A89B-9EFA-7C0B-A383-C2FBACAFD158}"/>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353991" y="4125864"/>
            <a:ext cx="3701782" cy="2173949"/>
          </a:xfrm>
          <a:prstGeom prst="rect">
            <a:avLst/>
          </a:prstGeom>
        </p:spPr>
      </p:pic>
      <p:sp>
        <p:nvSpPr>
          <p:cNvPr id="6" name="TextBox 5">
            <a:extLst>
              <a:ext uri="{FF2B5EF4-FFF2-40B4-BE49-F238E27FC236}">
                <a16:creationId xmlns:a16="http://schemas.microsoft.com/office/drawing/2014/main" id="{54104BB5-65D9-3319-EB8C-39B9C7ED34B1}"/>
              </a:ext>
            </a:extLst>
          </p:cNvPr>
          <p:cNvSpPr txBox="1"/>
          <p:nvPr/>
        </p:nvSpPr>
        <p:spPr>
          <a:xfrm>
            <a:off x="1479244" y="3041622"/>
            <a:ext cx="2803026" cy="261610"/>
          </a:xfrm>
          <a:prstGeom prst="rect">
            <a:avLst/>
          </a:prstGeom>
          <a:noFill/>
        </p:spPr>
        <p:txBody>
          <a:bodyPr wrap="square" rtlCol="0">
            <a:spAutoFit/>
          </a:bodyPr>
          <a:lstStyle/>
          <a:p>
            <a:r>
              <a:rPr lang="en-US" sz="1100" i="1" dirty="0">
                <a:latin typeface="Arial" panose="020B0604020202020204" pitchFamily="34" charset="0"/>
                <a:cs typeface="Arial" panose="020B0604020202020204" pitchFamily="34" charset="0"/>
              </a:rPr>
              <a:t>Brenner et al. 2016</a:t>
            </a:r>
          </a:p>
        </p:txBody>
      </p:sp>
      <p:sp>
        <p:nvSpPr>
          <p:cNvPr id="10" name="TextBox 9">
            <a:extLst>
              <a:ext uri="{FF2B5EF4-FFF2-40B4-BE49-F238E27FC236}">
                <a16:creationId xmlns:a16="http://schemas.microsoft.com/office/drawing/2014/main" id="{3D3FCD1B-4D6E-56C5-9C0F-4410E37B6ACC}"/>
              </a:ext>
            </a:extLst>
          </p:cNvPr>
          <p:cNvSpPr txBox="1"/>
          <p:nvPr/>
        </p:nvSpPr>
        <p:spPr>
          <a:xfrm>
            <a:off x="2548023" y="6299813"/>
            <a:ext cx="2803026" cy="261610"/>
          </a:xfrm>
          <a:prstGeom prst="rect">
            <a:avLst/>
          </a:prstGeom>
          <a:noFill/>
        </p:spPr>
        <p:txBody>
          <a:bodyPr wrap="square" rtlCol="0">
            <a:spAutoFit/>
          </a:bodyPr>
          <a:lstStyle/>
          <a:p>
            <a:r>
              <a:rPr lang="en-US" sz="1100" i="1" dirty="0">
                <a:latin typeface="Arial" panose="020B0604020202020204" pitchFamily="34" charset="0"/>
                <a:cs typeface="Arial" panose="020B0604020202020204" pitchFamily="34" charset="0"/>
              </a:rPr>
              <a:t>Bryan et al. 2025</a:t>
            </a:r>
          </a:p>
        </p:txBody>
      </p:sp>
      <p:sp>
        <p:nvSpPr>
          <p:cNvPr id="20" name="TextBox 19">
            <a:extLst>
              <a:ext uri="{FF2B5EF4-FFF2-40B4-BE49-F238E27FC236}">
                <a16:creationId xmlns:a16="http://schemas.microsoft.com/office/drawing/2014/main" id="{1CEA3E4A-0E95-CB43-0628-73B39C06E648}"/>
              </a:ext>
            </a:extLst>
          </p:cNvPr>
          <p:cNvSpPr txBox="1"/>
          <p:nvPr/>
        </p:nvSpPr>
        <p:spPr>
          <a:xfrm>
            <a:off x="8412027" y="2868835"/>
            <a:ext cx="2300729" cy="707886"/>
          </a:xfrm>
          <a:prstGeom prst="rect">
            <a:avLst/>
          </a:prstGeom>
          <a:noFill/>
        </p:spPr>
        <p:txBody>
          <a:bodyPr wrap="square" rtlCol="0">
            <a:spAutoFit/>
          </a:bodyPr>
          <a:lstStyle/>
          <a:p>
            <a:r>
              <a:rPr lang="en-US" sz="1100" i="1" dirty="0">
                <a:latin typeface="Arial" panose="020B0604020202020204" pitchFamily="34" charset="0"/>
                <a:cs typeface="Arial" panose="020B0604020202020204" pitchFamily="34" charset="0"/>
              </a:rPr>
              <a:t>Energy.gov, “Perovskite Solar Cells” </a:t>
            </a:r>
          </a:p>
          <a:p>
            <a:endParaRPr lang="en-US" dirty="0"/>
          </a:p>
        </p:txBody>
      </p:sp>
      <p:sp>
        <p:nvSpPr>
          <p:cNvPr id="29" name="TextBox 28">
            <a:extLst>
              <a:ext uri="{FF2B5EF4-FFF2-40B4-BE49-F238E27FC236}">
                <a16:creationId xmlns:a16="http://schemas.microsoft.com/office/drawing/2014/main" id="{35727287-E7AF-A8B0-31D6-A2030D6131C1}"/>
              </a:ext>
            </a:extLst>
          </p:cNvPr>
          <p:cNvSpPr txBox="1"/>
          <p:nvPr/>
        </p:nvSpPr>
        <p:spPr>
          <a:xfrm>
            <a:off x="333841" y="2020788"/>
            <a:ext cx="849085" cy="369332"/>
          </a:xfrm>
          <a:prstGeom prst="rect">
            <a:avLst/>
          </a:prstGeom>
          <a:noFill/>
        </p:spPr>
        <p:txBody>
          <a:bodyPr wrap="square" rtlCol="0">
            <a:spAutoFit/>
          </a:bodyPr>
          <a:lstStyle/>
          <a:p>
            <a:r>
              <a:rPr lang="en-US" dirty="0">
                <a:latin typeface="Arial" panose="020B0604020202020204" pitchFamily="34" charset="0"/>
                <a:cs typeface="Arial" panose="020B0604020202020204" pitchFamily="34" charset="0"/>
              </a:rPr>
              <a:t>ABX</a:t>
            </a:r>
            <a:r>
              <a:rPr lang="en-US" baseline="-25000" dirty="0">
                <a:latin typeface="Arial" panose="020B0604020202020204" pitchFamily="34" charset="0"/>
                <a:cs typeface="Arial" panose="020B0604020202020204" pitchFamily="34" charset="0"/>
              </a:rPr>
              <a:t>3</a:t>
            </a:r>
            <a:endParaRPr lang="en-US" dirty="0"/>
          </a:p>
        </p:txBody>
      </p:sp>
      <p:pic>
        <p:nvPicPr>
          <p:cNvPr id="12" name="Picture 11">
            <a:extLst>
              <a:ext uri="{FF2B5EF4-FFF2-40B4-BE49-F238E27FC236}">
                <a16:creationId xmlns:a16="http://schemas.microsoft.com/office/drawing/2014/main" id="{1047FE85-A5E2-7E6B-A936-ACAF5EFBEFE3}"/>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23131131" y="9600887"/>
            <a:ext cx="5439426" cy="3762732"/>
          </a:xfrm>
          <a:prstGeom prst="rect">
            <a:avLst/>
          </a:prstGeom>
        </p:spPr>
      </p:pic>
      <p:pic>
        <p:nvPicPr>
          <p:cNvPr id="16" name="Picture 15">
            <a:extLst>
              <a:ext uri="{FF2B5EF4-FFF2-40B4-BE49-F238E27FC236}">
                <a16:creationId xmlns:a16="http://schemas.microsoft.com/office/drawing/2014/main" id="{AC588CBA-A406-B3C4-AD5F-A2B1A086FA87}"/>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23283531" y="9753287"/>
            <a:ext cx="5439426" cy="3762732"/>
          </a:xfrm>
          <a:prstGeom prst="rect">
            <a:avLst/>
          </a:prstGeom>
        </p:spPr>
      </p:pic>
      <p:pic>
        <p:nvPicPr>
          <p:cNvPr id="14" name="Picture 13">
            <a:extLst>
              <a:ext uri="{FF2B5EF4-FFF2-40B4-BE49-F238E27FC236}">
                <a16:creationId xmlns:a16="http://schemas.microsoft.com/office/drawing/2014/main" id="{0684E62A-2F6B-E0AD-6A58-91213950EBFF}"/>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6513165" y="4047802"/>
            <a:ext cx="3293889" cy="2470417"/>
          </a:xfrm>
          <a:prstGeom prst="rect">
            <a:avLst/>
          </a:prstGeom>
        </p:spPr>
      </p:pic>
    </p:spTree>
    <p:extLst>
      <p:ext uri="{BB962C8B-B14F-4D97-AF65-F5344CB8AC3E}">
        <p14:creationId xmlns:p14="http://schemas.microsoft.com/office/powerpoint/2010/main" val="97120548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B338258E-81CB-A7CC-5206-B495B3313692}"/>
              </a:ext>
            </a:extLst>
          </p:cNvPr>
          <p:cNvSpPr/>
          <p:nvPr/>
        </p:nvSpPr>
        <p:spPr>
          <a:xfrm>
            <a:off x="231569" y="5967351"/>
            <a:ext cx="11394374" cy="849047"/>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E4FB1D2-356D-8D98-2EF6-8E285BAB88B4}"/>
              </a:ext>
            </a:extLst>
          </p:cNvPr>
          <p:cNvSpPr>
            <a:spLocks noGrp="1"/>
          </p:cNvSpPr>
          <p:nvPr>
            <p:ph type="title"/>
          </p:nvPr>
        </p:nvSpPr>
        <p:spPr/>
        <p:txBody>
          <a:bodyPr/>
          <a:lstStyle/>
          <a:p>
            <a:r>
              <a:rPr lang="en-US" dirty="0"/>
              <a:t>Surface Functionalization</a:t>
            </a:r>
          </a:p>
        </p:txBody>
      </p:sp>
      <p:sp>
        <p:nvSpPr>
          <p:cNvPr id="4" name="Slide Number Placeholder 3">
            <a:extLst>
              <a:ext uri="{FF2B5EF4-FFF2-40B4-BE49-F238E27FC236}">
                <a16:creationId xmlns:a16="http://schemas.microsoft.com/office/drawing/2014/main" id="{F42CF163-B272-9310-2E47-2E21DAE9BF26}"/>
              </a:ext>
            </a:extLst>
          </p:cNvPr>
          <p:cNvSpPr>
            <a:spLocks noGrp="1"/>
          </p:cNvSpPr>
          <p:nvPr>
            <p:ph type="sldNum" sz="quarter" idx="12"/>
          </p:nvPr>
        </p:nvSpPr>
        <p:spPr/>
        <p:txBody>
          <a:bodyPr/>
          <a:lstStyle/>
          <a:p>
            <a:fld id="{0A885B08-ED83-4E80-81DD-27C80F4EAFCA}" type="slidenum">
              <a:rPr lang="en-US" smtClean="0"/>
              <a:t>3</a:t>
            </a:fld>
            <a:endParaRPr lang="en-US"/>
          </a:p>
        </p:txBody>
      </p:sp>
      <p:pic>
        <p:nvPicPr>
          <p:cNvPr id="5" name="Picture 4">
            <a:extLst>
              <a:ext uri="{FF2B5EF4-FFF2-40B4-BE49-F238E27FC236}">
                <a16:creationId xmlns:a16="http://schemas.microsoft.com/office/drawing/2014/main" id="{3C45DEAE-5190-77D1-554B-B50892C9988D}"/>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2084156" y="1039758"/>
            <a:ext cx="3556623" cy="1894437"/>
          </a:xfrm>
          <a:prstGeom prst="rect">
            <a:avLst/>
          </a:prstGeom>
        </p:spPr>
      </p:pic>
      <p:pic>
        <p:nvPicPr>
          <p:cNvPr id="7" name="Picture 6">
            <a:extLst>
              <a:ext uri="{FF2B5EF4-FFF2-40B4-BE49-F238E27FC236}">
                <a16:creationId xmlns:a16="http://schemas.microsoft.com/office/drawing/2014/main" id="{BF2465F3-4B24-1440-C55F-ED9DD112D324}"/>
              </a:ext>
            </a:extLst>
          </p:cNvPr>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a:xfrm>
            <a:off x="6681215" y="1566192"/>
            <a:ext cx="2545797" cy="1522254"/>
          </a:xfrm>
          <a:prstGeom prst="rect">
            <a:avLst/>
          </a:prstGeom>
        </p:spPr>
      </p:pic>
      <p:pic>
        <p:nvPicPr>
          <p:cNvPr id="9" name="Picture 8">
            <a:extLst>
              <a:ext uri="{FF2B5EF4-FFF2-40B4-BE49-F238E27FC236}">
                <a16:creationId xmlns:a16="http://schemas.microsoft.com/office/drawing/2014/main" id="{EA34F6A6-58D8-C90F-1332-F4108FDF49A5}"/>
              </a:ext>
            </a:extLst>
          </p:cNvPr>
          <p:cNvPicPr>
            <a:picLocks noChangeAspect="1"/>
          </p:cNvPicPr>
          <p:nvPr/>
        </p:nvPicPr>
        <p:blipFill>
          <a:blip r:embed="rId4" cstate="screen">
            <a:extLst>
              <a:ext uri="{28A0092B-C50C-407E-A947-70E740481C1C}">
                <a14:useLocalDpi xmlns:a14="http://schemas.microsoft.com/office/drawing/2010/main"/>
              </a:ext>
            </a:extLst>
          </a:blip>
          <a:srcRect/>
          <a:stretch>
            <a:fillRect/>
          </a:stretch>
        </p:blipFill>
        <p:spPr>
          <a:xfrm>
            <a:off x="6681215" y="3252415"/>
            <a:ext cx="2545797" cy="1902575"/>
          </a:xfrm>
          <a:prstGeom prst="rect">
            <a:avLst/>
          </a:prstGeom>
        </p:spPr>
      </p:pic>
      <p:pic>
        <p:nvPicPr>
          <p:cNvPr id="11" name="Picture 10">
            <a:extLst>
              <a:ext uri="{FF2B5EF4-FFF2-40B4-BE49-F238E27FC236}">
                <a16:creationId xmlns:a16="http://schemas.microsoft.com/office/drawing/2014/main" id="{87304448-1A43-8D35-11F4-51C60C5B9771}"/>
              </a:ext>
            </a:extLst>
          </p:cNvPr>
          <p:cNvPicPr>
            <a:picLocks noChangeAspect="1"/>
          </p:cNvPicPr>
          <p:nvPr/>
        </p:nvPicPr>
        <p:blipFill>
          <a:blip r:embed="rId5" cstate="screen">
            <a:extLst>
              <a:ext uri="{28A0092B-C50C-407E-A947-70E740481C1C}">
                <a14:useLocalDpi xmlns:a14="http://schemas.microsoft.com/office/drawing/2010/main"/>
              </a:ext>
            </a:extLst>
          </a:blip>
          <a:srcRect/>
          <a:stretch>
            <a:fillRect/>
          </a:stretch>
        </p:blipFill>
        <p:spPr>
          <a:xfrm>
            <a:off x="6681215" y="5301082"/>
            <a:ext cx="2545798" cy="1312116"/>
          </a:xfrm>
          <a:prstGeom prst="rect">
            <a:avLst/>
          </a:prstGeom>
        </p:spPr>
      </p:pic>
      <p:sp>
        <p:nvSpPr>
          <p:cNvPr id="15" name="TextBox 14">
            <a:extLst>
              <a:ext uri="{FF2B5EF4-FFF2-40B4-BE49-F238E27FC236}">
                <a16:creationId xmlns:a16="http://schemas.microsoft.com/office/drawing/2014/main" id="{13C14FBF-49E7-ED54-593D-4AF8C6E4B553}"/>
              </a:ext>
            </a:extLst>
          </p:cNvPr>
          <p:cNvSpPr txBox="1"/>
          <p:nvPr/>
        </p:nvSpPr>
        <p:spPr>
          <a:xfrm>
            <a:off x="9229811" y="1912722"/>
            <a:ext cx="2103664" cy="738664"/>
          </a:xfrm>
          <a:prstGeom prst="rect">
            <a:avLst/>
          </a:prstGeom>
          <a:noFill/>
        </p:spPr>
        <p:txBody>
          <a:bodyPr wrap="square" rtlCol="0">
            <a:spAutoFit/>
          </a:bodyPr>
          <a:lstStyle/>
          <a:p>
            <a:pPr algn="ctr"/>
            <a:r>
              <a:rPr lang="en-US" sz="1400" dirty="0">
                <a:latin typeface="Arial" panose="020B0604020202020204" pitchFamily="34" charset="0"/>
                <a:cs typeface="Arial" panose="020B0604020202020204" pitchFamily="34" charset="0"/>
              </a:rPr>
              <a:t>3-aminopropyl </a:t>
            </a:r>
          </a:p>
          <a:p>
            <a:pPr algn="ctr"/>
            <a:r>
              <a:rPr lang="en-US" sz="1400" dirty="0" err="1">
                <a:latin typeface="Arial" panose="020B0604020202020204" pitchFamily="34" charset="0"/>
                <a:cs typeface="Arial" panose="020B0604020202020204" pitchFamily="34" charset="0"/>
              </a:rPr>
              <a:t>trimethoxysilane</a:t>
            </a:r>
            <a:endParaRPr lang="en-US" sz="1400" dirty="0">
              <a:latin typeface="Arial" panose="020B0604020202020204" pitchFamily="34" charset="0"/>
              <a:cs typeface="Arial" panose="020B0604020202020204" pitchFamily="34" charset="0"/>
            </a:endParaRPr>
          </a:p>
          <a:p>
            <a:pPr algn="ctr"/>
            <a:r>
              <a:rPr lang="en-US" sz="1400" b="1" dirty="0">
                <a:latin typeface="Arial" panose="020B0604020202020204" pitchFamily="34" charset="0"/>
                <a:cs typeface="Arial" panose="020B0604020202020204" pitchFamily="34" charset="0"/>
              </a:rPr>
              <a:t>APTMS</a:t>
            </a:r>
          </a:p>
        </p:txBody>
      </p:sp>
      <p:sp>
        <p:nvSpPr>
          <p:cNvPr id="17" name="TextBox 16">
            <a:extLst>
              <a:ext uri="{FF2B5EF4-FFF2-40B4-BE49-F238E27FC236}">
                <a16:creationId xmlns:a16="http://schemas.microsoft.com/office/drawing/2014/main" id="{E9BD0EB4-189A-F555-4C77-7532AFB30B0A}"/>
              </a:ext>
            </a:extLst>
          </p:cNvPr>
          <p:cNvSpPr txBox="1"/>
          <p:nvPr/>
        </p:nvSpPr>
        <p:spPr>
          <a:xfrm>
            <a:off x="9229811" y="3758733"/>
            <a:ext cx="2103664" cy="738664"/>
          </a:xfrm>
          <a:prstGeom prst="rect">
            <a:avLst/>
          </a:prstGeom>
          <a:noFill/>
        </p:spPr>
        <p:txBody>
          <a:bodyPr wrap="square" rtlCol="0">
            <a:spAutoFit/>
          </a:bodyPr>
          <a:lstStyle/>
          <a:p>
            <a:pPr algn="ctr"/>
            <a:r>
              <a:rPr lang="en-US" sz="1400" dirty="0">
                <a:latin typeface="Arial" panose="020B0604020202020204" pitchFamily="34" charset="0"/>
                <a:cs typeface="Arial" panose="020B0604020202020204" pitchFamily="34" charset="0"/>
              </a:rPr>
              <a:t>3-aminopropyl </a:t>
            </a:r>
          </a:p>
          <a:p>
            <a:pPr algn="ctr"/>
            <a:r>
              <a:rPr lang="en-US" sz="1400" dirty="0" err="1">
                <a:latin typeface="Arial" panose="020B0604020202020204" pitchFamily="34" charset="0"/>
                <a:cs typeface="Arial" panose="020B0604020202020204" pitchFamily="34" charset="0"/>
              </a:rPr>
              <a:t>triethoxysilane</a:t>
            </a:r>
            <a:endParaRPr lang="en-US" sz="1400" dirty="0">
              <a:latin typeface="Arial" panose="020B0604020202020204" pitchFamily="34" charset="0"/>
              <a:cs typeface="Arial" panose="020B0604020202020204" pitchFamily="34" charset="0"/>
            </a:endParaRPr>
          </a:p>
          <a:p>
            <a:pPr algn="ctr"/>
            <a:r>
              <a:rPr lang="en-US" sz="1400" b="1" dirty="0">
                <a:latin typeface="Arial" panose="020B0604020202020204" pitchFamily="34" charset="0"/>
                <a:cs typeface="Arial" panose="020B0604020202020204" pitchFamily="34" charset="0"/>
              </a:rPr>
              <a:t>APTES</a:t>
            </a:r>
          </a:p>
        </p:txBody>
      </p:sp>
      <p:sp>
        <p:nvSpPr>
          <p:cNvPr id="19" name="TextBox 18">
            <a:extLst>
              <a:ext uri="{FF2B5EF4-FFF2-40B4-BE49-F238E27FC236}">
                <a16:creationId xmlns:a16="http://schemas.microsoft.com/office/drawing/2014/main" id="{A65E1376-9BA2-87A1-0D23-0C9BF4269DD2}"/>
              </a:ext>
            </a:extLst>
          </p:cNvPr>
          <p:cNvSpPr txBox="1"/>
          <p:nvPr/>
        </p:nvSpPr>
        <p:spPr>
          <a:xfrm>
            <a:off x="9229811" y="5530291"/>
            <a:ext cx="2103664" cy="738664"/>
          </a:xfrm>
          <a:prstGeom prst="rect">
            <a:avLst/>
          </a:prstGeom>
          <a:noFill/>
        </p:spPr>
        <p:txBody>
          <a:bodyPr wrap="square" rtlCol="0">
            <a:spAutoFit/>
          </a:bodyPr>
          <a:lstStyle/>
          <a:p>
            <a:pPr algn="ctr"/>
            <a:r>
              <a:rPr lang="en-US" sz="1400" dirty="0">
                <a:latin typeface="Arial" panose="020B0604020202020204" pitchFamily="34" charset="0"/>
                <a:cs typeface="Arial" panose="020B0604020202020204" pitchFamily="34" charset="0"/>
              </a:rPr>
              <a:t>3-aminopropyl </a:t>
            </a:r>
          </a:p>
          <a:p>
            <a:pPr algn="ctr"/>
            <a:r>
              <a:rPr lang="en-US" sz="1400" dirty="0">
                <a:latin typeface="Arial" panose="020B0604020202020204" pitchFamily="34" charset="0"/>
                <a:cs typeface="Arial" panose="020B0604020202020204" pitchFamily="34" charset="0"/>
              </a:rPr>
              <a:t>phosphonic acid</a:t>
            </a:r>
          </a:p>
          <a:p>
            <a:pPr algn="ctr"/>
            <a:r>
              <a:rPr lang="en-US" sz="1400" b="1" dirty="0">
                <a:latin typeface="Arial" panose="020B0604020202020204" pitchFamily="34" charset="0"/>
                <a:cs typeface="Arial" panose="020B0604020202020204" pitchFamily="34" charset="0"/>
              </a:rPr>
              <a:t>APPA</a:t>
            </a:r>
          </a:p>
        </p:txBody>
      </p:sp>
      <p:pic>
        <p:nvPicPr>
          <p:cNvPr id="24" name="Picture 23">
            <a:extLst>
              <a:ext uri="{FF2B5EF4-FFF2-40B4-BE49-F238E27FC236}">
                <a16:creationId xmlns:a16="http://schemas.microsoft.com/office/drawing/2014/main" id="{086D088D-2CFB-10AB-5C75-1BE07C2540CB}"/>
              </a:ext>
            </a:extLst>
          </p:cNvPr>
          <p:cNvPicPr>
            <a:picLocks noChangeAspect="1"/>
          </p:cNvPicPr>
          <p:nvPr/>
        </p:nvPicPr>
        <p:blipFill>
          <a:blip r:embed="rId6"/>
          <a:stretch>
            <a:fillRect/>
          </a:stretch>
        </p:blipFill>
        <p:spPr>
          <a:xfrm>
            <a:off x="1981919" y="3267330"/>
            <a:ext cx="3658860" cy="3174179"/>
          </a:xfrm>
          <a:prstGeom prst="rect">
            <a:avLst/>
          </a:prstGeom>
        </p:spPr>
      </p:pic>
      <p:sp>
        <p:nvSpPr>
          <p:cNvPr id="26" name="TextBox 25">
            <a:extLst>
              <a:ext uri="{FF2B5EF4-FFF2-40B4-BE49-F238E27FC236}">
                <a16:creationId xmlns:a16="http://schemas.microsoft.com/office/drawing/2014/main" id="{123BFCC7-F3D5-FB49-803E-02AA4B85CFC4}"/>
              </a:ext>
            </a:extLst>
          </p:cNvPr>
          <p:cNvSpPr txBox="1"/>
          <p:nvPr/>
        </p:nvSpPr>
        <p:spPr>
          <a:xfrm>
            <a:off x="8074069" y="896508"/>
            <a:ext cx="2887399" cy="584775"/>
          </a:xfrm>
          <a:prstGeom prst="rect">
            <a:avLst/>
          </a:prstGeom>
          <a:noFill/>
        </p:spPr>
        <p:txBody>
          <a:bodyPr wrap="square" rtlCol="0">
            <a:spAutoFit/>
          </a:bodyPr>
          <a:lstStyle/>
          <a:p>
            <a:r>
              <a:rPr lang="en-US" sz="3200" b="1" dirty="0">
                <a:latin typeface="Arial" panose="020B0604020202020204" pitchFamily="34" charset="0"/>
                <a:cs typeface="Arial" panose="020B0604020202020204" pitchFamily="34" charset="0"/>
              </a:rPr>
              <a:t>Precursors</a:t>
            </a:r>
          </a:p>
        </p:txBody>
      </p:sp>
      <p:sp>
        <p:nvSpPr>
          <p:cNvPr id="6" name="TextBox 5">
            <a:extLst>
              <a:ext uri="{FF2B5EF4-FFF2-40B4-BE49-F238E27FC236}">
                <a16:creationId xmlns:a16="http://schemas.microsoft.com/office/drawing/2014/main" id="{0A4C37DF-9851-A978-5222-A6F7E05204F3}"/>
              </a:ext>
            </a:extLst>
          </p:cNvPr>
          <p:cNvSpPr txBox="1"/>
          <p:nvPr/>
        </p:nvSpPr>
        <p:spPr>
          <a:xfrm>
            <a:off x="577607" y="4723614"/>
            <a:ext cx="2803026" cy="261610"/>
          </a:xfrm>
          <a:prstGeom prst="rect">
            <a:avLst/>
          </a:prstGeom>
          <a:noFill/>
        </p:spPr>
        <p:txBody>
          <a:bodyPr wrap="square" rtlCol="0">
            <a:spAutoFit/>
          </a:bodyPr>
          <a:lstStyle/>
          <a:p>
            <a:r>
              <a:rPr lang="en-US" sz="1100" i="1" dirty="0">
                <a:latin typeface="Arial" panose="020B0604020202020204" pitchFamily="34" charset="0"/>
                <a:cs typeface="Arial" panose="020B0604020202020204" pitchFamily="34" charset="0"/>
              </a:rPr>
              <a:t>Bryan et al. 2025</a:t>
            </a:r>
          </a:p>
        </p:txBody>
      </p:sp>
      <p:sp>
        <p:nvSpPr>
          <p:cNvPr id="8" name="TextBox 7">
            <a:extLst>
              <a:ext uri="{FF2B5EF4-FFF2-40B4-BE49-F238E27FC236}">
                <a16:creationId xmlns:a16="http://schemas.microsoft.com/office/drawing/2014/main" id="{6BB6C00B-9ED2-711D-FC3C-C8CD4F59D283}"/>
              </a:ext>
            </a:extLst>
          </p:cNvPr>
          <p:cNvSpPr txBox="1"/>
          <p:nvPr/>
        </p:nvSpPr>
        <p:spPr>
          <a:xfrm>
            <a:off x="3125730" y="2990805"/>
            <a:ext cx="1537855" cy="261610"/>
          </a:xfrm>
          <a:prstGeom prst="rect">
            <a:avLst/>
          </a:prstGeom>
          <a:noFill/>
        </p:spPr>
        <p:txBody>
          <a:bodyPr wrap="square" rtlCol="0">
            <a:spAutoFit/>
          </a:bodyPr>
          <a:lstStyle/>
          <a:p>
            <a:r>
              <a:rPr lang="en-US" sz="1100" i="1" dirty="0">
                <a:latin typeface="Arial" panose="020B0604020202020204" pitchFamily="34" charset="0"/>
                <a:cs typeface="Arial" panose="020B0604020202020204" pitchFamily="34" charset="0"/>
              </a:rPr>
              <a:t>Chen et al. 2024</a:t>
            </a:r>
          </a:p>
        </p:txBody>
      </p:sp>
      <p:sp>
        <p:nvSpPr>
          <p:cNvPr id="22" name="TextBox 21">
            <a:extLst>
              <a:ext uri="{FF2B5EF4-FFF2-40B4-BE49-F238E27FC236}">
                <a16:creationId xmlns:a16="http://schemas.microsoft.com/office/drawing/2014/main" id="{B71E888A-8C66-9734-3A23-F62534D58DCA}"/>
              </a:ext>
            </a:extLst>
          </p:cNvPr>
          <p:cNvSpPr txBox="1"/>
          <p:nvPr/>
        </p:nvSpPr>
        <p:spPr>
          <a:xfrm>
            <a:off x="2000362" y="6285571"/>
            <a:ext cx="1799112" cy="461665"/>
          </a:xfrm>
          <a:prstGeom prst="rect">
            <a:avLst/>
          </a:prstGeom>
          <a:noFill/>
        </p:spPr>
        <p:txBody>
          <a:bodyPr wrap="square" rtlCol="0">
            <a:spAutoFit/>
          </a:bodyPr>
          <a:lstStyle/>
          <a:p>
            <a:pPr algn="ctr"/>
            <a:r>
              <a:rPr lang="en-US" sz="1200" b="1" dirty="0">
                <a:latin typeface="Arial" panose="020B0604020202020204" pitchFamily="34" charset="0"/>
                <a:cs typeface="Arial" panose="020B0604020202020204" pitchFamily="34" charset="0"/>
              </a:rPr>
              <a:t>Unfunctionalized Si/SiO</a:t>
            </a:r>
            <a:r>
              <a:rPr lang="en-US" sz="1200" b="1" baseline="-25000" dirty="0">
                <a:latin typeface="Arial" panose="020B0604020202020204" pitchFamily="34" charset="0"/>
                <a:cs typeface="Arial" panose="020B0604020202020204" pitchFamily="34" charset="0"/>
              </a:rPr>
              <a:t>2</a:t>
            </a:r>
            <a:endParaRPr lang="en-US" sz="1200" b="1" dirty="0">
              <a:latin typeface="Arial" panose="020B0604020202020204" pitchFamily="34" charset="0"/>
              <a:cs typeface="Arial" panose="020B0604020202020204" pitchFamily="34" charset="0"/>
            </a:endParaRPr>
          </a:p>
        </p:txBody>
      </p:sp>
      <p:sp>
        <p:nvSpPr>
          <p:cNvPr id="25" name="TextBox 24">
            <a:extLst>
              <a:ext uri="{FF2B5EF4-FFF2-40B4-BE49-F238E27FC236}">
                <a16:creationId xmlns:a16="http://schemas.microsoft.com/office/drawing/2014/main" id="{5B195D70-DBB0-B4A7-028A-EBF337C0165D}"/>
              </a:ext>
            </a:extLst>
          </p:cNvPr>
          <p:cNvSpPr txBox="1"/>
          <p:nvPr/>
        </p:nvSpPr>
        <p:spPr>
          <a:xfrm>
            <a:off x="3841667" y="6285570"/>
            <a:ext cx="1799112" cy="461665"/>
          </a:xfrm>
          <a:prstGeom prst="rect">
            <a:avLst/>
          </a:prstGeom>
          <a:noFill/>
        </p:spPr>
        <p:txBody>
          <a:bodyPr wrap="square" rtlCol="0">
            <a:spAutoFit/>
          </a:bodyPr>
          <a:lstStyle/>
          <a:p>
            <a:pPr algn="ctr"/>
            <a:r>
              <a:rPr lang="en-US" sz="1200" b="1" dirty="0">
                <a:latin typeface="Arial" panose="020B0604020202020204" pitchFamily="34" charset="0"/>
                <a:cs typeface="Arial" panose="020B0604020202020204" pitchFamily="34" charset="0"/>
              </a:rPr>
              <a:t>Functionalized </a:t>
            </a:r>
          </a:p>
          <a:p>
            <a:pPr algn="ctr"/>
            <a:r>
              <a:rPr lang="en-US" sz="1200" b="1" dirty="0">
                <a:latin typeface="Arial" panose="020B0604020202020204" pitchFamily="34" charset="0"/>
                <a:cs typeface="Arial" panose="020B0604020202020204" pitchFamily="34" charset="0"/>
              </a:rPr>
              <a:t>Si/SiO</a:t>
            </a:r>
            <a:r>
              <a:rPr lang="en-US" sz="1200" b="1" baseline="-25000" dirty="0">
                <a:latin typeface="Arial" panose="020B0604020202020204" pitchFamily="34" charset="0"/>
                <a:cs typeface="Arial" panose="020B0604020202020204" pitchFamily="34" charset="0"/>
              </a:rPr>
              <a:t>2</a:t>
            </a:r>
            <a:endParaRPr lang="en-US" sz="12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64348168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 name="Picture 34">
            <a:extLst>
              <a:ext uri="{FF2B5EF4-FFF2-40B4-BE49-F238E27FC236}">
                <a16:creationId xmlns:a16="http://schemas.microsoft.com/office/drawing/2014/main" id="{96644F75-63FF-50C8-7E49-22C709E23DB9}"/>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07715" y="991997"/>
            <a:ext cx="6191668" cy="2641852"/>
          </a:xfrm>
          <a:prstGeom prst="rect">
            <a:avLst/>
          </a:prstGeom>
        </p:spPr>
      </p:pic>
      <p:sp>
        <p:nvSpPr>
          <p:cNvPr id="38" name="Rectangle 37">
            <a:extLst>
              <a:ext uri="{FF2B5EF4-FFF2-40B4-BE49-F238E27FC236}">
                <a16:creationId xmlns:a16="http://schemas.microsoft.com/office/drawing/2014/main" id="{1F18E170-519C-C3B8-6DB2-5C49F57FA3CC}"/>
              </a:ext>
            </a:extLst>
          </p:cNvPr>
          <p:cNvSpPr/>
          <p:nvPr/>
        </p:nvSpPr>
        <p:spPr>
          <a:xfrm>
            <a:off x="107715" y="6026727"/>
            <a:ext cx="11571667" cy="789671"/>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E91BA15-CE24-25AB-E08D-25664452F3EF}"/>
              </a:ext>
            </a:extLst>
          </p:cNvPr>
          <p:cNvSpPr>
            <a:spLocks noGrp="1"/>
          </p:cNvSpPr>
          <p:nvPr>
            <p:ph type="title"/>
          </p:nvPr>
        </p:nvSpPr>
        <p:spPr/>
        <p:txBody>
          <a:bodyPr/>
          <a:lstStyle/>
          <a:p>
            <a:r>
              <a:rPr lang="en-US" dirty="0"/>
              <a:t>Surface Characterization</a:t>
            </a:r>
          </a:p>
        </p:txBody>
      </p:sp>
      <p:pic>
        <p:nvPicPr>
          <p:cNvPr id="33" name="Content Placeholder 32">
            <a:extLst>
              <a:ext uri="{FF2B5EF4-FFF2-40B4-BE49-F238E27FC236}">
                <a16:creationId xmlns:a16="http://schemas.microsoft.com/office/drawing/2014/main" id="{2063749F-F162-E075-59EE-51387DB0E2CA}"/>
              </a:ext>
            </a:extLst>
          </p:cNvPr>
          <p:cNvPicPr>
            <a:picLocks noGrp="1" noChangeAspect="1"/>
          </p:cNvPicPr>
          <p:nvPr>
            <p:ph idx="1"/>
          </p:nvPr>
        </p:nvPicPr>
        <p:blipFill>
          <a:blip r:embed="rId3" cstate="screen">
            <a:extLst>
              <a:ext uri="{28A0092B-C50C-407E-A947-70E740481C1C}">
                <a14:useLocalDpi xmlns:a14="http://schemas.microsoft.com/office/drawing/2010/main"/>
              </a:ext>
            </a:extLst>
          </a:blip>
          <a:stretch>
            <a:fillRect/>
          </a:stretch>
        </p:blipFill>
        <p:spPr>
          <a:xfrm>
            <a:off x="5902035" y="1226504"/>
            <a:ext cx="5993321" cy="2250475"/>
          </a:xfrm>
          <a:prstGeom prst="rect">
            <a:avLst/>
          </a:prstGeom>
        </p:spPr>
      </p:pic>
      <p:sp>
        <p:nvSpPr>
          <p:cNvPr id="4" name="Slide Number Placeholder 3">
            <a:extLst>
              <a:ext uri="{FF2B5EF4-FFF2-40B4-BE49-F238E27FC236}">
                <a16:creationId xmlns:a16="http://schemas.microsoft.com/office/drawing/2014/main" id="{513162DD-30A2-B61F-CBB1-9FCC98F8BA6F}"/>
              </a:ext>
            </a:extLst>
          </p:cNvPr>
          <p:cNvSpPr>
            <a:spLocks noGrp="1"/>
          </p:cNvSpPr>
          <p:nvPr>
            <p:ph type="sldNum" sz="quarter" idx="12"/>
          </p:nvPr>
        </p:nvSpPr>
        <p:spPr/>
        <p:txBody>
          <a:bodyPr/>
          <a:lstStyle/>
          <a:p>
            <a:fld id="{0A885B08-ED83-4E80-81DD-27C80F4EAFCA}" type="slidenum">
              <a:rPr lang="en-US" smtClean="0"/>
              <a:t>4</a:t>
            </a:fld>
            <a:endParaRPr lang="en-US"/>
          </a:p>
        </p:txBody>
      </p:sp>
      <p:pic>
        <p:nvPicPr>
          <p:cNvPr id="37" name="Picture 36">
            <a:extLst>
              <a:ext uri="{FF2B5EF4-FFF2-40B4-BE49-F238E27FC236}">
                <a16:creationId xmlns:a16="http://schemas.microsoft.com/office/drawing/2014/main" id="{C982B4B6-6BCB-A36F-3836-BE0BB898D785}"/>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07715" y="3957483"/>
            <a:ext cx="7421241" cy="2418338"/>
          </a:xfrm>
          <a:prstGeom prst="rect">
            <a:avLst/>
          </a:prstGeom>
        </p:spPr>
      </p:pic>
      <p:sp>
        <p:nvSpPr>
          <p:cNvPr id="39" name="TextBox 38">
            <a:extLst>
              <a:ext uri="{FF2B5EF4-FFF2-40B4-BE49-F238E27FC236}">
                <a16:creationId xmlns:a16="http://schemas.microsoft.com/office/drawing/2014/main" id="{37F033D8-2E11-8F24-C757-580C7C3D8022}"/>
              </a:ext>
            </a:extLst>
          </p:cNvPr>
          <p:cNvSpPr txBox="1"/>
          <p:nvPr/>
        </p:nvSpPr>
        <p:spPr>
          <a:xfrm>
            <a:off x="8166504" y="4253441"/>
            <a:ext cx="3360717" cy="1477328"/>
          </a:xfrm>
          <a:prstGeom prst="rect">
            <a:avLst/>
          </a:prstGeom>
          <a:noFill/>
        </p:spPr>
        <p:txBody>
          <a:bodyPr wrap="square" rtlCol="0">
            <a:spAutoFit/>
          </a:bodyPr>
          <a:lstStyle/>
          <a:p>
            <a:r>
              <a:rPr lang="en-US" b="1" dirty="0">
                <a:latin typeface="Arial" panose="020B0604020202020204" pitchFamily="34" charset="0"/>
                <a:cs typeface="Arial" panose="020B0604020202020204" pitchFamily="34" charset="0"/>
              </a:rPr>
              <a:t>All three functionalization precursors were successful, with APTES showing the highest degree of amine adhesion</a:t>
            </a:r>
          </a:p>
        </p:txBody>
      </p:sp>
    </p:spTree>
    <p:extLst>
      <p:ext uri="{BB962C8B-B14F-4D97-AF65-F5344CB8AC3E}">
        <p14:creationId xmlns:p14="http://schemas.microsoft.com/office/powerpoint/2010/main" val="267991795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 name="Rectangle 66">
            <a:extLst>
              <a:ext uri="{FF2B5EF4-FFF2-40B4-BE49-F238E27FC236}">
                <a16:creationId xmlns:a16="http://schemas.microsoft.com/office/drawing/2014/main" id="{7F312850-C1AE-B017-EC40-1013460E2AEA}"/>
              </a:ext>
            </a:extLst>
          </p:cNvPr>
          <p:cNvSpPr/>
          <p:nvPr/>
        </p:nvSpPr>
        <p:spPr>
          <a:xfrm>
            <a:off x="193889" y="5978429"/>
            <a:ext cx="11513127" cy="806431"/>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D34AFB2-0C31-AD15-CE6F-74DC83F8F114}"/>
              </a:ext>
            </a:extLst>
          </p:cNvPr>
          <p:cNvSpPr>
            <a:spLocks noGrp="1"/>
          </p:cNvSpPr>
          <p:nvPr>
            <p:ph type="title"/>
          </p:nvPr>
        </p:nvSpPr>
        <p:spPr/>
        <p:txBody>
          <a:bodyPr/>
          <a:lstStyle/>
          <a:p>
            <a:r>
              <a:rPr lang="en-US" dirty="0"/>
              <a:t>Perovskite Characterization</a:t>
            </a:r>
          </a:p>
        </p:txBody>
      </p:sp>
      <p:sp>
        <p:nvSpPr>
          <p:cNvPr id="4" name="Slide Number Placeholder 3">
            <a:extLst>
              <a:ext uri="{FF2B5EF4-FFF2-40B4-BE49-F238E27FC236}">
                <a16:creationId xmlns:a16="http://schemas.microsoft.com/office/drawing/2014/main" id="{6D7DF087-0817-5D68-3B74-452A8E689AA7}"/>
              </a:ext>
            </a:extLst>
          </p:cNvPr>
          <p:cNvSpPr>
            <a:spLocks noGrp="1"/>
          </p:cNvSpPr>
          <p:nvPr>
            <p:ph type="sldNum" sz="quarter" idx="12"/>
          </p:nvPr>
        </p:nvSpPr>
        <p:spPr/>
        <p:txBody>
          <a:bodyPr/>
          <a:lstStyle/>
          <a:p>
            <a:fld id="{0A885B08-ED83-4E80-81DD-27C80F4EAFCA}" type="slidenum">
              <a:rPr lang="en-US" smtClean="0"/>
              <a:t>5</a:t>
            </a:fld>
            <a:endParaRPr lang="en-US"/>
          </a:p>
        </p:txBody>
      </p:sp>
      <p:cxnSp>
        <p:nvCxnSpPr>
          <p:cNvPr id="40" name="Straight Connector 39">
            <a:extLst>
              <a:ext uri="{FF2B5EF4-FFF2-40B4-BE49-F238E27FC236}">
                <a16:creationId xmlns:a16="http://schemas.microsoft.com/office/drawing/2014/main" id="{55031A60-807F-F389-D2A1-5C2544C31AA6}"/>
              </a:ext>
            </a:extLst>
          </p:cNvPr>
          <p:cNvCxnSpPr>
            <a:cxnSpLocks/>
          </p:cNvCxnSpPr>
          <p:nvPr/>
        </p:nvCxnSpPr>
        <p:spPr>
          <a:xfrm>
            <a:off x="5168900" y="5617635"/>
            <a:ext cx="164253"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63" name="TextBox 62">
            <a:extLst>
              <a:ext uri="{FF2B5EF4-FFF2-40B4-BE49-F238E27FC236}">
                <a16:creationId xmlns:a16="http://schemas.microsoft.com/office/drawing/2014/main" id="{5E0AFED7-7B5C-E745-1C9B-4C8262E17946}"/>
              </a:ext>
            </a:extLst>
          </p:cNvPr>
          <p:cNvSpPr txBox="1"/>
          <p:nvPr/>
        </p:nvSpPr>
        <p:spPr>
          <a:xfrm>
            <a:off x="4058070" y="6473145"/>
            <a:ext cx="2814452" cy="369332"/>
          </a:xfrm>
          <a:prstGeom prst="rect">
            <a:avLst/>
          </a:prstGeom>
          <a:noFill/>
        </p:spPr>
        <p:txBody>
          <a:bodyPr wrap="square" rtlCol="0">
            <a:spAutoFit/>
          </a:bodyPr>
          <a:lstStyle/>
          <a:p>
            <a:r>
              <a:rPr lang="en-US" dirty="0"/>
              <a:t>All scale bars are 1 </a:t>
            </a:r>
            <a:r>
              <a:rPr lang="el-GR" dirty="0"/>
              <a:t>μ</a:t>
            </a:r>
            <a:r>
              <a:rPr lang="en-US" dirty="0"/>
              <a:t>m </a:t>
            </a:r>
          </a:p>
        </p:txBody>
      </p:sp>
      <p:grpSp>
        <p:nvGrpSpPr>
          <p:cNvPr id="68" name="Group 67">
            <a:extLst>
              <a:ext uri="{FF2B5EF4-FFF2-40B4-BE49-F238E27FC236}">
                <a16:creationId xmlns:a16="http://schemas.microsoft.com/office/drawing/2014/main" id="{DB3602F2-BC11-4917-97C8-6D46DABABE4B}"/>
              </a:ext>
            </a:extLst>
          </p:cNvPr>
          <p:cNvGrpSpPr/>
          <p:nvPr/>
        </p:nvGrpSpPr>
        <p:grpSpPr>
          <a:xfrm>
            <a:off x="107714" y="993857"/>
            <a:ext cx="10158503" cy="5463803"/>
            <a:chOff x="1387041" y="960989"/>
            <a:chExt cx="9417918" cy="4556011"/>
          </a:xfrm>
        </p:grpSpPr>
        <p:grpSp>
          <p:nvGrpSpPr>
            <p:cNvPr id="5" name="Group 4">
              <a:extLst>
                <a:ext uri="{FF2B5EF4-FFF2-40B4-BE49-F238E27FC236}">
                  <a16:creationId xmlns:a16="http://schemas.microsoft.com/office/drawing/2014/main" id="{51E1D671-C80D-22E5-B3FF-80A8B2A6EDB8}"/>
                </a:ext>
              </a:extLst>
            </p:cNvPr>
            <p:cNvGrpSpPr/>
            <p:nvPr/>
          </p:nvGrpSpPr>
          <p:grpSpPr>
            <a:xfrm>
              <a:off x="1387041" y="960989"/>
              <a:ext cx="9417918" cy="4556011"/>
              <a:chOff x="1245899" y="19902086"/>
              <a:chExt cx="18851119" cy="11985328"/>
            </a:xfrm>
          </p:grpSpPr>
          <p:pic>
            <p:nvPicPr>
              <p:cNvPr id="8" name="Picture 7">
                <a:extLst>
                  <a:ext uri="{FF2B5EF4-FFF2-40B4-BE49-F238E27FC236}">
                    <a16:creationId xmlns:a16="http://schemas.microsoft.com/office/drawing/2014/main" id="{E6119E69-4063-6070-AB26-59F9F5E69C1B}"/>
                  </a:ext>
                </a:extLst>
              </p:cNvPr>
              <p:cNvPicPr>
                <a:picLocks noChangeAspect="1"/>
              </p:cNvPicPr>
              <p:nvPr/>
            </p:nvPicPr>
            <p:blipFill>
              <a:blip r:embed="rId2" cstate="screen">
                <a:extLst>
                  <a:ext uri="{28A0092B-C50C-407E-A947-70E740481C1C}">
                    <a14:useLocalDpi xmlns:a14="http://schemas.microsoft.com/office/drawing/2010/main"/>
                  </a:ext>
                </a:extLst>
              </a:blip>
              <a:srcRect b="8995"/>
              <a:stretch>
                <a:fillRect/>
              </a:stretch>
            </p:blipFill>
            <p:spPr>
              <a:xfrm>
                <a:off x="5339646" y="22919535"/>
                <a:ext cx="3926015" cy="2857284"/>
              </a:xfrm>
              <a:prstGeom prst="rect">
                <a:avLst/>
              </a:prstGeom>
            </p:spPr>
          </p:pic>
          <p:pic>
            <p:nvPicPr>
              <p:cNvPr id="10" name="Picture 9">
                <a:extLst>
                  <a:ext uri="{FF2B5EF4-FFF2-40B4-BE49-F238E27FC236}">
                    <a16:creationId xmlns:a16="http://schemas.microsoft.com/office/drawing/2014/main" id="{FF86ECBC-103B-3CA4-08B9-76D649914B46}"/>
                  </a:ext>
                </a:extLst>
              </p:cNvPr>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a:xfrm>
                <a:off x="1267805" y="25971251"/>
                <a:ext cx="3893823" cy="2857284"/>
              </a:xfrm>
              <a:prstGeom prst="rect">
                <a:avLst/>
              </a:prstGeom>
            </p:spPr>
          </p:pic>
          <p:pic>
            <p:nvPicPr>
              <p:cNvPr id="11" name="Picture 10">
                <a:extLst>
                  <a:ext uri="{FF2B5EF4-FFF2-40B4-BE49-F238E27FC236}">
                    <a16:creationId xmlns:a16="http://schemas.microsoft.com/office/drawing/2014/main" id="{A995CDF2-3399-6C6A-E99A-594C299ABE4F}"/>
                  </a:ext>
                </a:extLst>
              </p:cNvPr>
              <p:cNvPicPr>
                <a:picLocks noChangeAspect="1"/>
              </p:cNvPicPr>
              <p:nvPr/>
            </p:nvPicPr>
            <p:blipFill>
              <a:blip r:embed="rId4" cstate="screen">
                <a:extLst>
                  <a:ext uri="{28A0092B-C50C-407E-A947-70E740481C1C}">
                    <a14:useLocalDpi xmlns:a14="http://schemas.microsoft.com/office/drawing/2010/main"/>
                  </a:ext>
                </a:extLst>
              </a:blip>
              <a:srcRect/>
              <a:stretch>
                <a:fillRect/>
              </a:stretch>
            </p:blipFill>
            <p:spPr>
              <a:xfrm>
                <a:off x="5339646" y="25965413"/>
                <a:ext cx="3938713" cy="2857284"/>
              </a:xfrm>
              <a:prstGeom prst="rect">
                <a:avLst/>
              </a:prstGeom>
            </p:spPr>
          </p:pic>
          <p:pic>
            <p:nvPicPr>
              <p:cNvPr id="12" name="Picture 11">
                <a:extLst>
                  <a:ext uri="{FF2B5EF4-FFF2-40B4-BE49-F238E27FC236}">
                    <a16:creationId xmlns:a16="http://schemas.microsoft.com/office/drawing/2014/main" id="{0944524F-F4FF-49D8-B037-7486FE9AB8EC}"/>
                  </a:ext>
                </a:extLst>
              </p:cNvPr>
              <p:cNvPicPr>
                <a:picLocks noChangeAspect="1"/>
              </p:cNvPicPr>
              <p:nvPr/>
            </p:nvPicPr>
            <p:blipFill>
              <a:blip r:embed="rId5" cstate="screen">
                <a:extLst>
                  <a:ext uri="{28A0092B-C50C-407E-A947-70E740481C1C}">
                    <a14:useLocalDpi xmlns:a14="http://schemas.microsoft.com/office/drawing/2010/main"/>
                  </a:ext>
                </a:extLst>
              </a:blip>
              <a:srcRect/>
              <a:stretch>
                <a:fillRect/>
              </a:stretch>
            </p:blipFill>
            <p:spPr>
              <a:xfrm>
                <a:off x="1268123" y="29023577"/>
                <a:ext cx="3893503" cy="2857284"/>
              </a:xfrm>
              <a:prstGeom prst="rect">
                <a:avLst/>
              </a:prstGeom>
            </p:spPr>
          </p:pic>
          <p:pic>
            <p:nvPicPr>
              <p:cNvPr id="13" name="Picture 12">
                <a:extLst>
                  <a:ext uri="{FF2B5EF4-FFF2-40B4-BE49-F238E27FC236}">
                    <a16:creationId xmlns:a16="http://schemas.microsoft.com/office/drawing/2014/main" id="{D1DD17BF-4240-DBBE-7BCA-9314F8D11A5D}"/>
                  </a:ext>
                </a:extLst>
              </p:cNvPr>
              <p:cNvPicPr>
                <a:picLocks noChangeAspect="1"/>
              </p:cNvPicPr>
              <p:nvPr/>
            </p:nvPicPr>
            <p:blipFill>
              <a:blip r:embed="rId6" cstate="screen">
                <a:extLst>
                  <a:ext uri="{28A0092B-C50C-407E-A947-70E740481C1C}">
                    <a14:useLocalDpi xmlns:a14="http://schemas.microsoft.com/office/drawing/2010/main"/>
                  </a:ext>
                </a:extLst>
              </a:blip>
              <a:srcRect/>
              <a:stretch>
                <a:fillRect/>
              </a:stretch>
            </p:blipFill>
            <p:spPr>
              <a:xfrm>
                <a:off x="5323553" y="29002574"/>
                <a:ext cx="3967507" cy="2857284"/>
              </a:xfrm>
              <a:prstGeom prst="rect">
                <a:avLst/>
              </a:prstGeom>
            </p:spPr>
          </p:pic>
          <p:grpSp>
            <p:nvGrpSpPr>
              <p:cNvPr id="14" name="Group 13">
                <a:extLst>
                  <a:ext uri="{FF2B5EF4-FFF2-40B4-BE49-F238E27FC236}">
                    <a16:creationId xmlns:a16="http://schemas.microsoft.com/office/drawing/2014/main" id="{2DACDF53-BFFD-D419-0CED-4501C16CF34E}"/>
                  </a:ext>
                </a:extLst>
              </p:cNvPr>
              <p:cNvGrpSpPr/>
              <p:nvPr/>
            </p:nvGrpSpPr>
            <p:grpSpPr>
              <a:xfrm>
                <a:off x="9278359" y="19909041"/>
                <a:ext cx="10818659" cy="11978373"/>
                <a:chOff x="9506959" y="19909041"/>
                <a:chExt cx="10818659" cy="11978373"/>
              </a:xfrm>
            </p:grpSpPr>
            <p:sp>
              <p:nvSpPr>
                <p:cNvPr id="15" name="TextBox 206">
                  <a:extLst>
                    <a:ext uri="{FF2B5EF4-FFF2-40B4-BE49-F238E27FC236}">
                      <a16:creationId xmlns:a16="http://schemas.microsoft.com/office/drawing/2014/main" id="{B2FF30BF-5F3A-59D0-D175-3C265335684B}"/>
                    </a:ext>
                  </a:extLst>
                </p:cNvPr>
                <p:cNvSpPr txBox="1"/>
                <p:nvPr/>
              </p:nvSpPr>
              <p:spPr>
                <a:xfrm>
                  <a:off x="9849322" y="27083366"/>
                  <a:ext cx="2126512" cy="1052554"/>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sz="2000" b="1" dirty="0">
                      <a:latin typeface="Aptos Black" panose="020B0004020202020204" pitchFamily="34" charset="0"/>
                    </a:rPr>
                    <a:t>APTES</a:t>
                  </a:r>
                </a:p>
              </p:txBody>
            </p:sp>
            <p:sp>
              <p:nvSpPr>
                <p:cNvPr id="16" name="TextBox 220">
                  <a:extLst>
                    <a:ext uri="{FF2B5EF4-FFF2-40B4-BE49-F238E27FC236}">
                      <a16:creationId xmlns:a16="http://schemas.microsoft.com/office/drawing/2014/main" id="{2B11E197-922D-8D1A-F59D-7481D740408D}"/>
                    </a:ext>
                  </a:extLst>
                </p:cNvPr>
                <p:cNvSpPr txBox="1"/>
                <p:nvPr/>
              </p:nvSpPr>
              <p:spPr>
                <a:xfrm>
                  <a:off x="9855003" y="30051711"/>
                  <a:ext cx="2126512" cy="1052554"/>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sz="2000" b="1" dirty="0">
                      <a:latin typeface="Aptos Black" panose="020B0004020202020204" pitchFamily="34" charset="0"/>
                    </a:rPr>
                    <a:t>APPA</a:t>
                  </a:r>
                </a:p>
              </p:txBody>
            </p:sp>
            <p:sp>
              <p:nvSpPr>
                <p:cNvPr id="17" name="TextBox 225">
                  <a:extLst>
                    <a:ext uri="{FF2B5EF4-FFF2-40B4-BE49-F238E27FC236}">
                      <a16:creationId xmlns:a16="http://schemas.microsoft.com/office/drawing/2014/main" id="{9C509692-56DC-5634-A099-B28CD3510A92}"/>
                    </a:ext>
                  </a:extLst>
                </p:cNvPr>
                <p:cNvSpPr txBox="1"/>
                <p:nvPr/>
              </p:nvSpPr>
              <p:spPr>
                <a:xfrm>
                  <a:off x="9855003" y="24115021"/>
                  <a:ext cx="2126512" cy="1052554"/>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sz="2000" b="1" dirty="0">
                      <a:latin typeface="Aptos Black" panose="020B0004020202020204" pitchFamily="34" charset="0"/>
                    </a:rPr>
                    <a:t>APTMS</a:t>
                  </a:r>
                </a:p>
              </p:txBody>
            </p:sp>
            <p:sp>
              <p:nvSpPr>
                <p:cNvPr id="18" name="TextBox 229">
                  <a:extLst>
                    <a:ext uri="{FF2B5EF4-FFF2-40B4-BE49-F238E27FC236}">
                      <a16:creationId xmlns:a16="http://schemas.microsoft.com/office/drawing/2014/main" id="{EE78A369-346E-4316-1F0A-E3C7DA9E26B4}"/>
                    </a:ext>
                  </a:extLst>
                </p:cNvPr>
                <p:cNvSpPr txBox="1"/>
                <p:nvPr/>
              </p:nvSpPr>
              <p:spPr>
                <a:xfrm>
                  <a:off x="9506959" y="20566651"/>
                  <a:ext cx="2868261" cy="1862209"/>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sz="2000" b="1" dirty="0">
                      <a:latin typeface="Aptos Black" panose="020B0004020202020204" pitchFamily="34" charset="0"/>
                    </a:rPr>
                    <a:t>Untreated Si/SiO</a:t>
                  </a:r>
                  <a:r>
                    <a:rPr lang="en-US" sz="2000" b="1" baseline="-25000" dirty="0">
                      <a:latin typeface="Aptos Black" panose="020B0004020202020204" pitchFamily="34" charset="0"/>
                    </a:rPr>
                    <a:t>2</a:t>
                  </a:r>
                  <a:endParaRPr lang="en-US" sz="2000" b="1" dirty="0">
                    <a:latin typeface="Aptos Black" panose="020B0004020202020204" pitchFamily="34" charset="0"/>
                  </a:endParaRPr>
                </a:p>
              </p:txBody>
            </p:sp>
            <p:pic>
              <p:nvPicPr>
                <p:cNvPr id="25" name="Picture 24">
                  <a:extLst>
                    <a:ext uri="{FF2B5EF4-FFF2-40B4-BE49-F238E27FC236}">
                      <a16:creationId xmlns:a16="http://schemas.microsoft.com/office/drawing/2014/main" id="{1ECFBE51-6510-9BE6-3C77-6E4276107C83}"/>
                    </a:ext>
                  </a:extLst>
                </p:cNvPr>
                <p:cNvPicPr>
                  <a:picLocks noChangeAspect="1"/>
                </p:cNvPicPr>
                <p:nvPr/>
              </p:nvPicPr>
              <p:blipFill>
                <a:blip r:embed="rId7" cstate="screen">
                  <a:extLst>
                    <a:ext uri="{28A0092B-C50C-407E-A947-70E740481C1C}">
                      <a14:useLocalDpi xmlns:a14="http://schemas.microsoft.com/office/drawing/2010/main"/>
                    </a:ext>
                  </a:extLst>
                </a:blip>
                <a:srcRect/>
                <a:stretch>
                  <a:fillRect/>
                </a:stretch>
              </p:blipFill>
              <p:spPr>
                <a:xfrm>
                  <a:off x="12316861" y="29030130"/>
                  <a:ext cx="3888967" cy="2857284"/>
                </a:xfrm>
                <a:prstGeom prst="rect">
                  <a:avLst/>
                </a:prstGeom>
              </p:spPr>
            </p:pic>
            <p:pic>
              <p:nvPicPr>
                <p:cNvPr id="26" name="Picture 25">
                  <a:extLst>
                    <a:ext uri="{FF2B5EF4-FFF2-40B4-BE49-F238E27FC236}">
                      <a16:creationId xmlns:a16="http://schemas.microsoft.com/office/drawing/2014/main" id="{03E2B429-7DD2-C4D3-2859-16229CC29D25}"/>
                    </a:ext>
                  </a:extLst>
                </p:cNvPr>
                <p:cNvPicPr>
                  <a:picLocks noChangeAspect="1"/>
                </p:cNvPicPr>
                <p:nvPr/>
              </p:nvPicPr>
              <p:blipFill>
                <a:blip r:embed="rId8" cstate="screen">
                  <a:extLst>
                    <a:ext uri="{28A0092B-C50C-407E-A947-70E740481C1C}">
                      <a14:useLocalDpi xmlns:a14="http://schemas.microsoft.com/office/drawing/2010/main"/>
                    </a:ext>
                  </a:extLst>
                </a:blip>
                <a:srcRect/>
                <a:stretch>
                  <a:fillRect/>
                </a:stretch>
              </p:blipFill>
              <p:spPr>
                <a:xfrm>
                  <a:off x="16429645" y="29030207"/>
                  <a:ext cx="3878284" cy="2850328"/>
                </a:xfrm>
                <a:prstGeom prst="rect">
                  <a:avLst/>
                </a:prstGeom>
              </p:spPr>
            </p:pic>
            <p:pic>
              <p:nvPicPr>
                <p:cNvPr id="30" name="Picture 29">
                  <a:extLst>
                    <a:ext uri="{FF2B5EF4-FFF2-40B4-BE49-F238E27FC236}">
                      <a16:creationId xmlns:a16="http://schemas.microsoft.com/office/drawing/2014/main" id="{8381E450-7298-7CBF-4CA1-448133FAB601}"/>
                    </a:ext>
                  </a:extLst>
                </p:cNvPr>
                <p:cNvPicPr>
                  <a:picLocks noChangeAspect="1"/>
                </p:cNvPicPr>
                <p:nvPr/>
              </p:nvPicPr>
              <p:blipFill>
                <a:blip r:embed="rId9" cstate="screen">
                  <a:extLst>
                    <a:ext uri="{28A0092B-C50C-407E-A947-70E740481C1C}">
                      <a14:useLocalDpi xmlns:a14="http://schemas.microsoft.com/office/drawing/2010/main"/>
                    </a:ext>
                  </a:extLst>
                </a:blip>
                <a:srcRect b="9216"/>
                <a:stretch>
                  <a:fillRect/>
                </a:stretch>
              </p:blipFill>
              <p:spPr>
                <a:xfrm>
                  <a:off x="12316861" y="19909041"/>
                  <a:ext cx="3913315" cy="2850331"/>
                </a:xfrm>
                <a:prstGeom prst="rect">
                  <a:avLst/>
                </a:prstGeom>
              </p:spPr>
            </p:pic>
            <p:pic>
              <p:nvPicPr>
                <p:cNvPr id="31" name="Picture 30">
                  <a:extLst>
                    <a:ext uri="{FF2B5EF4-FFF2-40B4-BE49-F238E27FC236}">
                      <a16:creationId xmlns:a16="http://schemas.microsoft.com/office/drawing/2014/main" id="{0CCE86F0-E56F-D35F-D1EB-E2D6BD4EEBF1}"/>
                    </a:ext>
                  </a:extLst>
                </p:cNvPr>
                <p:cNvPicPr>
                  <a:picLocks noChangeAspect="1"/>
                </p:cNvPicPr>
                <p:nvPr/>
              </p:nvPicPr>
              <p:blipFill>
                <a:blip r:embed="rId10" cstate="screen">
                  <a:extLst>
                    <a:ext uri="{28A0092B-C50C-407E-A947-70E740481C1C}">
                      <a14:useLocalDpi xmlns:a14="http://schemas.microsoft.com/office/drawing/2010/main"/>
                    </a:ext>
                  </a:extLst>
                </a:blip>
                <a:srcRect b="9219"/>
                <a:stretch>
                  <a:fillRect/>
                </a:stretch>
              </p:blipFill>
              <p:spPr>
                <a:xfrm>
                  <a:off x="16430596" y="19909044"/>
                  <a:ext cx="3888444" cy="2850255"/>
                </a:xfrm>
                <a:prstGeom prst="rect">
                  <a:avLst/>
                </a:prstGeom>
              </p:spPr>
            </p:pic>
            <p:pic>
              <p:nvPicPr>
                <p:cNvPr id="32" name="Picture 31">
                  <a:extLst>
                    <a:ext uri="{FF2B5EF4-FFF2-40B4-BE49-F238E27FC236}">
                      <a16:creationId xmlns:a16="http://schemas.microsoft.com/office/drawing/2014/main" id="{C6031DF9-6F12-6BD3-70F2-4D8F62CAAF26}"/>
                    </a:ext>
                  </a:extLst>
                </p:cNvPr>
                <p:cNvPicPr>
                  <a:picLocks noChangeAspect="1"/>
                </p:cNvPicPr>
                <p:nvPr/>
              </p:nvPicPr>
              <p:blipFill>
                <a:blip r:embed="rId11" cstate="screen">
                  <a:extLst>
                    <a:ext uri="{28A0092B-C50C-407E-A947-70E740481C1C}">
                      <a14:useLocalDpi xmlns:a14="http://schemas.microsoft.com/office/drawing/2010/main"/>
                    </a:ext>
                  </a:extLst>
                </a:blip>
                <a:srcRect b="9061"/>
                <a:stretch>
                  <a:fillRect/>
                </a:stretch>
              </p:blipFill>
              <p:spPr>
                <a:xfrm>
                  <a:off x="12322063" y="22960807"/>
                  <a:ext cx="3919270" cy="2857284"/>
                </a:xfrm>
                <a:prstGeom prst="rect">
                  <a:avLst/>
                </a:prstGeom>
              </p:spPr>
            </p:pic>
            <p:pic>
              <p:nvPicPr>
                <p:cNvPr id="33" name="Picture 32">
                  <a:extLst>
                    <a:ext uri="{FF2B5EF4-FFF2-40B4-BE49-F238E27FC236}">
                      <a16:creationId xmlns:a16="http://schemas.microsoft.com/office/drawing/2014/main" id="{FC41EADB-7BCA-7750-2AEB-30B0CC491B62}"/>
                    </a:ext>
                  </a:extLst>
                </p:cNvPr>
                <p:cNvPicPr>
                  <a:picLocks noChangeAspect="1"/>
                </p:cNvPicPr>
                <p:nvPr/>
              </p:nvPicPr>
              <p:blipFill>
                <a:blip r:embed="rId12" cstate="screen">
                  <a:extLst>
                    <a:ext uri="{28A0092B-C50C-407E-A947-70E740481C1C}">
                      <a14:useLocalDpi xmlns:a14="http://schemas.microsoft.com/office/drawing/2010/main"/>
                    </a:ext>
                  </a:extLst>
                </a:blip>
                <a:srcRect b="9393"/>
                <a:stretch>
                  <a:fillRect/>
                </a:stretch>
              </p:blipFill>
              <p:spPr>
                <a:xfrm>
                  <a:off x="16441109" y="22971664"/>
                  <a:ext cx="3871807" cy="2850328"/>
                </a:xfrm>
                <a:prstGeom prst="rect">
                  <a:avLst/>
                </a:prstGeom>
              </p:spPr>
            </p:pic>
            <p:pic>
              <p:nvPicPr>
                <p:cNvPr id="34" name="Picture 33">
                  <a:extLst>
                    <a:ext uri="{FF2B5EF4-FFF2-40B4-BE49-F238E27FC236}">
                      <a16:creationId xmlns:a16="http://schemas.microsoft.com/office/drawing/2014/main" id="{56D680BC-B268-DC7E-7C4D-97134021B91D}"/>
                    </a:ext>
                  </a:extLst>
                </p:cNvPr>
                <p:cNvPicPr>
                  <a:picLocks noChangeAspect="1"/>
                </p:cNvPicPr>
                <p:nvPr/>
              </p:nvPicPr>
              <p:blipFill>
                <a:blip r:embed="rId13" cstate="screen">
                  <a:extLst>
                    <a:ext uri="{28A0092B-C50C-407E-A947-70E740481C1C}">
                      <a14:useLocalDpi xmlns:a14="http://schemas.microsoft.com/office/drawing/2010/main"/>
                    </a:ext>
                  </a:extLst>
                </a:blip>
                <a:srcRect/>
                <a:stretch>
                  <a:fillRect/>
                </a:stretch>
              </p:blipFill>
              <p:spPr>
                <a:xfrm>
                  <a:off x="12318198" y="26012571"/>
                  <a:ext cx="3911978" cy="2857284"/>
                </a:xfrm>
                <a:prstGeom prst="rect">
                  <a:avLst/>
                </a:prstGeom>
              </p:spPr>
            </p:pic>
            <p:pic>
              <p:nvPicPr>
                <p:cNvPr id="35" name="Picture 34">
                  <a:extLst>
                    <a:ext uri="{FF2B5EF4-FFF2-40B4-BE49-F238E27FC236}">
                      <a16:creationId xmlns:a16="http://schemas.microsoft.com/office/drawing/2014/main" id="{1765CAF6-4FDA-972F-4474-8AB41D2980EB}"/>
                    </a:ext>
                  </a:extLst>
                </p:cNvPr>
                <p:cNvPicPr>
                  <a:picLocks noChangeAspect="1"/>
                </p:cNvPicPr>
                <p:nvPr/>
              </p:nvPicPr>
              <p:blipFill>
                <a:blip r:embed="rId14" cstate="screen">
                  <a:extLst>
                    <a:ext uri="{28A0092B-C50C-407E-A947-70E740481C1C}">
                      <a14:useLocalDpi xmlns:a14="http://schemas.microsoft.com/office/drawing/2010/main"/>
                    </a:ext>
                  </a:extLst>
                </a:blip>
                <a:srcRect/>
                <a:stretch>
                  <a:fillRect/>
                </a:stretch>
              </p:blipFill>
              <p:spPr>
                <a:xfrm>
                  <a:off x="16441873" y="26021523"/>
                  <a:ext cx="3883745" cy="2857284"/>
                </a:xfrm>
                <a:prstGeom prst="rect">
                  <a:avLst/>
                </a:prstGeom>
              </p:spPr>
            </p:pic>
          </p:grpSp>
          <p:pic>
            <p:nvPicPr>
              <p:cNvPr id="27" name="Picture 26">
                <a:extLst>
                  <a:ext uri="{FF2B5EF4-FFF2-40B4-BE49-F238E27FC236}">
                    <a16:creationId xmlns:a16="http://schemas.microsoft.com/office/drawing/2014/main" id="{3CB07412-720B-CC04-11ED-65963A8BE969}"/>
                  </a:ext>
                </a:extLst>
              </p:cNvPr>
              <p:cNvPicPr>
                <a:picLocks noChangeAspect="1"/>
              </p:cNvPicPr>
              <p:nvPr/>
            </p:nvPicPr>
            <p:blipFill>
              <a:blip r:embed="rId15" cstate="screen">
                <a:extLst>
                  <a:ext uri="{28A0092B-C50C-407E-A947-70E740481C1C}">
                    <a14:useLocalDpi xmlns:a14="http://schemas.microsoft.com/office/drawing/2010/main"/>
                  </a:ext>
                </a:extLst>
              </a:blip>
              <a:srcRect b="9061"/>
              <a:stretch>
                <a:fillRect/>
              </a:stretch>
            </p:blipFill>
            <p:spPr>
              <a:xfrm>
                <a:off x="1245899" y="19911512"/>
                <a:ext cx="3893326" cy="2859664"/>
              </a:xfrm>
              <a:prstGeom prst="rect">
                <a:avLst/>
              </a:prstGeom>
            </p:spPr>
          </p:pic>
          <p:pic>
            <p:nvPicPr>
              <p:cNvPr id="28" name="Picture 27">
                <a:extLst>
                  <a:ext uri="{FF2B5EF4-FFF2-40B4-BE49-F238E27FC236}">
                    <a16:creationId xmlns:a16="http://schemas.microsoft.com/office/drawing/2014/main" id="{B2DC52BB-EB1B-B0DA-07E1-606D48C9EFF6}"/>
                  </a:ext>
                </a:extLst>
              </p:cNvPr>
              <p:cNvPicPr>
                <a:picLocks noChangeAspect="1"/>
              </p:cNvPicPr>
              <p:nvPr/>
            </p:nvPicPr>
            <p:blipFill>
              <a:blip r:embed="rId16" cstate="screen">
                <a:extLst>
                  <a:ext uri="{28A0092B-C50C-407E-A947-70E740481C1C}">
                    <a14:useLocalDpi xmlns:a14="http://schemas.microsoft.com/office/drawing/2010/main"/>
                  </a:ext>
                </a:extLst>
              </a:blip>
              <a:srcRect l="-1" r="-1" b="9285"/>
              <a:stretch>
                <a:fillRect/>
              </a:stretch>
            </p:blipFill>
            <p:spPr>
              <a:xfrm>
                <a:off x="5323553" y="19902086"/>
                <a:ext cx="3938713" cy="2850257"/>
              </a:xfrm>
              <a:prstGeom prst="rect">
                <a:avLst/>
              </a:prstGeom>
            </p:spPr>
          </p:pic>
          <p:pic>
            <p:nvPicPr>
              <p:cNvPr id="29" name="Picture 28">
                <a:extLst>
                  <a:ext uri="{FF2B5EF4-FFF2-40B4-BE49-F238E27FC236}">
                    <a16:creationId xmlns:a16="http://schemas.microsoft.com/office/drawing/2014/main" id="{839A10E5-1A71-9D29-8393-E50536325F95}"/>
                  </a:ext>
                </a:extLst>
              </p:cNvPr>
              <p:cNvPicPr>
                <a:picLocks noChangeAspect="1"/>
              </p:cNvPicPr>
              <p:nvPr/>
            </p:nvPicPr>
            <p:blipFill>
              <a:blip r:embed="rId17" cstate="screen">
                <a:extLst>
                  <a:ext uri="{28A0092B-C50C-407E-A947-70E740481C1C}">
                    <a14:useLocalDpi xmlns:a14="http://schemas.microsoft.com/office/drawing/2010/main"/>
                  </a:ext>
                </a:extLst>
              </a:blip>
              <a:srcRect b="8995"/>
              <a:stretch>
                <a:fillRect/>
              </a:stretch>
            </p:blipFill>
            <p:spPr>
              <a:xfrm>
                <a:off x="1246391" y="22947856"/>
                <a:ext cx="3892834" cy="2857284"/>
              </a:xfrm>
              <a:prstGeom prst="rect">
                <a:avLst/>
              </a:prstGeom>
            </p:spPr>
          </p:pic>
        </p:grpSp>
        <p:cxnSp>
          <p:nvCxnSpPr>
            <p:cNvPr id="37" name="Straight Connector 36">
              <a:extLst>
                <a:ext uri="{FF2B5EF4-FFF2-40B4-BE49-F238E27FC236}">
                  <a16:creationId xmlns:a16="http://schemas.microsoft.com/office/drawing/2014/main" id="{DE22FF60-6125-6426-B7F6-64695B346356}"/>
                </a:ext>
              </a:extLst>
            </p:cNvPr>
            <p:cNvCxnSpPr>
              <a:cxnSpLocks/>
            </p:cNvCxnSpPr>
            <p:nvPr/>
          </p:nvCxnSpPr>
          <p:spPr>
            <a:xfrm>
              <a:off x="5168900" y="3100000"/>
              <a:ext cx="164253"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8" name="Straight Connector 37">
              <a:extLst>
                <a:ext uri="{FF2B5EF4-FFF2-40B4-BE49-F238E27FC236}">
                  <a16:creationId xmlns:a16="http://schemas.microsoft.com/office/drawing/2014/main" id="{13CEE877-1DF3-4759-7809-5B75B622033A}"/>
                </a:ext>
              </a:extLst>
            </p:cNvPr>
            <p:cNvCxnSpPr>
              <a:cxnSpLocks/>
            </p:cNvCxnSpPr>
            <p:nvPr/>
          </p:nvCxnSpPr>
          <p:spPr>
            <a:xfrm>
              <a:off x="5168900" y="4261373"/>
              <a:ext cx="164253"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490442E4-14A6-5732-8BA9-98016278B282}"/>
                </a:ext>
              </a:extLst>
            </p:cNvPr>
            <p:cNvCxnSpPr>
              <a:cxnSpLocks/>
            </p:cNvCxnSpPr>
            <p:nvPr/>
          </p:nvCxnSpPr>
          <p:spPr>
            <a:xfrm flipV="1">
              <a:off x="5168900" y="5413229"/>
              <a:ext cx="164253" cy="1"/>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3" name="Straight Connector 42">
              <a:extLst>
                <a:ext uri="{FF2B5EF4-FFF2-40B4-BE49-F238E27FC236}">
                  <a16:creationId xmlns:a16="http://schemas.microsoft.com/office/drawing/2014/main" id="{B7EECF55-F871-AE71-4070-77ADD7232339}"/>
                </a:ext>
              </a:extLst>
            </p:cNvPr>
            <p:cNvCxnSpPr>
              <a:cxnSpLocks/>
            </p:cNvCxnSpPr>
            <p:nvPr/>
          </p:nvCxnSpPr>
          <p:spPr>
            <a:xfrm>
              <a:off x="3177466" y="5439121"/>
              <a:ext cx="106326"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4" name="Straight Connector 43">
              <a:extLst>
                <a:ext uri="{FF2B5EF4-FFF2-40B4-BE49-F238E27FC236}">
                  <a16:creationId xmlns:a16="http://schemas.microsoft.com/office/drawing/2014/main" id="{063CC422-A15D-F3DD-FC45-08075932C285}"/>
                </a:ext>
              </a:extLst>
            </p:cNvPr>
            <p:cNvCxnSpPr>
              <a:cxnSpLocks/>
            </p:cNvCxnSpPr>
            <p:nvPr/>
          </p:nvCxnSpPr>
          <p:spPr>
            <a:xfrm>
              <a:off x="3223430" y="4261373"/>
              <a:ext cx="106326"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5" name="Straight Connector 44">
              <a:extLst>
                <a:ext uri="{FF2B5EF4-FFF2-40B4-BE49-F238E27FC236}">
                  <a16:creationId xmlns:a16="http://schemas.microsoft.com/office/drawing/2014/main" id="{C6317F49-669D-45C9-CFA8-379ABB5C855E}"/>
                </a:ext>
              </a:extLst>
            </p:cNvPr>
            <p:cNvCxnSpPr>
              <a:cxnSpLocks/>
            </p:cNvCxnSpPr>
            <p:nvPr/>
          </p:nvCxnSpPr>
          <p:spPr>
            <a:xfrm>
              <a:off x="3170267" y="3107323"/>
              <a:ext cx="106326"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53" name="Straight Connector 52">
              <a:extLst>
                <a:ext uri="{FF2B5EF4-FFF2-40B4-BE49-F238E27FC236}">
                  <a16:creationId xmlns:a16="http://schemas.microsoft.com/office/drawing/2014/main" id="{463F266F-EE63-1396-B7C9-04FFEB1E48A1}"/>
                </a:ext>
              </a:extLst>
            </p:cNvPr>
            <p:cNvCxnSpPr/>
            <p:nvPr/>
          </p:nvCxnSpPr>
          <p:spPr>
            <a:xfrm>
              <a:off x="8552667" y="1977186"/>
              <a:ext cx="148167"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54" name="Straight Connector 53">
              <a:extLst>
                <a:ext uri="{FF2B5EF4-FFF2-40B4-BE49-F238E27FC236}">
                  <a16:creationId xmlns:a16="http://schemas.microsoft.com/office/drawing/2014/main" id="{74D1870A-9D69-D702-02C3-600351B94DA0}"/>
                </a:ext>
              </a:extLst>
            </p:cNvPr>
            <p:cNvCxnSpPr/>
            <p:nvPr/>
          </p:nvCxnSpPr>
          <p:spPr>
            <a:xfrm>
              <a:off x="8552667" y="3107323"/>
              <a:ext cx="148167"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5" name="Straight Connector 54">
              <a:extLst>
                <a:ext uri="{FF2B5EF4-FFF2-40B4-BE49-F238E27FC236}">
                  <a16:creationId xmlns:a16="http://schemas.microsoft.com/office/drawing/2014/main" id="{B59C1916-3E7C-DA32-1C6D-016ACC0676F0}"/>
                </a:ext>
              </a:extLst>
            </p:cNvPr>
            <p:cNvCxnSpPr/>
            <p:nvPr/>
          </p:nvCxnSpPr>
          <p:spPr>
            <a:xfrm>
              <a:off x="8552667" y="4279407"/>
              <a:ext cx="148167"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56" name="Straight Connector 55">
              <a:extLst>
                <a:ext uri="{FF2B5EF4-FFF2-40B4-BE49-F238E27FC236}">
                  <a16:creationId xmlns:a16="http://schemas.microsoft.com/office/drawing/2014/main" id="{69C0763E-D2A6-EDA1-95E0-AECEFAF62019}"/>
                </a:ext>
              </a:extLst>
            </p:cNvPr>
            <p:cNvCxnSpPr/>
            <p:nvPr/>
          </p:nvCxnSpPr>
          <p:spPr>
            <a:xfrm>
              <a:off x="8552667" y="5439121"/>
              <a:ext cx="148167"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58" name="Straight Connector 57">
              <a:extLst>
                <a:ext uri="{FF2B5EF4-FFF2-40B4-BE49-F238E27FC236}">
                  <a16:creationId xmlns:a16="http://schemas.microsoft.com/office/drawing/2014/main" id="{063B76E9-B1F2-2387-B143-0FC1165BDCF1}"/>
                </a:ext>
              </a:extLst>
            </p:cNvPr>
            <p:cNvCxnSpPr/>
            <p:nvPr/>
          </p:nvCxnSpPr>
          <p:spPr>
            <a:xfrm>
              <a:off x="9999131" y="1967236"/>
              <a:ext cx="757767"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59" name="Straight Connector 58">
              <a:extLst>
                <a:ext uri="{FF2B5EF4-FFF2-40B4-BE49-F238E27FC236}">
                  <a16:creationId xmlns:a16="http://schemas.microsoft.com/office/drawing/2014/main" id="{9EC5EA69-3967-62CD-26B0-92A0FC368340}"/>
                </a:ext>
              </a:extLst>
            </p:cNvPr>
            <p:cNvCxnSpPr/>
            <p:nvPr/>
          </p:nvCxnSpPr>
          <p:spPr>
            <a:xfrm>
              <a:off x="9999131" y="3107323"/>
              <a:ext cx="757767"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0" name="Straight Connector 59">
              <a:extLst>
                <a:ext uri="{FF2B5EF4-FFF2-40B4-BE49-F238E27FC236}">
                  <a16:creationId xmlns:a16="http://schemas.microsoft.com/office/drawing/2014/main" id="{357CCB38-F5B4-5ABE-60F8-B856493F3707}"/>
                </a:ext>
              </a:extLst>
            </p:cNvPr>
            <p:cNvCxnSpPr/>
            <p:nvPr/>
          </p:nvCxnSpPr>
          <p:spPr>
            <a:xfrm>
              <a:off x="9999131" y="4284631"/>
              <a:ext cx="757767"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61" name="Straight Connector 60">
              <a:extLst>
                <a:ext uri="{FF2B5EF4-FFF2-40B4-BE49-F238E27FC236}">
                  <a16:creationId xmlns:a16="http://schemas.microsoft.com/office/drawing/2014/main" id="{A6845EBD-B112-3F1D-89ED-98542206B625}"/>
                </a:ext>
              </a:extLst>
            </p:cNvPr>
            <p:cNvCxnSpPr/>
            <p:nvPr/>
          </p:nvCxnSpPr>
          <p:spPr>
            <a:xfrm>
              <a:off x="9999132" y="5439121"/>
              <a:ext cx="757767"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62" name="Straight Connector 61">
              <a:extLst>
                <a:ext uri="{FF2B5EF4-FFF2-40B4-BE49-F238E27FC236}">
                  <a16:creationId xmlns:a16="http://schemas.microsoft.com/office/drawing/2014/main" id="{FA5FC74C-F20E-469B-23C5-95F578D27146}"/>
                </a:ext>
              </a:extLst>
            </p:cNvPr>
            <p:cNvCxnSpPr>
              <a:cxnSpLocks/>
            </p:cNvCxnSpPr>
            <p:nvPr/>
          </p:nvCxnSpPr>
          <p:spPr>
            <a:xfrm>
              <a:off x="5168900" y="1977186"/>
              <a:ext cx="164253"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66" name="Straight Connector 65">
              <a:extLst>
                <a:ext uri="{FF2B5EF4-FFF2-40B4-BE49-F238E27FC236}">
                  <a16:creationId xmlns:a16="http://schemas.microsoft.com/office/drawing/2014/main" id="{79F8A1B9-FDF1-5A3F-D579-F31F5C804591}"/>
                </a:ext>
              </a:extLst>
            </p:cNvPr>
            <p:cNvCxnSpPr>
              <a:cxnSpLocks/>
            </p:cNvCxnSpPr>
            <p:nvPr/>
          </p:nvCxnSpPr>
          <p:spPr>
            <a:xfrm>
              <a:off x="3170267" y="1977186"/>
              <a:ext cx="106326"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69" name="TextBox 68">
            <a:extLst>
              <a:ext uri="{FF2B5EF4-FFF2-40B4-BE49-F238E27FC236}">
                <a16:creationId xmlns:a16="http://schemas.microsoft.com/office/drawing/2014/main" id="{6817F0E9-2C60-342B-422E-5CA0F57BB64A}"/>
              </a:ext>
            </a:extLst>
          </p:cNvPr>
          <p:cNvSpPr txBox="1"/>
          <p:nvPr/>
        </p:nvSpPr>
        <p:spPr>
          <a:xfrm>
            <a:off x="10335784" y="1228037"/>
            <a:ext cx="1930256" cy="830997"/>
          </a:xfrm>
          <a:prstGeom prst="rect">
            <a:avLst/>
          </a:prstGeom>
          <a:noFill/>
        </p:spPr>
        <p:txBody>
          <a:bodyPr wrap="square" rtlCol="0">
            <a:spAutoFit/>
          </a:bodyPr>
          <a:lstStyle/>
          <a:p>
            <a:r>
              <a:rPr lang="en-US" sz="1600" b="1" dirty="0">
                <a:latin typeface="Arial" panose="020B0604020202020204" pitchFamily="34" charset="0"/>
                <a:cs typeface="Arial" panose="020B0604020202020204" pitchFamily="34" charset="0"/>
              </a:rPr>
              <a:t>Non-uniform, large grains with deep pinholes</a:t>
            </a:r>
          </a:p>
        </p:txBody>
      </p:sp>
      <p:sp>
        <p:nvSpPr>
          <p:cNvPr id="71" name="TextBox 70">
            <a:extLst>
              <a:ext uri="{FF2B5EF4-FFF2-40B4-BE49-F238E27FC236}">
                <a16:creationId xmlns:a16="http://schemas.microsoft.com/office/drawing/2014/main" id="{3C4683F1-12BA-C9FF-BC44-73E608D37664}"/>
              </a:ext>
            </a:extLst>
          </p:cNvPr>
          <p:cNvSpPr txBox="1"/>
          <p:nvPr/>
        </p:nvSpPr>
        <p:spPr>
          <a:xfrm>
            <a:off x="10335783" y="2768879"/>
            <a:ext cx="1899013" cy="584775"/>
          </a:xfrm>
          <a:prstGeom prst="rect">
            <a:avLst/>
          </a:prstGeom>
          <a:noFill/>
        </p:spPr>
        <p:txBody>
          <a:bodyPr wrap="square" rtlCol="0">
            <a:spAutoFit/>
          </a:bodyPr>
          <a:lstStyle/>
          <a:p>
            <a:r>
              <a:rPr lang="en-US" sz="1600" b="1" dirty="0">
                <a:latin typeface="Arial" panose="020B0604020202020204" pitchFamily="34" charset="0"/>
                <a:cs typeface="Arial" panose="020B0604020202020204" pitchFamily="34" charset="0"/>
              </a:rPr>
              <a:t>Uniform layer with small grains</a:t>
            </a:r>
          </a:p>
        </p:txBody>
      </p:sp>
      <p:sp>
        <p:nvSpPr>
          <p:cNvPr id="73" name="TextBox 72">
            <a:extLst>
              <a:ext uri="{FF2B5EF4-FFF2-40B4-BE49-F238E27FC236}">
                <a16:creationId xmlns:a16="http://schemas.microsoft.com/office/drawing/2014/main" id="{69802FF6-A061-2C91-607B-7722922A7F11}"/>
              </a:ext>
            </a:extLst>
          </p:cNvPr>
          <p:cNvSpPr txBox="1"/>
          <p:nvPr/>
        </p:nvSpPr>
        <p:spPr>
          <a:xfrm>
            <a:off x="10368461" y="4089121"/>
            <a:ext cx="1748064" cy="830997"/>
          </a:xfrm>
          <a:prstGeom prst="rect">
            <a:avLst/>
          </a:prstGeom>
          <a:noFill/>
        </p:spPr>
        <p:txBody>
          <a:bodyPr wrap="square" rtlCol="0">
            <a:spAutoFit/>
          </a:bodyPr>
          <a:lstStyle/>
          <a:p>
            <a:r>
              <a:rPr lang="en-US" sz="1600" b="1" dirty="0">
                <a:latin typeface="Arial" panose="020B0604020202020204" pitchFamily="34" charset="0"/>
                <a:cs typeface="Arial" panose="020B0604020202020204" pitchFamily="34" charset="0"/>
              </a:rPr>
              <a:t>Full coverage with large, round grains</a:t>
            </a:r>
          </a:p>
        </p:txBody>
      </p:sp>
      <p:sp>
        <p:nvSpPr>
          <p:cNvPr id="75" name="TextBox 74">
            <a:extLst>
              <a:ext uri="{FF2B5EF4-FFF2-40B4-BE49-F238E27FC236}">
                <a16:creationId xmlns:a16="http://schemas.microsoft.com/office/drawing/2014/main" id="{FB981A67-F0D6-A5B1-D1D6-BBD07FA7943A}"/>
              </a:ext>
            </a:extLst>
          </p:cNvPr>
          <p:cNvSpPr txBox="1"/>
          <p:nvPr/>
        </p:nvSpPr>
        <p:spPr>
          <a:xfrm>
            <a:off x="10335783" y="5322117"/>
            <a:ext cx="1930257" cy="1077218"/>
          </a:xfrm>
          <a:prstGeom prst="rect">
            <a:avLst/>
          </a:prstGeom>
          <a:noFill/>
        </p:spPr>
        <p:txBody>
          <a:bodyPr wrap="square" rtlCol="0">
            <a:spAutoFit/>
          </a:bodyPr>
          <a:lstStyle/>
          <a:p>
            <a:r>
              <a:rPr lang="en-US" sz="1600" b="1" dirty="0">
                <a:latin typeface="Arial" panose="020B0604020202020204" pitchFamily="34" charset="0"/>
                <a:cs typeface="Arial" panose="020B0604020202020204" pitchFamily="34" charset="0"/>
              </a:rPr>
              <a:t>Dense interfacial layer with rounded grains on top</a:t>
            </a:r>
          </a:p>
        </p:txBody>
      </p:sp>
    </p:spTree>
    <p:extLst>
      <p:ext uri="{BB962C8B-B14F-4D97-AF65-F5344CB8AC3E}">
        <p14:creationId xmlns:p14="http://schemas.microsoft.com/office/powerpoint/2010/main" val="348254154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 name="Rectangle 35">
            <a:extLst>
              <a:ext uri="{FF2B5EF4-FFF2-40B4-BE49-F238E27FC236}">
                <a16:creationId xmlns:a16="http://schemas.microsoft.com/office/drawing/2014/main" id="{6CEE9D35-81CD-F09F-AD86-32908242E91D}"/>
              </a:ext>
            </a:extLst>
          </p:cNvPr>
          <p:cNvSpPr/>
          <p:nvPr/>
        </p:nvSpPr>
        <p:spPr>
          <a:xfrm>
            <a:off x="207818" y="5913845"/>
            <a:ext cx="11400312" cy="902553"/>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52F0277-09D9-3CB5-E399-B20A616DC203}"/>
              </a:ext>
            </a:extLst>
          </p:cNvPr>
          <p:cNvSpPr>
            <a:spLocks noGrp="1"/>
          </p:cNvSpPr>
          <p:nvPr>
            <p:ph type="title"/>
          </p:nvPr>
        </p:nvSpPr>
        <p:spPr/>
        <p:txBody>
          <a:bodyPr/>
          <a:lstStyle/>
          <a:p>
            <a:r>
              <a:rPr lang="en-US" dirty="0"/>
              <a:t>Perovskite Characterization Continued</a:t>
            </a:r>
          </a:p>
        </p:txBody>
      </p:sp>
      <p:sp>
        <p:nvSpPr>
          <p:cNvPr id="4" name="Slide Number Placeholder 3">
            <a:extLst>
              <a:ext uri="{FF2B5EF4-FFF2-40B4-BE49-F238E27FC236}">
                <a16:creationId xmlns:a16="http://schemas.microsoft.com/office/drawing/2014/main" id="{B8662304-65F2-FA5B-4074-FBA418E21835}"/>
              </a:ext>
            </a:extLst>
          </p:cNvPr>
          <p:cNvSpPr>
            <a:spLocks noGrp="1"/>
          </p:cNvSpPr>
          <p:nvPr>
            <p:ph type="sldNum" sz="quarter" idx="12"/>
          </p:nvPr>
        </p:nvSpPr>
        <p:spPr/>
        <p:txBody>
          <a:bodyPr/>
          <a:lstStyle/>
          <a:p>
            <a:fld id="{0A885B08-ED83-4E80-81DD-27C80F4EAFCA}" type="slidenum">
              <a:rPr lang="en-US" smtClean="0"/>
              <a:t>6</a:t>
            </a:fld>
            <a:endParaRPr lang="en-US"/>
          </a:p>
        </p:txBody>
      </p:sp>
      <p:sp>
        <p:nvSpPr>
          <p:cNvPr id="7" name="Rectangle 6">
            <a:extLst>
              <a:ext uri="{FF2B5EF4-FFF2-40B4-BE49-F238E27FC236}">
                <a16:creationId xmlns:a16="http://schemas.microsoft.com/office/drawing/2014/main" id="{67ECB606-69B4-A12B-5CAE-79A20B5399E4}"/>
              </a:ext>
            </a:extLst>
          </p:cNvPr>
          <p:cNvSpPr/>
          <p:nvPr/>
        </p:nvSpPr>
        <p:spPr>
          <a:xfrm>
            <a:off x="688769" y="908464"/>
            <a:ext cx="866899" cy="617515"/>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2DE3D1E6-4755-F5D8-8007-B95AEBB7C58A}"/>
              </a:ext>
            </a:extLst>
          </p:cNvPr>
          <p:cNvSpPr/>
          <p:nvPr/>
        </p:nvSpPr>
        <p:spPr>
          <a:xfrm>
            <a:off x="1472540" y="908464"/>
            <a:ext cx="4623460" cy="237505"/>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4149D825-09D6-B394-172C-D8060A31B212}"/>
              </a:ext>
            </a:extLst>
          </p:cNvPr>
          <p:cNvSpPr/>
          <p:nvPr/>
        </p:nvSpPr>
        <p:spPr>
          <a:xfrm>
            <a:off x="5480462" y="1098468"/>
            <a:ext cx="243444" cy="237505"/>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306EF440-2A4B-970A-D51D-6ED5D1F16973}"/>
              </a:ext>
            </a:extLst>
          </p:cNvPr>
          <p:cNvSpPr/>
          <p:nvPr/>
        </p:nvSpPr>
        <p:spPr>
          <a:xfrm>
            <a:off x="1098468" y="5818909"/>
            <a:ext cx="676893" cy="237502"/>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6" name="Picture 15">
            <a:extLst>
              <a:ext uri="{FF2B5EF4-FFF2-40B4-BE49-F238E27FC236}">
                <a16:creationId xmlns:a16="http://schemas.microsoft.com/office/drawing/2014/main" id="{F5AD5FFC-3291-D9AE-1F82-D30B7790D6D7}"/>
              </a:ext>
            </a:extLst>
          </p:cNvPr>
          <p:cNvPicPr>
            <a:picLocks noChangeAspect="1"/>
          </p:cNvPicPr>
          <p:nvPr/>
        </p:nvPicPr>
        <p:blipFill>
          <a:blip r:embed="rId2"/>
          <a:stretch>
            <a:fillRect/>
          </a:stretch>
        </p:blipFill>
        <p:spPr>
          <a:xfrm>
            <a:off x="6647418" y="1035174"/>
            <a:ext cx="4810231" cy="4910445"/>
          </a:xfrm>
          <a:prstGeom prst="rect">
            <a:avLst/>
          </a:prstGeom>
        </p:spPr>
      </p:pic>
      <p:sp>
        <p:nvSpPr>
          <p:cNvPr id="17" name="TextBox 16">
            <a:extLst>
              <a:ext uri="{FF2B5EF4-FFF2-40B4-BE49-F238E27FC236}">
                <a16:creationId xmlns:a16="http://schemas.microsoft.com/office/drawing/2014/main" id="{F10EF98B-A476-E6F2-9E92-95C351C98B10}"/>
              </a:ext>
            </a:extLst>
          </p:cNvPr>
          <p:cNvSpPr txBox="1"/>
          <p:nvPr/>
        </p:nvSpPr>
        <p:spPr>
          <a:xfrm>
            <a:off x="6698935" y="5930776"/>
            <a:ext cx="4707195" cy="707886"/>
          </a:xfrm>
          <a:prstGeom prst="rect">
            <a:avLst/>
          </a:prstGeom>
          <a:noFill/>
        </p:spPr>
        <p:txBody>
          <a:bodyPr wrap="square" rtlCol="0">
            <a:spAutoFit/>
          </a:bodyPr>
          <a:lstStyle/>
          <a:p>
            <a:pPr algn="ctr"/>
            <a:r>
              <a:rPr lang="en-US" sz="2000" b="1" dirty="0">
                <a:latin typeface="Arial" panose="020B0604020202020204" pitchFamily="34" charset="0"/>
                <a:cs typeface="Arial" panose="020B0604020202020204" pitchFamily="34" charset="0"/>
              </a:rPr>
              <a:t>MAPbI</a:t>
            </a:r>
            <a:r>
              <a:rPr lang="en-US" sz="2000" b="1" baseline="-25000" dirty="0">
                <a:latin typeface="Arial" panose="020B0604020202020204" pitchFamily="34" charset="0"/>
                <a:cs typeface="Arial" panose="020B0604020202020204" pitchFamily="34" charset="0"/>
              </a:rPr>
              <a:t>3</a:t>
            </a:r>
            <a:r>
              <a:rPr lang="en-US" sz="2000" b="1" dirty="0">
                <a:latin typeface="Arial" panose="020B0604020202020204" pitchFamily="34" charset="0"/>
                <a:cs typeface="Arial" panose="020B0604020202020204" pitchFamily="34" charset="0"/>
              </a:rPr>
              <a:t> crystal structure, (110) plane in cyan, (202) plane in magenta</a:t>
            </a:r>
          </a:p>
        </p:txBody>
      </p:sp>
      <p:sp>
        <p:nvSpPr>
          <p:cNvPr id="18" name="Rectangle 17">
            <a:extLst>
              <a:ext uri="{FF2B5EF4-FFF2-40B4-BE49-F238E27FC236}">
                <a16:creationId xmlns:a16="http://schemas.microsoft.com/office/drawing/2014/main" id="{4BB654D8-E6A6-D405-4DEF-5F7525CD5FC8}"/>
              </a:ext>
            </a:extLst>
          </p:cNvPr>
          <p:cNvSpPr/>
          <p:nvPr/>
        </p:nvSpPr>
        <p:spPr>
          <a:xfrm>
            <a:off x="5116513" y="3546475"/>
            <a:ext cx="363949" cy="447675"/>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extBox 18">
            <a:extLst>
              <a:ext uri="{FF2B5EF4-FFF2-40B4-BE49-F238E27FC236}">
                <a16:creationId xmlns:a16="http://schemas.microsoft.com/office/drawing/2014/main" id="{BC3D9E51-7934-4ECF-2417-17A24114995A}"/>
              </a:ext>
            </a:extLst>
          </p:cNvPr>
          <p:cNvSpPr txBox="1"/>
          <p:nvPr/>
        </p:nvSpPr>
        <p:spPr>
          <a:xfrm>
            <a:off x="5056599" y="3495137"/>
            <a:ext cx="847725" cy="200055"/>
          </a:xfrm>
          <a:prstGeom prst="rect">
            <a:avLst/>
          </a:prstGeom>
          <a:noFill/>
        </p:spPr>
        <p:txBody>
          <a:bodyPr wrap="square" rtlCol="0">
            <a:spAutoFit/>
          </a:bodyPr>
          <a:lstStyle/>
          <a:p>
            <a:r>
              <a:rPr lang="en-US" sz="700" dirty="0">
                <a:latin typeface="Arial" panose="020B0604020202020204" pitchFamily="34" charset="0"/>
                <a:cs typeface="Arial" panose="020B0604020202020204" pitchFamily="34" charset="0"/>
              </a:rPr>
              <a:t>Si/SiO</a:t>
            </a:r>
            <a:r>
              <a:rPr lang="en-US" sz="700" baseline="-25000" dirty="0">
                <a:latin typeface="Arial" panose="020B0604020202020204" pitchFamily="34" charset="0"/>
                <a:cs typeface="Arial" panose="020B0604020202020204" pitchFamily="34" charset="0"/>
              </a:rPr>
              <a:t>2</a:t>
            </a:r>
            <a:endParaRPr lang="en-US" sz="700" dirty="0">
              <a:latin typeface="Arial" panose="020B0604020202020204" pitchFamily="34" charset="0"/>
              <a:cs typeface="Arial" panose="020B0604020202020204" pitchFamily="34" charset="0"/>
            </a:endParaRPr>
          </a:p>
        </p:txBody>
      </p:sp>
      <p:sp>
        <p:nvSpPr>
          <p:cNvPr id="21" name="TextBox 20">
            <a:extLst>
              <a:ext uri="{FF2B5EF4-FFF2-40B4-BE49-F238E27FC236}">
                <a16:creationId xmlns:a16="http://schemas.microsoft.com/office/drawing/2014/main" id="{513D0670-970D-88B1-DE26-82713414DAEE}"/>
              </a:ext>
            </a:extLst>
          </p:cNvPr>
          <p:cNvSpPr txBox="1"/>
          <p:nvPr/>
        </p:nvSpPr>
        <p:spPr>
          <a:xfrm>
            <a:off x="5056599" y="3611544"/>
            <a:ext cx="847725" cy="200055"/>
          </a:xfrm>
          <a:prstGeom prst="rect">
            <a:avLst/>
          </a:prstGeom>
          <a:noFill/>
        </p:spPr>
        <p:txBody>
          <a:bodyPr wrap="square" rtlCol="0">
            <a:spAutoFit/>
          </a:bodyPr>
          <a:lstStyle/>
          <a:p>
            <a:r>
              <a:rPr lang="en-US" sz="700" dirty="0">
                <a:latin typeface="Arial" panose="020B0604020202020204" pitchFamily="34" charset="0"/>
                <a:cs typeface="Arial" panose="020B0604020202020204" pitchFamily="34" charset="0"/>
              </a:rPr>
              <a:t>APTMS</a:t>
            </a:r>
          </a:p>
        </p:txBody>
      </p:sp>
      <p:sp>
        <p:nvSpPr>
          <p:cNvPr id="23" name="TextBox 22">
            <a:extLst>
              <a:ext uri="{FF2B5EF4-FFF2-40B4-BE49-F238E27FC236}">
                <a16:creationId xmlns:a16="http://schemas.microsoft.com/office/drawing/2014/main" id="{6F27CF43-0815-3C8E-3C66-92D5589BBFC2}"/>
              </a:ext>
            </a:extLst>
          </p:cNvPr>
          <p:cNvSpPr txBox="1"/>
          <p:nvPr/>
        </p:nvSpPr>
        <p:spPr>
          <a:xfrm>
            <a:off x="5056599" y="3725275"/>
            <a:ext cx="847725" cy="200055"/>
          </a:xfrm>
          <a:prstGeom prst="rect">
            <a:avLst/>
          </a:prstGeom>
          <a:noFill/>
        </p:spPr>
        <p:txBody>
          <a:bodyPr wrap="square" rtlCol="0">
            <a:spAutoFit/>
          </a:bodyPr>
          <a:lstStyle/>
          <a:p>
            <a:r>
              <a:rPr lang="en-US" sz="700" dirty="0">
                <a:latin typeface="Arial" panose="020B0604020202020204" pitchFamily="34" charset="0"/>
                <a:cs typeface="Arial" panose="020B0604020202020204" pitchFamily="34" charset="0"/>
              </a:rPr>
              <a:t>APTES</a:t>
            </a:r>
          </a:p>
        </p:txBody>
      </p:sp>
      <p:sp>
        <p:nvSpPr>
          <p:cNvPr id="25" name="TextBox 24">
            <a:extLst>
              <a:ext uri="{FF2B5EF4-FFF2-40B4-BE49-F238E27FC236}">
                <a16:creationId xmlns:a16="http://schemas.microsoft.com/office/drawing/2014/main" id="{F95F4F0B-ACB1-CF68-0395-F069D0D58F84}"/>
              </a:ext>
            </a:extLst>
          </p:cNvPr>
          <p:cNvSpPr txBox="1"/>
          <p:nvPr/>
        </p:nvSpPr>
        <p:spPr>
          <a:xfrm>
            <a:off x="5086760" y="3836914"/>
            <a:ext cx="847725" cy="200055"/>
          </a:xfrm>
          <a:prstGeom prst="rect">
            <a:avLst/>
          </a:prstGeom>
          <a:noFill/>
        </p:spPr>
        <p:txBody>
          <a:bodyPr wrap="square" rtlCol="0">
            <a:spAutoFit/>
          </a:bodyPr>
          <a:lstStyle/>
          <a:p>
            <a:r>
              <a:rPr lang="en-US" sz="700" dirty="0">
                <a:latin typeface="Arial" panose="020B0604020202020204" pitchFamily="34" charset="0"/>
                <a:cs typeface="Arial" panose="020B0604020202020204" pitchFamily="34" charset="0"/>
              </a:rPr>
              <a:t>APPA</a:t>
            </a:r>
          </a:p>
        </p:txBody>
      </p:sp>
      <p:sp>
        <p:nvSpPr>
          <p:cNvPr id="26" name="Rectangle 25">
            <a:extLst>
              <a:ext uri="{FF2B5EF4-FFF2-40B4-BE49-F238E27FC236}">
                <a16:creationId xmlns:a16="http://schemas.microsoft.com/office/drawing/2014/main" id="{A28ED137-4D66-E7FC-A231-A3DE92D72A1B}"/>
              </a:ext>
            </a:extLst>
          </p:cNvPr>
          <p:cNvSpPr/>
          <p:nvPr/>
        </p:nvSpPr>
        <p:spPr>
          <a:xfrm>
            <a:off x="4352306" y="2636322"/>
            <a:ext cx="344385" cy="27907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28FA4214-3683-EB01-DB91-2FE50DC0947D}"/>
              </a:ext>
            </a:extLst>
          </p:cNvPr>
          <p:cNvSpPr/>
          <p:nvPr/>
        </p:nvSpPr>
        <p:spPr>
          <a:xfrm>
            <a:off x="4327952" y="3715080"/>
            <a:ext cx="344385" cy="27907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29">
            <a:extLst>
              <a:ext uri="{FF2B5EF4-FFF2-40B4-BE49-F238E27FC236}">
                <a16:creationId xmlns:a16="http://schemas.microsoft.com/office/drawing/2014/main" id="{4A3DEAD0-C186-0461-04F8-980C3B409E4E}"/>
              </a:ext>
            </a:extLst>
          </p:cNvPr>
          <p:cNvSpPr/>
          <p:nvPr/>
        </p:nvSpPr>
        <p:spPr>
          <a:xfrm>
            <a:off x="4352306" y="4716525"/>
            <a:ext cx="344385" cy="27907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TextBox 30">
            <a:extLst>
              <a:ext uri="{FF2B5EF4-FFF2-40B4-BE49-F238E27FC236}">
                <a16:creationId xmlns:a16="http://schemas.microsoft.com/office/drawing/2014/main" id="{DE874649-2942-EA3F-9E9B-932D6EB8EB87}"/>
              </a:ext>
            </a:extLst>
          </p:cNvPr>
          <p:cNvSpPr txBox="1"/>
          <p:nvPr/>
        </p:nvSpPr>
        <p:spPr>
          <a:xfrm>
            <a:off x="4379802" y="2727833"/>
            <a:ext cx="240684" cy="276999"/>
          </a:xfrm>
          <a:prstGeom prst="rect">
            <a:avLst/>
          </a:prstGeom>
          <a:noFill/>
        </p:spPr>
        <p:txBody>
          <a:bodyPr wrap="square" rtlCol="0">
            <a:spAutoFit/>
          </a:bodyPr>
          <a:lstStyle/>
          <a:p>
            <a:r>
              <a:rPr lang="en-US" sz="1200" dirty="0">
                <a:latin typeface="Arial" panose="020B0604020202020204" pitchFamily="34" charset="0"/>
                <a:cs typeface="Arial" panose="020B0604020202020204" pitchFamily="34" charset="0"/>
              </a:rPr>
              <a:t>*</a:t>
            </a:r>
          </a:p>
        </p:txBody>
      </p:sp>
      <p:sp>
        <p:nvSpPr>
          <p:cNvPr id="33" name="TextBox 32">
            <a:extLst>
              <a:ext uri="{FF2B5EF4-FFF2-40B4-BE49-F238E27FC236}">
                <a16:creationId xmlns:a16="http://schemas.microsoft.com/office/drawing/2014/main" id="{FBCBF705-7F46-7CC1-3A5F-39CC78933D87}"/>
              </a:ext>
            </a:extLst>
          </p:cNvPr>
          <p:cNvSpPr txBox="1"/>
          <p:nvPr/>
        </p:nvSpPr>
        <p:spPr>
          <a:xfrm>
            <a:off x="4379212" y="3836914"/>
            <a:ext cx="240684" cy="276999"/>
          </a:xfrm>
          <a:prstGeom prst="rect">
            <a:avLst/>
          </a:prstGeom>
          <a:noFill/>
        </p:spPr>
        <p:txBody>
          <a:bodyPr wrap="square" rtlCol="0">
            <a:spAutoFit/>
          </a:bodyPr>
          <a:lstStyle/>
          <a:p>
            <a:r>
              <a:rPr lang="en-US" sz="1200" dirty="0">
                <a:latin typeface="Arial" panose="020B0604020202020204" pitchFamily="34" charset="0"/>
                <a:cs typeface="Arial" panose="020B0604020202020204" pitchFamily="34" charset="0"/>
              </a:rPr>
              <a:t>*</a:t>
            </a:r>
          </a:p>
        </p:txBody>
      </p:sp>
      <p:sp>
        <p:nvSpPr>
          <p:cNvPr id="35" name="TextBox 34">
            <a:extLst>
              <a:ext uri="{FF2B5EF4-FFF2-40B4-BE49-F238E27FC236}">
                <a16:creationId xmlns:a16="http://schemas.microsoft.com/office/drawing/2014/main" id="{5C192E94-09CB-55D8-0BD8-BBBDEA0DE065}"/>
              </a:ext>
            </a:extLst>
          </p:cNvPr>
          <p:cNvSpPr txBox="1"/>
          <p:nvPr/>
        </p:nvSpPr>
        <p:spPr>
          <a:xfrm>
            <a:off x="4379212" y="4825471"/>
            <a:ext cx="240684" cy="276999"/>
          </a:xfrm>
          <a:prstGeom prst="rect">
            <a:avLst/>
          </a:prstGeom>
          <a:noFill/>
        </p:spPr>
        <p:txBody>
          <a:bodyPr wrap="square" rtlCol="0">
            <a:spAutoFit/>
          </a:bodyPr>
          <a:lstStyle/>
          <a:p>
            <a:r>
              <a:rPr lang="en-US" sz="1200" dirty="0">
                <a:latin typeface="Arial" panose="020B0604020202020204" pitchFamily="34" charset="0"/>
                <a:cs typeface="Arial" panose="020B0604020202020204" pitchFamily="34" charset="0"/>
              </a:rPr>
              <a:t>*</a:t>
            </a:r>
          </a:p>
        </p:txBody>
      </p:sp>
      <p:pic>
        <p:nvPicPr>
          <p:cNvPr id="38" name="Picture 37">
            <a:extLst>
              <a:ext uri="{FF2B5EF4-FFF2-40B4-BE49-F238E27FC236}">
                <a16:creationId xmlns:a16="http://schemas.microsoft.com/office/drawing/2014/main" id="{4F283B61-68E0-05F7-2FEC-FFBC6AE3500D}"/>
              </a:ext>
            </a:extLst>
          </p:cNvPr>
          <p:cNvPicPr>
            <a:picLocks noChangeAspect="1"/>
          </p:cNvPicPr>
          <p:nvPr/>
        </p:nvPicPr>
        <p:blipFill>
          <a:blip r:embed="rId3"/>
          <a:stretch>
            <a:fillRect/>
          </a:stretch>
        </p:blipFill>
        <p:spPr>
          <a:xfrm>
            <a:off x="184542" y="956635"/>
            <a:ext cx="6110702" cy="5859763"/>
          </a:xfrm>
          <a:prstGeom prst="rect">
            <a:avLst/>
          </a:prstGeom>
        </p:spPr>
      </p:pic>
    </p:spTree>
    <p:extLst>
      <p:ext uri="{BB962C8B-B14F-4D97-AF65-F5344CB8AC3E}">
        <p14:creationId xmlns:p14="http://schemas.microsoft.com/office/powerpoint/2010/main" val="309396088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A9D7EBB8-D93F-F59F-C625-880351472BB4}"/>
              </a:ext>
            </a:extLst>
          </p:cNvPr>
          <p:cNvSpPr/>
          <p:nvPr/>
        </p:nvSpPr>
        <p:spPr>
          <a:xfrm>
            <a:off x="225631" y="5872348"/>
            <a:ext cx="11388437" cy="94405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BA39D84-410E-5BE7-7083-72F7DC485751}"/>
              </a:ext>
            </a:extLst>
          </p:cNvPr>
          <p:cNvSpPr>
            <a:spLocks noGrp="1"/>
          </p:cNvSpPr>
          <p:nvPr>
            <p:ph type="title"/>
          </p:nvPr>
        </p:nvSpPr>
        <p:spPr/>
        <p:txBody>
          <a:bodyPr/>
          <a:lstStyle/>
          <a:p>
            <a:r>
              <a:rPr lang="en-US" dirty="0"/>
              <a:t>Future Directions</a:t>
            </a:r>
          </a:p>
        </p:txBody>
      </p:sp>
      <p:sp>
        <p:nvSpPr>
          <p:cNvPr id="4" name="Slide Number Placeholder 3">
            <a:extLst>
              <a:ext uri="{FF2B5EF4-FFF2-40B4-BE49-F238E27FC236}">
                <a16:creationId xmlns:a16="http://schemas.microsoft.com/office/drawing/2014/main" id="{EC479141-5A92-A7A8-1146-44FDED497EB7}"/>
              </a:ext>
            </a:extLst>
          </p:cNvPr>
          <p:cNvSpPr>
            <a:spLocks noGrp="1"/>
          </p:cNvSpPr>
          <p:nvPr>
            <p:ph type="sldNum" sz="quarter" idx="12"/>
          </p:nvPr>
        </p:nvSpPr>
        <p:spPr/>
        <p:txBody>
          <a:bodyPr/>
          <a:lstStyle/>
          <a:p>
            <a:fld id="{0A885B08-ED83-4E80-81DD-27C80F4EAFCA}" type="slidenum">
              <a:rPr lang="en-US" smtClean="0"/>
              <a:t>7</a:t>
            </a:fld>
            <a:endParaRPr lang="en-US"/>
          </a:p>
        </p:txBody>
      </p:sp>
      <p:sp>
        <p:nvSpPr>
          <p:cNvPr id="5" name="TextBox 4">
            <a:extLst>
              <a:ext uri="{FF2B5EF4-FFF2-40B4-BE49-F238E27FC236}">
                <a16:creationId xmlns:a16="http://schemas.microsoft.com/office/drawing/2014/main" id="{8ABFF013-3A56-AA0A-3218-AB63473E499D}"/>
              </a:ext>
            </a:extLst>
          </p:cNvPr>
          <p:cNvSpPr txBox="1"/>
          <p:nvPr/>
        </p:nvSpPr>
        <p:spPr>
          <a:xfrm>
            <a:off x="107715" y="1045028"/>
            <a:ext cx="6786748" cy="6217087"/>
          </a:xfrm>
          <a:prstGeom prst="rect">
            <a:avLst/>
          </a:prstGeom>
          <a:noFill/>
        </p:spPr>
        <p:txBody>
          <a:bodyPr wrap="square" rtlCol="0">
            <a:spAutoFit/>
          </a:bodyPr>
          <a:lstStyle/>
          <a:p>
            <a:pPr marL="342900" indent="-342900">
              <a:buFont typeface="Arial" panose="020B0604020202020204" pitchFamily="34" charset="0"/>
              <a:buChar char="•"/>
            </a:pPr>
            <a:r>
              <a:rPr lang="en-US" sz="2600" dirty="0">
                <a:latin typeface="Arial" panose="020B0604020202020204" pitchFamily="34" charset="0"/>
                <a:cs typeface="Arial" panose="020B0604020202020204" pitchFamily="34" charset="0"/>
              </a:rPr>
              <a:t>Test surface functionalization with other perovskite formulations</a:t>
            </a:r>
          </a:p>
          <a:p>
            <a:pPr marL="342900" indent="-342900">
              <a:buFont typeface="Arial" panose="020B0604020202020204" pitchFamily="34" charset="0"/>
              <a:buChar char="•"/>
            </a:pPr>
            <a:endParaRPr lang="en-US" sz="2600" dirty="0">
              <a:latin typeface="Arial" panose="020B0604020202020204" pitchFamily="34" charset="0"/>
              <a:cs typeface="Arial" panose="020B0604020202020204" pitchFamily="34" charset="0"/>
            </a:endParaRPr>
          </a:p>
          <a:p>
            <a:pPr marL="342900" indent="-342900">
              <a:buFont typeface="Arial" panose="020B0604020202020204" pitchFamily="34" charset="0"/>
              <a:buChar char="•"/>
            </a:pPr>
            <a:r>
              <a:rPr lang="en-US" sz="2600" dirty="0">
                <a:latin typeface="Arial" panose="020B0604020202020204" pitchFamily="34" charset="0"/>
                <a:cs typeface="Arial" panose="020B0604020202020204" pitchFamily="34" charset="0"/>
              </a:rPr>
              <a:t>Refine and better quantify functionalization to determine exact trends in film behaviors</a:t>
            </a:r>
          </a:p>
          <a:p>
            <a:pPr marL="342900" indent="-342900">
              <a:buFont typeface="Arial" panose="020B0604020202020204" pitchFamily="34" charset="0"/>
              <a:buChar char="•"/>
            </a:pPr>
            <a:endParaRPr lang="en-US" sz="2600" dirty="0">
              <a:latin typeface="Arial" panose="020B0604020202020204" pitchFamily="34" charset="0"/>
              <a:cs typeface="Arial" panose="020B0604020202020204" pitchFamily="34" charset="0"/>
            </a:endParaRPr>
          </a:p>
          <a:p>
            <a:pPr marL="342900" indent="-342900">
              <a:buFont typeface="Arial" panose="020B0604020202020204" pitchFamily="34" charset="0"/>
              <a:buChar char="•"/>
            </a:pPr>
            <a:r>
              <a:rPr lang="en-US" sz="2600" dirty="0">
                <a:latin typeface="Arial" panose="020B0604020202020204" pitchFamily="34" charset="0"/>
                <a:cs typeface="Arial" panose="020B0604020202020204" pitchFamily="34" charset="0"/>
              </a:rPr>
              <a:t>Test functionalization on other substrate materials</a:t>
            </a:r>
          </a:p>
          <a:p>
            <a:pPr lvl="1"/>
            <a:endParaRPr lang="en-US" sz="2600" dirty="0">
              <a:latin typeface="Arial" panose="020B0604020202020204" pitchFamily="34" charset="0"/>
              <a:cs typeface="Arial" panose="020B0604020202020204" pitchFamily="34" charset="0"/>
            </a:endParaRPr>
          </a:p>
          <a:p>
            <a:pPr marL="342900" indent="-342900">
              <a:buFont typeface="Arial" panose="020B0604020202020204" pitchFamily="34" charset="0"/>
              <a:buChar char="•"/>
            </a:pPr>
            <a:r>
              <a:rPr lang="en-US" sz="2600" dirty="0">
                <a:latin typeface="Arial" panose="020B0604020202020204" pitchFamily="34" charset="0"/>
                <a:cs typeface="Arial" panose="020B0604020202020204" pitchFamily="34" charset="0"/>
              </a:rPr>
              <a:t>Examine the role of surface functionalization to improve perovskite-transport layer interfaces in photovoltaic cells</a:t>
            </a:r>
          </a:p>
          <a:p>
            <a:pPr marL="342900" indent="-342900">
              <a:buFont typeface="Arial" panose="020B0604020202020204" pitchFamily="34" charset="0"/>
              <a:buChar char="•"/>
            </a:pPr>
            <a:endParaRPr lang="en-US" sz="2400" dirty="0">
              <a:latin typeface="Arial" panose="020B0604020202020204" pitchFamily="34" charset="0"/>
              <a:cs typeface="Arial" panose="020B0604020202020204" pitchFamily="34" charset="0"/>
            </a:endParaRPr>
          </a:p>
          <a:p>
            <a:pPr marL="342900" indent="-342900">
              <a:buFont typeface="Arial" panose="020B0604020202020204" pitchFamily="34" charset="0"/>
              <a:buChar char="•"/>
            </a:pPr>
            <a:endParaRPr lang="en-US" dirty="0">
              <a:latin typeface="Arial" panose="020B0604020202020204" pitchFamily="34" charset="0"/>
              <a:cs typeface="Arial" panose="020B0604020202020204" pitchFamily="34" charset="0"/>
            </a:endParaRPr>
          </a:p>
          <a:p>
            <a:pPr marL="800100" lvl="1" indent="-342900">
              <a:buFont typeface="Arial" panose="020B0604020202020204" pitchFamily="34" charset="0"/>
              <a:buChar char="•"/>
            </a:pPr>
            <a:endParaRPr lang="en-US" dirty="0">
              <a:latin typeface="Arial" panose="020B0604020202020204" pitchFamily="34" charset="0"/>
              <a:cs typeface="Arial" panose="020B0604020202020204" pitchFamily="34" charset="0"/>
            </a:endParaRPr>
          </a:p>
        </p:txBody>
      </p:sp>
      <p:pic>
        <p:nvPicPr>
          <p:cNvPr id="9" name="Graphic 8">
            <a:extLst>
              <a:ext uri="{FF2B5EF4-FFF2-40B4-BE49-F238E27FC236}">
                <a16:creationId xmlns:a16="http://schemas.microsoft.com/office/drawing/2014/main" id="{20259925-F400-9283-DF0F-C39495450CCB}"/>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7402556" y="1324098"/>
            <a:ext cx="4371301" cy="4113796"/>
          </a:xfrm>
          <a:prstGeom prst="rect">
            <a:avLst/>
          </a:prstGeom>
        </p:spPr>
      </p:pic>
      <p:sp>
        <p:nvSpPr>
          <p:cNvPr id="10" name="TextBox 9">
            <a:extLst>
              <a:ext uri="{FF2B5EF4-FFF2-40B4-BE49-F238E27FC236}">
                <a16:creationId xmlns:a16="http://schemas.microsoft.com/office/drawing/2014/main" id="{426CDD59-26FD-6067-BBEC-7648756939D3}"/>
              </a:ext>
            </a:extLst>
          </p:cNvPr>
          <p:cNvSpPr txBox="1"/>
          <p:nvPr/>
        </p:nvSpPr>
        <p:spPr>
          <a:xfrm>
            <a:off x="9043060" y="5508447"/>
            <a:ext cx="1947553" cy="276999"/>
          </a:xfrm>
          <a:prstGeom prst="rect">
            <a:avLst/>
          </a:prstGeom>
          <a:noFill/>
        </p:spPr>
        <p:txBody>
          <a:bodyPr wrap="square" rtlCol="0">
            <a:spAutoFit/>
          </a:bodyPr>
          <a:lstStyle/>
          <a:p>
            <a:r>
              <a:rPr lang="en-US" sz="1200" i="1" dirty="0">
                <a:latin typeface="Arial" panose="020B0604020202020204" pitchFamily="34" charset="0"/>
                <a:cs typeface="Arial" panose="020B0604020202020204" pitchFamily="34" charset="0"/>
              </a:rPr>
              <a:t>Xiao et al. 2024</a:t>
            </a:r>
          </a:p>
        </p:txBody>
      </p:sp>
    </p:spTree>
    <p:extLst>
      <p:ext uri="{BB962C8B-B14F-4D97-AF65-F5344CB8AC3E}">
        <p14:creationId xmlns:p14="http://schemas.microsoft.com/office/powerpoint/2010/main" val="283001380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4BB0A2-DC3A-7DD1-BC3A-12073307D937}"/>
              </a:ext>
            </a:extLst>
          </p:cNvPr>
          <p:cNvSpPr>
            <a:spLocks noGrp="1"/>
          </p:cNvSpPr>
          <p:nvPr>
            <p:ph type="title"/>
          </p:nvPr>
        </p:nvSpPr>
        <p:spPr/>
        <p:txBody>
          <a:bodyPr/>
          <a:lstStyle/>
          <a:p>
            <a:r>
              <a:rPr lang="en-US"/>
              <a:t>Thank You!</a:t>
            </a:r>
          </a:p>
        </p:txBody>
      </p:sp>
      <p:sp>
        <p:nvSpPr>
          <p:cNvPr id="3" name="Content Placeholder 2">
            <a:extLst>
              <a:ext uri="{FF2B5EF4-FFF2-40B4-BE49-F238E27FC236}">
                <a16:creationId xmlns:a16="http://schemas.microsoft.com/office/drawing/2014/main" id="{BBC6D9C6-11AD-5202-B149-46113850EA85}"/>
              </a:ext>
            </a:extLst>
          </p:cNvPr>
          <p:cNvSpPr>
            <a:spLocks noGrp="1"/>
          </p:cNvSpPr>
          <p:nvPr>
            <p:ph idx="1"/>
          </p:nvPr>
        </p:nvSpPr>
        <p:spPr/>
        <p:txBody>
          <a:bodyPr/>
          <a:lstStyle/>
          <a:p>
            <a:pPr marL="0" indent="0">
              <a:buNone/>
            </a:pPr>
            <a:endParaRPr lang="en-US" dirty="0"/>
          </a:p>
          <a:p>
            <a:pPr marL="0" indent="0">
              <a:buNone/>
            </a:pPr>
            <a:endParaRPr lang="en-US" dirty="0"/>
          </a:p>
        </p:txBody>
      </p:sp>
      <p:sp>
        <p:nvSpPr>
          <p:cNvPr id="4" name="Slide Number Placeholder 3">
            <a:extLst>
              <a:ext uri="{FF2B5EF4-FFF2-40B4-BE49-F238E27FC236}">
                <a16:creationId xmlns:a16="http://schemas.microsoft.com/office/drawing/2014/main" id="{CE4B4096-86FC-64F5-08E1-4E685C22AD54}"/>
              </a:ext>
            </a:extLst>
          </p:cNvPr>
          <p:cNvSpPr>
            <a:spLocks noGrp="1"/>
          </p:cNvSpPr>
          <p:nvPr>
            <p:ph type="sldNum" sz="quarter" idx="12"/>
          </p:nvPr>
        </p:nvSpPr>
        <p:spPr/>
        <p:txBody>
          <a:bodyPr/>
          <a:lstStyle/>
          <a:p>
            <a:fld id="{0A885B08-ED83-4E80-81DD-27C80F4EAFCA}" type="slidenum">
              <a:rPr lang="en-US" smtClean="0"/>
              <a:t>8</a:t>
            </a:fld>
            <a:endParaRPr lang="en-US"/>
          </a:p>
        </p:txBody>
      </p:sp>
      <p:sp>
        <p:nvSpPr>
          <p:cNvPr id="6" name="TextBox 5">
            <a:extLst>
              <a:ext uri="{FF2B5EF4-FFF2-40B4-BE49-F238E27FC236}">
                <a16:creationId xmlns:a16="http://schemas.microsoft.com/office/drawing/2014/main" id="{3D4313FD-F47E-378A-48D0-55BAC40485FC}"/>
              </a:ext>
            </a:extLst>
          </p:cNvPr>
          <p:cNvSpPr txBox="1"/>
          <p:nvPr/>
        </p:nvSpPr>
        <p:spPr>
          <a:xfrm>
            <a:off x="1127760" y="1085511"/>
            <a:ext cx="9936480" cy="3416320"/>
          </a:xfrm>
          <a:prstGeom prst="rect">
            <a:avLst/>
          </a:prstGeom>
          <a:noFill/>
        </p:spPr>
        <p:txBody>
          <a:bodyPr wrap="square">
            <a:spAutoFit/>
          </a:bodyPr>
          <a:lstStyle/>
          <a:p>
            <a:pPr algn="just"/>
            <a:r>
              <a:rPr lang="en-US" sz="1800" i="1" dirty="0">
                <a:latin typeface="Arial" panose="020B0604020202020204" pitchFamily="34" charset="0"/>
                <a:ea typeface="+mn-lt"/>
                <a:cs typeface="Arial" panose="020B0604020202020204" pitchFamily="34" charset="0"/>
              </a:rPr>
              <a:t>This material is based upon work which is supported by the National Science Foundation (award numbers 2447827, 2447828, 2447829 and ECCS-2025064). Any opinions, findings, and conclusions or recommendations expressed in this material are those of the author(s) and do not necessarily reflect the views of the National Science Foundation. </a:t>
            </a:r>
            <a:r>
              <a:rPr lang="en-US" dirty="0">
                <a:latin typeface="Arial" panose="020B0604020202020204" pitchFamily="34" charset="0"/>
                <a:cs typeface="Arial" panose="020B0604020202020204" pitchFamily="34" charset="0"/>
              </a:rPr>
              <a:t>This work was performed in part at the Chapel Hill Analytical and Nanofabrication Laboratory, CHANL, a member of the North Carolina Research Triangle Nanotechnology Network, RTNN, which is supported by the National Science Foundation, Grant ECCS-2025064, as part of the National Nanotechnology Coordinated Infrastructure, NNCI. A portion of this work was performed using XPS/UPS instrumentation supported by the Center for Hybrid Approaches in Solar Energy to Liquid Fuels (CHASE), an Energy Innovation Hub funded by the U.S. Department of Energy, Office of Science, Office of Basic Energy Sciences under Award Number DE-SC0021173. </a:t>
            </a:r>
            <a:r>
              <a:rPr lang="en-US" dirty="0">
                <a:latin typeface="Arial" panose="020B0604020202020204" pitchFamily="34" charset="0"/>
                <a:ea typeface="+mn-lt"/>
                <a:cs typeface="Arial" panose="020B0604020202020204" pitchFamily="34" charset="0"/>
              </a:rPr>
              <a:t>The author would also like to thank Ryan Gentile and Alicia Bryan for their contributions to this project.</a:t>
            </a:r>
            <a:endParaRPr lang="en-US" sz="1800" i="1" dirty="0">
              <a:latin typeface="Arial" panose="020B0604020202020204" pitchFamily="34" charset="0"/>
              <a:cs typeface="Arial" panose="020B0604020202020204" pitchFamily="34" charset="0"/>
            </a:endParaRPr>
          </a:p>
        </p:txBody>
      </p:sp>
      <p:pic>
        <p:nvPicPr>
          <p:cNvPr id="5" name="Picture 4">
            <a:extLst>
              <a:ext uri="{FF2B5EF4-FFF2-40B4-BE49-F238E27FC236}">
                <a16:creationId xmlns:a16="http://schemas.microsoft.com/office/drawing/2014/main" id="{B62A8E28-F252-EE9F-0DDA-703BC4DFFB21}"/>
              </a:ext>
            </a:extLst>
          </p:cNvPr>
          <p:cNvPicPr>
            <a:picLocks noChangeAspect="1"/>
          </p:cNvPicPr>
          <p:nvPr/>
        </p:nvPicPr>
        <p:blipFill>
          <a:blip r:embed="rId2"/>
          <a:stretch>
            <a:fillRect/>
          </a:stretch>
        </p:blipFill>
        <p:spPr>
          <a:xfrm>
            <a:off x="2166233" y="4669225"/>
            <a:ext cx="2381119" cy="937815"/>
          </a:xfrm>
          <a:prstGeom prst="rect">
            <a:avLst/>
          </a:prstGeom>
        </p:spPr>
      </p:pic>
      <p:pic>
        <p:nvPicPr>
          <p:cNvPr id="7" name="Picture 6">
            <a:extLst>
              <a:ext uri="{FF2B5EF4-FFF2-40B4-BE49-F238E27FC236}">
                <a16:creationId xmlns:a16="http://schemas.microsoft.com/office/drawing/2014/main" id="{30FB06CC-864C-2B4D-1023-9321B0B91643}"/>
              </a:ext>
            </a:extLst>
          </p:cNvPr>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a:xfrm>
            <a:off x="6556179" y="4669225"/>
            <a:ext cx="3698164" cy="872257"/>
          </a:xfrm>
          <a:prstGeom prst="rect">
            <a:avLst/>
          </a:prstGeom>
        </p:spPr>
      </p:pic>
    </p:spTree>
    <p:extLst>
      <p:ext uri="{BB962C8B-B14F-4D97-AF65-F5344CB8AC3E}">
        <p14:creationId xmlns:p14="http://schemas.microsoft.com/office/powerpoint/2010/main" val="366266166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47CABA-ADEB-6CFB-CF0B-46E2D0EA196E}"/>
              </a:ext>
            </a:extLst>
          </p:cNvPr>
          <p:cNvSpPr>
            <a:spLocks noGrp="1"/>
          </p:cNvSpPr>
          <p:nvPr>
            <p:ph type="title"/>
          </p:nvPr>
        </p:nvSpPr>
        <p:spPr/>
        <p:txBody>
          <a:bodyPr/>
          <a:lstStyle/>
          <a:p>
            <a:r>
              <a:rPr lang="en-US" dirty="0"/>
              <a:t>References</a:t>
            </a:r>
          </a:p>
        </p:txBody>
      </p:sp>
      <p:sp>
        <p:nvSpPr>
          <p:cNvPr id="3" name="Content Placeholder 2">
            <a:extLst>
              <a:ext uri="{FF2B5EF4-FFF2-40B4-BE49-F238E27FC236}">
                <a16:creationId xmlns:a16="http://schemas.microsoft.com/office/drawing/2014/main" id="{2D24D19B-F882-4D06-2F33-3758CBBC33CE}"/>
              </a:ext>
            </a:extLst>
          </p:cNvPr>
          <p:cNvSpPr>
            <a:spLocks noGrp="1"/>
          </p:cNvSpPr>
          <p:nvPr>
            <p:ph idx="1"/>
          </p:nvPr>
        </p:nvSpPr>
        <p:spPr/>
        <p:txBody>
          <a:bodyPr/>
          <a:lstStyle/>
          <a:p>
            <a:r>
              <a:rPr lang="en-US" dirty="0"/>
              <a:t>Brenner, T. M., Rakita, Y., Orr, Y., Klein, E., Feldman, I., Elbaum, M., Cahen, D., &amp; Hodes, G. (2016). Conversion of single crystalline PBI2 to CH3NH3PBI3: Structural relations and transformation dynamics. </a:t>
            </a:r>
            <a:r>
              <a:rPr lang="en-US" i="1" dirty="0"/>
              <a:t>Chemistry of Materials</a:t>
            </a:r>
            <a:r>
              <a:rPr lang="en-US" dirty="0"/>
              <a:t>, </a:t>
            </a:r>
            <a:r>
              <a:rPr lang="en-US" i="1" dirty="0"/>
              <a:t>28</a:t>
            </a:r>
            <a:r>
              <a:rPr lang="en-US" dirty="0"/>
              <a:t>(18), 6501–6510. </a:t>
            </a:r>
            <a:r>
              <a:rPr lang="en-US" u="sng" dirty="0"/>
              <a:t>https://doi.org/10.1021/acs.chemmater.6b01747</a:t>
            </a:r>
          </a:p>
          <a:p>
            <a:r>
              <a:rPr lang="en-US" dirty="0"/>
              <a:t>Bryan, A. C., Meyers, J. K., Serafin, L. Y., Krajnak, Z. A., Gentile, R. J., &amp; Cahoon, J. F. (2025). Metal organic chemical vapor deposition of hybrid perovskites. </a:t>
            </a:r>
            <a:r>
              <a:rPr lang="en-US" i="1" dirty="0"/>
              <a:t>Journal of the American Chemical Society</a:t>
            </a:r>
            <a:r>
              <a:rPr lang="en-US" dirty="0"/>
              <a:t>, </a:t>
            </a:r>
            <a:r>
              <a:rPr lang="en-US" i="1" dirty="0"/>
              <a:t>147</a:t>
            </a:r>
            <a:r>
              <a:rPr lang="en-US" dirty="0"/>
              <a:t>(12), 10212–10218. </a:t>
            </a:r>
            <a:r>
              <a:rPr lang="en-US" dirty="0">
                <a:hlinkClick r:id="rId2">
                  <a:extLst>
                    <a:ext uri="{A12FA001-AC4F-418D-AE19-62706E023703}">
                      <ahyp:hlinkClr xmlns:ahyp="http://schemas.microsoft.com/office/drawing/2018/hyperlinkcolor" val="tx"/>
                    </a:ext>
                  </a:extLst>
                </a:hlinkClick>
              </a:rPr>
              <a:t>https://doi.org/10.1021/jacs.4c15822</a:t>
            </a:r>
            <a:endParaRPr lang="en-US" dirty="0"/>
          </a:p>
          <a:p>
            <a:r>
              <a:rPr lang="en-US" dirty="0"/>
              <a:t>Chen, T., Yu, T., Vu, V. T., Huang, C., &amp; Chen, C. (2024). </a:t>
            </a:r>
            <a:r>
              <a:rPr lang="en-US" dirty="0" err="1"/>
              <a:t>Silatrane</a:t>
            </a:r>
            <a:r>
              <a:rPr lang="en-US" dirty="0"/>
              <a:t>-Based Molecular nanolayers as efficient diffusion barriers for CU/SIO2/SI Heterojunctions: Implications for Integrated Circuit Manufacturing. </a:t>
            </a:r>
            <a:r>
              <a:rPr lang="en-US" i="1" dirty="0"/>
              <a:t>ACS Applied Nano Materials</a:t>
            </a:r>
            <a:r>
              <a:rPr lang="en-US" dirty="0"/>
              <a:t>, </a:t>
            </a:r>
            <a:r>
              <a:rPr lang="en-US" i="1" dirty="0"/>
              <a:t>7</a:t>
            </a:r>
            <a:r>
              <a:rPr lang="en-US" dirty="0"/>
              <a:t>(5), 4874–4885. </a:t>
            </a:r>
            <a:r>
              <a:rPr lang="en-US" dirty="0">
                <a:hlinkClick r:id="rId3">
                  <a:extLst>
                    <a:ext uri="{A12FA001-AC4F-418D-AE19-62706E023703}">
                      <ahyp:hlinkClr xmlns:ahyp="http://schemas.microsoft.com/office/drawing/2018/hyperlinkcolor" val="tx"/>
                    </a:ext>
                  </a:extLst>
                </a:hlinkClick>
              </a:rPr>
              <a:t>https://doi.org/10.1021/acsanm.3c05604</a:t>
            </a:r>
            <a:endParaRPr lang="en-US" dirty="0"/>
          </a:p>
          <a:p>
            <a:r>
              <a:rPr lang="en-US" dirty="0"/>
              <a:t>X. Sun </a:t>
            </a:r>
            <a:r>
              <a:rPr lang="en-US" i="1" dirty="0"/>
              <a:t>et al.</a:t>
            </a:r>
            <a:r>
              <a:rPr lang="en-US" dirty="0"/>
              <a:t>, "Short-Wavelength Light Beam In Situ Monitoring Growth of </a:t>
            </a:r>
            <a:r>
              <a:rPr lang="en-US" dirty="0" err="1"/>
              <a:t>InGaN</a:t>
            </a:r>
            <a:r>
              <a:rPr lang="en-US" dirty="0"/>
              <a:t>/</a:t>
            </a:r>
            <a:r>
              <a:rPr lang="en-US" dirty="0" err="1"/>
              <a:t>GaN</a:t>
            </a:r>
            <a:r>
              <a:rPr lang="en-US" dirty="0"/>
              <a:t> Green LEDs by MOCVD," Nanoscale Res. Lett. </a:t>
            </a:r>
            <a:r>
              <a:rPr lang="en-US" b="1" dirty="0"/>
              <a:t>7</a:t>
            </a:r>
            <a:r>
              <a:rPr lang="en-US" dirty="0"/>
              <a:t>, 1 (2012).</a:t>
            </a:r>
          </a:p>
          <a:p>
            <a:r>
              <a:rPr lang="en-US" dirty="0"/>
              <a:t>Xiao, Y., Yang, X., Zhu, R., &amp; Snaith, H. J. (2024). Unlocking interfaces in photovoltaics. </a:t>
            </a:r>
            <a:r>
              <a:rPr lang="en-US" i="1" dirty="0"/>
              <a:t>Science</a:t>
            </a:r>
            <a:r>
              <a:rPr lang="en-US" dirty="0"/>
              <a:t>, </a:t>
            </a:r>
            <a:r>
              <a:rPr lang="en-US" i="1" dirty="0"/>
              <a:t>384</a:t>
            </a:r>
            <a:r>
              <a:rPr lang="en-US" dirty="0"/>
              <a:t>(6698), 846–848. </a:t>
            </a:r>
            <a:r>
              <a:rPr lang="en-US" u="sng" dirty="0"/>
              <a:t>https://doi.org/10.1126/science.adh8086</a:t>
            </a:r>
          </a:p>
          <a:p>
            <a:endParaRPr lang="en-US" dirty="0"/>
          </a:p>
          <a:p>
            <a:endParaRPr lang="en-US" dirty="0"/>
          </a:p>
        </p:txBody>
      </p:sp>
      <p:sp>
        <p:nvSpPr>
          <p:cNvPr id="4" name="Slide Number Placeholder 3">
            <a:extLst>
              <a:ext uri="{FF2B5EF4-FFF2-40B4-BE49-F238E27FC236}">
                <a16:creationId xmlns:a16="http://schemas.microsoft.com/office/drawing/2014/main" id="{38B03461-EFF8-6DA2-DDFC-A36C75B36F9B}"/>
              </a:ext>
            </a:extLst>
          </p:cNvPr>
          <p:cNvSpPr>
            <a:spLocks noGrp="1"/>
          </p:cNvSpPr>
          <p:nvPr>
            <p:ph type="sldNum" sz="quarter" idx="12"/>
          </p:nvPr>
        </p:nvSpPr>
        <p:spPr/>
        <p:txBody>
          <a:bodyPr/>
          <a:lstStyle/>
          <a:p>
            <a:fld id="{0A885B08-ED83-4E80-81DD-27C80F4EAFCA}" type="slidenum">
              <a:rPr lang="en-US" smtClean="0"/>
              <a:t>9</a:t>
            </a:fld>
            <a:endParaRPr lang="en-US"/>
          </a:p>
        </p:txBody>
      </p:sp>
    </p:spTree>
    <p:extLst>
      <p:ext uri="{BB962C8B-B14F-4D97-AF65-F5344CB8AC3E}">
        <p14:creationId xmlns:p14="http://schemas.microsoft.com/office/powerpoint/2010/main" val="17719693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3311</TotalTime>
  <Words>711</Words>
  <Application>Microsoft Office PowerPoint</Application>
  <PresentationFormat>Widescreen</PresentationFormat>
  <Paragraphs>80</Paragraphs>
  <Slides>9</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9</vt:i4>
      </vt:variant>
    </vt:vector>
  </HeadingPairs>
  <TitlesOfParts>
    <vt:vector size="13" baseType="lpstr">
      <vt:lpstr>Aptos Black</vt:lpstr>
      <vt:lpstr>Arial</vt:lpstr>
      <vt:lpstr>Calibri</vt:lpstr>
      <vt:lpstr>Office Theme</vt:lpstr>
      <vt:lpstr>Surface Functionalization for Hybrid Perovskite Growth</vt:lpstr>
      <vt:lpstr>Project Background</vt:lpstr>
      <vt:lpstr>Surface Functionalization</vt:lpstr>
      <vt:lpstr>Surface Characterization</vt:lpstr>
      <vt:lpstr>Perovskite Characterization</vt:lpstr>
      <vt:lpstr>Perovskite Characterization Continued</vt:lpstr>
      <vt:lpstr>Future Directions</vt:lpstr>
      <vt:lpstr>Thank You!</vt:lpstr>
      <vt:lpstr>References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Phillip M Strader</dc:creator>
  <cp:lastModifiedBy>Mason Kempf</cp:lastModifiedBy>
  <cp:revision>31</cp:revision>
  <dcterms:created xsi:type="dcterms:W3CDTF">2022-05-16T14:38:37Z</dcterms:created>
  <dcterms:modified xsi:type="dcterms:W3CDTF">2026-07-25T01:33:12Z</dcterms:modified>
</cp:coreProperties>
</file>