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2"/>
  </p:notesMasterIdLst>
  <p:sldIdLst>
    <p:sldId id="1468" r:id="rId2"/>
    <p:sldId id="275" r:id="rId3"/>
    <p:sldId id="280" r:id="rId4"/>
    <p:sldId id="281" r:id="rId5"/>
    <p:sldId id="274" r:id="rId6"/>
    <p:sldId id="292" r:id="rId7"/>
    <p:sldId id="283" r:id="rId8"/>
    <p:sldId id="290" r:id="rId9"/>
    <p:sldId id="286" r:id="rId10"/>
    <p:sldId id="293" r:id="rId11"/>
    <p:sldId id="294" r:id="rId12"/>
    <p:sldId id="295" r:id="rId13"/>
    <p:sldId id="296" r:id="rId14"/>
    <p:sldId id="297" r:id="rId15"/>
    <p:sldId id="298" r:id="rId16"/>
    <p:sldId id="269" r:id="rId17"/>
    <p:sldId id="1469" r:id="rId18"/>
    <p:sldId id="278" r:id="rId19"/>
    <p:sldId id="277" r:id="rId20"/>
    <p:sldId id="288"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2C6C"/>
    <a:srgbClr val="D2D7EB"/>
    <a:srgbClr val="172C5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286" autoAdjust="0"/>
    <p:restoredTop sz="52190" autoAdjust="0"/>
  </p:normalViewPr>
  <p:slideViewPr>
    <p:cSldViewPr snapToGrid="0">
      <p:cViewPr>
        <p:scale>
          <a:sx n="44" d="100"/>
          <a:sy n="44" d="100"/>
        </p:scale>
        <p:origin x="1396" y="2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FEF4D28-57CA-4A7C-AD5C-8FBD389B459C}" type="datetimeFigureOut">
              <a:rPr lang="en-US" smtClean="0"/>
              <a:t>7/31/2026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CD35A4-AABE-4574-9A02-DAE3CAB12AD6}" type="slidenum">
              <a:rPr lang="en-US" smtClean="0"/>
              <a:t>‹#›</a:t>
            </a:fld>
            <a:endParaRPr lang="en-US"/>
          </a:p>
        </p:txBody>
      </p:sp>
    </p:spTree>
    <p:extLst>
      <p:ext uri="{BB962C8B-B14F-4D97-AF65-F5344CB8AC3E}">
        <p14:creationId xmlns:p14="http://schemas.microsoft.com/office/powerpoint/2010/main" val="12187508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txBody>
          <a:bodyPr/>
          <a:lstStyle/>
          <a:p>
            <a:endParaRPr lang="en-US"/>
          </a:p>
        </p:txBody>
      </p:sp>
      <p:sp>
        <p:nvSpPr>
          <p:cNvPr id="3" name="Notes Placeholder 2"/>
          <p:cNvSpPr>
            <a:spLocks noGrp="1"/>
          </p:cNvSpPr>
          <p:nvPr>
            <p:ph type="body" sz="quarter" idx="3"/>
          </p:nvPr>
        </p:nvSpPr>
        <p:spPr/>
        <p:txBody>
          <a:bodyPr/>
          <a:lstStyle/>
          <a:p>
            <a:r>
              <a:rPr lang="en-US" dirty="0"/>
              <a:t>…</a:t>
            </a:r>
            <a:endParaRPr dirty="0"/>
          </a:p>
        </p:txBody>
      </p:sp>
      <p:sp>
        <p:nvSpPr>
          <p:cNvPr id="4" name="Slide Number Placeholder 3"/>
          <p:cNvSpPr>
            <a:spLocks noGrp="1"/>
          </p:cNvSpPr>
          <p:nvPr>
            <p:ph type="sldNum" sz="quarter" idx="5"/>
          </p:nvPr>
        </p:nvSpPr>
        <p:spPr/>
        <p:txBody>
          <a:bodyPr/>
          <a:lstStyle/>
          <a:p>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68B0B8-7900-54D3-E424-C71AC96A69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E7A96E-6912-DB81-DBA4-25051998254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DB63452-F976-290B-DD09-078450F5359B}"/>
              </a:ext>
            </a:extLst>
          </p:cNvPr>
          <p:cNvSpPr>
            <a:spLocks noGrp="1"/>
          </p:cNvSpPr>
          <p:nvPr>
            <p:ph type="body" idx="1"/>
          </p:nvPr>
        </p:nvSpPr>
        <p:spPr/>
        <p:txBody>
          <a:bodyPr/>
          <a:lstStyle/>
          <a:p>
            <a:r>
              <a:rPr dirty="0"/>
              <a:t>Now to the</a:t>
            </a:r>
            <a:r>
              <a:rPr lang="en-US" dirty="0"/>
              <a:t> design of the</a:t>
            </a:r>
            <a:r>
              <a:rPr dirty="0"/>
              <a:t> grating. I modeled </a:t>
            </a:r>
            <a:r>
              <a:rPr lang="en-US" dirty="0"/>
              <a:t>the grating in EME </a:t>
            </a:r>
            <a:r>
              <a:rPr dirty="0"/>
              <a:t>as a radial corrugation with a 50 percent duty cycle</a:t>
            </a:r>
            <a:r>
              <a:rPr lang="en-US" dirty="0"/>
              <a:t>. The parameters that I evaluated were </a:t>
            </a:r>
            <a:r>
              <a:rPr dirty="0"/>
              <a:t>the corrugation depth and the grating length</a:t>
            </a:r>
            <a:r>
              <a:rPr lang="en-US" dirty="0"/>
              <a:t>; </a:t>
            </a:r>
            <a:r>
              <a:rPr dirty="0"/>
              <a:t>the period </a:t>
            </a:r>
            <a:r>
              <a:rPr lang="en-US" dirty="0"/>
              <a:t>was set by each corrugation depth based on</a:t>
            </a:r>
            <a:r>
              <a:rPr dirty="0"/>
              <a:t> the Bragg condition, </a:t>
            </a:r>
            <a:r>
              <a:rPr lang="en-US" dirty="0"/>
              <a:t>using</a:t>
            </a:r>
            <a:r>
              <a:rPr dirty="0"/>
              <a:t> a </a:t>
            </a:r>
            <a:r>
              <a:rPr lang="en-US" dirty="0"/>
              <a:t>target </a:t>
            </a:r>
            <a:r>
              <a:rPr dirty="0"/>
              <a:t>Bragg wavelength of 1540 nanometers</a:t>
            </a:r>
            <a:r>
              <a:rPr lang="en-US" dirty="0"/>
              <a:t> and </a:t>
            </a:r>
            <a:r>
              <a:rPr dirty="0"/>
              <a:t>average effective index</a:t>
            </a:r>
            <a:r>
              <a:rPr lang="en-US" dirty="0"/>
              <a:t> attained from FDE analysis of the grating cross-sections</a:t>
            </a:r>
            <a:r>
              <a:rPr dirty="0"/>
              <a:t>. What I'm looking for is strong reflection</a:t>
            </a:r>
            <a:r>
              <a:rPr lang="en-US" dirty="0"/>
              <a:t>, that is, </a:t>
            </a:r>
            <a:r>
              <a:rPr dirty="0"/>
              <a:t>strong transmission attenuation</a:t>
            </a:r>
            <a:r>
              <a:rPr lang="en-US" dirty="0"/>
              <a:t>,</a:t>
            </a:r>
            <a:r>
              <a:rPr dirty="0"/>
              <a:t> at the Bragg wavelength</a:t>
            </a:r>
            <a:r>
              <a:rPr lang="en-US" dirty="0"/>
              <a:t>;</a:t>
            </a:r>
            <a:r>
              <a:rPr dirty="0"/>
              <a:t> a narrow reflection bandwidth</a:t>
            </a:r>
            <a:r>
              <a:rPr lang="en-US" dirty="0"/>
              <a:t>; </a:t>
            </a:r>
            <a:r>
              <a:rPr dirty="0"/>
              <a:t>and low insertion loss.</a:t>
            </a:r>
          </a:p>
        </p:txBody>
      </p:sp>
      <p:sp>
        <p:nvSpPr>
          <p:cNvPr id="4" name="Slide Number Placeholder 3">
            <a:extLst>
              <a:ext uri="{FF2B5EF4-FFF2-40B4-BE49-F238E27FC236}">
                <a16:creationId xmlns:a16="http://schemas.microsoft.com/office/drawing/2014/main" id="{C72C52E6-A61D-5A80-E9D3-F26D0BA01CE3}"/>
              </a:ext>
            </a:extLst>
          </p:cNvPr>
          <p:cNvSpPr>
            <a:spLocks noGrp="1"/>
          </p:cNvSpPr>
          <p:nvPr>
            <p:ph type="sldNum" sz="quarter" idx="5"/>
          </p:nvPr>
        </p:nvSpPr>
        <p:spPr/>
        <p:txBody>
          <a:bodyPr/>
          <a:lstStyle/>
          <a:p>
            <a:fld id="{ADCD35A4-AABE-4574-9A02-DAE3CAB12AD6}" type="slidenum">
              <a:rPr lang="en-US" smtClean="0"/>
              <a:t>10</a:t>
            </a:fld>
            <a:endParaRPr lang="en-US"/>
          </a:p>
        </p:txBody>
      </p:sp>
    </p:spTree>
    <p:extLst>
      <p:ext uri="{BB962C8B-B14F-4D97-AF65-F5344CB8AC3E}">
        <p14:creationId xmlns:p14="http://schemas.microsoft.com/office/powerpoint/2010/main" val="38742319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46157B-92A1-85B7-A05B-57F03089AC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A538A9-E37B-6CE1-2BBC-A7E1CE8DC15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2E2B8B7-6DCF-287A-7E21-C0987C1AA4A7}"/>
              </a:ext>
            </a:extLst>
          </p:cNvPr>
          <p:cNvSpPr>
            <a:spLocks noGrp="1"/>
          </p:cNvSpPr>
          <p:nvPr>
            <p:ph type="body" idx="1"/>
          </p:nvPr>
        </p:nvSpPr>
        <p:spPr/>
        <p:txBody>
          <a:bodyPr/>
          <a:lstStyle/>
          <a:p>
            <a:r>
              <a:rPr dirty="0"/>
              <a:t>These are the spectral responses for a 50-nanometer corrugation depth at four grating lengths. As</a:t>
            </a:r>
            <a:r>
              <a:rPr lang="en-US" dirty="0"/>
              <a:t> you can see, as</a:t>
            </a:r>
            <a:r>
              <a:rPr dirty="0"/>
              <a:t> the grating gets longer, the transmission dip at the Bragg wavelength deepens</a:t>
            </a:r>
            <a:r>
              <a:rPr lang="en-US" dirty="0"/>
              <a:t>,</a:t>
            </a:r>
            <a:r>
              <a:rPr dirty="0"/>
              <a:t> meaning stronger reflection</a:t>
            </a:r>
            <a:r>
              <a:rPr lang="en-US" dirty="0"/>
              <a:t>,</a:t>
            </a:r>
            <a:r>
              <a:rPr dirty="0"/>
              <a:t> but the insertion loss also climbs, from about 0.2 dB at 100 microns up to 0.85 dB at 400 microns. So there’s </a:t>
            </a:r>
            <a:r>
              <a:rPr lang="en-US" dirty="0"/>
              <a:t>a </a:t>
            </a:r>
            <a:r>
              <a:rPr dirty="0"/>
              <a:t>tradeoff between reflection strength and loss.</a:t>
            </a:r>
          </a:p>
        </p:txBody>
      </p:sp>
      <p:sp>
        <p:nvSpPr>
          <p:cNvPr id="4" name="Slide Number Placeholder 3">
            <a:extLst>
              <a:ext uri="{FF2B5EF4-FFF2-40B4-BE49-F238E27FC236}">
                <a16:creationId xmlns:a16="http://schemas.microsoft.com/office/drawing/2014/main" id="{1A9F8101-CFD3-CAF0-4E6A-6EB5ECD25353}"/>
              </a:ext>
            </a:extLst>
          </p:cNvPr>
          <p:cNvSpPr>
            <a:spLocks noGrp="1"/>
          </p:cNvSpPr>
          <p:nvPr>
            <p:ph type="sldNum" sz="quarter" idx="5"/>
          </p:nvPr>
        </p:nvSpPr>
        <p:spPr/>
        <p:txBody>
          <a:bodyPr/>
          <a:lstStyle/>
          <a:p>
            <a:fld id="{ADCD35A4-AABE-4574-9A02-DAE3CAB12AD6}" type="slidenum">
              <a:rPr lang="en-US" smtClean="0"/>
              <a:t>11</a:t>
            </a:fld>
            <a:endParaRPr lang="en-US"/>
          </a:p>
        </p:txBody>
      </p:sp>
    </p:spTree>
    <p:extLst>
      <p:ext uri="{BB962C8B-B14F-4D97-AF65-F5344CB8AC3E}">
        <p14:creationId xmlns:p14="http://schemas.microsoft.com/office/powerpoint/2010/main" val="33219872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301C33-0BEF-AE1E-CE67-A5A76D6C67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FF025B-ABE3-511B-1D23-A92DA582545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3B67187-8A64-2F6C-7F9A-D2942D0C86D4}"/>
              </a:ext>
            </a:extLst>
          </p:cNvPr>
          <p:cNvSpPr>
            <a:spLocks noGrp="1"/>
          </p:cNvSpPr>
          <p:nvPr>
            <p:ph type="body" idx="1"/>
          </p:nvPr>
        </p:nvSpPr>
        <p:spPr/>
        <p:txBody>
          <a:bodyPr/>
          <a:lstStyle/>
          <a:p>
            <a:r>
              <a:rPr dirty="0"/>
              <a:t>Here</a:t>
            </a:r>
            <a:r>
              <a:rPr lang="en-US" dirty="0"/>
              <a:t> are the spectral responses </a:t>
            </a:r>
            <a:r>
              <a:rPr dirty="0"/>
              <a:t>for a 100-nanometer corrugation depth</a:t>
            </a:r>
            <a:r>
              <a:rPr lang="en-US" dirty="0"/>
              <a:t> with the same range of tested grating lengths. </a:t>
            </a:r>
            <a:r>
              <a:rPr dirty="0"/>
              <a:t>The deeper corrugation produces </a:t>
            </a:r>
            <a:r>
              <a:rPr lang="en-US" dirty="0"/>
              <a:t>a deeper transmission dip, that is, stronger reflection at each grating length,</a:t>
            </a:r>
            <a:r>
              <a:rPr dirty="0"/>
              <a:t> </a:t>
            </a:r>
            <a:r>
              <a:rPr lang="en-US" dirty="0"/>
              <a:t>but it also has a broader </a:t>
            </a:r>
            <a:r>
              <a:rPr dirty="0"/>
              <a:t>reflection band</a:t>
            </a:r>
            <a:r>
              <a:rPr lang="en-US" dirty="0"/>
              <a:t> and</a:t>
            </a:r>
            <a:r>
              <a:rPr dirty="0"/>
              <a:t> the insertion loss is substantially higher at every length</a:t>
            </a:r>
            <a:r>
              <a:rPr lang="en-US" dirty="0"/>
              <a:t>,</a:t>
            </a:r>
            <a:r>
              <a:rPr dirty="0"/>
              <a:t> roughly four times the 50-nanometer values. </a:t>
            </a:r>
          </a:p>
        </p:txBody>
      </p:sp>
      <p:sp>
        <p:nvSpPr>
          <p:cNvPr id="4" name="Slide Number Placeholder 3">
            <a:extLst>
              <a:ext uri="{FF2B5EF4-FFF2-40B4-BE49-F238E27FC236}">
                <a16:creationId xmlns:a16="http://schemas.microsoft.com/office/drawing/2014/main" id="{71068023-75AD-BA3C-D09A-17EA4474CB70}"/>
              </a:ext>
            </a:extLst>
          </p:cNvPr>
          <p:cNvSpPr>
            <a:spLocks noGrp="1"/>
          </p:cNvSpPr>
          <p:nvPr>
            <p:ph type="sldNum" sz="quarter" idx="5"/>
          </p:nvPr>
        </p:nvSpPr>
        <p:spPr/>
        <p:txBody>
          <a:bodyPr/>
          <a:lstStyle/>
          <a:p>
            <a:fld id="{ADCD35A4-AABE-4574-9A02-DAE3CAB12AD6}" type="slidenum">
              <a:rPr lang="en-US" smtClean="0"/>
              <a:t>12</a:t>
            </a:fld>
            <a:endParaRPr lang="en-US"/>
          </a:p>
        </p:txBody>
      </p:sp>
    </p:spTree>
    <p:extLst>
      <p:ext uri="{BB962C8B-B14F-4D97-AF65-F5344CB8AC3E}">
        <p14:creationId xmlns:p14="http://schemas.microsoft.com/office/powerpoint/2010/main" val="18044723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283D02-70F0-AFF4-06B7-E8FC5343EC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59AC10-7839-7F5B-68D0-BD5FDAABC20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F9A443B-A2B4-7C19-CCD1-04E42530DF5A}"/>
              </a:ext>
            </a:extLst>
          </p:cNvPr>
          <p:cNvSpPr>
            <a:spLocks noGrp="1"/>
          </p:cNvSpPr>
          <p:nvPr>
            <p:ph type="body" idx="1"/>
          </p:nvPr>
        </p:nvSpPr>
        <p:spPr/>
        <p:txBody>
          <a:bodyPr/>
          <a:lstStyle/>
          <a:p>
            <a:r>
              <a:rPr lang="en-US" dirty="0"/>
              <a:t>Here’s an overlay of the 100 nm corrugation and 100 um grating length spectrum overlaid with the full 50 nm corrugation spectral sweep, showing the deeper transmission dip and broader reflection peak. </a:t>
            </a:r>
          </a:p>
          <a:p>
            <a:r>
              <a:rPr lang="en-US" dirty="0"/>
              <a:t>I did test corrugation depths beyond this range, but I ultimately didn’t consider values greater than 100 nm because of the effects you can see here, nor did I consider values less than 50 nm because of fabricability concerns.</a:t>
            </a:r>
          </a:p>
          <a:p>
            <a:r>
              <a:rPr dirty="0"/>
              <a:t>I selected the 50-nanometer corrugation depth because it gives a narrower reflection bandwidth, which is better for sensing resolution</a:t>
            </a:r>
            <a:r>
              <a:rPr lang="en-US" dirty="0"/>
              <a:t>, a</a:t>
            </a:r>
            <a:r>
              <a:rPr dirty="0"/>
              <a:t>nd I chose a 200-micron grating length </a:t>
            </a:r>
            <a:r>
              <a:rPr lang="en-US" dirty="0"/>
              <a:t>as a balance point that </a:t>
            </a:r>
            <a:r>
              <a:rPr dirty="0"/>
              <a:t>gives strong enough transmission attenuation, around minus 20 dB, while keeping insertion loss low</a:t>
            </a:r>
            <a:r>
              <a:rPr lang="en-US" dirty="0"/>
              <a:t> </a:t>
            </a:r>
            <a:r>
              <a:rPr dirty="0"/>
              <a:t>at about 0.42 </a:t>
            </a:r>
            <a:r>
              <a:rPr dirty="0" err="1"/>
              <a:t>dB.</a:t>
            </a:r>
            <a:endParaRPr dirty="0"/>
          </a:p>
        </p:txBody>
      </p:sp>
      <p:sp>
        <p:nvSpPr>
          <p:cNvPr id="4" name="Slide Number Placeholder 3">
            <a:extLst>
              <a:ext uri="{FF2B5EF4-FFF2-40B4-BE49-F238E27FC236}">
                <a16:creationId xmlns:a16="http://schemas.microsoft.com/office/drawing/2014/main" id="{6D49FA7B-F4E7-2F9C-B8F0-1513D0F798FC}"/>
              </a:ext>
            </a:extLst>
          </p:cNvPr>
          <p:cNvSpPr>
            <a:spLocks noGrp="1"/>
          </p:cNvSpPr>
          <p:nvPr>
            <p:ph type="sldNum" sz="quarter" idx="5"/>
          </p:nvPr>
        </p:nvSpPr>
        <p:spPr/>
        <p:txBody>
          <a:bodyPr/>
          <a:lstStyle/>
          <a:p>
            <a:fld id="{ADCD35A4-AABE-4574-9A02-DAE3CAB12AD6}" type="slidenum">
              <a:rPr lang="en-US" smtClean="0"/>
              <a:t>13</a:t>
            </a:fld>
            <a:endParaRPr lang="en-US"/>
          </a:p>
        </p:txBody>
      </p:sp>
    </p:spTree>
    <p:extLst>
      <p:ext uri="{BB962C8B-B14F-4D97-AF65-F5344CB8AC3E}">
        <p14:creationId xmlns:p14="http://schemas.microsoft.com/office/powerpoint/2010/main" val="36524165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83D912-FAA0-A4ED-94C4-A4A029402A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608CBA-2724-EF62-7F26-C9443197192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FBF14ED-9626-6F58-FAA4-AEA56B6FE853}"/>
              </a:ext>
            </a:extLst>
          </p:cNvPr>
          <p:cNvSpPr>
            <a:spLocks noGrp="1"/>
          </p:cNvSpPr>
          <p:nvPr>
            <p:ph type="body" idx="1"/>
          </p:nvPr>
        </p:nvSpPr>
        <p:spPr/>
        <p:txBody>
          <a:bodyPr/>
          <a:lstStyle/>
          <a:p>
            <a:r>
              <a:rPr lang="en-US" dirty="0"/>
              <a:t>After selecting my grating parameters, I characterized the structure’s </a:t>
            </a:r>
            <a:r>
              <a:rPr dirty="0"/>
              <a:t>temperature sensitivity. Using FDE</a:t>
            </a:r>
            <a:r>
              <a:rPr lang="en-US" dirty="0"/>
              <a:t> analysis of the grating structure’s cross sections</a:t>
            </a:r>
            <a:r>
              <a:rPr dirty="0"/>
              <a:t>, I computed how the Bragg wavelength shifts with temperature from each of the two contributions — the thermo-optic effect and thermal expansion — and then </a:t>
            </a:r>
            <a:r>
              <a:rPr lang="en-US" dirty="0"/>
              <a:t>the net response</a:t>
            </a:r>
            <a:r>
              <a:rPr dirty="0"/>
              <a:t>. </a:t>
            </a:r>
            <a:endParaRPr lang="en-US" dirty="0"/>
          </a:p>
          <a:p>
            <a:r>
              <a:rPr lang="en-US" dirty="0"/>
              <a:t>[list values]</a:t>
            </a:r>
          </a:p>
          <a:p>
            <a:r>
              <a:rPr lang="en-US" i="1" dirty="0"/>
              <a:t>Add if necessary: Note that the combined shift as recorded in this figure is not the sum of the individual shifts as </a:t>
            </a:r>
            <a:r>
              <a:rPr i="1" dirty="0"/>
              <a:t>th</a:t>
            </a:r>
            <a:r>
              <a:rPr lang="en-US" i="1" dirty="0"/>
              <a:t>ey </a:t>
            </a:r>
            <a:r>
              <a:rPr i="1" dirty="0"/>
              <a:t>don’t</a:t>
            </a:r>
            <a:r>
              <a:rPr lang="en-US" i="1" dirty="0"/>
              <a:t> combine additively. The </a:t>
            </a:r>
            <a:r>
              <a:rPr i="1" dirty="0"/>
              <a:t>Bragg wavelength depends on the product of the effective index and the period, not their sum</a:t>
            </a:r>
            <a:r>
              <a:rPr lang="en-US" i="1" dirty="0"/>
              <a:t>. </a:t>
            </a:r>
            <a:endParaRPr i="1" dirty="0"/>
          </a:p>
        </p:txBody>
      </p:sp>
      <p:sp>
        <p:nvSpPr>
          <p:cNvPr id="4" name="Slide Number Placeholder 3">
            <a:extLst>
              <a:ext uri="{FF2B5EF4-FFF2-40B4-BE49-F238E27FC236}">
                <a16:creationId xmlns:a16="http://schemas.microsoft.com/office/drawing/2014/main" id="{C372EACC-7809-C874-8BEF-1CBEA48381E9}"/>
              </a:ext>
            </a:extLst>
          </p:cNvPr>
          <p:cNvSpPr>
            <a:spLocks noGrp="1"/>
          </p:cNvSpPr>
          <p:nvPr>
            <p:ph type="sldNum" sz="quarter" idx="5"/>
          </p:nvPr>
        </p:nvSpPr>
        <p:spPr/>
        <p:txBody>
          <a:bodyPr/>
          <a:lstStyle/>
          <a:p>
            <a:fld id="{ADCD35A4-AABE-4574-9A02-DAE3CAB12AD6}" type="slidenum">
              <a:rPr lang="en-US" smtClean="0"/>
              <a:t>14</a:t>
            </a:fld>
            <a:endParaRPr lang="en-US"/>
          </a:p>
        </p:txBody>
      </p:sp>
    </p:spTree>
    <p:extLst>
      <p:ext uri="{BB962C8B-B14F-4D97-AF65-F5344CB8AC3E}">
        <p14:creationId xmlns:p14="http://schemas.microsoft.com/office/powerpoint/2010/main" val="41146858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689842-885F-394A-24F0-F9A69695CF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9E90D5-08A8-56A9-A87F-3A8DDB6A021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D5B1557-C323-A99A-5567-2F7787EEAA69}"/>
              </a:ext>
            </a:extLst>
          </p:cNvPr>
          <p:cNvSpPr>
            <a:spLocks noGrp="1"/>
          </p:cNvSpPr>
          <p:nvPr>
            <p:ph type="body" idx="1"/>
          </p:nvPr>
        </p:nvSpPr>
        <p:spPr/>
        <p:txBody>
          <a:bodyPr/>
          <a:lstStyle/>
          <a:p>
            <a:r>
              <a:rPr dirty="0"/>
              <a:t>To validate</a:t>
            </a:r>
            <a:r>
              <a:rPr lang="en-US" dirty="0"/>
              <a:t> results attained using</a:t>
            </a:r>
            <a:r>
              <a:rPr dirty="0"/>
              <a:t> FDE, I ran </a:t>
            </a:r>
            <a:r>
              <a:rPr lang="en-US" dirty="0"/>
              <a:t>EME </a:t>
            </a:r>
            <a:r>
              <a:rPr dirty="0"/>
              <a:t>simulations of the </a:t>
            </a:r>
            <a:r>
              <a:rPr lang="en-US" dirty="0"/>
              <a:t>full </a:t>
            </a:r>
            <a:r>
              <a:rPr dirty="0"/>
              <a:t>grating</a:t>
            </a:r>
            <a:r>
              <a:rPr lang="en-US" dirty="0"/>
              <a:t> structure</a:t>
            </a:r>
            <a:r>
              <a:rPr dirty="0"/>
              <a:t> at a range of temperatures and tracked how the reflection dip shifts. These spectra show the dip moving with temperature, and the slope of that shift gives me the </a:t>
            </a:r>
            <a:r>
              <a:rPr lang="en-US" dirty="0"/>
              <a:t>temperature </a:t>
            </a:r>
            <a:r>
              <a:rPr dirty="0"/>
              <a:t>sensitivity </a:t>
            </a:r>
            <a:r>
              <a:rPr lang="en-US" dirty="0"/>
              <a:t>recorded </a:t>
            </a:r>
            <a:r>
              <a:rPr dirty="0"/>
              <a:t>from the full structure</a:t>
            </a:r>
            <a:r>
              <a:rPr lang="en-US" dirty="0"/>
              <a:t>.</a:t>
            </a:r>
            <a:endParaRPr dirty="0"/>
          </a:p>
        </p:txBody>
      </p:sp>
      <p:sp>
        <p:nvSpPr>
          <p:cNvPr id="4" name="Slide Number Placeholder 3">
            <a:extLst>
              <a:ext uri="{FF2B5EF4-FFF2-40B4-BE49-F238E27FC236}">
                <a16:creationId xmlns:a16="http://schemas.microsoft.com/office/drawing/2014/main" id="{EF17BADA-2AC8-E503-685F-B85F12C66100}"/>
              </a:ext>
            </a:extLst>
          </p:cNvPr>
          <p:cNvSpPr>
            <a:spLocks noGrp="1"/>
          </p:cNvSpPr>
          <p:nvPr>
            <p:ph type="sldNum" sz="quarter" idx="5"/>
          </p:nvPr>
        </p:nvSpPr>
        <p:spPr/>
        <p:txBody>
          <a:bodyPr/>
          <a:lstStyle/>
          <a:p>
            <a:fld id="{ADCD35A4-AABE-4574-9A02-DAE3CAB12AD6}" type="slidenum">
              <a:rPr lang="en-US" smtClean="0"/>
              <a:t>15</a:t>
            </a:fld>
            <a:endParaRPr lang="en-US"/>
          </a:p>
        </p:txBody>
      </p:sp>
    </p:spTree>
    <p:extLst>
      <p:ext uri="{BB962C8B-B14F-4D97-AF65-F5344CB8AC3E}">
        <p14:creationId xmlns:p14="http://schemas.microsoft.com/office/powerpoint/2010/main" val="7961337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Now, discussing the takeaways from my results</a:t>
            </a:r>
            <a:r>
              <a:rPr dirty="0"/>
              <a:t>. First, the FDE and EME sensitivities agree closely — minus 96.2 versus minus 97.0 picometers per Kelvin, less than a percent apart — which supports the reliability of the result. Second, this sensitivity is far higher than a traditional silica fiber Bragg grating, </a:t>
            </a:r>
            <a:r>
              <a:rPr lang="en-US" dirty="0"/>
              <a:t>which is </a:t>
            </a:r>
            <a:r>
              <a:rPr dirty="0"/>
              <a:t>around 13.7 picometers per Kelvin, </a:t>
            </a:r>
            <a:r>
              <a:rPr lang="en-US" dirty="0"/>
              <a:t>with the difference </a:t>
            </a:r>
            <a:r>
              <a:rPr dirty="0"/>
              <a:t>due to the large thermo-optic coefficient of the polymer. </a:t>
            </a:r>
            <a:r>
              <a:rPr lang="en-US" dirty="0"/>
              <a:t>The </a:t>
            </a:r>
            <a:r>
              <a:rPr dirty="0"/>
              <a:t>reflection bandwidth here is about 10 nanometers, which is </a:t>
            </a:r>
            <a:r>
              <a:rPr lang="en-US" dirty="0"/>
              <a:t>significantly </a:t>
            </a:r>
            <a:r>
              <a:rPr dirty="0"/>
              <a:t>wider than the 0.2 to 0.5 nanometers typical of FBG sensors. </a:t>
            </a:r>
            <a:r>
              <a:rPr lang="en-US" dirty="0"/>
              <a:t>However,</a:t>
            </a:r>
            <a:r>
              <a:rPr dirty="0"/>
              <a:t> th</a:t>
            </a:r>
            <a:r>
              <a:rPr lang="en-US" dirty="0"/>
              <a:t>is is</a:t>
            </a:r>
            <a:r>
              <a:rPr dirty="0"/>
              <a:t> offset by the high sensitivity: a one-Kelvin change shifts the Bragg wavelength by nearly 0.1 nanometer, and with commercial interrogators </a:t>
            </a:r>
            <a:r>
              <a:rPr lang="en-US" dirty="0"/>
              <a:t>exhibiting resolution</a:t>
            </a:r>
            <a:r>
              <a:rPr dirty="0"/>
              <a:t> down to </a:t>
            </a:r>
            <a:r>
              <a:rPr lang="en-US" dirty="0"/>
              <a:t>the </a:t>
            </a:r>
            <a:r>
              <a:rPr dirty="0"/>
              <a:t>picometer</a:t>
            </a:r>
            <a:r>
              <a:rPr lang="en-US" dirty="0"/>
              <a:t> scale</a:t>
            </a:r>
            <a:r>
              <a:rPr dirty="0"/>
              <a:t>, this </a:t>
            </a:r>
            <a:r>
              <a:rPr lang="en-US" dirty="0"/>
              <a:t>will </a:t>
            </a:r>
            <a:r>
              <a:rPr dirty="0"/>
              <a:t>still </a:t>
            </a:r>
            <a:r>
              <a:rPr lang="en-US" dirty="0"/>
              <a:t>likely </a:t>
            </a:r>
            <a:r>
              <a:rPr dirty="0"/>
              <a:t>support sub-one-Kelvin temperature resolution.</a:t>
            </a:r>
          </a:p>
        </p:txBody>
      </p:sp>
      <p:sp>
        <p:nvSpPr>
          <p:cNvPr id="4" name="Slide Number Placeholder 3"/>
          <p:cNvSpPr>
            <a:spLocks noGrp="1"/>
          </p:cNvSpPr>
          <p:nvPr>
            <p:ph type="sldNum" sz="quarter" idx="5"/>
          </p:nvPr>
        </p:nvSpPr>
        <p:spPr/>
        <p:txBody>
          <a:bodyPr/>
          <a:lstStyle/>
          <a:p>
            <a:fld id="{ADCD35A4-AABE-4574-9A02-DAE3CAB12AD6}" type="slidenum">
              <a:rPr lang="en-US" smtClean="0"/>
              <a:t>16</a:t>
            </a:fld>
            <a:endParaRPr lang="en-US"/>
          </a:p>
        </p:txBody>
      </p:sp>
    </p:spTree>
    <p:extLst>
      <p:ext uri="{BB962C8B-B14F-4D97-AF65-F5344CB8AC3E}">
        <p14:creationId xmlns:p14="http://schemas.microsoft.com/office/powerpoint/2010/main" val="28100187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txBody>
          <a:bodyPr/>
          <a:lstStyle/>
          <a:p>
            <a:endParaRPr lang="en-US"/>
          </a:p>
        </p:txBody>
      </p:sp>
      <p:sp>
        <p:nvSpPr>
          <p:cNvPr id="3" name="Notes Placeholder 2"/>
          <p:cNvSpPr>
            <a:spLocks noGrp="1"/>
          </p:cNvSpPr>
          <p:nvPr>
            <p:ph type="body" sz="quarter" idx="3"/>
          </p:nvPr>
        </p:nvSpPr>
        <p:spPr/>
        <p:txBody>
          <a:bodyPr/>
          <a:lstStyle/>
          <a:p>
            <a:r>
              <a:rPr lang="en-US" dirty="0"/>
              <a:t>In conclusion, </a:t>
            </a:r>
            <a:r>
              <a:rPr dirty="0"/>
              <a:t>I selected grating parameters of a 50-nanometer corrugation depth and a 200-micron length to meet my targets for reflection strength, bandwidth, and insertion loss. The high temperature sensitivity together with low insertion loss su</a:t>
            </a:r>
            <a:r>
              <a:rPr lang="en-US" dirty="0"/>
              <a:t>pports the potential viability of </a:t>
            </a:r>
            <a:r>
              <a:rPr dirty="0"/>
              <a:t>photonic wire bonds </a:t>
            </a:r>
            <a:r>
              <a:rPr lang="en-US" dirty="0"/>
              <a:t>as </a:t>
            </a:r>
            <a:r>
              <a:rPr dirty="0"/>
              <a:t>multifunctional </a:t>
            </a:r>
            <a:r>
              <a:rPr lang="en-US" dirty="0"/>
              <a:t>temperature sensors and optical interconnects</a:t>
            </a:r>
            <a:r>
              <a:rPr dirty="0"/>
              <a:t>. Going forward, I'd like to </a:t>
            </a:r>
            <a:r>
              <a:rPr lang="en-US" dirty="0"/>
              <a:t>further </a:t>
            </a:r>
            <a:r>
              <a:rPr dirty="0"/>
              <a:t>characterize the coupling between the taper and grating </a:t>
            </a:r>
            <a:r>
              <a:rPr lang="en-US" dirty="0"/>
              <a:t>structures, </a:t>
            </a:r>
            <a:r>
              <a:rPr dirty="0"/>
              <a:t>since I've mostly evaluated them separately, design </a:t>
            </a:r>
            <a:r>
              <a:rPr lang="en-US" dirty="0"/>
              <a:t>a</a:t>
            </a:r>
            <a:r>
              <a:rPr dirty="0"/>
              <a:t> </a:t>
            </a:r>
            <a:r>
              <a:rPr lang="en-US" dirty="0"/>
              <a:t>structural</a:t>
            </a:r>
            <a:r>
              <a:rPr dirty="0"/>
              <a:t> fin</a:t>
            </a:r>
            <a:r>
              <a:rPr lang="en-US" dirty="0"/>
              <a:t> for mechanical support of the wire bond</a:t>
            </a:r>
            <a:r>
              <a:rPr dirty="0"/>
              <a:t>, and ultimately validate the design through fabrication.</a:t>
            </a:r>
          </a:p>
        </p:txBody>
      </p:sp>
      <p:sp>
        <p:nvSpPr>
          <p:cNvPr id="4" name="Slide Number Placeholder 3"/>
          <p:cNvSpPr>
            <a:spLocks noGrp="1"/>
          </p:cNvSpPr>
          <p:nvPr>
            <p:ph type="sldNum" sz="quarter" idx="5"/>
          </p:nvPr>
        </p:nvSpPr>
        <p:spPr/>
        <p:txBody>
          <a:bodyPr/>
          <a:lstStyle/>
          <a:p>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txBody>
          <a:bodyPr/>
          <a:lstStyle/>
          <a:p>
            <a:endParaRPr lang="en-US"/>
          </a:p>
        </p:txBody>
      </p:sp>
      <p:sp>
        <p:nvSpPr>
          <p:cNvPr id="3" name="Notes Placeholder 2"/>
          <p:cNvSpPr>
            <a:spLocks noGrp="1"/>
          </p:cNvSpPr>
          <p:nvPr>
            <p:ph type="body" sz="quarter" idx="3"/>
          </p:nvPr>
        </p:nvSpPr>
        <p:spPr/>
        <p:txBody>
          <a:bodyPr/>
          <a:lstStyle/>
          <a:p>
            <a:r>
              <a:rPr lang="en-US" dirty="0"/>
              <a:t>…</a:t>
            </a:r>
            <a:endParaRPr dirty="0"/>
          </a:p>
        </p:txBody>
      </p:sp>
      <p:sp>
        <p:nvSpPr>
          <p:cNvPr id="4" name="Slide Number Placeholder 3"/>
          <p:cNvSpPr>
            <a:spLocks noGrp="1"/>
          </p:cNvSpPr>
          <p:nvPr>
            <p:ph type="sldNum" sz="quarter" idx="5"/>
          </p:nvPr>
        </p:nvSpPr>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First, some background information… Photonics is the science of generating, controlling, and detecting photons. Two subfields of photonics that are relevant to my project are integrated photonics and fiber integrated photonics. Integrated photonics refers to the fabrication of waveguides and devices onto a microchip, referred to as a Photonic Integrated Circuit. In this diagram you can see an example of a photonic integrated circuit with some common components such as lasers, modulators, and waveguides connecting the structures. Fiber integrated photonics refers to the fabrication of optical components directly inside or onto an optical fiber. This figure shows an example of a fiber integrated photonic device, a ring resonator designed on the tip of an optical fiber.</a:t>
            </a:r>
          </a:p>
          <a:p>
            <a:endParaRPr lang="en-US" dirty="0"/>
          </a:p>
        </p:txBody>
      </p:sp>
      <p:sp>
        <p:nvSpPr>
          <p:cNvPr id="4" name="Slide Number Placeholder 3"/>
          <p:cNvSpPr>
            <a:spLocks noGrp="1"/>
          </p:cNvSpPr>
          <p:nvPr>
            <p:ph type="sldNum" sz="quarter" idx="5"/>
          </p:nvPr>
        </p:nvSpPr>
        <p:spPr/>
        <p:txBody>
          <a:bodyPr/>
          <a:lstStyle/>
          <a:p>
            <a:fld id="{ADCD35A4-AABE-4574-9A02-DAE3CAB12AD6}" type="slidenum">
              <a:rPr lang="en-US" smtClean="0"/>
              <a:t>2</a:t>
            </a:fld>
            <a:endParaRPr lang="en-US"/>
          </a:p>
        </p:txBody>
      </p:sp>
    </p:spTree>
    <p:extLst>
      <p:ext uri="{BB962C8B-B14F-4D97-AF65-F5344CB8AC3E}">
        <p14:creationId xmlns:p14="http://schemas.microsoft.com/office/powerpoint/2010/main" val="19127315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Photonics is relevant and applicable in many fields, including computing, communication, metrology, and biomedical devices. This is because of certain advantages that photonic devices have over traditional electronics, including increased bandwidth, lack of electrical resistivity which results in no resistive heat generation during transfer, no interference between individual photons which enables capabilities like transmitting multiple data streams at once in the same guide, and high sensitivity and precision. </a:t>
            </a:r>
          </a:p>
          <a:p>
            <a:r>
              <a:rPr lang="en-US" sz="1200" kern="1200" dirty="0">
                <a:solidFill>
                  <a:schemeClr val="tx1"/>
                </a:solidFill>
                <a:effectLst/>
                <a:latin typeface="+mn-lt"/>
                <a:ea typeface="+mn-ea"/>
                <a:cs typeface="+mn-cs"/>
              </a:rPr>
              <a:t>However, the implementation of photonics technology still faces many challenges. One such challenge is the packaging process. Packaging, assembly, and testing accounts for 70-80% of a PIC’s manufacturing cost, as opposed to just 20% for a traditional electronic chip. This is because optical components must be precisely aligned for mode matching, with the slow alignment process resulting in inefficiency during packaging.</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ADCD35A4-AABE-4574-9A02-DAE3CAB12AD6}" type="slidenum">
              <a:rPr lang="en-US" smtClean="0"/>
              <a:t>3</a:t>
            </a:fld>
            <a:endParaRPr lang="en-US"/>
          </a:p>
        </p:txBody>
      </p:sp>
    </p:spTree>
    <p:extLst>
      <p:ext uri="{BB962C8B-B14F-4D97-AF65-F5344CB8AC3E}">
        <p14:creationId xmlns:p14="http://schemas.microsoft.com/office/powerpoint/2010/main" val="14197917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main advantage of a photonic wire bond is that it’s fabricated with nanoscale 3D printing after components are placed. That is, instead of having to precisely align the components, you can place them with relaxed tolerances, scan them with machine vision, and adaptively fabricate the connection based on their observed locations. This method can offer misalignment tolerance of greater than 30 micron, compared to the 0.5-2 micron tolerance of other coupling methods like grating couplers and edge couplers.</a:t>
            </a:r>
          </a:p>
          <a:p>
            <a:r>
              <a:rPr lang="en-US" sz="1200" kern="1200" dirty="0">
                <a:solidFill>
                  <a:schemeClr val="tx1"/>
                </a:solidFill>
                <a:effectLst/>
                <a:latin typeface="+mn-lt"/>
                <a:ea typeface="+mn-ea"/>
                <a:cs typeface="+mn-cs"/>
              </a:rPr>
              <a:t>Here you can see a diagram of the fabrication of a photonic wire bond using two-photon polymerization. As you can see, the connection is created between the components after they are placed.</a:t>
            </a:r>
          </a:p>
          <a:p>
            <a:endParaRPr lang="en-US" dirty="0"/>
          </a:p>
        </p:txBody>
      </p:sp>
      <p:sp>
        <p:nvSpPr>
          <p:cNvPr id="4" name="Slide Number Placeholder 3"/>
          <p:cNvSpPr>
            <a:spLocks noGrp="1"/>
          </p:cNvSpPr>
          <p:nvPr>
            <p:ph type="sldNum" sz="quarter" idx="5"/>
          </p:nvPr>
        </p:nvSpPr>
        <p:spPr/>
        <p:txBody>
          <a:bodyPr/>
          <a:lstStyle/>
          <a:p>
            <a:fld id="{ADCD35A4-AABE-4574-9A02-DAE3CAB12AD6}" type="slidenum">
              <a:rPr lang="en-US" smtClean="0"/>
              <a:t>4</a:t>
            </a:fld>
            <a:endParaRPr lang="en-US"/>
          </a:p>
        </p:txBody>
      </p:sp>
    </p:spTree>
    <p:extLst>
      <p:ext uri="{BB962C8B-B14F-4D97-AF65-F5344CB8AC3E}">
        <p14:creationId xmlns:p14="http://schemas.microsoft.com/office/powerpoint/2010/main" val="35209300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My research project has to do with the design of a new type of photonic wire bond with self-monitoring capabilities, serving as both an interconnect and a temperature sensor. Self-monitoring optical fibers that use fiber Bragg gratings are an established technology, but self-monitoring PWBs are a new concept.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research question that I aim to answer is “</a:t>
            </a:r>
            <a:r>
              <a:rPr lang="en-US" sz="1200" b="0" dirty="0">
                <a:solidFill>
                  <a:srgbClr val="0D2C6C"/>
                </a:solidFill>
              </a:rPr>
              <a:t>In the design of a self-monitoring photonic wire bond (PWB), what Bragg grating corrugation depth and grating length balance strength and minimized insertion loss, and what is the resultant temperature sensitivity?”</a:t>
            </a:r>
          </a:p>
          <a:p>
            <a:r>
              <a:rPr lang="en-US" sz="1200" kern="1200" dirty="0">
                <a:solidFill>
                  <a:schemeClr val="tx1"/>
                </a:solidFill>
                <a:effectLst/>
                <a:latin typeface="+mn-lt"/>
                <a:ea typeface="+mn-ea"/>
                <a:cs typeface="+mn-cs"/>
              </a:rPr>
              <a:t>The means by which a Bragg grating can enable temperature sensing is that temperature shifts the wavelength of light reflected by the grating, called the Bragg wavelength, via change in the index of the wire bond’s core and the mechanical expansion of the grating period. These shifts in wavelength serve as indicators of temperature variation.</a:t>
            </a:r>
          </a:p>
          <a:p>
            <a:r>
              <a:rPr lang="en-US" sz="1200" kern="1200" dirty="0">
                <a:solidFill>
                  <a:schemeClr val="tx1"/>
                </a:solidFill>
                <a:effectLst/>
                <a:latin typeface="+mn-lt"/>
                <a:ea typeface="+mn-ea"/>
                <a:cs typeface="+mn-cs"/>
              </a:rPr>
              <a:t>The three main objectives of my project are to design a tapered wire bond for coupling between an optical fiber and waveguide, to design and incorporate a Bragg grating on the wire bond’s surface for sensing, and to characterize the grating’s temperature sensitivity.</a:t>
            </a:r>
            <a:endParaRPr lang="en-US" dirty="0"/>
          </a:p>
        </p:txBody>
      </p:sp>
      <p:sp>
        <p:nvSpPr>
          <p:cNvPr id="4" name="Slide Number Placeholder 3"/>
          <p:cNvSpPr>
            <a:spLocks noGrp="1"/>
          </p:cNvSpPr>
          <p:nvPr>
            <p:ph type="sldNum" sz="quarter" idx="5"/>
          </p:nvPr>
        </p:nvSpPr>
        <p:spPr/>
        <p:txBody>
          <a:bodyPr/>
          <a:lstStyle/>
          <a:p>
            <a:fld id="{ADCD35A4-AABE-4574-9A02-DAE3CAB12AD6}" type="slidenum">
              <a:rPr lang="en-US" smtClean="0"/>
              <a:t>5</a:t>
            </a:fld>
            <a:endParaRPr lang="en-US"/>
          </a:p>
        </p:txBody>
      </p:sp>
    </p:spTree>
    <p:extLst>
      <p:ext uri="{BB962C8B-B14F-4D97-AF65-F5344CB8AC3E}">
        <p14:creationId xmlns:p14="http://schemas.microsoft.com/office/powerpoint/2010/main" val="21292058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91BB18-075C-4274-5A68-D06005AC31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9E0E86-968A-596A-883D-026E5C787E6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B4DF1ED-B1DC-D80B-B44A-62B3149C4CB7}"/>
              </a:ext>
            </a:extLst>
          </p:cNvPr>
          <p:cNvSpPr>
            <a:spLocks noGrp="1"/>
          </p:cNvSpPr>
          <p:nvPr>
            <p:ph type="body" idx="1"/>
          </p:nvPr>
        </p:nvSpPr>
        <p:spPr/>
        <p:txBody>
          <a:bodyPr/>
          <a:lstStyle/>
          <a:p>
            <a:r>
              <a:rPr dirty="0"/>
              <a:t>Here's an overview of my methodology</a:t>
            </a:r>
            <a:r>
              <a:rPr lang="en-US" dirty="0"/>
              <a:t>, including the overall architecture of my photonic wire bond, design to meet performance goals, and measurement of the device’s temperature sensitivity.</a:t>
            </a:r>
          </a:p>
          <a:p>
            <a:endParaRPr lang="en-US" dirty="0"/>
          </a:p>
          <a:p>
            <a:r>
              <a:rPr dirty="0"/>
              <a:t>I model</a:t>
            </a:r>
            <a:r>
              <a:rPr lang="en-US" dirty="0"/>
              <a:t>ed</a:t>
            </a:r>
            <a:r>
              <a:rPr dirty="0"/>
              <a:t> the wire bond as an air-clad polymer interconnect</a:t>
            </a:r>
            <a:r>
              <a:rPr lang="en-US" dirty="0"/>
              <a:t> between </a:t>
            </a:r>
            <a:r>
              <a:rPr dirty="0"/>
              <a:t>an SMF-28 fiber </a:t>
            </a:r>
            <a:r>
              <a:rPr lang="en-US" dirty="0"/>
              <a:t>and</a:t>
            </a:r>
            <a:r>
              <a:rPr dirty="0"/>
              <a:t> a silicon nitride waveguide. The grating sits on a uniform-diameter segment so the effective index stays constant along it</a:t>
            </a:r>
            <a:r>
              <a:rPr lang="en-US" dirty="0"/>
              <a:t>, </a:t>
            </a:r>
            <a:r>
              <a:rPr dirty="0"/>
              <a:t>otherwise the reflection peak would broaden</a:t>
            </a:r>
            <a:r>
              <a:rPr lang="en-US" dirty="0"/>
              <a:t> as the Bragg wavelength is dependent on effective index</a:t>
            </a:r>
            <a:r>
              <a:rPr dirty="0"/>
              <a:t>. </a:t>
            </a:r>
            <a:endParaRPr lang="en-US" dirty="0"/>
          </a:p>
          <a:p>
            <a:r>
              <a:rPr lang="en-US" dirty="0"/>
              <a:t>For the design of the taper, I used Ansys Lumerical FDE (finite difference eigenmode) mode-overlap analysis to choose the preferred wire bond cross-sections for coupling with each device, and an EME sweep to set the taper length for smooth transmission. </a:t>
            </a:r>
          </a:p>
          <a:p>
            <a:r>
              <a:rPr lang="en-US" dirty="0"/>
              <a:t>For the grating, I modeled a radial corrugation in EME and swept corrugation depth and grating length to choose their values based on the resulting reflection strength, reflection bandwidth, and insertion loss. </a:t>
            </a:r>
          </a:p>
          <a:p>
            <a:r>
              <a:rPr lang="en-US" dirty="0"/>
              <a:t>For temperature sensitivity, I accounted for the thermo-optic effect via change in the wire bond’s refractive index and the thermal expansion of the grating period. I simulated the resulting shift in the Bragg wavelength with FDE and further validated these results with a full EME simulation of the grating.</a:t>
            </a:r>
          </a:p>
        </p:txBody>
      </p:sp>
      <p:sp>
        <p:nvSpPr>
          <p:cNvPr id="4" name="Slide Number Placeholder 3">
            <a:extLst>
              <a:ext uri="{FF2B5EF4-FFF2-40B4-BE49-F238E27FC236}">
                <a16:creationId xmlns:a16="http://schemas.microsoft.com/office/drawing/2014/main" id="{0AD9598E-22F5-9484-AD33-52C3F6FC8F17}"/>
              </a:ext>
            </a:extLst>
          </p:cNvPr>
          <p:cNvSpPr>
            <a:spLocks noGrp="1"/>
          </p:cNvSpPr>
          <p:nvPr>
            <p:ph type="sldNum" sz="quarter" idx="5"/>
          </p:nvPr>
        </p:nvSpPr>
        <p:spPr/>
        <p:txBody>
          <a:bodyPr/>
          <a:lstStyle/>
          <a:p>
            <a:fld id="{ADCD35A4-AABE-4574-9A02-DAE3CAB12AD6}" type="slidenum">
              <a:rPr lang="en-US" smtClean="0"/>
              <a:t>6</a:t>
            </a:fld>
            <a:endParaRPr lang="en-US"/>
          </a:p>
        </p:txBody>
      </p:sp>
    </p:spTree>
    <p:extLst>
      <p:ext uri="{BB962C8B-B14F-4D97-AF65-F5344CB8AC3E}">
        <p14:creationId xmlns:p14="http://schemas.microsoft.com/office/powerpoint/2010/main" val="16157818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i="1" kern="1200" dirty="0">
                <a:solidFill>
                  <a:schemeClr val="tx1"/>
                </a:solidFill>
                <a:effectLst/>
                <a:latin typeface="+mn-lt"/>
                <a:ea typeface="+mn-ea"/>
                <a:cs typeface="+mn-cs"/>
              </a:rPr>
              <a:t>(NOTE: A fundamental mode is  the lowest-order electromagnetic wave pattern that can travel through a waveguide: the most stable, most tightly confined state of light in the structure</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Lowest-order refers to the simplest spatial pattern of the electric and magnetic fields that can exist in a specific environment: The wave has the fewest possible field variations across its cross-section (e.g., a single, solid beam of light with no dark spots or rings))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First, I’ll go over the results for the taper design. Here are my models of the fiber and waveguide cross-sections that I used to select PWB cross-sections for coupling with each device.</a:t>
            </a:r>
          </a:p>
          <a:p>
            <a:r>
              <a:rPr lang="en-US" sz="1200" kern="1200" dirty="0">
                <a:solidFill>
                  <a:schemeClr val="tx1"/>
                </a:solidFill>
                <a:effectLst/>
                <a:latin typeface="+mn-lt"/>
                <a:ea typeface="+mn-ea"/>
                <a:cs typeface="+mn-cs"/>
              </a:rPr>
              <a:t>You can see here the topology of the waveguide, which consists of a silicon nitride core surrounded by silicon oxide cladding on a silicon substrate. Here is the mode plot of the waveguide. A mode is a specific, stable pattern of an EM wave as it travels through space or a guide, and this plot shows the fundamental mode of the waveguide. As you can see, it’s strongly concentrated within the core, that is, it’s confined and it’s being guided. This is what we want to see. </a:t>
            </a:r>
          </a:p>
          <a:p>
            <a:r>
              <a:rPr lang="en-US" sz="1200" kern="1200" dirty="0">
                <a:solidFill>
                  <a:schemeClr val="tx1"/>
                </a:solidFill>
                <a:effectLst/>
                <a:latin typeface="+mn-lt"/>
                <a:ea typeface="+mn-ea"/>
                <a:cs typeface="+mn-cs"/>
              </a:rPr>
              <a:t>Here is the mode plot of the optical fiber. Similarly, you can see the mode is well-confined within the core, which is good.</a:t>
            </a:r>
          </a:p>
          <a:p>
            <a:r>
              <a:rPr lang="en-US" sz="1200" kern="1200" dirty="0">
                <a:solidFill>
                  <a:schemeClr val="tx1"/>
                </a:solidFill>
                <a:effectLst/>
                <a:latin typeface="+mn-lt"/>
                <a:ea typeface="+mn-ea"/>
                <a:cs typeface="+mn-cs"/>
              </a:rPr>
              <a:t>These are diagrams showing coupling….</a:t>
            </a:r>
          </a:p>
          <a:p>
            <a:endParaRPr lang="en-US" dirty="0"/>
          </a:p>
        </p:txBody>
      </p:sp>
      <p:sp>
        <p:nvSpPr>
          <p:cNvPr id="4" name="Slide Number Placeholder 3"/>
          <p:cNvSpPr>
            <a:spLocks noGrp="1"/>
          </p:cNvSpPr>
          <p:nvPr>
            <p:ph type="sldNum" sz="quarter" idx="5"/>
          </p:nvPr>
        </p:nvSpPr>
        <p:spPr/>
        <p:txBody>
          <a:bodyPr/>
          <a:lstStyle/>
          <a:p>
            <a:fld id="{ADCD35A4-AABE-4574-9A02-DAE3CAB12AD6}" type="slidenum">
              <a:rPr lang="en-US" smtClean="0"/>
              <a:t>7</a:t>
            </a:fld>
            <a:endParaRPr lang="en-US"/>
          </a:p>
        </p:txBody>
      </p:sp>
    </p:spTree>
    <p:extLst>
      <p:ext uri="{BB962C8B-B14F-4D97-AF65-F5344CB8AC3E}">
        <p14:creationId xmlns:p14="http://schemas.microsoft.com/office/powerpoint/2010/main" val="5894354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These are my results for identifying the optimal photonic wire bond diameters for coupling.</a:t>
            </a:r>
          </a:p>
          <a:p>
            <a:r>
              <a:rPr lang="en-US" sz="1200" kern="1200" dirty="0">
                <a:solidFill>
                  <a:schemeClr val="tx1"/>
                </a:solidFill>
                <a:effectLst/>
                <a:latin typeface="+mn-lt"/>
                <a:ea typeface="+mn-ea"/>
                <a:cs typeface="+mn-cs"/>
              </a:rPr>
              <a:t>Here, I swept different diameters of the photonic wire bond’s circular cross-section and took the overlap integral between the wire bond’s mode and the fiber’s mode for each diameter, which let me identify the dimensions at which the power coupling between the components was maximized. I found the optimal diameter of the wire bond to be 15.2 micron, with a loss of approximately 0.2 decibel.</a:t>
            </a:r>
          </a:p>
          <a:p>
            <a:endParaRPr lang="en-US" dirty="0"/>
          </a:p>
          <a:p>
            <a:r>
              <a:rPr lang="en-US"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Here’s a heatmap showing my results for coupling between the wire bond and waveguide. This circle here indicates the optimal circular wire bond cross-section, with a diameter of 1 micron, and the star indicates the optimal elliptical wire bond cross-section, with a width of 1.1 micron and a height of 0.8 micron. The loss for the elliptical cross-section was approximately 0.55 dB, compared to the circular cross-section loss of about 0.61 </a:t>
            </a:r>
            <a:r>
              <a:rPr lang="en-US" sz="1200" kern="1200" dirty="0" err="1">
                <a:solidFill>
                  <a:schemeClr val="tx1"/>
                </a:solidFill>
                <a:effectLst/>
                <a:latin typeface="+mn-lt"/>
                <a:ea typeface="+mn-ea"/>
                <a:cs typeface="+mn-cs"/>
              </a:rPr>
              <a:t>dB.</a:t>
            </a:r>
            <a:r>
              <a:rPr lang="en-US" sz="1200" kern="1200" dirty="0">
                <a:solidFill>
                  <a:schemeClr val="tx1"/>
                </a:solidFill>
                <a:effectLst/>
                <a:latin typeface="+mn-lt"/>
                <a:ea typeface="+mn-ea"/>
                <a:cs typeface="+mn-cs"/>
              </a:rPr>
              <a:t> This is about 0.06 decibels difference, which is fairly negligible, so going forward I plan to use the circular cross-section for geometric simplicity.</a:t>
            </a:r>
          </a:p>
          <a:p>
            <a:endParaRPr lang="en-US" dirty="0"/>
          </a:p>
        </p:txBody>
      </p:sp>
      <p:sp>
        <p:nvSpPr>
          <p:cNvPr id="4" name="Slide Number Placeholder 3"/>
          <p:cNvSpPr>
            <a:spLocks noGrp="1"/>
          </p:cNvSpPr>
          <p:nvPr>
            <p:ph type="sldNum" sz="quarter" idx="5"/>
          </p:nvPr>
        </p:nvSpPr>
        <p:spPr/>
        <p:txBody>
          <a:bodyPr/>
          <a:lstStyle/>
          <a:p>
            <a:fld id="{ADCD35A4-AABE-4574-9A02-DAE3CAB12AD6}" type="slidenum">
              <a:rPr lang="en-US" smtClean="0"/>
              <a:t>8</a:t>
            </a:fld>
            <a:endParaRPr lang="en-US"/>
          </a:p>
        </p:txBody>
      </p:sp>
    </p:spTree>
    <p:extLst>
      <p:ext uri="{BB962C8B-B14F-4D97-AF65-F5344CB8AC3E}">
        <p14:creationId xmlns:p14="http://schemas.microsoft.com/office/powerpoint/2010/main" val="17311654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 modeled the tapered wire bond to connect those two selected cross-sections. Here is my model of the wire bond in </a:t>
            </a:r>
            <a:r>
              <a:rPr lang="en-US" sz="1200" kern="1200" dirty="0" err="1">
                <a:solidFill>
                  <a:schemeClr val="tx1"/>
                </a:solidFill>
                <a:effectLst/>
                <a:latin typeface="+mn-lt"/>
                <a:ea typeface="+mn-ea"/>
                <a:cs typeface="+mn-cs"/>
              </a:rPr>
              <a:t>Lumerical’s</a:t>
            </a:r>
            <a:r>
              <a:rPr lang="en-US" sz="1200" kern="1200" dirty="0">
                <a:solidFill>
                  <a:schemeClr val="tx1"/>
                </a:solidFill>
                <a:effectLst/>
                <a:latin typeface="+mn-lt"/>
                <a:ea typeface="+mn-ea"/>
                <a:cs typeface="+mn-cs"/>
              </a:rPr>
              <a:t> EME solver, and this is the visualization of an EME sweep that I performed. </a:t>
            </a:r>
          </a:p>
          <a:p>
            <a:r>
              <a:rPr lang="en-US" sz="1200" kern="1200" dirty="0">
                <a:solidFill>
                  <a:schemeClr val="tx1"/>
                </a:solidFill>
                <a:effectLst/>
                <a:latin typeface="+mn-lt"/>
                <a:ea typeface="+mn-ea"/>
                <a:cs typeface="+mn-cs"/>
              </a:rPr>
              <a:t>The blue plot represents the reflection at the input. We want that to be approximately 0,  which it is. </a:t>
            </a:r>
          </a:p>
          <a:p>
            <a:r>
              <a:rPr lang="en-US" sz="1200" kern="1200" dirty="0">
                <a:solidFill>
                  <a:schemeClr val="tx1"/>
                </a:solidFill>
                <a:effectLst/>
                <a:latin typeface="+mn-lt"/>
                <a:ea typeface="+mn-ea"/>
                <a:cs typeface="+mn-cs"/>
              </a:rPr>
              <a:t>The green plot represents the forward transmission through the taper. We want that to be close to 1. </a:t>
            </a:r>
            <a:r>
              <a:rPr lang="en-US" sz="1200" i="1" kern="1200" dirty="0">
                <a:solidFill>
                  <a:schemeClr val="tx1"/>
                </a:solidFill>
                <a:effectLst/>
                <a:latin typeface="+mn-lt"/>
                <a:ea typeface="+mn-ea"/>
                <a:cs typeface="+mn-cs"/>
              </a:rPr>
              <a:t>(</a:t>
            </a:r>
            <a:r>
              <a:rPr lang="en-US" i="1" dirty="0"/>
              <a:t>A finite-length taper is never perfectly adiabatic)</a:t>
            </a:r>
            <a:endParaRPr lang="en-US" sz="1200" i="1"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x axis of this graph is the length of the taper, which I swept to identify the optimal dimensions. As you can see, transmission rises with length and plateaus. This indicates that the taper behaves adiabatically at approximately 350 micron in length. Adiabaticity means that the light can smoothly propagate through the taper and stay in its original mode without scattering or converting into higher-order modes.</a:t>
            </a:r>
          </a:p>
          <a:p>
            <a:endParaRPr lang="en-US" dirty="0"/>
          </a:p>
        </p:txBody>
      </p:sp>
      <p:sp>
        <p:nvSpPr>
          <p:cNvPr id="4" name="Slide Number Placeholder 3"/>
          <p:cNvSpPr>
            <a:spLocks noGrp="1"/>
          </p:cNvSpPr>
          <p:nvPr>
            <p:ph type="sldNum" sz="quarter" idx="5"/>
          </p:nvPr>
        </p:nvSpPr>
        <p:spPr/>
        <p:txBody>
          <a:bodyPr/>
          <a:lstStyle/>
          <a:p>
            <a:fld id="{ADCD35A4-AABE-4574-9A02-DAE3CAB12AD6}" type="slidenum">
              <a:rPr lang="en-US" smtClean="0"/>
              <a:t>9</a:t>
            </a:fld>
            <a:endParaRPr lang="en-US"/>
          </a:p>
        </p:txBody>
      </p:sp>
    </p:spTree>
    <p:extLst>
      <p:ext uri="{BB962C8B-B14F-4D97-AF65-F5344CB8AC3E}">
        <p14:creationId xmlns:p14="http://schemas.microsoft.com/office/powerpoint/2010/main" val="38744932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64BD96-5DD5-A543-B6D0-FB6BE3622E84}"/>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C048417-31B7-DD48-A727-1234A30ED2D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3780990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2C8E81-5D1B-0444-91F6-E4E23EA26C36}"/>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5030B72-CEFE-CF42-9325-38972957529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id="{03D6BDA7-C017-1F05-342B-3E5FDACFB146}"/>
              </a:ext>
            </a:extLst>
          </p:cNvPr>
          <p:cNvSpPr>
            <a:spLocks noGrp="1"/>
          </p:cNvSpPr>
          <p:nvPr>
            <p:ph type="sldNum" sz="quarter" idx="12"/>
          </p:nvPr>
        </p:nvSpPr>
        <p:spPr>
          <a:xfrm>
            <a:off x="4724400" y="6310312"/>
            <a:ext cx="2743200" cy="365125"/>
          </a:xfrm>
        </p:spPr>
        <p:txBody>
          <a:bodyPr/>
          <a:lstStyle>
            <a:lvl1pPr algn="ctr">
              <a:defRPr sz="1600">
                <a:solidFill>
                  <a:schemeClr val="bg1">
                    <a:lumMod val="95000"/>
                  </a:schemeClr>
                </a:solidFill>
              </a:defRPr>
            </a:lvl1pPr>
          </a:lstStyle>
          <a:p>
            <a:fld id="{541F84CB-2621-0045-B30F-22109BF07890}" type="slidenum">
              <a:rPr lang="en-US" smtClean="0"/>
              <a:pPr/>
              <a:t>‹#›</a:t>
            </a:fld>
            <a:endParaRPr lang="en-US"/>
          </a:p>
        </p:txBody>
      </p:sp>
    </p:spTree>
    <p:extLst>
      <p:ext uri="{BB962C8B-B14F-4D97-AF65-F5344CB8AC3E}">
        <p14:creationId xmlns:p14="http://schemas.microsoft.com/office/powerpoint/2010/main" val="9239513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EFB1984-2203-BC40-B618-FDDC0A9BECFA}"/>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A330976-1D29-7E4A-88AE-77008DE63A2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id="{53C5FB5B-966A-7D83-8177-B421160366E3}"/>
              </a:ext>
            </a:extLst>
          </p:cNvPr>
          <p:cNvSpPr>
            <a:spLocks noGrp="1"/>
          </p:cNvSpPr>
          <p:nvPr>
            <p:ph type="sldNum" sz="quarter" idx="12"/>
          </p:nvPr>
        </p:nvSpPr>
        <p:spPr>
          <a:xfrm>
            <a:off x="4724400" y="6310312"/>
            <a:ext cx="2743200" cy="365125"/>
          </a:xfrm>
        </p:spPr>
        <p:txBody>
          <a:bodyPr/>
          <a:lstStyle>
            <a:lvl1pPr algn="ctr">
              <a:defRPr sz="1600">
                <a:solidFill>
                  <a:schemeClr val="bg1">
                    <a:lumMod val="95000"/>
                  </a:schemeClr>
                </a:solidFill>
              </a:defRPr>
            </a:lvl1pPr>
          </a:lstStyle>
          <a:p>
            <a:fld id="{541F84CB-2621-0045-B30F-22109BF07890}" type="slidenum">
              <a:rPr lang="en-US" smtClean="0"/>
              <a:pPr/>
              <a:t>‹#›</a:t>
            </a:fld>
            <a:endParaRPr lang="en-US"/>
          </a:p>
        </p:txBody>
      </p:sp>
    </p:spTree>
    <p:extLst>
      <p:ext uri="{BB962C8B-B14F-4D97-AF65-F5344CB8AC3E}">
        <p14:creationId xmlns:p14="http://schemas.microsoft.com/office/powerpoint/2010/main" val="34150519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2B1358-D3CE-5E4D-B5D1-DAFF6294E47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00897EF1-BB43-5046-8593-2D9EC3E479C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406AF496-4653-9F4A-A24E-68787D4274D9}"/>
              </a:ext>
            </a:extLst>
          </p:cNvPr>
          <p:cNvSpPr>
            <a:spLocks noGrp="1"/>
          </p:cNvSpPr>
          <p:nvPr>
            <p:ph type="sldNum" sz="quarter" idx="12"/>
          </p:nvPr>
        </p:nvSpPr>
        <p:spPr>
          <a:xfrm>
            <a:off x="4724400" y="6310312"/>
            <a:ext cx="2743200" cy="365125"/>
          </a:xfrm>
        </p:spPr>
        <p:txBody>
          <a:bodyPr/>
          <a:lstStyle>
            <a:lvl1pPr algn="ctr">
              <a:defRPr sz="1600">
                <a:solidFill>
                  <a:schemeClr val="bg1">
                    <a:lumMod val="95000"/>
                  </a:schemeClr>
                </a:solidFill>
              </a:defRPr>
            </a:lvl1pPr>
          </a:lstStyle>
          <a:p>
            <a:fld id="{541F84CB-2621-0045-B30F-22109BF07890}" type="slidenum">
              <a:rPr lang="en-US" smtClean="0"/>
              <a:pPr/>
              <a:t>‹#›</a:t>
            </a:fld>
            <a:endParaRPr lang="en-US"/>
          </a:p>
        </p:txBody>
      </p:sp>
    </p:spTree>
    <p:extLst>
      <p:ext uri="{BB962C8B-B14F-4D97-AF65-F5344CB8AC3E}">
        <p14:creationId xmlns:p14="http://schemas.microsoft.com/office/powerpoint/2010/main" val="4578472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357BB4-CDCD-B841-9338-259C27EC78A3}"/>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1BFEB28-0EDC-CF47-B98F-D3B69B015A6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3493336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EB34CC-1B1E-4C42-981F-C8F40A43292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A4D6B6F7-1371-9A4F-A1B3-4785792ED97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5072C9B-A4FD-8440-9594-8EE3F4A065D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a:extLst>
              <a:ext uri="{FF2B5EF4-FFF2-40B4-BE49-F238E27FC236}">
                <a16:creationId xmlns:a16="http://schemas.microsoft.com/office/drawing/2014/main" id="{94C81C50-FE9D-6E40-A798-94BAFB1FB3B5}"/>
              </a:ext>
            </a:extLst>
          </p:cNvPr>
          <p:cNvSpPr>
            <a:spLocks noGrp="1"/>
          </p:cNvSpPr>
          <p:nvPr>
            <p:ph type="sldNum" sz="quarter" idx="12"/>
          </p:nvPr>
        </p:nvSpPr>
        <p:spPr>
          <a:xfrm>
            <a:off x="4724400" y="6310312"/>
            <a:ext cx="2743200" cy="365125"/>
          </a:xfrm>
        </p:spPr>
        <p:txBody>
          <a:bodyPr/>
          <a:lstStyle>
            <a:lvl1pPr algn="ctr">
              <a:defRPr sz="1600">
                <a:solidFill>
                  <a:schemeClr val="bg1">
                    <a:lumMod val="95000"/>
                  </a:schemeClr>
                </a:solidFill>
              </a:defRPr>
            </a:lvl1pPr>
          </a:lstStyle>
          <a:p>
            <a:fld id="{541F84CB-2621-0045-B30F-22109BF07890}" type="slidenum">
              <a:rPr lang="en-US" smtClean="0"/>
              <a:pPr/>
              <a:t>‹#›</a:t>
            </a:fld>
            <a:endParaRPr lang="en-US"/>
          </a:p>
        </p:txBody>
      </p:sp>
    </p:spTree>
    <p:extLst>
      <p:ext uri="{BB962C8B-B14F-4D97-AF65-F5344CB8AC3E}">
        <p14:creationId xmlns:p14="http://schemas.microsoft.com/office/powerpoint/2010/main" val="28379522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992F2F-2C99-5148-BB76-C085DA21DDF3}"/>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C2777A5F-4422-3646-A309-9D1E8E99A9B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A00CEDA-0547-C546-A3FD-961408C20CA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438D53C-D9F7-6B43-B4A2-EA0307EAA27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8788F29-B3B9-DF46-8B2E-4BB57FBE002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5">
            <a:extLst>
              <a:ext uri="{FF2B5EF4-FFF2-40B4-BE49-F238E27FC236}">
                <a16:creationId xmlns:a16="http://schemas.microsoft.com/office/drawing/2014/main" id="{FC4B2327-6726-B184-1C6D-370903E8F739}"/>
              </a:ext>
            </a:extLst>
          </p:cNvPr>
          <p:cNvSpPr>
            <a:spLocks noGrp="1"/>
          </p:cNvSpPr>
          <p:nvPr>
            <p:ph type="sldNum" sz="quarter" idx="12"/>
          </p:nvPr>
        </p:nvSpPr>
        <p:spPr>
          <a:xfrm>
            <a:off x="4724400" y="6310312"/>
            <a:ext cx="2743200" cy="365125"/>
          </a:xfrm>
        </p:spPr>
        <p:txBody>
          <a:bodyPr/>
          <a:lstStyle>
            <a:lvl1pPr algn="ctr">
              <a:defRPr sz="1600">
                <a:solidFill>
                  <a:schemeClr val="bg1">
                    <a:lumMod val="95000"/>
                  </a:schemeClr>
                </a:solidFill>
              </a:defRPr>
            </a:lvl1pPr>
          </a:lstStyle>
          <a:p>
            <a:fld id="{541F84CB-2621-0045-B30F-22109BF07890}" type="slidenum">
              <a:rPr lang="en-US" smtClean="0"/>
              <a:pPr/>
              <a:t>‹#›</a:t>
            </a:fld>
            <a:endParaRPr lang="en-US"/>
          </a:p>
        </p:txBody>
      </p:sp>
    </p:spTree>
    <p:extLst>
      <p:ext uri="{BB962C8B-B14F-4D97-AF65-F5344CB8AC3E}">
        <p14:creationId xmlns:p14="http://schemas.microsoft.com/office/powerpoint/2010/main" val="13931520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ED0576-0DC9-DE4A-BEC9-027BAFF93226}"/>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6" name="Slide Number Placeholder 5">
            <a:extLst>
              <a:ext uri="{FF2B5EF4-FFF2-40B4-BE49-F238E27FC236}">
                <a16:creationId xmlns:a16="http://schemas.microsoft.com/office/drawing/2014/main" id="{843B9386-3CDB-55BB-A0A2-D46A7EB1BD29}"/>
              </a:ext>
            </a:extLst>
          </p:cNvPr>
          <p:cNvSpPr>
            <a:spLocks noGrp="1"/>
          </p:cNvSpPr>
          <p:nvPr>
            <p:ph type="sldNum" sz="quarter" idx="12"/>
          </p:nvPr>
        </p:nvSpPr>
        <p:spPr>
          <a:xfrm>
            <a:off x="4724400" y="6310312"/>
            <a:ext cx="2743200" cy="365125"/>
          </a:xfrm>
        </p:spPr>
        <p:txBody>
          <a:bodyPr/>
          <a:lstStyle>
            <a:lvl1pPr algn="ctr">
              <a:defRPr sz="1600">
                <a:solidFill>
                  <a:schemeClr val="bg1">
                    <a:lumMod val="95000"/>
                  </a:schemeClr>
                </a:solidFill>
              </a:defRPr>
            </a:lvl1pPr>
          </a:lstStyle>
          <a:p>
            <a:fld id="{541F84CB-2621-0045-B30F-22109BF07890}" type="slidenum">
              <a:rPr lang="en-US" smtClean="0"/>
              <a:pPr/>
              <a:t>‹#›</a:t>
            </a:fld>
            <a:endParaRPr lang="en-US"/>
          </a:p>
        </p:txBody>
      </p:sp>
    </p:spTree>
    <p:extLst>
      <p:ext uri="{BB962C8B-B14F-4D97-AF65-F5344CB8AC3E}">
        <p14:creationId xmlns:p14="http://schemas.microsoft.com/office/powerpoint/2010/main" val="12572283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D424C782-2487-4DC5-4E9B-A3F9FC04B3B1}"/>
              </a:ext>
            </a:extLst>
          </p:cNvPr>
          <p:cNvSpPr>
            <a:spLocks noGrp="1"/>
          </p:cNvSpPr>
          <p:nvPr>
            <p:ph type="sldNum" sz="quarter" idx="12"/>
          </p:nvPr>
        </p:nvSpPr>
        <p:spPr>
          <a:xfrm>
            <a:off x="4724400" y="6310312"/>
            <a:ext cx="2743200" cy="365125"/>
          </a:xfrm>
        </p:spPr>
        <p:txBody>
          <a:bodyPr/>
          <a:lstStyle>
            <a:lvl1pPr algn="ctr">
              <a:defRPr sz="1600">
                <a:solidFill>
                  <a:schemeClr val="bg1">
                    <a:lumMod val="95000"/>
                  </a:schemeClr>
                </a:solidFill>
              </a:defRPr>
            </a:lvl1pPr>
          </a:lstStyle>
          <a:p>
            <a:fld id="{541F84CB-2621-0045-B30F-22109BF07890}" type="slidenum">
              <a:rPr lang="en-US" smtClean="0"/>
              <a:pPr/>
              <a:t>‹#›</a:t>
            </a:fld>
            <a:endParaRPr lang="en-US"/>
          </a:p>
        </p:txBody>
      </p:sp>
    </p:spTree>
    <p:extLst>
      <p:ext uri="{BB962C8B-B14F-4D97-AF65-F5344CB8AC3E}">
        <p14:creationId xmlns:p14="http://schemas.microsoft.com/office/powerpoint/2010/main" val="22033482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FCB64B-8D1A-8D41-96DC-4B4D3620BD51}"/>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CF0D885-220B-7B41-A32F-FB6371F4377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819CC36-AB1C-A643-98E5-DADBCCBADE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Slide Number Placeholder 5">
            <a:extLst>
              <a:ext uri="{FF2B5EF4-FFF2-40B4-BE49-F238E27FC236}">
                <a16:creationId xmlns:a16="http://schemas.microsoft.com/office/drawing/2014/main" id="{EB71348D-8203-8DBB-7175-F1022D349E0B}"/>
              </a:ext>
            </a:extLst>
          </p:cNvPr>
          <p:cNvSpPr>
            <a:spLocks noGrp="1"/>
          </p:cNvSpPr>
          <p:nvPr>
            <p:ph type="sldNum" sz="quarter" idx="12"/>
          </p:nvPr>
        </p:nvSpPr>
        <p:spPr>
          <a:xfrm>
            <a:off x="4724400" y="6310312"/>
            <a:ext cx="2743200" cy="365125"/>
          </a:xfrm>
        </p:spPr>
        <p:txBody>
          <a:bodyPr/>
          <a:lstStyle>
            <a:lvl1pPr algn="ctr">
              <a:defRPr sz="1600">
                <a:solidFill>
                  <a:schemeClr val="bg1">
                    <a:lumMod val="95000"/>
                  </a:schemeClr>
                </a:solidFill>
              </a:defRPr>
            </a:lvl1pPr>
          </a:lstStyle>
          <a:p>
            <a:fld id="{541F84CB-2621-0045-B30F-22109BF07890}" type="slidenum">
              <a:rPr lang="en-US" smtClean="0"/>
              <a:pPr/>
              <a:t>‹#›</a:t>
            </a:fld>
            <a:endParaRPr lang="en-US"/>
          </a:p>
        </p:txBody>
      </p:sp>
    </p:spTree>
    <p:extLst>
      <p:ext uri="{BB962C8B-B14F-4D97-AF65-F5344CB8AC3E}">
        <p14:creationId xmlns:p14="http://schemas.microsoft.com/office/powerpoint/2010/main" val="40905540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CFC4AA-71FA-C348-B354-15FD73F79C9A}"/>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3F3A876-98D6-F647-87D3-8ED3762F944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C2B485B9-8958-954C-AA55-FD9E8779AFC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Slide Number Placeholder 5">
            <a:extLst>
              <a:ext uri="{FF2B5EF4-FFF2-40B4-BE49-F238E27FC236}">
                <a16:creationId xmlns:a16="http://schemas.microsoft.com/office/drawing/2014/main" id="{A04ABC55-0672-E698-FD44-5D7B143226F3}"/>
              </a:ext>
            </a:extLst>
          </p:cNvPr>
          <p:cNvSpPr>
            <a:spLocks noGrp="1"/>
          </p:cNvSpPr>
          <p:nvPr>
            <p:ph type="sldNum" sz="quarter" idx="12"/>
          </p:nvPr>
        </p:nvSpPr>
        <p:spPr>
          <a:xfrm>
            <a:off x="4724400" y="6310312"/>
            <a:ext cx="2743200" cy="365125"/>
          </a:xfrm>
        </p:spPr>
        <p:txBody>
          <a:bodyPr/>
          <a:lstStyle>
            <a:lvl1pPr algn="ctr">
              <a:defRPr sz="1600">
                <a:solidFill>
                  <a:schemeClr val="bg1">
                    <a:lumMod val="95000"/>
                  </a:schemeClr>
                </a:solidFill>
              </a:defRPr>
            </a:lvl1pPr>
          </a:lstStyle>
          <a:p>
            <a:fld id="{541F84CB-2621-0045-B30F-22109BF07890}" type="slidenum">
              <a:rPr lang="en-US" smtClean="0"/>
              <a:pPr/>
              <a:t>‹#›</a:t>
            </a:fld>
            <a:endParaRPr lang="en-US"/>
          </a:p>
        </p:txBody>
      </p:sp>
    </p:spTree>
    <p:extLst>
      <p:ext uri="{BB962C8B-B14F-4D97-AF65-F5344CB8AC3E}">
        <p14:creationId xmlns:p14="http://schemas.microsoft.com/office/powerpoint/2010/main" val="2540027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DD71B4F-3E2A-4C48-BE26-627C28C0BBD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7628953-A92E-A44E-B1F6-F9072B8DC4E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DCA3B0F-FFEE-B74C-ABBC-BCE4751F31F7}" type="datetimeFigureOut">
              <a:rPr lang="en-US" smtClean="0"/>
              <a:t>7/31/2026</a:t>
            </a:fld>
            <a:endParaRPr lang="en-US"/>
          </a:p>
        </p:txBody>
      </p:sp>
      <p:sp>
        <p:nvSpPr>
          <p:cNvPr id="5" name="Footer Placeholder 4">
            <a:extLst>
              <a:ext uri="{FF2B5EF4-FFF2-40B4-BE49-F238E27FC236}">
                <a16:creationId xmlns:a16="http://schemas.microsoft.com/office/drawing/2014/main" id="{E9401097-5C2A-594B-ACFA-FD2C946FB37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2B35E8D-216B-3140-B0E8-B69F1B0413C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1F84CB-2621-0045-B30F-22109BF07890}" type="slidenum">
              <a:rPr lang="en-US" smtClean="0"/>
              <a:t>‹#›</a:t>
            </a:fld>
            <a:endParaRPr lang="en-US"/>
          </a:p>
        </p:txBody>
      </p:sp>
      <p:sp>
        <p:nvSpPr>
          <p:cNvPr id="7" name="Rectangle 6">
            <a:extLst>
              <a:ext uri="{FF2B5EF4-FFF2-40B4-BE49-F238E27FC236}">
                <a16:creationId xmlns:a16="http://schemas.microsoft.com/office/drawing/2014/main" id="{AED5AD2C-CD67-5E49-AEBA-E909467048DB}"/>
              </a:ext>
            </a:extLst>
          </p:cNvPr>
          <p:cNvSpPr/>
          <p:nvPr userDrawn="1"/>
        </p:nvSpPr>
        <p:spPr>
          <a:xfrm>
            <a:off x="0" y="5958018"/>
            <a:ext cx="12191999" cy="908756"/>
          </a:xfrm>
          <a:prstGeom prst="rect">
            <a:avLst/>
          </a:prstGeom>
          <a:solidFill>
            <a:srgbClr val="0D2C6C"/>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50000"/>
                </a:schemeClr>
              </a:solidFill>
            </a:endParaRPr>
          </a:p>
        </p:txBody>
      </p:sp>
      <p:pic>
        <p:nvPicPr>
          <p:cNvPr id="14" name="Picture 13">
            <a:extLst>
              <a:ext uri="{FF2B5EF4-FFF2-40B4-BE49-F238E27FC236}">
                <a16:creationId xmlns:a16="http://schemas.microsoft.com/office/drawing/2014/main" id="{3AEE4CC7-3DC8-AC49-985D-0B735D174F3F}"/>
              </a:ext>
            </a:extLst>
          </p:cNvPr>
          <p:cNvPicPr>
            <a:picLocks noChangeAspect="1"/>
          </p:cNvPicPr>
          <p:nvPr userDrawn="1"/>
        </p:nvPicPr>
        <p:blipFill>
          <a:blip r:embed="rId13"/>
          <a:stretch>
            <a:fillRect/>
          </a:stretch>
        </p:blipFill>
        <p:spPr>
          <a:xfrm>
            <a:off x="9961345" y="6329863"/>
            <a:ext cx="1849655" cy="147518"/>
          </a:xfrm>
          <a:prstGeom prst="rect">
            <a:avLst/>
          </a:prstGeom>
        </p:spPr>
      </p:pic>
      <p:pic>
        <p:nvPicPr>
          <p:cNvPr id="11" name="Picture 10">
            <a:extLst>
              <a:ext uri="{FF2B5EF4-FFF2-40B4-BE49-F238E27FC236}">
                <a16:creationId xmlns:a16="http://schemas.microsoft.com/office/drawing/2014/main" id="{21BFC440-3632-A449-9322-0B212DB62123}"/>
              </a:ext>
            </a:extLst>
          </p:cNvPr>
          <p:cNvPicPr>
            <a:picLocks noChangeAspect="1"/>
          </p:cNvPicPr>
          <p:nvPr userDrawn="1"/>
        </p:nvPicPr>
        <p:blipFill>
          <a:blip r:embed="rId14"/>
          <a:stretch>
            <a:fillRect/>
          </a:stretch>
        </p:blipFill>
        <p:spPr>
          <a:xfrm>
            <a:off x="524161" y="6103329"/>
            <a:ext cx="2129586" cy="534108"/>
          </a:xfrm>
          <a:prstGeom prst="rect">
            <a:avLst/>
          </a:prstGeom>
        </p:spPr>
      </p:pic>
    </p:spTree>
    <p:extLst>
      <p:ext uri="{BB962C8B-B14F-4D97-AF65-F5344CB8AC3E}">
        <p14:creationId xmlns:p14="http://schemas.microsoft.com/office/powerpoint/2010/main" val="23507286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10" Type="http://schemas.openxmlformats.org/officeDocument/2006/relationships/image" Target="../media/image35.png"/><Relationship Id="rId4" Type="http://schemas.openxmlformats.org/officeDocument/2006/relationships/image" Target="../media/image29.png"/><Relationship Id="rId9" Type="http://schemas.openxmlformats.org/officeDocument/2006/relationships/image" Target="../media/image34.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657350"/>
            <a:ext cx="10515600" cy="1543050"/>
          </a:xfrm>
        </p:spPr>
        <p:txBody>
          <a:bodyPr lIns="91440" tIns="45720" rIns="91440" bIns="45720" anchor="t">
            <a:normAutofit fontScale="90000"/>
          </a:bodyPr>
          <a:lstStyle/>
          <a:p>
            <a:pPr algn="ctr">
              <a:lnSpc>
                <a:spcPct val="100000"/>
              </a:lnSpc>
            </a:pPr>
            <a:r>
              <a:rPr lang="en-US" sz="4800" b="1" dirty="0"/>
              <a:t>Design and Optimization of a Self-Monitored Photonic Wire Bond</a:t>
            </a:r>
            <a:br>
              <a:rPr lang="en-US" sz="4800" dirty="0"/>
            </a:br>
            <a:r>
              <a:rPr lang="en-US" sz="2000" dirty="0"/>
              <a:t>MSU ECE REU Site Summer 2026</a:t>
            </a:r>
            <a:br>
              <a:rPr lang="en-US" sz="2000" dirty="0"/>
            </a:br>
            <a:r>
              <a:rPr lang="en-US" sz="2000" dirty="0"/>
              <a:t>Final Project Presentation</a:t>
            </a:r>
            <a:endParaRPr lang="en-US" dirty="0"/>
          </a:p>
        </p:txBody>
      </p:sp>
      <p:sp>
        <p:nvSpPr>
          <p:cNvPr id="3" name="Subtitle 2"/>
          <p:cNvSpPr>
            <a:spLocks noGrp="1"/>
          </p:cNvSpPr>
          <p:nvPr>
            <p:ph idx="1"/>
          </p:nvPr>
        </p:nvSpPr>
        <p:spPr>
          <a:xfrm>
            <a:off x="838200" y="4503737"/>
            <a:ext cx="10515600" cy="1325563"/>
          </a:xfrm>
        </p:spPr>
        <p:txBody>
          <a:bodyPr vert="horz" lIns="91440" tIns="45720" rIns="91440" bIns="45720" rtlCol="0" anchor="t">
            <a:normAutofit/>
          </a:bodyPr>
          <a:lstStyle/>
          <a:p>
            <a:pPr marL="0" indent="0" algn="ctr">
              <a:buNone/>
            </a:pPr>
            <a:r>
              <a:rPr lang="en-US" sz="2400" dirty="0"/>
              <a:t>Presenter: Audrey Cseh</a:t>
            </a:r>
          </a:p>
          <a:p>
            <a:pPr marL="0" indent="0" algn="ctr">
              <a:buNone/>
            </a:pPr>
            <a:r>
              <a:rPr lang="en-US" sz="2400" dirty="0"/>
              <a:t>Mentor: Dr. Parvinder Gill</a:t>
            </a:r>
          </a:p>
        </p:txBody>
      </p:sp>
    </p:spTree>
    <p:extLst>
      <p:ext uri="{BB962C8B-B14F-4D97-AF65-F5344CB8AC3E}">
        <p14:creationId xmlns:p14="http://schemas.microsoft.com/office/powerpoint/2010/main" val="22166311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8C7BA5-682E-1151-B0F9-C3C723627A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141E4D-576D-5C99-7119-AECC2DE41DA8}"/>
              </a:ext>
            </a:extLst>
          </p:cNvPr>
          <p:cNvSpPr>
            <a:spLocks noGrp="1"/>
          </p:cNvSpPr>
          <p:nvPr>
            <p:ph type="title"/>
          </p:nvPr>
        </p:nvSpPr>
        <p:spPr>
          <a:xfrm>
            <a:off x="668482" y="182563"/>
            <a:ext cx="10855036" cy="1325563"/>
          </a:xfrm>
        </p:spPr>
        <p:txBody>
          <a:bodyPr>
            <a:normAutofit/>
          </a:bodyPr>
          <a:lstStyle/>
          <a:p>
            <a:r>
              <a:rPr lang="en-US" sz="4000" b="1" dirty="0"/>
              <a:t>Results: Grating Model</a:t>
            </a:r>
          </a:p>
        </p:txBody>
      </p:sp>
      <p:sp>
        <p:nvSpPr>
          <p:cNvPr id="3" name="Content Placeholder 2">
            <a:extLst>
              <a:ext uri="{FF2B5EF4-FFF2-40B4-BE49-F238E27FC236}">
                <a16:creationId xmlns:a16="http://schemas.microsoft.com/office/drawing/2014/main" id="{D5B55A66-11F0-7FDF-56FE-81E451E66BFB}"/>
              </a:ext>
            </a:extLst>
          </p:cNvPr>
          <p:cNvSpPr>
            <a:spLocks noGrp="1"/>
          </p:cNvSpPr>
          <p:nvPr>
            <p:ph idx="1"/>
          </p:nvPr>
        </p:nvSpPr>
        <p:spPr>
          <a:xfrm>
            <a:off x="838200" y="1330036"/>
            <a:ext cx="10515600" cy="4846927"/>
          </a:xfrm>
        </p:spPr>
        <p:txBody>
          <a:bodyPr>
            <a:normAutofit/>
          </a:bodyPr>
          <a:lstStyle/>
          <a:p>
            <a:pPr marL="0" indent="0">
              <a:buNone/>
            </a:pPr>
            <a:endParaRPr lang="en-US" sz="2400" dirty="0"/>
          </a:p>
          <a:p>
            <a:pPr marL="0" indent="0">
              <a:buNone/>
            </a:pPr>
            <a:endParaRPr lang="en-US" sz="2400" dirty="0"/>
          </a:p>
        </p:txBody>
      </p:sp>
      <p:sp>
        <p:nvSpPr>
          <p:cNvPr id="4" name="Slide Number Placeholder 3">
            <a:extLst>
              <a:ext uri="{FF2B5EF4-FFF2-40B4-BE49-F238E27FC236}">
                <a16:creationId xmlns:a16="http://schemas.microsoft.com/office/drawing/2014/main" id="{D873BCF9-11A5-5BC1-AAEA-CA16941877AF}"/>
              </a:ext>
            </a:extLst>
          </p:cNvPr>
          <p:cNvSpPr>
            <a:spLocks noGrp="1"/>
          </p:cNvSpPr>
          <p:nvPr>
            <p:ph type="sldNum" sz="quarter" idx="12"/>
          </p:nvPr>
        </p:nvSpPr>
        <p:spPr/>
        <p:txBody>
          <a:bodyPr/>
          <a:lstStyle/>
          <a:p>
            <a:fld id="{0AC8EB61-6689-BD46-842D-184A5EFC0833}" type="slidenum">
              <a:rPr lang="en-US" smtClean="0">
                <a:solidFill>
                  <a:schemeClr val="bg1"/>
                </a:solidFill>
              </a:rPr>
              <a:t>10</a:t>
            </a:fld>
            <a:endParaRPr lang="en-US">
              <a:solidFill>
                <a:schemeClr val="bg1"/>
              </a:solidFill>
            </a:endParaRPr>
          </a:p>
        </p:txBody>
      </p:sp>
      <p:pic>
        <p:nvPicPr>
          <p:cNvPr id="5" name="Picture 4">
            <a:extLst>
              <a:ext uri="{FF2B5EF4-FFF2-40B4-BE49-F238E27FC236}">
                <a16:creationId xmlns:a16="http://schemas.microsoft.com/office/drawing/2014/main" id="{2A19A72D-757B-728E-E713-AD5684692C39}"/>
              </a:ext>
            </a:extLst>
          </p:cNvPr>
          <p:cNvPicPr>
            <a:picLocks noChangeAspect="1"/>
          </p:cNvPicPr>
          <p:nvPr/>
        </p:nvPicPr>
        <p:blipFill>
          <a:blip r:embed="rId3"/>
          <a:stretch>
            <a:fillRect/>
          </a:stretch>
        </p:blipFill>
        <p:spPr>
          <a:xfrm>
            <a:off x="668482" y="960486"/>
            <a:ext cx="5272240" cy="1361977"/>
          </a:xfrm>
          <a:prstGeom prst="rect">
            <a:avLst/>
          </a:prstGeom>
        </p:spPr>
      </p:pic>
      <p:pic>
        <p:nvPicPr>
          <p:cNvPr id="7" name="Picture 6">
            <a:extLst>
              <a:ext uri="{FF2B5EF4-FFF2-40B4-BE49-F238E27FC236}">
                <a16:creationId xmlns:a16="http://schemas.microsoft.com/office/drawing/2014/main" id="{872481E6-B70C-61F7-E35D-7A38304BBFEC}"/>
              </a:ext>
            </a:extLst>
          </p:cNvPr>
          <p:cNvPicPr>
            <a:picLocks noChangeAspect="1"/>
          </p:cNvPicPr>
          <p:nvPr/>
        </p:nvPicPr>
        <p:blipFill>
          <a:blip r:embed="rId4"/>
          <a:stretch>
            <a:fillRect/>
          </a:stretch>
        </p:blipFill>
        <p:spPr>
          <a:xfrm>
            <a:off x="951385" y="2455812"/>
            <a:ext cx="4706433" cy="3020465"/>
          </a:xfrm>
          <a:prstGeom prst="rect">
            <a:avLst/>
          </a:prstGeom>
        </p:spPr>
      </p:pic>
      <p:sp>
        <p:nvSpPr>
          <p:cNvPr id="11" name="TextBox 10">
            <a:extLst>
              <a:ext uri="{FF2B5EF4-FFF2-40B4-BE49-F238E27FC236}">
                <a16:creationId xmlns:a16="http://schemas.microsoft.com/office/drawing/2014/main" id="{45D737BF-6466-78CD-B1FB-44F4BFA5EEA0}"/>
              </a:ext>
            </a:extLst>
          </p:cNvPr>
          <p:cNvSpPr txBox="1"/>
          <p:nvPr/>
        </p:nvSpPr>
        <p:spPr>
          <a:xfrm>
            <a:off x="2542437" y="5476495"/>
            <a:ext cx="1524328" cy="369332"/>
          </a:xfrm>
          <a:prstGeom prst="rect">
            <a:avLst/>
          </a:prstGeom>
          <a:noFill/>
        </p:spPr>
        <p:txBody>
          <a:bodyPr wrap="none" rtlCol="0">
            <a:spAutoFit/>
          </a:bodyPr>
          <a:lstStyle/>
          <a:p>
            <a:r>
              <a:rPr lang="en-US" dirty="0"/>
              <a:t>Grating model</a:t>
            </a:r>
          </a:p>
        </p:txBody>
      </p:sp>
      <p:sp>
        <p:nvSpPr>
          <p:cNvPr id="14" name="TextBox 13">
            <a:extLst>
              <a:ext uri="{FF2B5EF4-FFF2-40B4-BE49-F238E27FC236}">
                <a16:creationId xmlns:a16="http://schemas.microsoft.com/office/drawing/2014/main" id="{A852D905-D691-E457-F3ED-D56093FD7E1C}"/>
              </a:ext>
            </a:extLst>
          </p:cNvPr>
          <p:cNvSpPr txBox="1"/>
          <p:nvPr/>
        </p:nvSpPr>
        <p:spPr>
          <a:xfrm>
            <a:off x="6672328" y="182563"/>
            <a:ext cx="4681472" cy="6801862"/>
          </a:xfrm>
          <a:prstGeom prst="rect">
            <a:avLst/>
          </a:prstGeom>
          <a:noFill/>
        </p:spPr>
        <p:txBody>
          <a:bodyPr wrap="square" rtlCol="0">
            <a:spAutoFit/>
          </a:bodyPr>
          <a:lstStyle/>
          <a:p>
            <a:r>
              <a:rPr lang="en-US" sz="2300" dirty="0"/>
              <a:t>Grating modeled as a radial corrugation with 50% duty cycle.</a:t>
            </a:r>
          </a:p>
          <a:p>
            <a:endParaRPr lang="en-US" sz="2300" dirty="0"/>
          </a:p>
          <a:p>
            <a:r>
              <a:rPr lang="en-US" sz="2300" dirty="0"/>
              <a:t>Parameters varied:</a:t>
            </a:r>
          </a:p>
          <a:p>
            <a:pPr marL="342900" indent="-342900">
              <a:buFont typeface="Arial" panose="020B0604020202020204" pitchFamily="34" charset="0"/>
              <a:buChar char="•"/>
            </a:pPr>
            <a:r>
              <a:rPr lang="en-US" sz="2300" dirty="0"/>
              <a:t>Corrugation depth</a:t>
            </a:r>
          </a:p>
          <a:p>
            <a:pPr marL="342900" indent="-342900">
              <a:buFont typeface="Arial" panose="020B0604020202020204" pitchFamily="34" charset="0"/>
              <a:buChar char="•"/>
            </a:pPr>
            <a:r>
              <a:rPr lang="en-US" sz="2300" dirty="0"/>
              <a:t>Grating length</a:t>
            </a:r>
          </a:p>
          <a:p>
            <a:r>
              <a:rPr lang="en-US" sz="2300" dirty="0"/>
              <a:t>Period for each corrugation depth determined via λ</a:t>
            </a:r>
            <a:r>
              <a:rPr lang="en-US" sz="2300" baseline="-25000" dirty="0"/>
              <a:t>B</a:t>
            </a:r>
            <a:r>
              <a:rPr lang="en-US" sz="2300" dirty="0"/>
              <a:t> = 2·n</a:t>
            </a:r>
            <a:r>
              <a:rPr lang="en-US" sz="2300" baseline="-25000" dirty="0"/>
              <a:t>eff,avg</a:t>
            </a:r>
            <a:r>
              <a:rPr lang="en-US" sz="2300" dirty="0"/>
              <a:t>·Λ </a:t>
            </a:r>
          </a:p>
          <a:p>
            <a:r>
              <a:rPr lang="en-US" sz="2300" dirty="0"/>
              <a:t>(λ</a:t>
            </a:r>
            <a:r>
              <a:rPr lang="en-US" sz="2300" baseline="-25000" dirty="0"/>
              <a:t>B </a:t>
            </a:r>
            <a:r>
              <a:rPr lang="en-US" sz="2300" dirty="0"/>
              <a:t>= 1540 nm, FDE analysis to find n</a:t>
            </a:r>
            <a:r>
              <a:rPr lang="en-US" sz="2300" baseline="-25000" dirty="0"/>
              <a:t>eff,avg</a:t>
            </a:r>
            <a:r>
              <a:rPr lang="en-US" sz="2300" dirty="0"/>
              <a:t>)</a:t>
            </a:r>
          </a:p>
          <a:p>
            <a:endParaRPr lang="en-US" sz="2300" dirty="0"/>
          </a:p>
          <a:p>
            <a:r>
              <a:rPr lang="en-US" sz="2300" dirty="0"/>
              <a:t>Desired effects:</a:t>
            </a:r>
          </a:p>
          <a:p>
            <a:pPr marL="342900" indent="-342900">
              <a:buFont typeface="Arial" panose="020B0604020202020204" pitchFamily="34" charset="0"/>
              <a:buChar char="•"/>
            </a:pPr>
            <a:r>
              <a:rPr lang="en-US" sz="2300" dirty="0"/>
              <a:t>High reflection strength / transmission attenuation at λ</a:t>
            </a:r>
            <a:r>
              <a:rPr lang="en-US" sz="2300" baseline="-25000" dirty="0"/>
              <a:t>B</a:t>
            </a:r>
          </a:p>
          <a:p>
            <a:pPr marL="342900" indent="-342900">
              <a:buFont typeface="Arial" panose="020B0604020202020204" pitchFamily="34" charset="0"/>
              <a:buChar char="•"/>
            </a:pPr>
            <a:r>
              <a:rPr lang="en-US" sz="2300" dirty="0"/>
              <a:t>Narrow -3 dB reflection bandwidth</a:t>
            </a:r>
          </a:p>
          <a:p>
            <a:pPr marL="342900" indent="-342900">
              <a:buFont typeface="Arial" panose="020B0604020202020204" pitchFamily="34" charset="0"/>
              <a:buChar char="•"/>
            </a:pPr>
            <a:r>
              <a:rPr lang="en-US" sz="2300" dirty="0"/>
              <a:t>Low insertion loss</a:t>
            </a:r>
          </a:p>
          <a:p>
            <a:pPr marL="342900" indent="-342900">
              <a:buFont typeface="Arial" panose="020B0604020202020204" pitchFamily="34" charset="0"/>
              <a:buChar char="•"/>
            </a:pPr>
            <a:endParaRPr lang="en-US" sz="2500" dirty="0"/>
          </a:p>
          <a:p>
            <a:endParaRPr lang="en-US" sz="2500" dirty="0"/>
          </a:p>
          <a:p>
            <a:endParaRPr lang="en-US" dirty="0"/>
          </a:p>
        </p:txBody>
      </p:sp>
    </p:spTree>
    <p:extLst>
      <p:ext uri="{BB962C8B-B14F-4D97-AF65-F5344CB8AC3E}">
        <p14:creationId xmlns:p14="http://schemas.microsoft.com/office/powerpoint/2010/main" val="14409796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18FA5-CD90-DB44-DB86-028D97A37D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903E8E-864D-D421-82A3-071173BF758C}"/>
              </a:ext>
            </a:extLst>
          </p:cNvPr>
          <p:cNvSpPr>
            <a:spLocks noGrp="1"/>
          </p:cNvSpPr>
          <p:nvPr>
            <p:ph type="title"/>
          </p:nvPr>
        </p:nvSpPr>
        <p:spPr>
          <a:xfrm>
            <a:off x="668482" y="182563"/>
            <a:ext cx="10855036" cy="1325563"/>
          </a:xfrm>
        </p:spPr>
        <p:txBody>
          <a:bodyPr>
            <a:normAutofit/>
          </a:bodyPr>
          <a:lstStyle/>
          <a:p>
            <a:r>
              <a:rPr lang="en-US" sz="3500" b="1" dirty="0"/>
              <a:t>Results: Spectral Response, 50 nm corrugation depth</a:t>
            </a:r>
          </a:p>
        </p:txBody>
      </p:sp>
      <p:sp>
        <p:nvSpPr>
          <p:cNvPr id="3" name="Content Placeholder 2">
            <a:extLst>
              <a:ext uri="{FF2B5EF4-FFF2-40B4-BE49-F238E27FC236}">
                <a16:creationId xmlns:a16="http://schemas.microsoft.com/office/drawing/2014/main" id="{39C84EF5-8504-A38D-8C7B-80E2815D28A8}"/>
              </a:ext>
            </a:extLst>
          </p:cNvPr>
          <p:cNvSpPr>
            <a:spLocks noGrp="1"/>
          </p:cNvSpPr>
          <p:nvPr>
            <p:ph idx="1"/>
          </p:nvPr>
        </p:nvSpPr>
        <p:spPr>
          <a:xfrm>
            <a:off x="838200" y="1330036"/>
            <a:ext cx="10515600" cy="4846927"/>
          </a:xfrm>
        </p:spPr>
        <p:txBody>
          <a:bodyPr>
            <a:normAutofit/>
          </a:bodyPr>
          <a:lstStyle/>
          <a:p>
            <a:pPr marL="0" indent="0">
              <a:buNone/>
            </a:pPr>
            <a:endParaRPr lang="en-US" sz="2400" dirty="0"/>
          </a:p>
          <a:p>
            <a:pPr marL="0" indent="0">
              <a:buNone/>
            </a:pPr>
            <a:endParaRPr lang="en-US" sz="2400" dirty="0"/>
          </a:p>
        </p:txBody>
      </p:sp>
      <p:sp>
        <p:nvSpPr>
          <p:cNvPr id="4" name="Slide Number Placeholder 3">
            <a:extLst>
              <a:ext uri="{FF2B5EF4-FFF2-40B4-BE49-F238E27FC236}">
                <a16:creationId xmlns:a16="http://schemas.microsoft.com/office/drawing/2014/main" id="{8DA546E1-2A28-5E70-698C-BFCDA73845B9}"/>
              </a:ext>
            </a:extLst>
          </p:cNvPr>
          <p:cNvSpPr>
            <a:spLocks noGrp="1"/>
          </p:cNvSpPr>
          <p:nvPr>
            <p:ph type="sldNum" sz="quarter" idx="12"/>
          </p:nvPr>
        </p:nvSpPr>
        <p:spPr/>
        <p:txBody>
          <a:bodyPr/>
          <a:lstStyle/>
          <a:p>
            <a:fld id="{0AC8EB61-6689-BD46-842D-184A5EFC0833}" type="slidenum">
              <a:rPr lang="en-US" smtClean="0">
                <a:solidFill>
                  <a:schemeClr val="bg1"/>
                </a:solidFill>
              </a:rPr>
              <a:t>11</a:t>
            </a:fld>
            <a:endParaRPr lang="en-US">
              <a:solidFill>
                <a:schemeClr val="bg1"/>
              </a:solidFill>
            </a:endParaRPr>
          </a:p>
        </p:txBody>
      </p:sp>
      <p:pic>
        <p:nvPicPr>
          <p:cNvPr id="6" name="Picture 5">
            <a:extLst>
              <a:ext uri="{FF2B5EF4-FFF2-40B4-BE49-F238E27FC236}">
                <a16:creationId xmlns:a16="http://schemas.microsoft.com/office/drawing/2014/main" id="{282C7A44-C84D-8A77-3264-4EAEEB17723D}"/>
              </a:ext>
            </a:extLst>
          </p:cNvPr>
          <p:cNvPicPr>
            <a:picLocks noChangeAspect="1"/>
          </p:cNvPicPr>
          <p:nvPr/>
        </p:nvPicPr>
        <p:blipFill>
          <a:blip r:embed="rId3"/>
          <a:stretch>
            <a:fillRect/>
          </a:stretch>
        </p:blipFill>
        <p:spPr>
          <a:xfrm>
            <a:off x="1437793" y="746877"/>
            <a:ext cx="9316414" cy="3425806"/>
          </a:xfrm>
          <a:prstGeom prst="rect">
            <a:avLst/>
          </a:prstGeom>
        </p:spPr>
      </p:pic>
      <p:graphicFrame>
        <p:nvGraphicFramePr>
          <p:cNvPr id="8" name="Table 7">
            <a:extLst>
              <a:ext uri="{FF2B5EF4-FFF2-40B4-BE49-F238E27FC236}">
                <a16:creationId xmlns:a16="http://schemas.microsoft.com/office/drawing/2014/main" id="{14501299-1DE0-BE2B-B703-A7C53CA17C62}"/>
              </a:ext>
            </a:extLst>
          </p:cNvPr>
          <p:cNvGraphicFramePr>
            <a:graphicFrameLocks noGrp="1"/>
          </p:cNvGraphicFramePr>
          <p:nvPr>
            <p:extLst>
              <p:ext uri="{D42A27DB-BD31-4B8C-83A1-F6EECF244321}">
                <p14:modId xmlns:p14="http://schemas.microsoft.com/office/powerpoint/2010/main" val="586806669"/>
              </p:ext>
            </p:extLst>
          </p:nvPr>
        </p:nvGraphicFramePr>
        <p:xfrm>
          <a:off x="2135570" y="4306032"/>
          <a:ext cx="8158359" cy="1585878"/>
        </p:xfrm>
        <a:graphic>
          <a:graphicData uri="http://schemas.openxmlformats.org/drawingml/2006/table">
            <a:tbl>
              <a:tblPr firstRow="1" firstCol="1" bandRow="1">
                <a:tableStyleId>{5C22544A-7EE6-4342-B048-85BDC9FD1C3A}</a:tableStyleId>
              </a:tblPr>
              <a:tblGrid>
                <a:gridCol w="2718949">
                  <a:extLst>
                    <a:ext uri="{9D8B030D-6E8A-4147-A177-3AD203B41FA5}">
                      <a16:colId xmlns:a16="http://schemas.microsoft.com/office/drawing/2014/main" val="2655266487"/>
                    </a:ext>
                  </a:extLst>
                </a:gridCol>
                <a:gridCol w="2719705">
                  <a:extLst>
                    <a:ext uri="{9D8B030D-6E8A-4147-A177-3AD203B41FA5}">
                      <a16:colId xmlns:a16="http://schemas.microsoft.com/office/drawing/2014/main" val="1199346996"/>
                    </a:ext>
                  </a:extLst>
                </a:gridCol>
                <a:gridCol w="2719705">
                  <a:extLst>
                    <a:ext uri="{9D8B030D-6E8A-4147-A177-3AD203B41FA5}">
                      <a16:colId xmlns:a16="http://schemas.microsoft.com/office/drawing/2014/main" val="3638175711"/>
                    </a:ext>
                  </a:extLst>
                </a:gridCol>
              </a:tblGrid>
              <a:tr h="264313">
                <a:tc gridSpan="3">
                  <a:txBody>
                    <a:bodyPr/>
                    <a:lstStyle/>
                    <a:p>
                      <a:pPr marL="0" marR="0" algn="ctr">
                        <a:lnSpc>
                          <a:spcPct val="115000"/>
                        </a:lnSpc>
                        <a:spcAft>
                          <a:spcPts val="800"/>
                        </a:spcAft>
                        <a:buNone/>
                      </a:pPr>
                      <a:r>
                        <a:rPr lang="en-US" sz="1200" kern="100">
                          <a:effectLst/>
                        </a:rPr>
                        <a:t>50 nm corrugation depth, Λ = 612.8 nm</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602556081"/>
                  </a:ext>
                </a:extLst>
              </a:tr>
              <a:tr h="264313">
                <a:tc>
                  <a:txBody>
                    <a:bodyPr/>
                    <a:lstStyle/>
                    <a:p>
                      <a:pPr marL="0" marR="0" algn="ctr">
                        <a:lnSpc>
                          <a:spcPct val="115000"/>
                        </a:lnSpc>
                        <a:spcAft>
                          <a:spcPts val="800"/>
                        </a:spcAft>
                        <a:buNone/>
                      </a:pPr>
                      <a:r>
                        <a:rPr lang="en-US" sz="1200" kern="100">
                          <a:effectLst/>
                        </a:rPr>
                        <a:t>N (number of periods)</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15000"/>
                        </a:lnSpc>
                        <a:spcAft>
                          <a:spcPts val="800"/>
                        </a:spcAft>
                        <a:buNone/>
                      </a:pPr>
                      <a:r>
                        <a:rPr lang="en-US" sz="1200" kern="100">
                          <a:effectLst/>
                        </a:rPr>
                        <a:t>Grating length (</a:t>
                      </a:r>
                      <a:r>
                        <a:rPr lang="el-GR" sz="1200" kern="100">
                          <a:effectLst/>
                        </a:rPr>
                        <a:t>μ</a:t>
                      </a:r>
                      <a:r>
                        <a:rPr lang="en-US" sz="1200" kern="100">
                          <a:effectLst/>
                        </a:rPr>
                        <a:t>m)</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15000"/>
                        </a:lnSpc>
                        <a:spcAft>
                          <a:spcPts val="800"/>
                        </a:spcAft>
                        <a:buNone/>
                      </a:pPr>
                      <a:r>
                        <a:rPr lang="en-US" sz="1200" kern="100">
                          <a:effectLst/>
                        </a:rPr>
                        <a:t>Minimum loss (dB)</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48488062"/>
                  </a:ext>
                </a:extLst>
              </a:tr>
              <a:tr h="264313">
                <a:tc>
                  <a:txBody>
                    <a:bodyPr/>
                    <a:lstStyle/>
                    <a:p>
                      <a:pPr marL="0" marR="0" algn="ctr">
                        <a:lnSpc>
                          <a:spcPct val="115000"/>
                        </a:lnSpc>
                        <a:spcAft>
                          <a:spcPts val="800"/>
                        </a:spcAft>
                        <a:buNone/>
                      </a:pPr>
                      <a:r>
                        <a:rPr lang="en-US" sz="1200" kern="100">
                          <a:effectLst/>
                        </a:rPr>
                        <a:t>163</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15000"/>
                        </a:lnSpc>
                        <a:spcAft>
                          <a:spcPts val="800"/>
                        </a:spcAft>
                        <a:buNone/>
                      </a:pPr>
                      <a:r>
                        <a:rPr lang="en-US" sz="1200" kern="100">
                          <a:effectLst/>
                        </a:rPr>
                        <a:t>99.9</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15000"/>
                        </a:lnSpc>
                        <a:spcAft>
                          <a:spcPts val="800"/>
                        </a:spcAft>
                        <a:buNone/>
                      </a:pPr>
                      <a:r>
                        <a:rPr lang="en-US" sz="1200" kern="100">
                          <a:effectLst/>
                        </a:rPr>
                        <a:t>0.21</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16273531"/>
                  </a:ext>
                </a:extLst>
              </a:tr>
              <a:tr h="264313">
                <a:tc>
                  <a:txBody>
                    <a:bodyPr/>
                    <a:lstStyle/>
                    <a:p>
                      <a:pPr marL="0" marR="0" algn="ctr">
                        <a:lnSpc>
                          <a:spcPct val="115000"/>
                        </a:lnSpc>
                        <a:spcAft>
                          <a:spcPts val="800"/>
                        </a:spcAft>
                        <a:buNone/>
                      </a:pPr>
                      <a:r>
                        <a:rPr lang="en-US" sz="1200" kern="100">
                          <a:effectLst/>
                        </a:rPr>
                        <a:t>326</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15000"/>
                        </a:lnSpc>
                        <a:spcAft>
                          <a:spcPts val="800"/>
                        </a:spcAft>
                        <a:buNone/>
                      </a:pPr>
                      <a:r>
                        <a:rPr lang="en-US" sz="1200" kern="100">
                          <a:effectLst/>
                        </a:rPr>
                        <a:t>199.8</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15000"/>
                        </a:lnSpc>
                        <a:spcAft>
                          <a:spcPts val="800"/>
                        </a:spcAft>
                        <a:buNone/>
                      </a:pPr>
                      <a:r>
                        <a:rPr lang="en-US" sz="1200" kern="100" dirty="0">
                          <a:effectLst/>
                        </a:rPr>
                        <a:t>0.42</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27110746"/>
                  </a:ext>
                </a:extLst>
              </a:tr>
              <a:tr h="264313">
                <a:tc>
                  <a:txBody>
                    <a:bodyPr/>
                    <a:lstStyle/>
                    <a:p>
                      <a:pPr marL="0" marR="0" algn="ctr">
                        <a:lnSpc>
                          <a:spcPct val="115000"/>
                        </a:lnSpc>
                        <a:spcAft>
                          <a:spcPts val="800"/>
                        </a:spcAft>
                        <a:buNone/>
                      </a:pPr>
                      <a:r>
                        <a:rPr lang="en-US" sz="1200" kern="100">
                          <a:effectLst/>
                        </a:rPr>
                        <a:t>490</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15000"/>
                        </a:lnSpc>
                        <a:spcAft>
                          <a:spcPts val="800"/>
                        </a:spcAft>
                        <a:buNone/>
                      </a:pPr>
                      <a:r>
                        <a:rPr lang="en-US" sz="1200" kern="100">
                          <a:effectLst/>
                        </a:rPr>
                        <a:t>300.3</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15000"/>
                        </a:lnSpc>
                        <a:spcAft>
                          <a:spcPts val="800"/>
                        </a:spcAft>
                        <a:buNone/>
                      </a:pPr>
                      <a:r>
                        <a:rPr lang="en-US" sz="1200" kern="100">
                          <a:effectLst/>
                        </a:rPr>
                        <a:t>0.64</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5105038"/>
                  </a:ext>
                </a:extLst>
              </a:tr>
              <a:tr h="264313">
                <a:tc>
                  <a:txBody>
                    <a:bodyPr/>
                    <a:lstStyle/>
                    <a:p>
                      <a:pPr marL="0" marR="0" algn="ctr">
                        <a:lnSpc>
                          <a:spcPct val="115000"/>
                        </a:lnSpc>
                        <a:spcAft>
                          <a:spcPts val="800"/>
                        </a:spcAft>
                        <a:buNone/>
                      </a:pPr>
                      <a:r>
                        <a:rPr lang="en-US" sz="1200" kern="100">
                          <a:effectLst/>
                        </a:rPr>
                        <a:t>653</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15000"/>
                        </a:lnSpc>
                        <a:spcAft>
                          <a:spcPts val="800"/>
                        </a:spcAft>
                        <a:buNone/>
                      </a:pPr>
                      <a:r>
                        <a:rPr lang="en-US" sz="1200" kern="100">
                          <a:effectLst/>
                        </a:rPr>
                        <a:t>400.2</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15000"/>
                        </a:lnSpc>
                        <a:spcAft>
                          <a:spcPts val="800"/>
                        </a:spcAft>
                        <a:buNone/>
                      </a:pPr>
                      <a:r>
                        <a:rPr lang="en-US" sz="1200" kern="100" dirty="0">
                          <a:effectLst/>
                        </a:rPr>
                        <a:t>0.85</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19790054"/>
                  </a:ext>
                </a:extLst>
              </a:tr>
            </a:tbl>
          </a:graphicData>
        </a:graphic>
      </p:graphicFrame>
    </p:spTree>
    <p:extLst>
      <p:ext uri="{BB962C8B-B14F-4D97-AF65-F5344CB8AC3E}">
        <p14:creationId xmlns:p14="http://schemas.microsoft.com/office/powerpoint/2010/main" val="16793193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61D54F-7A16-68EA-A8EA-9CB8459CA3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514CE6-A3BF-7612-3CC8-7907E8C911CF}"/>
              </a:ext>
            </a:extLst>
          </p:cNvPr>
          <p:cNvSpPr>
            <a:spLocks noGrp="1"/>
          </p:cNvSpPr>
          <p:nvPr>
            <p:ph type="title"/>
          </p:nvPr>
        </p:nvSpPr>
        <p:spPr>
          <a:xfrm>
            <a:off x="668482" y="182563"/>
            <a:ext cx="10855036" cy="1325563"/>
          </a:xfrm>
        </p:spPr>
        <p:txBody>
          <a:bodyPr>
            <a:normAutofit/>
          </a:bodyPr>
          <a:lstStyle/>
          <a:p>
            <a:r>
              <a:rPr lang="en-US" sz="3500" b="1" dirty="0"/>
              <a:t>Results: Spectral Response, 100 nm corrugation depth</a:t>
            </a:r>
          </a:p>
        </p:txBody>
      </p:sp>
      <p:sp>
        <p:nvSpPr>
          <p:cNvPr id="3" name="Content Placeholder 2">
            <a:extLst>
              <a:ext uri="{FF2B5EF4-FFF2-40B4-BE49-F238E27FC236}">
                <a16:creationId xmlns:a16="http://schemas.microsoft.com/office/drawing/2014/main" id="{BC1A8609-8C7E-39B2-E2F5-343FAB5405B2}"/>
              </a:ext>
            </a:extLst>
          </p:cNvPr>
          <p:cNvSpPr>
            <a:spLocks noGrp="1"/>
          </p:cNvSpPr>
          <p:nvPr>
            <p:ph idx="1"/>
          </p:nvPr>
        </p:nvSpPr>
        <p:spPr>
          <a:xfrm>
            <a:off x="838200" y="1330036"/>
            <a:ext cx="10515600" cy="4846927"/>
          </a:xfrm>
        </p:spPr>
        <p:txBody>
          <a:bodyPr>
            <a:normAutofit/>
          </a:bodyPr>
          <a:lstStyle/>
          <a:p>
            <a:pPr marL="0" indent="0">
              <a:buNone/>
            </a:pPr>
            <a:endParaRPr lang="en-US" sz="2400" dirty="0"/>
          </a:p>
          <a:p>
            <a:pPr marL="0" indent="0">
              <a:buNone/>
            </a:pPr>
            <a:endParaRPr lang="en-US" sz="2400" dirty="0"/>
          </a:p>
        </p:txBody>
      </p:sp>
      <p:sp>
        <p:nvSpPr>
          <p:cNvPr id="4" name="Slide Number Placeholder 3">
            <a:extLst>
              <a:ext uri="{FF2B5EF4-FFF2-40B4-BE49-F238E27FC236}">
                <a16:creationId xmlns:a16="http://schemas.microsoft.com/office/drawing/2014/main" id="{889EFD33-C4AE-B6C4-00B0-7CAFFB54C972}"/>
              </a:ext>
            </a:extLst>
          </p:cNvPr>
          <p:cNvSpPr>
            <a:spLocks noGrp="1"/>
          </p:cNvSpPr>
          <p:nvPr>
            <p:ph type="sldNum" sz="quarter" idx="12"/>
          </p:nvPr>
        </p:nvSpPr>
        <p:spPr/>
        <p:txBody>
          <a:bodyPr/>
          <a:lstStyle/>
          <a:p>
            <a:fld id="{0AC8EB61-6689-BD46-842D-184A5EFC0833}" type="slidenum">
              <a:rPr lang="en-US" smtClean="0">
                <a:solidFill>
                  <a:schemeClr val="bg1"/>
                </a:solidFill>
              </a:rPr>
              <a:t>12</a:t>
            </a:fld>
            <a:endParaRPr lang="en-US">
              <a:solidFill>
                <a:schemeClr val="bg1"/>
              </a:solidFill>
            </a:endParaRPr>
          </a:p>
        </p:txBody>
      </p:sp>
      <p:pic>
        <p:nvPicPr>
          <p:cNvPr id="6" name="Picture 5">
            <a:extLst>
              <a:ext uri="{FF2B5EF4-FFF2-40B4-BE49-F238E27FC236}">
                <a16:creationId xmlns:a16="http://schemas.microsoft.com/office/drawing/2014/main" id="{52158E8E-FBBD-5F66-E41D-7A6B873A4B4C}"/>
              </a:ext>
            </a:extLst>
          </p:cNvPr>
          <p:cNvPicPr>
            <a:picLocks noChangeAspect="1"/>
          </p:cNvPicPr>
          <p:nvPr/>
        </p:nvPicPr>
        <p:blipFill>
          <a:blip r:embed="rId3"/>
          <a:stretch>
            <a:fillRect/>
          </a:stretch>
        </p:blipFill>
        <p:spPr>
          <a:xfrm>
            <a:off x="1437793" y="746877"/>
            <a:ext cx="9316414" cy="3425806"/>
          </a:xfrm>
          <a:prstGeom prst="rect">
            <a:avLst/>
          </a:prstGeom>
        </p:spPr>
      </p:pic>
      <p:graphicFrame>
        <p:nvGraphicFramePr>
          <p:cNvPr id="8" name="Table 7">
            <a:extLst>
              <a:ext uri="{FF2B5EF4-FFF2-40B4-BE49-F238E27FC236}">
                <a16:creationId xmlns:a16="http://schemas.microsoft.com/office/drawing/2014/main" id="{9C1A05B6-527B-15EA-DC57-57A7B72BE949}"/>
              </a:ext>
            </a:extLst>
          </p:cNvPr>
          <p:cNvGraphicFramePr>
            <a:graphicFrameLocks noGrp="1"/>
          </p:cNvGraphicFramePr>
          <p:nvPr/>
        </p:nvGraphicFramePr>
        <p:xfrm>
          <a:off x="2135570" y="4306032"/>
          <a:ext cx="8158359" cy="1585878"/>
        </p:xfrm>
        <a:graphic>
          <a:graphicData uri="http://schemas.openxmlformats.org/drawingml/2006/table">
            <a:tbl>
              <a:tblPr firstRow="1" firstCol="1" bandRow="1">
                <a:tableStyleId>{5C22544A-7EE6-4342-B048-85BDC9FD1C3A}</a:tableStyleId>
              </a:tblPr>
              <a:tblGrid>
                <a:gridCol w="2718949">
                  <a:extLst>
                    <a:ext uri="{9D8B030D-6E8A-4147-A177-3AD203B41FA5}">
                      <a16:colId xmlns:a16="http://schemas.microsoft.com/office/drawing/2014/main" val="2655266487"/>
                    </a:ext>
                  </a:extLst>
                </a:gridCol>
                <a:gridCol w="2719705">
                  <a:extLst>
                    <a:ext uri="{9D8B030D-6E8A-4147-A177-3AD203B41FA5}">
                      <a16:colId xmlns:a16="http://schemas.microsoft.com/office/drawing/2014/main" val="1199346996"/>
                    </a:ext>
                  </a:extLst>
                </a:gridCol>
                <a:gridCol w="2719705">
                  <a:extLst>
                    <a:ext uri="{9D8B030D-6E8A-4147-A177-3AD203B41FA5}">
                      <a16:colId xmlns:a16="http://schemas.microsoft.com/office/drawing/2014/main" val="3638175711"/>
                    </a:ext>
                  </a:extLst>
                </a:gridCol>
              </a:tblGrid>
              <a:tr h="264313">
                <a:tc gridSpan="3">
                  <a:txBody>
                    <a:bodyPr/>
                    <a:lstStyle/>
                    <a:p>
                      <a:pPr marL="0" marR="0" algn="ctr">
                        <a:lnSpc>
                          <a:spcPct val="115000"/>
                        </a:lnSpc>
                        <a:spcAft>
                          <a:spcPts val="800"/>
                        </a:spcAft>
                        <a:buNone/>
                      </a:pPr>
                      <a:r>
                        <a:rPr lang="en-US" sz="1200" kern="100" dirty="0">
                          <a:effectLst/>
                        </a:rPr>
                        <a:t>50 nm corrugation depth, Λ = 612.8 nm</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602556081"/>
                  </a:ext>
                </a:extLst>
              </a:tr>
              <a:tr h="264313">
                <a:tc>
                  <a:txBody>
                    <a:bodyPr/>
                    <a:lstStyle/>
                    <a:p>
                      <a:pPr marL="0" marR="0" algn="ctr">
                        <a:lnSpc>
                          <a:spcPct val="115000"/>
                        </a:lnSpc>
                        <a:spcAft>
                          <a:spcPts val="800"/>
                        </a:spcAft>
                        <a:buNone/>
                      </a:pPr>
                      <a:r>
                        <a:rPr lang="en-US" sz="1200" kern="100">
                          <a:effectLst/>
                        </a:rPr>
                        <a:t>N (number of periods)</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15000"/>
                        </a:lnSpc>
                        <a:spcAft>
                          <a:spcPts val="800"/>
                        </a:spcAft>
                        <a:buNone/>
                      </a:pPr>
                      <a:r>
                        <a:rPr lang="en-US" sz="1200" kern="100">
                          <a:effectLst/>
                        </a:rPr>
                        <a:t>Grating length (</a:t>
                      </a:r>
                      <a:r>
                        <a:rPr lang="el-GR" sz="1200" kern="100">
                          <a:effectLst/>
                        </a:rPr>
                        <a:t>μ</a:t>
                      </a:r>
                      <a:r>
                        <a:rPr lang="en-US" sz="1200" kern="100">
                          <a:effectLst/>
                        </a:rPr>
                        <a:t>m)</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15000"/>
                        </a:lnSpc>
                        <a:spcAft>
                          <a:spcPts val="800"/>
                        </a:spcAft>
                        <a:buNone/>
                      </a:pPr>
                      <a:r>
                        <a:rPr lang="en-US" sz="1200" kern="100">
                          <a:effectLst/>
                        </a:rPr>
                        <a:t>Minimum loss (dB)</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48488062"/>
                  </a:ext>
                </a:extLst>
              </a:tr>
              <a:tr h="264313">
                <a:tc>
                  <a:txBody>
                    <a:bodyPr/>
                    <a:lstStyle/>
                    <a:p>
                      <a:pPr marL="0" marR="0" algn="ctr">
                        <a:lnSpc>
                          <a:spcPct val="115000"/>
                        </a:lnSpc>
                        <a:spcAft>
                          <a:spcPts val="800"/>
                        </a:spcAft>
                        <a:buNone/>
                      </a:pPr>
                      <a:r>
                        <a:rPr lang="en-US" sz="1200" kern="100">
                          <a:effectLst/>
                        </a:rPr>
                        <a:t>163</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15000"/>
                        </a:lnSpc>
                        <a:spcAft>
                          <a:spcPts val="800"/>
                        </a:spcAft>
                        <a:buNone/>
                      </a:pPr>
                      <a:r>
                        <a:rPr lang="en-US" sz="1200" kern="100">
                          <a:effectLst/>
                        </a:rPr>
                        <a:t>99.9</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15000"/>
                        </a:lnSpc>
                        <a:spcAft>
                          <a:spcPts val="800"/>
                        </a:spcAft>
                        <a:buNone/>
                      </a:pPr>
                      <a:r>
                        <a:rPr lang="en-US" sz="1200" kern="100">
                          <a:effectLst/>
                        </a:rPr>
                        <a:t>0.21</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16273531"/>
                  </a:ext>
                </a:extLst>
              </a:tr>
              <a:tr h="264313">
                <a:tc>
                  <a:txBody>
                    <a:bodyPr/>
                    <a:lstStyle/>
                    <a:p>
                      <a:pPr marL="0" marR="0" algn="ctr">
                        <a:lnSpc>
                          <a:spcPct val="115000"/>
                        </a:lnSpc>
                        <a:spcAft>
                          <a:spcPts val="800"/>
                        </a:spcAft>
                        <a:buNone/>
                      </a:pPr>
                      <a:r>
                        <a:rPr lang="en-US" sz="1200" kern="100">
                          <a:effectLst/>
                        </a:rPr>
                        <a:t>326</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15000"/>
                        </a:lnSpc>
                        <a:spcAft>
                          <a:spcPts val="800"/>
                        </a:spcAft>
                        <a:buNone/>
                      </a:pPr>
                      <a:r>
                        <a:rPr lang="en-US" sz="1200" kern="100">
                          <a:effectLst/>
                        </a:rPr>
                        <a:t>199.8</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15000"/>
                        </a:lnSpc>
                        <a:spcAft>
                          <a:spcPts val="800"/>
                        </a:spcAft>
                        <a:buNone/>
                      </a:pPr>
                      <a:r>
                        <a:rPr lang="en-US" sz="1200" kern="100" dirty="0">
                          <a:effectLst/>
                        </a:rPr>
                        <a:t>0.42</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27110746"/>
                  </a:ext>
                </a:extLst>
              </a:tr>
              <a:tr h="264313">
                <a:tc>
                  <a:txBody>
                    <a:bodyPr/>
                    <a:lstStyle/>
                    <a:p>
                      <a:pPr marL="0" marR="0" algn="ctr">
                        <a:lnSpc>
                          <a:spcPct val="115000"/>
                        </a:lnSpc>
                        <a:spcAft>
                          <a:spcPts val="800"/>
                        </a:spcAft>
                        <a:buNone/>
                      </a:pPr>
                      <a:r>
                        <a:rPr lang="en-US" sz="1200" kern="100">
                          <a:effectLst/>
                        </a:rPr>
                        <a:t>490</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15000"/>
                        </a:lnSpc>
                        <a:spcAft>
                          <a:spcPts val="800"/>
                        </a:spcAft>
                        <a:buNone/>
                      </a:pPr>
                      <a:r>
                        <a:rPr lang="en-US" sz="1200" kern="100">
                          <a:effectLst/>
                        </a:rPr>
                        <a:t>300.3</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15000"/>
                        </a:lnSpc>
                        <a:spcAft>
                          <a:spcPts val="800"/>
                        </a:spcAft>
                        <a:buNone/>
                      </a:pPr>
                      <a:r>
                        <a:rPr lang="en-US" sz="1200" kern="100">
                          <a:effectLst/>
                        </a:rPr>
                        <a:t>0.64</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5105038"/>
                  </a:ext>
                </a:extLst>
              </a:tr>
              <a:tr h="264313">
                <a:tc>
                  <a:txBody>
                    <a:bodyPr/>
                    <a:lstStyle/>
                    <a:p>
                      <a:pPr marL="0" marR="0" algn="ctr">
                        <a:lnSpc>
                          <a:spcPct val="115000"/>
                        </a:lnSpc>
                        <a:spcAft>
                          <a:spcPts val="800"/>
                        </a:spcAft>
                        <a:buNone/>
                      </a:pPr>
                      <a:r>
                        <a:rPr lang="en-US" sz="1200" kern="100">
                          <a:effectLst/>
                        </a:rPr>
                        <a:t>653</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15000"/>
                        </a:lnSpc>
                        <a:spcAft>
                          <a:spcPts val="800"/>
                        </a:spcAft>
                        <a:buNone/>
                      </a:pPr>
                      <a:r>
                        <a:rPr lang="en-US" sz="1200" kern="100">
                          <a:effectLst/>
                        </a:rPr>
                        <a:t>400.2</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15000"/>
                        </a:lnSpc>
                        <a:spcAft>
                          <a:spcPts val="800"/>
                        </a:spcAft>
                        <a:buNone/>
                      </a:pPr>
                      <a:r>
                        <a:rPr lang="en-US" sz="1200" kern="100" dirty="0">
                          <a:effectLst/>
                        </a:rPr>
                        <a:t>0.85</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19790054"/>
                  </a:ext>
                </a:extLst>
              </a:tr>
            </a:tbl>
          </a:graphicData>
        </a:graphic>
      </p:graphicFrame>
      <p:pic>
        <p:nvPicPr>
          <p:cNvPr id="5" name="Picture 4">
            <a:extLst>
              <a:ext uri="{FF2B5EF4-FFF2-40B4-BE49-F238E27FC236}">
                <a16:creationId xmlns:a16="http://schemas.microsoft.com/office/drawing/2014/main" id="{DF0C8403-E866-DB75-BDD1-6DDCD5F43921}"/>
              </a:ext>
            </a:extLst>
          </p:cNvPr>
          <p:cNvPicPr>
            <a:picLocks noChangeAspect="1"/>
          </p:cNvPicPr>
          <p:nvPr/>
        </p:nvPicPr>
        <p:blipFill>
          <a:blip r:embed="rId4"/>
          <a:stretch>
            <a:fillRect/>
          </a:stretch>
        </p:blipFill>
        <p:spPr>
          <a:xfrm>
            <a:off x="1383145" y="746877"/>
            <a:ext cx="9357207" cy="3437524"/>
          </a:xfrm>
          <a:prstGeom prst="rect">
            <a:avLst/>
          </a:prstGeom>
        </p:spPr>
      </p:pic>
      <p:graphicFrame>
        <p:nvGraphicFramePr>
          <p:cNvPr id="7" name="Table 6">
            <a:extLst>
              <a:ext uri="{FF2B5EF4-FFF2-40B4-BE49-F238E27FC236}">
                <a16:creationId xmlns:a16="http://schemas.microsoft.com/office/drawing/2014/main" id="{B703E44E-8D15-AA30-01CA-F4C0411EC921}"/>
              </a:ext>
            </a:extLst>
          </p:cNvPr>
          <p:cNvGraphicFramePr>
            <a:graphicFrameLocks noGrp="1"/>
          </p:cNvGraphicFramePr>
          <p:nvPr>
            <p:extLst>
              <p:ext uri="{D42A27DB-BD31-4B8C-83A1-F6EECF244321}">
                <p14:modId xmlns:p14="http://schemas.microsoft.com/office/powerpoint/2010/main" val="850097108"/>
              </p:ext>
            </p:extLst>
          </p:nvPr>
        </p:nvGraphicFramePr>
        <p:xfrm>
          <a:off x="2135569" y="4317750"/>
          <a:ext cx="8158359" cy="1574160"/>
        </p:xfrm>
        <a:graphic>
          <a:graphicData uri="http://schemas.openxmlformats.org/drawingml/2006/table">
            <a:tbl>
              <a:tblPr firstRow="1" firstCol="1" bandRow="1">
                <a:tableStyleId>{5C22544A-7EE6-4342-B048-85BDC9FD1C3A}</a:tableStyleId>
              </a:tblPr>
              <a:tblGrid>
                <a:gridCol w="2718949">
                  <a:extLst>
                    <a:ext uri="{9D8B030D-6E8A-4147-A177-3AD203B41FA5}">
                      <a16:colId xmlns:a16="http://schemas.microsoft.com/office/drawing/2014/main" val="3966564229"/>
                    </a:ext>
                  </a:extLst>
                </a:gridCol>
                <a:gridCol w="2719705">
                  <a:extLst>
                    <a:ext uri="{9D8B030D-6E8A-4147-A177-3AD203B41FA5}">
                      <a16:colId xmlns:a16="http://schemas.microsoft.com/office/drawing/2014/main" val="2510948093"/>
                    </a:ext>
                  </a:extLst>
                </a:gridCol>
                <a:gridCol w="2719705">
                  <a:extLst>
                    <a:ext uri="{9D8B030D-6E8A-4147-A177-3AD203B41FA5}">
                      <a16:colId xmlns:a16="http://schemas.microsoft.com/office/drawing/2014/main" val="2978243993"/>
                    </a:ext>
                  </a:extLst>
                </a:gridCol>
              </a:tblGrid>
              <a:tr h="262360">
                <a:tc gridSpan="3">
                  <a:txBody>
                    <a:bodyPr/>
                    <a:lstStyle/>
                    <a:p>
                      <a:pPr marL="0" marR="0" algn="ctr">
                        <a:lnSpc>
                          <a:spcPct val="115000"/>
                        </a:lnSpc>
                        <a:spcAft>
                          <a:spcPts val="800"/>
                        </a:spcAft>
                        <a:buNone/>
                      </a:pPr>
                      <a:r>
                        <a:rPr lang="en-US" sz="1200" kern="100">
                          <a:effectLst/>
                        </a:rPr>
                        <a:t>100 nm corrugation depth, Λ = 605.2 nm</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630162953"/>
                  </a:ext>
                </a:extLst>
              </a:tr>
              <a:tr h="262360">
                <a:tc>
                  <a:txBody>
                    <a:bodyPr/>
                    <a:lstStyle/>
                    <a:p>
                      <a:pPr marL="0" marR="0" algn="ctr">
                        <a:lnSpc>
                          <a:spcPct val="115000"/>
                        </a:lnSpc>
                        <a:spcAft>
                          <a:spcPts val="800"/>
                        </a:spcAft>
                        <a:buNone/>
                      </a:pPr>
                      <a:r>
                        <a:rPr lang="en-US" sz="1200" kern="100">
                          <a:effectLst/>
                        </a:rPr>
                        <a:t>N (number of periods)</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15000"/>
                        </a:lnSpc>
                        <a:spcAft>
                          <a:spcPts val="800"/>
                        </a:spcAft>
                        <a:buNone/>
                      </a:pPr>
                      <a:r>
                        <a:rPr lang="en-US" sz="1200" kern="100">
                          <a:effectLst/>
                        </a:rPr>
                        <a:t>Grating length (</a:t>
                      </a:r>
                      <a:r>
                        <a:rPr lang="el-GR" sz="1200" kern="100">
                          <a:effectLst/>
                        </a:rPr>
                        <a:t>μ</a:t>
                      </a:r>
                      <a:r>
                        <a:rPr lang="en-US" sz="1200" kern="100">
                          <a:effectLst/>
                        </a:rPr>
                        <a:t>m)</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15000"/>
                        </a:lnSpc>
                        <a:spcAft>
                          <a:spcPts val="800"/>
                        </a:spcAft>
                        <a:buNone/>
                      </a:pPr>
                      <a:r>
                        <a:rPr lang="en-US" sz="1200" kern="100">
                          <a:effectLst/>
                        </a:rPr>
                        <a:t>Minimum loss (dB)</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72479018"/>
                  </a:ext>
                </a:extLst>
              </a:tr>
              <a:tr h="262360">
                <a:tc>
                  <a:txBody>
                    <a:bodyPr/>
                    <a:lstStyle/>
                    <a:p>
                      <a:pPr marL="0" marR="0" algn="ctr">
                        <a:lnSpc>
                          <a:spcPct val="115000"/>
                        </a:lnSpc>
                        <a:spcAft>
                          <a:spcPts val="800"/>
                        </a:spcAft>
                        <a:buNone/>
                      </a:pPr>
                      <a:r>
                        <a:rPr lang="en-US" sz="1200" kern="100">
                          <a:effectLst/>
                        </a:rPr>
                        <a:t>165</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15000"/>
                        </a:lnSpc>
                        <a:spcAft>
                          <a:spcPts val="800"/>
                        </a:spcAft>
                        <a:buNone/>
                      </a:pPr>
                      <a:r>
                        <a:rPr lang="en-US" sz="1200" kern="100">
                          <a:effectLst/>
                        </a:rPr>
                        <a:t>99.9</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15000"/>
                        </a:lnSpc>
                        <a:spcAft>
                          <a:spcPts val="800"/>
                        </a:spcAft>
                        <a:buNone/>
                      </a:pPr>
                      <a:r>
                        <a:rPr lang="en-US" sz="1200" kern="100">
                          <a:effectLst/>
                        </a:rPr>
                        <a:t>0.88</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56784727"/>
                  </a:ext>
                </a:extLst>
              </a:tr>
              <a:tr h="262360">
                <a:tc>
                  <a:txBody>
                    <a:bodyPr/>
                    <a:lstStyle/>
                    <a:p>
                      <a:pPr marL="0" marR="0" algn="ctr">
                        <a:lnSpc>
                          <a:spcPct val="115000"/>
                        </a:lnSpc>
                        <a:spcAft>
                          <a:spcPts val="800"/>
                        </a:spcAft>
                        <a:buNone/>
                      </a:pPr>
                      <a:r>
                        <a:rPr lang="en-US" sz="1200" kern="100">
                          <a:effectLst/>
                        </a:rPr>
                        <a:t>330</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15000"/>
                        </a:lnSpc>
                        <a:spcAft>
                          <a:spcPts val="800"/>
                        </a:spcAft>
                        <a:buNone/>
                      </a:pPr>
                      <a:r>
                        <a:rPr lang="en-US" sz="1200" kern="100">
                          <a:effectLst/>
                        </a:rPr>
                        <a:t>199.7</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15000"/>
                        </a:lnSpc>
                        <a:spcAft>
                          <a:spcPts val="800"/>
                        </a:spcAft>
                        <a:buNone/>
                      </a:pPr>
                      <a:r>
                        <a:rPr lang="en-US" sz="1200" kern="100">
                          <a:effectLst/>
                        </a:rPr>
                        <a:t>1.75</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46887079"/>
                  </a:ext>
                </a:extLst>
              </a:tr>
              <a:tr h="262360">
                <a:tc>
                  <a:txBody>
                    <a:bodyPr/>
                    <a:lstStyle/>
                    <a:p>
                      <a:pPr marL="0" marR="0" algn="ctr">
                        <a:lnSpc>
                          <a:spcPct val="115000"/>
                        </a:lnSpc>
                        <a:spcAft>
                          <a:spcPts val="800"/>
                        </a:spcAft>
                        <a:buNone/>
                      </a:pPr>
                      <a:r>
                        <a:rPr lang="en-US" sz="1200" kern="100">
                          <a:effectLst/>
                        </a:rPr>
                        <a:t>496</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15000"/>
                        </a:lnSpc>
                        <a:spcAft>
                          <a:spcPts val="800"/>
                        </a:spcAft>
                        <a:buNone/>
                      </a:pPr>
                      <a:r>
                        <a:rPr lang="en-US" sz="1200" kern="100">
                          <a:effectLst/>
                        </a:rPr>
                        <a:t>300.2</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15000"/>
                        </a:lnSpc>
                        <a:spcAft>
                          <a:spcPts val="800"/>
                        </a:spcAft>
                        <a:buNone/>
                      </a:pPr>
                      <a:r>
                        <a:rPr lang="en-US" sz="1200" kern="100">
                          <a:effectLst/>
                        </a:rPr>
                        <a:t>2.63</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51198203"/>
                  </a:ext>
                </a:extLst>
              </a:tr>
              <a:tr h="262360">
                <a:tc>
                  <a:txBody>
                    <a:bodyPr/>
                    <a:lstStyle/>
                    <a:p>
                      <a:pPr marL="0" marR="0" algn="ctr">
                        <a:lnSpc>
                          <a:spcPct val="115000"/>
                        </a:lnSpc>
                        <a:spcAft>
                          <a:spcPts val="800"/>
                        </a:spcAft>
                        <a:buNone/>
                      </a:pPr>
                      <a:r>
                        <a:rPr lang="en-US" sz="1200" kern="100">
                          <a:effectLst/>
                        </a:rPr>
                        <a:t>661</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15000"/>
                        </a:lnSpc>
                        <a:spcAft>
                          <a:spcPts val="800"/>
                        </a:spcAft>
                        <a:buNone/>
                      </a:pPr>
                      <a:r>
                        <a:rPr lang="en-US" sz="1200" kern="100">
                          <a:effectLst/>
                        </a:rPr>
                        <a:t>400.0</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0" marR="0" algn="ctr">
                        <a:lnSpc>
                          <a:spcPct val="115000"/>
                        </a:lnSpc>
                        <a:spcAft>
                          <a:spcPts val="800"/>
                        </a:spcAft>
                        <a:buNone/>
                      </a:pPr>
                      <a:r>
                        <a:rPr lang="en-US" sz="1200" kern="100" dirty="0">
                          <a:effectLst/>
                        </a:rPr>
                        <a:t>3.49</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6333849"/>
                  </a:ext>
                </a:extLst>
              </a:tr>
            </a:tbl>
          </a:graphicData>
        </a:graphic>
      </p:graphicFrame>
    </p:spTree>
    <p:extLst>
      <p:ext uri="{BB962C8B-B14F-4D97-AF65-F5344CB8AC3E}">
        <p14:creationId xmlns:p14="http://schemas.microsoft.com/office/powerpoint/2010/main" val="37601394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DF7E6E-717E-7DD8-E555-F81E77BC4B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343C03-9C8B-062E-24B4-C603EBF4427C}"/>
              </a:ext>
            </a:extLst>
          </p:cNvPr>
          <p:cNvSpPr>
            <a:spLocks noGrp="1"/>
          </p:cNvSpPr>
          <p:nvPr>
            <p:ph type="title"/>
          </p:nvPr>
        </p:nvSpPr>
        <p:spPr>
          <a:xfrm>
            <a:off x="668482" y="182563"/>
            <a:ext cx="10855036" cy="1325563"/>
          </a:xfrm>
        </p:spPr>
        <p:txBody>
          <a:bodyPr>
            <a:normAutofit/>
          </a:bodyPr>
          <a:lstStyle/>
          <a:p>
            <a:r>
              <a:rPr lang="en-US" sz="3500" b="1" dirty="0"/>
              <a:t>Results: Grating Parameter Selection</a:t>
            </a:r>
          </a:p>
        </p:txBody>
      </p:sp>
      <p:sp>
        <p:nvSpPr>
          <p:cNvPr id="3" name="Content Placeholder 2">
            <a:extLst>
              <a:ext uri="{FF2B5EF4-FFF2-40B4-BE49-F238E27FC236}">
                <a16:creationId xmlns:a16="http://schemas.microsoft.com/office/drawing/2014/main" id="{10200E0F-14FD-B3CF-EDB5-CBE99BB5C0A5}"/>
              </a:ext>
            </a:extLst>
          </p:cNvPr>
          <p:cNvSpPr>
            <a:spLocks noGrp="1"/>
          </p:cNvSpPr>
          <p:nvPr>
            <p:ph idx="1"/>
          </p:nvPr>
        </p:nvSpPr>
        <p:spPr>
          <a:xfrm>
            <a:off x="838200" y="1330036"/>
            <a:ext cx="10515600" cy="4846927"/>
          </a:xfrm>
        </p:spPr>
        <p:txBody>
          <a:bodyPr>
            <a:normAutofit/>
          </a:bodyPr>
          <a:lstStyle/>
          <a:p>
            <a:pPr marL="0" indent="0">
              <a:buNone/>
            </a:pPr>
            <a:endParaRPr lang="en-US" sz="2400" dirty="0"/>
          </a:p>
          <a:p>
            <a:pPr marL="0" indent="0">
              <a:buNone/>
            </a:pPr>
            <a:endParaRPr lang="en-US" sz="2400" dirty="0"/>
          </a:p>
        </p:txBody>
      </p:sp>
      <p:sp>
        <p:nvSpPr>
          <p:cNvPr id="4" name="Slide Number Placeholder 3">
            <a:extLst>
              <a:ext uri="{FF2B5EF4-FFF2-40B4-BE49-F238E27FC236}">
                <a16:creationId xmlns:a16="http://schemas.microsoft.com/office/drawing/2014/main" id="{26E63E5A-6A4F-CB55-A8F7-D520732C887B}"/>
              </a:ext>
            </a:extLst>
          </p:cNvPr>
          <p:cNvSpPr>
            <a:spLocks noGrp="1"/>
          </p:cNvSpPr>
          <p:nvPr>
            <p:ph type="sldNum" sz="quarter" idx="12"/>
          </p:nvPr>
        </p:nvSpPr>
        <p:spPr/>
        <p:txBody>
          <a:bodyPr/>
          <a:lstStyle/>
          <a:p>
            <a:fld id="{0AC8EB61-6689-BD46-842D-184A5EFC0833}" type="slidenum">
              <a:rPr lang="en-US" smtClean="0">
                <a:solidFill>
                  <a:schemeClr val="bg1"/>
                </a:solidFill>
              </a:rPr>
              <a:t>13</a:t>
            </a:fld>
            <a:endParaRPr lang="en-US">
              <a:solidFill>
                <a:schemeClr val="bg1"/>
              </a:solidFill>
            </a:endParaRPr>
          </a:p>
        </p:txBody>
      </p:sp>
      <p:grpSp>
        <p:nvGrpSpPr>
          <p:cNvPr id="11" name="Group 10">
            <a:extLst>
              <a:ext uri="{FF2B5EF4-FFF2-40B4-BE49-F238E27FC236}">
                <a16:creationId xmlns:a16="http://schemas.microsoft.com/office/drawing/2014/main" id="{F292CA60-07E3-9AB5-76BD-E7FD8ED4AF0B}"/>
              </a:ext>
            </a:extLst>
          </p:cNvPr>
          <p:cNvGrpSpPr/>
          <p:nvPr/>
        </p:nvGrpSpPr>
        <p:grpSpPr>
          <a:xfrm>
            <a:off x="1251231" y="1048038"/>
            <a:ext cx="9689534" cy="3215121"/>
            <a:chOff x="17706060" y="6688686"/>
            <a:chExt cx="25464772" cy="8486928"/>
          </a:xfrm>
        </p:grpSpPr>
        <p:pic>
          <p:nvPicPr>
            <p:cNvPr id="12" name="Picture 11">
              <a:extLst>
                <a:ext uri="{FF2B5EF4-FFF2-40B4-BE49-F238E27FC236}">
                  <a16:creationId xmlns:a16="http://schemas.microsoft.com/office/drawing/2014/main" id="{8F1AA9A5-207C-73EC-C46A-760C18A82204}"/>
                </a:ext>
              </a:extLst>
            </p:cNvPr>
            <p:cNvPicPr>
              <a:picLocks noChangeAspect="1"/>
            </p:cNvPicPr>
            <p:nvPr/>
          </p:nvPicPr>
          <p:blipFill>
            <a:blip r:embed="rId3"/>
            <a:stretch>
              <a:fillRect/>
            </a:stretch>
          </p:blipFill>
          <p:spPr>
            <a:xfrm>
              <a:off x="17706060" y="6688686"/>
              <a:ext cx="25464772" cy="8486928"/>
            </a:xfrm>
            <a:prstGeom prst="rect">
              <a:avLst/>
            </a:prstGeom>
          </p:spPr>
        </p:pic>
        <p:pic>
          <p:nvPicPr>
            <p:cNvPr id="13" name="Picture 12">
              <a:extLst>
                <a:ext uri="{FF2B5EF4-FFF2-40B4-BE49-F238E27FC236}">
                  <a16:creationId xmlns:a16="http://schemas.microsoft.com/office/drawing/2014/main" id="{B4DF7F78-EF71-E725-754B-9359EFBAEA3C}"/>
                </a:ext>
              </a:extLst>
            </p:cNvPr>
            <p:cNvPicPr>
              <a:picLocks noChangeAspect="1"/>
            </p:cNvPicPr>
            <p:nvPr/>
          </p:nvPicPr>
          <p:blipFill>
            <a:blip r:embed="rId4"/>
            <a:srcRect t="22604"/>
            <a:stretch>
              <a:fillRect/>
            </a:stretch>
          </p:blipFill>
          <p:spPr>
            <a:xfrm>
              <a:off x="37929797" y="12247841"/>
              <a:ext cx="4784114" cy="303811"/>
            </a:xfrm>
            <a:prstGeom prst="rect">
              <a:avLst/>
            </a:prstGeom>
          </p:spPr>
        </p:pic>
        <p:pic>
          <p:nvPicPr>
            <p:cNvPr id="14" name="Picture 13">
              <a:extLst>
                <a:ext uri="{FF2B5EF4-FFF2-40B4-BE49-F238E27FC236}">
                  <a16:creationId xmlns:a16="http://schemas.microsoft.com/office/drawing/2014/main" id="{3E5A8F91-F93E-4F29-EF84-97C345DAFDA8}"/>
                </a:ext>
              </a:extLst>
            </p:cNvPr>
            <p:cNvPicPr>
              <a:picLocks noChangeAspect="1"/>
            </p:cNvPicPr>
            <p:nvPr/>
          </p:nvPicPr>
          <p:blipFill>
            <a:blip r:embed="rId5"/>
            <a:stretch>
              <a:fillRect/>
            </a:stretch>
          </p:blipFill>
          <p:spPr>
            <a:xfrm>
              <a:off x="37856164" y="12587483"/>
              <a:ext cx="4857748" cy="322198"/>
            </a:xfrm>
            <a:prstGeom prst="rect">
              <a:avLst/>
            </a:prstGeom>
          </p:spPr>
        </p:pic>
        <p:pic>
          <p:nvPicPr>
            <p:cNvPr id="15" name="Picture 14">
              <a:extLst>
                <a:ext uri="{FF2B5EF4-FFF2-40B4-BE49-F238E27FC236}">
                  <a16:creationId xmlns:a16="http://schemas.microsoft.com/office/drawing/2014/main" id="{0A948156-3E5E-86A1-0933-C5E5504DCDAE}"/>
                </a:ext>
              </a:extLst>
            </p:cNvPr>
            <p:cNvPicPr>
              <a:picLocks noChangeAspect="1"/>
            </p:cNvPicPr>
            <p:nvPr/>
          </p:nvPicPr>
          <p:blipFill>
            <a:blip r:embed="rId6"/>
            <a:stretch>
              <a:fillRect/>
            </a:stretch>
          </p:blipFill>
          <p:spPr>
            <a:xfrm>
              <a:off x="37929797" y="12945512"/>
              <a:ext cx="4784114" cy="294407"/>
            </a:xfrm>
            <a:prstGeom prst="rect">
              <a:avLst/>
            </a:prstGeom>
          </p:spPr>
        </p:pic>
        <p:pic>
          <p:nvPicPr>
            <p:cNvPr id="16" name="Picture 15">
              <a:extLst>
                <a:ext uri="{FF2B5EF4-FFF2-40B4-BE49-F238E27FC236}">
                  <a16:creationId xmlns:a16="http://schemas.microsoft.com/office/drawing/2014/main" id="{2AADE084-8120-EE66-977C-9238853B497D}"/>
                </a:ext>
              </a:extLst>
            </p:cNvPr>
            <p:cNvPicPr>
              <a:picLocks noChangeAspect="1"/>
            </p:cNvPicPr>
            <p:nvPr/>
          </p:nvPicPr>
          <p:blipFill>
            <a:blip r:embed="rId7"/>
            <a:stretch>
              <a:fillRect/>
            </a:stretch>
          </p:blipFill>
          <p:spPr>
            <a:xfrm>
              <a:off x="37929798" y="13337017"/>
              <a:ext cx="4693700" cy="287370"/>
            </a:xfrm>
            <a:prstGeom prst="rect">
              <a:avLst/>
            </a:prstGeom>
          </p:spPr>
        </p:pic>
        <p:pic>
          <p:nvPicPr>
            <p:cNvPr id="17" name="Picture 16">
              <a:extLst>
                <a:ext uri="{FF2B5EF4-FFF2-40B4-BE49-F238E27FC236}">
                  <a16:creationId xmlns:a16="http://schemas.microsoft.com/office/drawing/2014/main" id="{64DF1E29-11F0-D8A8-ADF2-603BDAC973F3}"/>
                </a:ext>
              </a:extLst>
            </p:cNvPr>
            <p:cNvPicPr>
              <a:picLocks noChangeAspect="1"/>
            </p:cNvPicPr>
            <p:nvPr/>
          </p:nvPicPr>
          <p:blipFill>
            <a:blip r:embed="rId8"/>
            <a:stretch>
              <a:fillRect/>
            </a:stretch>
          </p:blipFill>
          <p:spPr>
            <a:xfrm>
              <a:off x="37853841" y="13736116"/>
              <a:ext cx="4933703" cy="314401"/>
            </a:xfrm>
            <a:prstGeom prst="rect">
              <a:avLst/>
            </a:prstGeom>
          </p:spPr>
        </p:pic>
      </p:grpSp>
      <p:sp>
        <p:nvSpPr>
          <p:cNvPr id="18" name="TextBox 17">
            <a:extLst>
              <a:ext uri="{FF2B5EF4-FFF2-40B4-BE49-F238E27FC236}">
                <a16:creationId xmlns:a16="http://schemas.microsoft.com/office/drawing/2014/main" id="{D7A85D55-C6A5-4A94-5A8A-CC3F3E0E1672}"/>
              </a:ext>
            </a:extLst>
          </p:cNvPr>
          <p:cNvSpPr txBox="1"/>
          <p:nvPr/>
        </p:nvSpPr>
        <p:spPr>
          <a:xfrm>
            <a:off x="1106618" y="4472989"/>
            <a:ext cx="9978761" cy="1061829"/>
          </a:xfrm>
          <a:prstGeom prst="rect">
            <a:avLst/>
          </a:prstGeom>
          <a:noFill/>
        </p:spPr>
        <p:txBody>
          <a:bodyPr wrap="square" rtlCol="0">
            <a:spAutoFit/>
          </a:bodyPr>
          <a:lstStyle/>
          <a:p>
            <a:pPr marL="285750" indent="-285750">
              <a:buFont typeface="Arial" panose="020B0604020202020204" pitchFamily="34" charset="0"/>
              <a:buChar char="•"/>
            </a:pPr>
            <a:r>
              <a:rPr lang="en-US" sz="2100" dirty="0"/>
              <a:t>50 nm corrugation depth selected for narrower reflection bandwidth</a:t>
            </a:r>
          </a:p>
          <a:p>
            <a:pPr marL="285750" indent="-285750">
              <a:buFont typeface="Arial" panose="020B0604020202020204" pitchFamily="34" charset="0"/>
              <a:buChar char="•"/>
            </a:pPr>
            <a:r>
              <a:rPr lang="en-US" sz="2100" dirty="0"/>
              <a:t>200 </a:t>
            </a:r>
            <a:r>
              <a:rPr lang="en-US" sz="2100" dirty="0">
                <a:solidFill>
                  <a:schemeClr val="dk1"/>
                </a:solidFill>
              </a:rPr>
              <a:t>µm grating length selected to balance sufficiently strong transmission attenuation (~-20 dB) with sufficiently low insertion loss (0.42 dB) </a:t>
            </a:r>
            <a:endParaRPr lang="en-US" sz="2100" dirty="0"/>
          </a:p>
        </p:txBody>
      </p:sp>
    </p:spTree>
    <p:extLst>
      <p:ext uri="{BB962C8B-B14F-4D97-AF65-F5344CB8AC3E}">
        <p14:creationId xmlns:p14="http://schemas.microsoft.com/office/powerpoint/2010/main" val="22765334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EEA222-E03E-39EB-0D62-89A15EA078A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8D1897-31BC-C819-8D1D-339B55B39D9B}"/>
              </a:ext>
            </a:extLst>
          </p:cNvPr>
          <p:cNvSpPr>
            <a:spLocks noGrp="1"/>
          </p:cNvSpPr>
          <p:nvPr>
            <p:ph type="title"/>
          </p:nvPr>
        </p:nvSpPr>
        <p:spPr>
          <a:xfrm>
            <a:off x="668482" y="182563"/>
            <a:ext cx="10855036" cy="1325563"/>
          </a:xfrm>
        </p:spPr>
        <p:txBody>
          <a:bodyPr>
            <a:normAutofit/>
          </a:bodyPr>
          <a:lstStyle/>
          <a:p>
            <a:r>
              <a:rPr lang="en-US" sz="3500" b="1" dirty="0"/>
              <a:t>Results: Temperature Sensitivity (FDE)</a:t>
            </a:r>
          </a:p>
        </p:txBody>
      </p:sp>
      <p:sp>
        <p:nvSpPr>
          <p:cNvPr id="3" name="Content Placeholder 2">
            <a:extLst>
              <a:ext uri="{FF2B5EF4-FFF2-40B4-BE49-F238E27FC236}">
                <a16:creationId xmlns:a16="http://schemas.microsoft.com/office/drawing/2014/main" id="{ADBC7754-A926-7EA8-9A9D-70993649CBDE}"/>
              </a:ext>
            </a:extLst>
          </p:cNvPr>
          <p:cNvSpPr>
            <a:spLocks noGrp="1"/>
          </p:cNvSpPr>
          <p:nvPr>
            <p:ph idx="1"/>
          </p:nvPr>
        </p:nvSpPr>
        <p:spPr>
          <a:xfrm>
            <a:off x="838200" y="1330036"/>
            <a:ext cx="10515600" cy="4846927"/>
          </a:xfrm>
        </p:spPr>
        <p:txBody>
          <a:bodyPr>
            <a:normAutofit/>
          </a:bodyPr>
          <a:lstStyle/>
          <a:p>
            <a:pPr marL="0" indent="0">
              <a:buNone/>
            </a:pPr>
            <a:endParaRPr lang="en-US" sz="2400" dirty="0"/>
          </a:p>
          <a:p>
            <a:pPr marL="0" indent="0">
              <a:buNone/>
            </a:pPr>
            <a:endParaRPr lang="en-US" sz="2400" dirty="0"/>
          </a:p>
        </p:txBody>
      </p:sp>
      <p:sp>
        <p:nvSpPr>
          <p:cNvPr id="4" name="Slide Number Placeholder 3">
            <a:extLst>
              <a:ext uri="{FF2B5EF4-FFF2-40B4-BE49-F238E27FC236}">
                <a16:creationId xmlns:a16="http://schemas.microsoft.com/office/drawing/2014/main" id="{32425F51-C589-D760-1E88-44BE0B83F575}"/>
              </a:ext>
            </a:extLst>
          </p:cNvPr>
          <p:cNvSpPr>
            <a:spLocks noGrp="1"/>
          </p:cNvSpPr>
          <p:nvPr>
            <p:ph type="sldNum" sz="quarter" idx="12"/>
          </p:nvPr>
        </p:nvSpPr>
        <p:spPr/>
        <p:txBody>
          <a:bodyPr/>
          <a:lstStyle/>
          <a:p>
            <a:fld id="{0AC8EB61-6689-BD46-842D-184A5EFC0833}" type="slidenum">
              <a:rPr lang="en-US" smtClean="0">
                <a:solidFill>
                  <a:schemeClr val="bg1"/>
                </a:solidFill>
              </a:rPr>
              <a:t>14</a:t>
            </a:fld>
            <a:endParaRPr lang="en-US">
              <a:solidFill>
                <a:schemeClr val="bg1"/>
              </a:solidFill>
            </a:endParaRPr>
          </a:p>
        </p:txBody>
      </p:sp>
      <p:pic>
        <p:nvPicPr>
          <p:cNvPr id="5" name="Picture 4">
            <a:extLst>
              <a:ext uri="{FF2B5EF4-FFF2-40B4-BE49-F238E27FC236}">
                <a16:creationId xmlns:a16="http://schemas.microsoft.com/office/drawing/2014/main" id="{120C7FDC-8613-5A13-423C-C663AC1B6BA0}"/>
              </a:ext>
            </a:extLst>
          </p:cNvPr>
          <p:cNvPicPr>
            <a:picLocks noChangeAspect="1"/>
          </p:cNvPicPr>
          <p:nvPr/>
        </p:nvPicPr>
        <p:blipFill>
          <a:blip r:embed="rId3"/>
          <a:stretch>
            <a:fillRect/>
          </a:stretch>
        </p:blipFill>
        <p:spPr>
          <a:xfrm>
            <a:off x="552450" y="845344"/>
            <a:ext cx="7370618" cy="5034634"/>
          </a:xfrm>
          <a:prstGeom prst="rect">
            <a:avLst/>
          </a:prstGeom>
        </p:spPr>
      </p:pic>
      <p:sp>
        <p:nvSpPr>
          <p:cNvPr id="6" name="TextBox 5">
            <a:extLst>
              <a:ext uri="{FF2B5EF4-FFF2-40B4-BE49-F238E27FC236}">
                <a16:creationId xmlns:a16="http://schemas.microsoft.com/office/drawing/2014/main" id="{B79464C6-34A8-5C9F-AB8F-9827EBE071E1}"/>
              </a:ext>
            </a:extLst>
          </p:cNvPr>
          <p:cNvSpPr txBox="1"/>
          <p:nvPr/>
        </p:nvSpPr>
        <p:spPr>
          <a:xfrm>
            <a:off x="8208818" y="1992818"/>
            <a:ext cx="3546764" cy="2308324"/>
          </a:xfrm>
          <a:prstGeom prst="rect">
            <a:avLst/>
          </a:prstGeom>
          <a:noFill/>
        </p:spPr>
        <p:txBody>
          <a:bodyPr wrap="square" rtlCol="0">
            <a:spAutoFit/>
          </a:bodyPr>
          <a:lstStyle/>
          <a:p>
            <a:r>
              <a:rPr lang="en-US" i="1" dirty="0">
                <a:solidFill>
                  <a:srgbClr val="0D2C6C"/>
                </a:solidFill>
              </a:rPr>
              <a:t>Note: The two contributions do not additively combine.</a:t>
            </a:r>
          </a:p>
          <a:p>
            <a:r>
              <a:rPr lang="en-US" i="1" dirty="0">
                <a:solidFill>
                  <a:srgbClr val="0D2C6C"/>
                </a:solidFill>
              </a:rPr>
              <a:t>This is due to λ</a:t>
            </a:r>
            <a:r>
              <a:rPr lang="en-US" i="1" baseline="-25000" dirty="0">
                <a:solidFill>
                  <a:srgbClr val="0D2C6C"/>
                </a:solidFill>
              </a:rPr>
              <a:t>B </a:t>
            </a:r>
            <a:r>
              <a:rPr lang="en-US" i="1" dirty="0">
                <a:solidFill>
                  <a:srgbClr val="0D2C6C"/>
                </a:solidFill>
              </a:rPr>
              <a:t>being proportional to the product of the two temperature-dependent parameters, n</a:t>
            </a:r>
            <a:r>
              <a:rPr lang="en-US" i="1" baseline="-25000" dirty="0">
                <a:solidFill>
                  <a:srgbClr val="0D2C6C"/>
                </a:solidFill>
              </a:rPr>
              <a:t>eff,avg</a:t>
            </a:r>
            <a:r>
              <a:rPr lang="en-US" i="1" dirty="0">
                <a:solidFill>
                  <a:srgbClr val="0D2C6C"/>
                </a:solidFill>
              </a:rPr>
              <a:t> and Λ, rather than their sum, introducing a term of Δn</a:t>
            </a:r>
            <a:r>
              <a:rPr lang="en-US" i="1" baseline="-25000" dirty="0">
                <a:solidFill>
                  <a:srgbClr val="0D2C6C"/>
                </a:solidFill>
              </a:rPr>
              <a:t>eff,avg</a:t>
            </a:r>
            <a:r>
              <a:rPr lang="en-US" i="1" dirty="0">
                <a:solidFill>
                  <a:srgbClr val="0D2C6C"/>
                </a:solidFill>
              </a:rPr>
              <a:t>·ΔΛ.</a:t>
            </a:r>
          </a:p>
        </p:txBody>
      </p:sp>
    </p:spTree>
    <p:extLst>
      <p:ext uri="{BB962C8B-B14F-4D97-AF65-F5344CB8AC3E}">
        <p14:creationId xmlns:p14="http://schemas.microsoft.com/office/powerpoint/2010/main" val="23530669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26C505-8D07-E78F-EE8A-104CD61F984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04B93D7-B7D7-472B-E778-CD71C8088FF0}"/>
              </a:ext>
            </a:extLst>
          </p:cNvPr>
          <p:cNvSpPr>
            <a:spLocks noGrp="1"/>
          </p:cNvSpPr>
          <p:nvPr>
            <p:ph type="title"/>
          </p:nvPr>
        </p:nvSpPr>
        <p:spPr>
          <a:xfrm>
            <a:off x="668481" y="46192"/>
            <a:ext cx="11410783" cy="1325563"/>
          </a:xfrm>
        </p:spPr>
        <p:txBody>
          <a:bodyPr>
            <a:normAutofit/>
          </a:bodyPr>
          <a:lstStyle/>
          <a:p>
            <a:pPr algn="r"/>
            <a:r>
              <a:rPr lang="en-US" sz="3500" b="1" dirty="0"/>
              <a:t>Results: Temperature Sensitivity (EME)</a:t>
            </a:r>
          </a:p>
        </p:txBody>
      </p:sp>
      <p:sp>
        <p:nvSpPr>
          <p:cNvPr id="3" name="Content Placeholder 2">
            <a:extLst>
              <a:ext uri="{FF2B5EF4-FFF2-40B4-BE49-F238E27FC236}">
                <a16:creationId xmlns:a16="http://schemas.microsoft.com/office/drawing/2014/main" id="{FB1A3425-1C6E-9537-8EEA-D97B9DECC85D}"/>
              </a:ext>
            </a:extLst>
          </p:cNvPr>
          <p:cNvSpPr>
            <a:spLocks noGrp="1"/>
          </p:cNvSpPr>
          <p:nvPr>
            <p:ph idx="1"/>
          </p:nvPr>
        </p:nvSpPr>
        <p:spPr>
          <a:xfrm>
            <a:off x="838200" y="1330036"/>
            <a:ext cx="10515600" cy="4846927"/>
          </a:xfrm>
        </p:spPr>
        <p:txBody>
          <a:bodyPr>
            <a:normAutofit/>
          </a:bodyPr>
          <a:lstStyle/>
          <a:p>
            <a:pPr marL="0" indent="0">
              <a:buNone/>
            </a:pPr>
            <a:endParaRPr lang="en-US" sz="2400" dirty="0"/>
          </a:p>
          <a:p>
            <a:pPr marL="0" indent="0">
              <a:buNone/>
            </a:pPr>
            <a:endParaRPr lang="en-US" sz="2400" dirty="0"/>
          </a:p>
        </p:txBody>
      </p:sp>
      <p:sp>
        <p:nvSpPr>
          <p:cNvPr id="4" name="Slide Number Placeholder 3">
            <a:extLst>
              <a:ext uri="{FF2B5EF4-FFF2-40B4-BE49-F238E27FC236}">
                <a16:creationId xmlns:a16="http://schemas.microsoft.com/office/drawing/2014/main" id="{0DECF3D9-3E6F-4BF9-6B26-7E442C9C4B31}"/>
              </a:ext>
            </a:extLst>
          </p:cNvPr>
          <p:cNvSpPr>
            <a:spLocks noGrp="1"/>
          </p:cNvSpPr>
          <p:nvPr>
            <p:ph type="sldNum" sz="quarter" idx="12"/>
          </p:nvPr>
        </p:nvSpPr>
        <p:spPr/>
        <p:txBody>
          <a:bodyPr/>
          <a:lstStyle/>
          <a:p>
            <a:fld id="{0AC8EB61-6689-BD46-842D-184A5EFC0833}" type="slidenum">
              <a:rPr lang="en-US" smtClean="0">
                <a:solidFill>
                  <a:schemeClr val="bg1"/>
                </a:solidFill>
              </a:rPr>
              <a:t>15</a:t>
            </a:fld>
            <a:endParaRPr lang="en-US">
              <a:solidFill>
                <a:schemeClr val="bg1"/>
              </a:solidFill>
            </a:endParaRPr>
          </a:p>
        </p:txBody>
      </p:sp>
      <p:grpSp>
        <p:nvGrpSpPr>
          <p:cNvPr id="7" name="Group 6">
            <a:extLst>
              <a:ext uri="{FF2B5EF4-FFF2-40B4-BE49-F238E27FC236}">
                <a16:creationId xmlns:a16="http://schemas.microsoft.com/office/drawing/2014/main" id="{6CC6843A-4770-B63C-1F6A-88336AC07F4E}"/>
              </a:ext>
            </a:extLst>
          </p:cNvPr>
          <p:cNvGrpSpPr>
            <a:grpSpLocks/>
          </p:cNvGrpSpPr>
          <p:nvPr/>
        </p:nvGrpSpPr>
        <p:grpSpPr>
          <a:xfrm>
            <a:off x="5283490" y="890964"/>
            <a:ext cx="6409746" cy="4492211"/>
            <a:chOff x="14841354" y="12541915"/>
            <a:chExt cx="11384023" cy="7511180"/>
          </a:xfrm>
        </p:grpSpPr>
        <p:pic>
          <p:nvPicPr>
            <p:cNvPr id="8" name="Picture 7">
              <a:extLst>
                <a:ext uri="{FF2B5EF4-FFF2-40B4-BE49-F238E27FC236}">
                  <a16:creationId xmlns:a16="http://schemas.microsoft.com/office/drawing/2014/main" id="{5CD726D1-1C9F-EF13-164F-F169D4254E27}"/>
                </a:ext>
              </a:extLst>
            </p:cNvPr>
            <p:cNvPicPr>
              <a:picLocks noChangeAspect="1"/>
            </p:cNvPicPr>
            <p:nvPr/>
          </p:nvPicPr>
          <p:blipFill>
            <a:blip r:embed="rId3"/>
            <a:srcRect r="7201" b="9873"/>
            <a:stretch>
              <a:fillRect/>
            </a:stretch>
          </p:blipFill>
          <p:spPr>
            <a:xfrm>
              <a:off x="14841354" y="12541915"/>
              <a:ext cx="11384023" cy="7511180"/>
            </a:xfrm>
            <a:prstGeom prst="rect">
              <a:avLst/>
            </a:prstGeom>
          </p:spPr>
        </p:pic>
        <p:pic>
          <p:nvPicPr>
            <p:cNvPr id="9" name="Picture 8">
              <a:extLst>
                <a:ext uri="{FF2B5EF4-FFF2-40B4-BE49-F238E27FC236}">
                  <a16:creationId xmlns:a16="http://schemas.microsoft.com/office/drawing/2014/main" id="{AFC3C47D-045D-5D7E-0D30-36D2205AEF8D}"/>
                </a:ext>
              </a:extLst>
            </p:cNvPr>
            <p:cNvPicPr>
              <a:picLocks noChangeAspect="1"/>
            </p:cNvPicPr>
            <p:nvPr/>
          </p:nvPicPr>
          <p:blipFill>
            <a:blip r:embed="rId4"/>
            <a:stretch>
              <a:fillRect/>
            </a:stretch>
          </p:blipFill>
          <p:spPr>
            <a:xfrm>
              <a:off x="16463194" y="17781900"/>
              <a:ext cx="3973646" cy="272915"/>
            </a:xfrm>
            <a:prstGeom prst="rect">
              <a:avLst/>
            </a:prstGeom>
          </p:spPr>
        </p:pic>
        <p:pic>
          <p:nvPicPr>
            <p:cNvPr id="10" name="Picture 9">
              <a:extLst>
                <a:ext uri="{FF2B5EF4-FFF2-40B4-BE49-F238E27FC236}">
                  <a16:creationId xmlns:a16="http://schemas.microsoft.com/office/drawing/2014/main" id="{682ED51E-3749-1710-17B7-16688A5B6E6F}"/>
                </a:ext>
              </a:extLst>
            </p:cNvPr>
            <p:cNvPicPr>
              <a:picLocks noChangeAspect="1"/>
            </p:cNvPicPr>
            <p:nvPr/>
          </p:nvPicPr>
          <p:blipFill>
            <a:blip r:embed="rId5"/>
            <a:stretch>
              <a:fillRect/>
            </a:stretch>
          </p:blipFill>
          <p:spPr>
            <a:xfrm>
              <a:off x="16463194" y="18129339"/>
              <a:ext cx="4808498" cy="272915"/>
            </a:xfrm>
            <a:prstGeom prst="rect">
              <a:avLst/>
            </a:prstGeom>
          </p:spPr>
        </p:pic>
        <p:pic>
          <p:nvPicPr>
            <p:cNvPr id="11" name="Picture 10">
              <a:extLst>
                <a:ext uri="{FF2B5EF4-FFF2-40B4-BE49-F238E27FC236}">
                  <a16:creationId xmlns:a16="http://schemas.microsoft.com/office/drawing/2014/main" id="{7CFA6EB7-79E3-144D-4A98-93485B49E77F}"/>
                </a:ext>
              </a:extLst>
            </p:cNvPr>
            <p:cNvPicPr>
              <a:picLocks noChangeAspect="1"/>
            </p:cNvPicPr>
            <p:nvPr/>
          </p:nvPicPr>
          <p:blipFill>
            <a:blip r:embed="rId6"/>
            <a:stretch>
              <a:fillRect/>
            </a:stretch>
          </p:blipFill>
          <p:spPr>
            <a:xfrm>
              <a:off x="16463194" y="18476778"/>
              <a:ext cx="3973646" cy="266054"/>
            </a:xfrm>
            <a:prstGeom prst="rect">
              <a:avLst/>
            </a:prstGeom>
          </p:spPr>
        </p:pic>
        <p:pic>
          <p:nvPicPr>
            <p:cNvPr id="12" name="Picture 11">
              <a:extLst>
                <a:ext uri="{FF2B5EF4-FFF2-40B4-BE49-F238E27FC236}">
                  <a16:creationId xmlns:a16="http://schemas.microsoft.com/office/drawing/2014/main" id="{DC1A31AF-0572-A046-18B6-46E5C85DC1C1}"/>
                </a:ext>
              </a:extLst>
            </p:cNvPr>
            <p:cNvPicPr>
              <a:picLocks noChangeAspect="1"/>
            </p:cNvPicPr>
            <p:nvPr/>
          </p:nvPicPr>
          <p:blipFill>
            <a:blip r:embed="rId7"/>
            <a:stretch>
              <a:fillRect/>
            </a:stretch>
          </p:blipFill>
          <p:spPr>
            <a:xfrm>
              <a:off x="16463194" y="18866651"/>
              <a:ext cx="3998868" cy="266054"/>
            </a:xfrm>
            <a:prstGeom prst="rect">
              <a:avLst/>
            </a:prstGeom>
          </p:spPr>
        </p:pic>
      </p:grpSp>
      <p:grpSp>
        <p:nvGrpSpPr>
          <p:cNvPr id="20" name="Group 19">
            <a:extLst>
              <a:ext uri="{FF2B5EF4-FFF2-40B4-BE49-F238E27FC236}">
                <a16:creationId xmlns:a16="http://schemas.microsoft.com/office/drawing/2014/main" id="{6F82F426-FFAE-3F30-8200-AE3D7CFDD968}"/>
              </a:ext>
            </a:extLst>
          </p:cNvPr>
          <p:cNvGrpSpPr/>
          <p:nvPr/>
        </p:nvGrpSpPr>
        <p:grpSpPr>
          <a:xfrm>
            <a:off x="112734" y="168202"/>
            <a:ext cx="4611666" cy="5708951"/>
            <a:chOff x="493422" y="681038"/>
            <a:chExt cx="3763840" cy="5036245"/>
          </a:xfrm>
        </p:grpSpPr>
        <p:pic>
          <p:nvPicPr>
            <p:cNvPr id="13" name="Picture 12">
              <a:extLst>
                <a:ext uri="{FF2B5EF4-FFF2-40B4-BE49-F238E27FC236}">
                  <a16:creationId xmlns:a16="http://schemas.microsoft.com/office/drawing/2014/main" id="{235539EC-4B11-9141-6C55-F1C34819D65C}"/>
                </a:ext>
              </a:extLst>
            </p:cNvPr>
            <p:cNvPicPr>
              <a:picLocks noChangeAspect="1"/>
            </p:cNvPicPr>
            <p:nvPr/>
          </p:nvPicPr>
          <p:blipFill>
            <a:blip r:embed="rId8"/>
            <a:srcRect t="7628" r="50104" b="4989"/>
            <a:stretch>
              <a:fillRect/>
            </a:stretch>
          </p:blipFill>
          <p:spPr>
            <a:xfrm>
              <a:off x="493423" y="681038"/>
              <a:ext cx="3763839" cy="2432554"/>
            </a:xfrm>
            <a:prstGeom prst="rect">
              <a:avLst/>
            </a:prstGeom>
          </p:spPr>
        </p:pic>
        <p:pic>
          <p:nvPicPr>
            <p:cNvPr id="17" name="Picture 16">
              <a:extLst>
                <a:ext uri="{FF2B5EF4-FFF2-40B4-BE49-F238E27FC236}">
                  <a16:creationId xmlns:a16="http://schemas.microsoft.com/office/drawing/2014/main" id="{1A6247B9-55FB-87F0-9D4F-8FD2F2CD983B}"/>
                </a:ext>
              </a:extLst>
            </p:cNvPr>
            <p:cNvPicPr>
              <a:picLocks noChangeAspect="1"/>
            </p:cNvPicPr>
            <p:nvPr/>
          </p:nvPicPr>
          <p:blipFill>
            <a:blip r:embed="rId9"/>
            <a:stretch>
              <a:fillRect/>
            </a:stretch>
          </p:blipFill>
          <p:spPr>
            <a:xfrm>
              <a:off x="1276963" y="5558525"/>
              <a:ext cx="2635385" cy="158758"/>
            </a:xfrm>
            <a:prstGeom prst="rect">
              <a:avLst/>
            </a:prstGeom>
          </p:spPr>
        </p:pic>
        <p:pic>
          <p:nvPicPr>
            <p:cNvPr id="19" name="Picture 18">
              <a:extLst>
                <a:ext uri="{FF2B5EF4-FFF2-40B4-BE49-F238E27FC236}">
                  <a16:creationId xmlns:a16="http://schemas.microsoft.com/office/drawing/2014/main" id="{B17FFBBD-670E-E31E-3C6E-333338BC4842}"/>
                </a:ext>
              </a:extLst>
            </p:cNvPr>
            <p:cNvPicPr>
              <a:picLocks noChangeAspect="1"/>
            </p:cNvPicPr>
            <p:nvPr/>
          </p:nvPicPr>
          <p:blipFill>
            <a:blip r:embed="rId10"/>
            <a:stretch>
              <a:fillRect/>
            </a:stretch>
          </p:blipFill>
          <p:spPr>
            <a:xfrm>
              <a:off x="493422" y="3125972"/>
              <a:ext cx="3763839" cy="2432553"/>
            </a:xfrm>
            <a:prstGeom prst="rect">
              <a:avLst/>
            </a:prstGeom>
          </p:spPr>
        </p:pic>
      </p:grpSp>
    </p:spTree>
    <p:extLst>
      <p:ext uri="{BB962C8B-B14F-4D97-AF65-F5344CB8AC3E}">
        <p14:creationId xmlns:p14="http://schemas.microsoft.com/office/powerpoint/2010/main" val="10439947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CD0D1D-B5BF-4CB7-80AB-7933ABE0607C}"/>
              </a:ext>
            </a:extLst>
          </p:cNvPr>
          <p:cNvSpPr>
            <a:spLocks noGrp="1"/>
          </p:cNvSpPr>
          <p:nvPr>
            <p:ph type="title"/>
          </p:nvPr>
        </p:nvSpPr>
        <p:spPr>
          <a:xfrm>
            <a:off x="838200" y="182563"/>
            <a:ext cx="10515600" cy="1325563"/>
          </a:xfrm>
        </p:spPr>
        <p:txBody>
          <a:bodyPr/>
          <a:lstStyle/>
          <a:p>
            <a:r>
              <a:rPr lang="en-US" b="1" dirty="0"/>
              <a:t>Analysis </a:t>
            </a:r>
          </a:p>
        </p:txBody>
      </p:sp>
      <p:sp>
        <p:nvSpPr>
          <p:cNvPr id="3" name="Content Placeholder 2">
            <a:extLst>
              <a:ext uri="{FF2B5EF4-FFF2-40B4-BE49-F238E27FC236}">
                <a16:creationId xmlns:a16="http://schemas.microsoft.com/office/drawing/2014/main" id="{1930A6A6-89D0-4191-87ED-3D227FCABA17}"/>
              </a:ext>
            </a:extLst>
          </p:cNvPr>
          <p:cNvSpPr>
            <a:spLocks noGrp="1"/>
          </p:cNvSpPr>
          <p:nvPr>
            <p:ph idx="1"/>
          </p:nvPr>
        </p:nvSpPr>
        <p:spPr>
          <a:xfrm>
            <a:off x="838200" y="928688"/>
            <a:ext cx="10515600" cy="4845153"/>
          </a:xfrm>
        </p:spPr>
        <p:txBody>
          <a:bodyPr>
            <a:normAutofit lnSpcReduction="10000"/>
          </a:bodyPr>
          <a:lstStyle/>
          <a:p>
            <a:pPr>
              <a:lnSpc>
                <a:spcPct val="120000"/>
              </a:lnSpc>
            </a:pPr>
            <a:r>
              <a:rPr lang="en-US" sz="2300" dirty="0"/>
              <a:t>FDE and EME –derived values agree closely: -96.18 pm/K vs. -97.00 pm/K (0.85% difference), supports reliability of results.</a:t>
            </a:r>
          </a:p>
          <a:p>
            <a:pPr>
              <a:lnSpc>
                <a:spcPct val="120000"/>
              </a:lnSpc>
            </a:pPr>
            <a:r>
              <a:rPr lang="en-US" sz="2300" dirty="0"/>
              <a:t>Very high temperature sensitivity in comparison to temperature sensitivity of traditional silica FBGs: ~13.7 pm/K [8]. This can be attributed to the high thermo-optic coefficient of polymer materials [9].</a:t>
            </a:r>
          </a:p>
          <a:p>
            <a:pPr>
              <a:lnSpc>
                <a:spcPct val="120000"/>
              </a:lnSpc>
            </a:pPr>
            <a:r>
              <a:rPr lang="en-US" sz="2300" dirty="0"/>
              <a:t>-3 dB reflection bandwidth is ~10 nm, significantly larger than 0.2-0.5 nm standard for FBG temperature sensors [10].</a:t>
            </a:r>
          </a:p>
          <a:p>
            <a:pPr marL="457200" lvl="1" indent="0">
              <a:lnSpc>
                <a:spcPct val="120000"/>
              </a:lnSpc>
              <a:buNone/>
            </a:pPr>
            <a:r>
              <a:rPr lang="en-US" sz="2300" dirty="0"/>
              <a:t>This is balanced by high temperature sensitivity: Temperature change of 1 K would produce a λ</a:t>
            </a:r>
            <a:r>
              <a:rPr lang="en-US" sz="2300" baseline="-25000" dirty="0"/>
              <a:t>B</a:t>
            </a:r>
            <a:r>
              <a:rPr lang="en-US" sz="2300" dirty="0"/>
              <a:t> shift of approximately 0.093-0.097 nm. With the resolution of commercially available interrogators ranging 0.3-5 pm [11], this could support sub-1 K temperature resolution</a:t>
            </a:r>
            <a:r>
              <a:rPr lang="en-US" sz="1900" dirty="0"/>
              <a:t>. </a:t>
            </a:r>
          </a:p>
          <a:p>
            <a:pPr>
              <a:lnSpc>
                <a:spcPct val="120000"/>
              </a:lnSpc>
            </a:pPr>
            <a:endParaRPr lang="en-US" dirty="0"/>
          </a:p>
        </p:txBody>
      </p:sp>
      <p:sp>
        <p:nvSpPr>
          <p:cNvPr id="4" name="Slide Number Placeholder 3">
            <a:extLst>
              <a:ext uri="{FF2B5EF4-FFF2-40B4-BE49-F238E27FC236}">
                <a16:creationId xmlns:a16="http://schemas.microsoft.com/office/drawing/2014/main" id="{FD591479-785E-43EF-B038-ED1983AA2A90}"/>
              </a:ext>
            </a:extLst>
          </p:cNvPr>
          <p:cNvSpPr>
            <a:spLocks noGrp="1"/>
          </p:cNvSpPr>
          <p:nvPr>
            <p:ph type="sldNum" sz="quarter" idx="12"/>
          </p:nvPr>
        </p:nvSpPr>
        <p:spPr/>
        <p:txBody>
          <a:bodyPr/>
          <a:lstStyle/>
          <a:p>
            <a:fld id="{0AC8EB61-6689-BD46-842D-184A5EFC0833}" type="slidenum">
              <a:rPr lang="en-US" smtClean="0">
                <a:solidFill>
                  <a:schemeClr val="bg1"/>
                </a:solidFill>
              </a:rPr>
              <a:t>16</a:t>
            </a:fld>
            <a:endParaRPr lang="en-US">
              <a:solidFill>
                <a:schemeClr val="bg1"/>
              </a:solidFill>
            </a:endParaRPr>
          </a:p>
        </p:txBody>
      </p:sp>
    </p:spTree>
    <p:extLst>
      <p:ext uri="{BB962C8B-B14F-4D97-AF65-F5344CB8AC3E}">
        <p14:creationId xmlns:p14="http://schemas.microsoft.com/office/powerpoint/2010/main" val="21324845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CD0D1D-B5BF-4CB7-80AB-7933ABE0607C}"/>
              </a:ext>
            </a:extLst>
          </p:cNvPr>
          <p:cNvSpPr>
            <a:spLocks noGrp="1"/>
          </p:cNvSpPr>
          <p:nvPr>
            <p:ph type="title"/>
          </p:nvPr>
        </p:nvSpPr>
        <p:spPr/>
        <p:txBody>
          <a:bodyPr/>
          <a:lstStyle/>
          <a:p>
            <a:r>
              <a:rPr lang="en-US" b="1" dirty="0"/>
              <a:t>Conclusions</a:t>
            </a:r>
          </a:p>
        </p:txBody>
      </p:sp>
      <p:sp>
        <p:nvSpPr>
          <p:cNvPr id="3" name="Content Placeholder 2">
            <a:extLst>
              <a:ext uri="{FF2B5EF4-FFF2-40B4-BE49-F238E27FC236}">
                <a16:creationId xmlns:a16="http://schemas.microsoft.com/office/drawing/2014/main" id="{1930A6A6-89D0-4191-87ED-3D227FCABA17}"/>
              </a:ext>
            </a:extLst>
          </p:cNvPr>
          <p:cNvSpPr>
            <a:spLocks noGrp="1"/>
          </p:cNvSpPr>
          <p:nvPr>
            <p:ph idx="1"/>
          </p:nvPr>
        </p:nvSpPr>
        <p:spPr>
          <a:xfrm>
            <a:off x="838200" y="1085850"/>
            <a:ext cx="10515600" cy="5091113"/>
          </a:xfrm>
        </p:spPr>
        <p:txBody>
          <a:bodyPr>
            <a:normAutofit/>
          </a:bodyPr>
          <a:lstStyle/>
          <a:p>
            <a:r>
              <a:rPr lang="en-US" sz="2400" dirty="0"/>
              <a:t>Bragg grating parameters of 50 nm corrugation depth and 200 </a:t>
            </a:r>
            <a:r>
              <a:rPr lang="en-US" sz="2400" dirty="0">
                <a:solidFill>
                  <a:schemeClr val="dk1"/>
                </a:solidFill>
              </a:rPr>
              <a:t>µm grating length were selected to meet targets for </a:t>
            </a:r>
            <a:r>
              <a:rPr lang="en-US" sz="2400" dirty="0"/>
              <a:t>reflection strength, reflection bandwidth, and insertion loss.</a:t>
            </a:r>
            <a:endParaRPr lang="en-US" sz="2400" dirty="0">
              <a:solidFill>
                <a:schemeClr val="dk1"/>
              </a:solidFill>
            </a:endParaRPr>
          </a:p>
          <a:p>
            <a:r>
              <a:rPr lang="en-US" sz="2400" dirty="0"/>
              <a:t>Observed high temperature sensitivity and low insertion loss supports potential viability of PWBs as multifunctional temperature sensors and optical interconnects.</a:t>
            </a:r>
          </a:p>
          <a:p>
            <a:pPr marL="0" indent="0">
              <a:buNone/>
            </a:pPr>
            <a:endParaRPr lang="en-US" sz="2400" dirty="0"/>
          </a:p>
          <a:p>
            <a:pPr marL="0" indent="0">
              <a:buNone/>
            </a:pPr>
            <a:r>
              <a:rPr lang="en-US" sz="2400" b="1" dirty="0"/>
              <a:t>Future Directions:</a:t>
            </a:r>
          </a:p>
          <a:p>
            <a:r>
              <a:rPr lang="en-US" sz="2400" dirty="0"/>
              <a:t>Further characterization of coupling between taper and grating: work thus far has mainly evaluated the structures separately.</a:t>
            </a:r>
          </a:p>
          <a:p>
            <a:r>
              <a:rPr lang="en-US" sz="2400" dirty="0"/>
              <a:t>Design of a fin for mechanical support.</a:t>
            </a:r>
          </a:p>
          <a:p>
            <a:r>
              <a:rPr lang="en-US" sz="2400" dirty="0"/>
              <a:t>Validation though experimental fabrication.</a:t>
            </a:r>
          </a:p>
        </p:txBody>
      </p:sp>
      <p:sp>
        <p:nvSpPr>
          <p:cNvPr id="4" name="Slide Number Placeholder 3">
            <a:extLst>
              <a:ext uri="{FF2B5EF4-FFF2-40B4-BE49-F238E27FC236}">
                <a16:creationId xmlns:a16="http://schemas.microsoft.com/office/drawing/2014/main" id="{FD591479-785E-43EF-B038-ED1983AA2A90}"/>
              </a:ext>
            </a:extLst>
          </p:cNvPr>
          <p:cNvSpPr>
            <a:spLocks noGrp="1"/>
          </p:cNvSpPr>
          <p:nvPr>
            <p:ph type="sldNum" sz="quarter" idx="12"/>
          </p:nvPr>
        </p:nvSpPr>
        <p:spPr/>
        <p:txBody>
          <a:bodyPr/>
          <a:lstStyle/>
          <a:p>
            <a:fld id="{0AC8EB61-6689-BD46-842D-184A5EFC0833}" type="slidenum">
              <a:rPr lang="en-US" smtClean="0">
                <a:solidFill>
                  <a:schemeClr val="bg1"/>
                </a:solidFill>
              </a:rPr>
              <a:t>17</a:t>
            </a:fld>
            <a:endParaRPr lang="en-US" dirty="0">
              <a:solidFill>
                <a:schemeClr val="bg1"/>
              </a:solidFill>
            </a:endParaRPr>
          </a:p>
        </p:txBody>
      </p:sp>
    </p:spTree>
    <p:extLst>
      <p:ext uri="{BB962C8B-B14F-4D97-AF65-F5344CB8AC3E}">
        <p14:creationId xmlns:p14="http://schemas.microsoft.com/office/powerpoint/2010/main" val="2147438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42EF24-2980-4418-A86D-D3DA2971FA27}"/>
              </a:ext>
            </a:extLst>
          </p:cNvPr>
          <p:cNvSpPr>
            <a:spLocks noGrp="1"/>
          </p:cNvSpPr>
          <p:nvPr>
            <p:ph type="title"/>
          </p:nvPr>
        </p:nvSpPr>
        <p:spPr/>
        <p:txBody>
          <a:bodyPr/>
          <a:lstStyle/>
          <a:p>
            <a:r>
              <a:rPr lang="en-US" b="1" dirty="0"/>
              <a:t>Acknowledgments</a:t>
            </a:r>
          </a:p>
        </p:txBody>
      </p:sp>
      <p:sp>
        <p:nvSpPr>
          <p:cNvPr id="3" name="Content Placeholder 2">
            <a:extLst>
              <a:ext uri="{FF2B5EF4-FFF2-40B4-BE49-F238E27FC236}">
                <a16:creationId xmlns:a16="http://schemas.microsoft.com/office/drawing/2014/main" id="{1C292395-E974-4AAD-A288-9B2FBE120936}"/>
              </a:ext>
            </a:extLst>
          </p:cNvPr>
          <p:cNvSpPr>
            <a:spLocks noGrp="1"/>
          </p:cNvSpPr>
          <p:nvPr>
            <p:ph idx="1"/>
          </p:nvPr>
        </p:nvSpPr>
        <p:spPr>
          <a:xfrm>
            <a:off x="838200" y="1690688"/>
            <a:ext cx="10515600" cy="4351338"/>
          </a:xfrm>
        </p:spPr>
        <p:txBody>
          <a:bodyPr>
            <a:normAutofit/>
          </a:bodyPr>
          <a:lstStyle/>
          <a:p>
            <a:r>
              <a:rPr lang="en-US" sz="2500" dirty="0"/>
              <a:t>This material is based upon work supported by the National Science Foundation under Grant No. 2349091.</a:t>
            </a:r>
          </a:p>
          <a:p>
            <a:r>
              <a:rPr lang="en-US" sz="2500" dirty="0"/>
              <a:t>Thank you to my mentor, Dr. Parvinder Gill, for her guidance and support.</a:t>
            </a:r>
          </a:p>
          <a:p>
            <a:r>
              <a:rPr lang="en-US" sz="2500" dirty="0"/>
              <a:t>Thank you to my REU coordinators, Dr. Brad Whitaker and Dr. Wataru Nakagawa, for organizing this research program.</a:t>
            </a:r>
          </a:p>
        </p:txBody>
      </p:sp>
      <p:sp>
        <p:nvSpPr>
          <p:cNvPr id="4" name="Slide Number Placeholder 3">
            <a:extLst>
              <a:ext uri="{FF2B5EF4-FFF2-40B4-BE49-F238E27FC236}">
                <a16:creationId xmlns:a16="http://schemas.microsoft.com/office/drawing/2014/main" id="{31F181EA-750F-46CA-91E8-3DFA0F9C8CA3}"/>
              </a:ext>
            </a:extLst>
          </p:cNvPr>
          <p:cNvSpPr>
            <a:spLocks noGrp="1"/>
          </p:cNvSpPr>
          <p:nvPr>
            <p:ph type="sldNum" sz="quarter" idx="12"/>
          </p:nvPr>
        </p:nvSpPr>
        <p:spPr/>
        <p:txBody>
          <a:bodyPr/>
          <a:lstStyle/>
          <a:p>
            <a:fld id="{0AC8EB61-6689-BD46-842D-184A5EFC0833}" type="slidenum">
              <a:rPr lang="en-US" smtClean="0">
                <a:solidFill>
                  <a:schemeClr val="bg1"/>
                </a:solidFill>
              </a:rPr>
              <a:t>18</a:t>
            </a:fld>
            <a:endParaRPr lang="en-US">
              <a:solidFill>
                <a:schemeClr val="bg1"/>
              </a:solidFill>
            </a:endParaRPr>
          </a:p>
        </p:txBody>
      </p:sp>
    </p:spTree>
    <p:extLst>
      <p:ext uri="{BB962C8B-B14F-4D97-AF65-F5344CB8AC3E}">
        <p14:creationId xmlns:p14="http://schemas.microsoft.com/office/powerpoint/2010/main" val="12680484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CD0D1D-B5BF-4CB7-80AB-7933ABE0607C}"/>
              </a:ext>
            </a:extLst>
          </p:cNvPr>
          <p:cNvSpPr>
            <a:spLocks noGrp="1"/>
          </p:cNvSpPr>
          <p:nvPr>
            <p:ph type="title"/>
          </p:nvPr>
        </p:nvSpPr>
        <p:spPr>
          <a:xfrm>
            <a:off x="838200" y="182563"/>
            <a:ext cx="10515600" cy="1325563"/>
          </a:xfrm>
        </p:spPr>
        <p:txBody>
          <a:bodyPr/>
          <a:lstStyle/>
          <a:p>
            <a:r>
              <a:rPr lang="en-US" sz="3500" b="1" dirty="0"/>
              <a:t>References</a:t>
            </a:r>
          </a:p>
        </p:txBody>
      </p:sp>
      <p:sp>
        <p:nvSpPr>
          <p:cNvPr id="3" name="Content Placeholder 2">
            <a:extLst>
              <a:ext uri="{FF2B5EF4-FFF2-40B4-BE49-F238E27FC236}">
                <a16:creationId xmlns:a16="http://schemas.microsoft.com/office/drawing/2014/main" id="{1930A6A6-89D0-4191-87ED-3D227FCABA17}"/>
              </a:ext>
            </a:extLst>
          </p:cNvPr>
          <p:cNvSpPr>
            <a:spLocks noGrp="1"/>
          </p:cNvSpPr>
          <p:nvPr>
            <p:ph idx="1"/>
          </p:nvPr>
        </p:nvSpPr>
        <p:spPr>
          <a:xfrm>
            <a:off x="838200" y="771526"/>
            <a:ext cx="10515600" cy="5025770"/>
          </a:xfrm>
        </p:spPr>
        <p:txBody>
          <a:bodyPr vert="horz" lIns="91440" tIns="45720" rIns="91440" bIns="45720" rtlCol="0" anchor="t">
            <a:normAutofit fontScale="25000" lnSpcReduction="20000"/>
          </a:bodyPr>
          <a:lstStyle/>
          <a:p>
            <a:pPr marL="0" indent="0">
              <a:buNone/>
            </a:pPr>
            <a:r>
              <a:rPr lang="en-US" sz="6000" dirty="0"/>
              <a:t>[1] S. Brinkley, "Photonic integrated circuit: Definition, disadvantage, fabrication, application," Ovaga Technologies, Nov. 22, 2023. [Online]. Available: https://www.ovaga.com/blog/transistor/photonic-integrated-circuit-definition-disadvantage-fabrication-application (accessed Jun. 17, 2026).</a:t>
            </a:r>
          </a:p>
          <a:p>
            <a:pPr marL="0" indent="0">
              <a:buNone/>
            </a:pPr>
            <a:r>
              <a:rPr lang="en-US" sz="6000" dirty="0"/>
              <a:t>[2] P. K. Gill, A. Kukin, and D. M. Marom, "Direct 3D-printed ring-resonator photonic circuit on a dual core fiber tip for remote sensing applications," </a:t>
            </a:r>
            <a:r>
              <a:rPr lang="en-US" sz="6000" i="1" dirty="0"/>
              <a:t>Opt. Lett.</a:t>
            </a:r>
            <a:r>
              <a:rPr lang="en-US" sz="6000" dirty="0"/>
              <a:t>, vol. 49, no. 14, pp. 3946–3949, 2024, doi: 10.1364/OL.529001.</a:t>
            </a:r>
          </a:p>
          <a:p>
            <a:pPr marL="0" indent="0">
              <a:buNone/>
            </a:pPr>
            <a:r>
              <a:rPr lang="en-US" sz="6000" dirty="0"/>
              <a:t>[3] D. Weninger, S. Serna, L. Ranno, L. Kimerling, and A. Agarwal, "Advances in waveguide to waveguide couplers for 3D integrated photonic packaging," </a:t>
            </a:r>
            <a:r>
              <a:rPr lang="en-US" sz="6000" i="1" dirty="0"/>
              <a:t>Light Sci. Appl.</a:t>
            </a:r>
            <a:r>
              <a:rPr lang="en-US" sz="6000" dirty="0"/>
              <a:t>, vol. 15, no. 1, art. no. 17, 2026, doi: 10.1038/s41377-025-02048-w.</a:t>
            </a:r>
          </a:p>
          <a:p>
            <a:pPr marL="0" indent="0">
              <a:buNone/>
            </a:pPr>
            <a:r>
              <a:rPr lang="en-US" sz="6000" dirty="0"/>
              <a:t>[4] B. Lin, D. Witt, J. F. Young, and L. Chrostowski, "Cryogenic optical packaging using photonic wire bonds," </a:t>
            </a:r>
            <a:r>
              <a:rPr lang="en-US" sz="6000" i="1" dirty="0"/>
              <a:t>APL Photon., </a:t>
            </a:r>
            <a:r>
              <a:rPr lang="en-US" sz="6000" dirty="0"/>
              <a:t>vol. 8, no. 12, art. no. 126109, 2023, doi: 10.1063/5.0170974.</a:t>
            </a:r>
          </a:p>
          <a:p>
            <a:pPr marL="0" indent="0">
              <a:buNone/>
            </a:pPr>
            <a:r>
              <a:rPr lang="en-US" sz="6000" dirty="0"/>
              <a:t>[5] N. Lindenmann, G. Balthasar, D. Hillerkuss, R. Schmogrow, M. Jordan, J. Leuthold, W. Freude, and C. Koos, "Photonic wire bonding: a novel concept for chip-scale interconnects," </a:t>
            </a:r>
            <a:r>
              <a:rPr lang="en-US" sz="6000" i="1" dirty="0"/>
              <a:t>Opt. Express</a:t>
            </a:r>
            <a:r>
              <a:rPr lang="en-US" sz="6000" dirty="0"/>
              <a:t>, vol. 20, no. 16, pp. 17667–17677, 2012, doi: 10.1364/OE.20.017667.</a:t>
            </a:r>
          </a:p>
          <a:p>
            <a:pPr marL="0" indent="0">
              <a:buNone/>
            </a:pPr>
            <a:r>
              <a:rPr lang="en-US" sz="6000" dirty="0"/>
              <a:t>[6] J. W. Smith </a:t>
            </a:r>
            <a:r>
              <a:rPr lang="en-US" sz="6000" i="1" dirty="0"/>
              <a:t>et al</a:t>
            </a:r>
            <a:r>
              <a:rPr lang="en-US" sz="6000" dirty="0"/>
              <a:t>., “Three-dimensional Fabry–Pérot cavities sculpted on fiber tips using a multiphoton polymerization process,” </a:t>
            </a:r>
            <a:r>
              <a:rPr lang="en-US" sz="6000" i="1" dirty="0"/>
              <a:t>J. Micromech. Microeng.</a:t>
            </a:r>
            <a:r>
              <a:rPr lang="en-US" sz="6000" dirty="0"/>
              <a:t>, vol. 30, no. 12, Art. no. 125007, 2020. </a:t>
            </a:r>
          </a:p>
          <a:p>
            <a:pPr marL="0" indent="0">
              <a:buNone/>
            </a:pPr>
            <a:r>
              <a:rPr lang="en-US" sz="6000" dirty="0"/>
              <a:t>[7] Y. Qu, D. Kadic, M. Naber, and M. Wegener, “Micro-structured two-component 3D metamaterials with negative thermal-expansion coefficient from positive constituents,” </a:t>
            </a:r>
            <a:r>
              <a:rPr lang="en-US" sz="6000" i="1" dirty="0"/>
              <a:t>Sci. Rep.</a:t>
            </a:r>
            <a:r>
              <a:rPr lang="en-US" sz="6000" dirty="0"/>
              <a:t>, vol. 7, Art. no. 40643, 2017.</a:t>
            </a:r>
          </a:p>
          <a:p>
            <a:pPr marL="0" indent="0">
              <a:buNone/>
            </a:pPr>
            <a:r>
              <a:rPr lang="en-US" sz="6000" dirty="0"/>
              <a:t>[8] C. V. N. Bhaskar, S. Pal, and P. K. Pattnaik, “Recent advancements in fiber Bragg gratings based temperature and strain measurement,” </a:t>
            </a:r>
            <a:r>
              <a:rPr lang="en-US" sz="6000" i="1" dirty="0"/>
              <a:t>Results in Optics</a:t>
            </a:r>
            <a:r>
              <a:rPr lang="en-US" sz="6000" dirty="0"/>
              <a:t>, vol. 5, Art. no. 100130, 2021, doi: 10.1016/j.rio.2021.100130.</a:t>
            </a:r>
          </a:p>
          <a:p>
            <a:pPr marL="0" indent="0">
              <a:buNone/>
            </a:pPr>
            <a:r>
              <a:rPr lang="en-US" sz="6000" dirty="0"/>
              <a:t>[9] N. T. Beneitez, J. Missinne, Y. Shi, </a:t>
            </a:r>
            <a:r>
              <a:rPr lang="en-US" sz="6000" i="1" dirty="0"/>
              <a:t>et al.</a:t>
            </a:r>
            <a:r>
              <a:rPr lang="en-US" sz="6000" dirty="0"/>
              <a:t>, "Highly sensitive waveguide Bragg grating temperature sensor using hybrid polymers," </a:t>
            </a:r>
            <a:r>
              <a:rPr lang="en-US" sz="6000" i="1" dirty="0"/>
              <a:t>IEEE Photon. Technol. Lett.</a:t>
            </a:r>
            <a:r>
              <a:rPr lang="en-US" sz="6000" dirty="0"/>
              <a:t>, vol. 28, no. 10, pp. 1150–1153, 2016.</a:t>
            </a:r>
          </a:p>
          <a:p>
            <a:pPr marL="0" indent="0">
              <a:buNone/>
            </a:pPr>
            <a:r>
              <a:rPr lang="en-US" sz="6000" dirty="0"/>
              <a:t>[10] D. Srivastava and B. Das, “Interrogation techniques for π-phase-shifted fiber Bragg grating sensor: A review,” </a:t>
            </a:r>
            <a:r>
              <a:rPr lang="en-US" sz="6000" i="1" dirty="0"/>
              <a:t>Sensors and Actuators A: Physical</a:t>
            </a:r>
            <a:r>
              <a:rPr lang="en-US" sz="6000" dirty="0"/>
              <a:t>, vol. 315, Art. no. 112215, Nov. 2020, doi: 10.1016/j.sna.2020.112215.</a:t>
            </a:r>
          </a:p>
          <a:p>
            <a:pPr marL="0" indent="0">
              <a:buNone/>
            </a:pPr>
            <a:r>
              <a:rPr lang="en-US" sz="6000" dirty="0"/>
              <a:t>[11] S. Xu, A. Fernandez Lopez, and I. Olivares, “Fiber Bragg Grating Interrogators Based on Photonic Integrated Circuit Platforms,” </a:t>
            </a:r>
            <a:r>
              <a:rPr lang="en-US" sz="6000" i="1" dirty="0"/>
              <a:t>Photonics</a:t>
            </a:r>
            <a:r>
              <a:rPr lang="en-US" sz="6000" dirty="0"/>
              <a:t>, vol. 13, no. 6, Art. no. 517, 2026, doi: 10.3390/photonics13060517.</a:t>
            </a:r>
          </a:p>
          <a:p>
            <a:pPr marL="0" indent="0">
              <a:buNone/>
            </a:pPr>
            <a:endParaRPr lang="en-US" dirty="0"/>
          </a:p>
        </p:txBody>
      </p:sp>
      <p:sp>
        <p:nvSpPr>
          <p:cNvPr id="4" name="Slide Number Placeholder 3">
            <a:extLst>
              <a:ext uri="{FF2B5EF4-FFF2-40B4-BE49-F238E27FC236}">
                <a16:creationId xmlns:a16="http://schemas.microsoft.com/office/drawing/2014/main" id="{FD591479-785E-43EF-B038-ED1983AA2A90}"/>
              </a:ext>
            </a:extLst>
          </p:cNvPr>
          <p:cNvSpPr>
            <a:spLocks noGrp="1"/>
          </p:cNvSpPr>
          <p:nvPr>
            <p:ph type="sldNum" sz="quarter" idx="12"/>
          </p:nvPr>
        </p:nvSpPr>
        <p:spPr/>
        <p:txBody>
          <a:bodyPr/>
          <a:lstStyle/>
          <a:p>
            <a:fld id="{0AC8EB61-6689-BD46-842D-184A5EFC0833}" type="slidenum">
              <a:rPr lang="en-US" smtClean="0">
                <a:solidFill>
                  <a:schemeClr val="bg1"/>
                </a:solidFill>
              </a:rPr>
              <a:t>19</a:t>
            </a:fld>
            <a:endParaRPr lang="en-US">
              <a:solidFill>
                <a:schemeClr val="bg1"/>
              </a:solidFill>
            </a:endParaRPr>
          </a:p>
        </p:txBody>
      </p:sp>
    </p:spTree>
    <p:extLst>
      <p:ext uri="{BB962C8B-B14F-4D97-AF65-F5344CB8AC3E}">
        <p14:creationId xmlns:p14="http://schemas.microsoft.com/office/powerpoint/2010/main" val="13259218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020DC5-4D4F-4168-8DC1-76B489D731F2}"/>
              </a:ext>
            </a:extLst>
          </p:cNvPr>
          <p:cNvSpPr>
            <a:spLocks noGrp="1"/>
          </p:cNvSpPr>
          <p:nvPr>
            <p:ph type="title"/>
          </p:nvPr>
        </p:nvSpPr>
        <p:spPr>
          <a:xfrm>
            <a:off x="678180" y="113857"/>
            <a:ext cx="10515600" cy="811974"/>
          </a:xfrm>
        </p:spPr>
        <p:txBody>
          <a:bodyPr/>
          <a:lstStyle/>
          <a:p>
            <a:r>
              <a:rPr lang="en-US" b="1" dirty="0"/>
              <a:t>Introduction &amp; Background</a:t>
            </a:r>
          </a:p>
        </p:txBody>
      </p:sp>
      <p:sp>
        <p:nvSpPr>
          <p:cNvPr id="3" name="Content Placeholder 2">
            <a:extLst>
              <a:ext uri="{FF2B5EF4-FFF2-40B4-BE49-F238E27FC236}">
                <a16:creationId xmlns:a16="http://schemas.microsoft.com/office/drawing/2014/main" id="{9EF9013F-A134-4016-87F5-0169EFFF26D0}"/>
              </a:ext>
            </a:extLst>
          </p:cNvPr>
          <p:cNvSpPr>
            <a:spLocks noGrp="1"/>
          </p:cNvSpPr>
          <p:nvPr>
            <p:ph idx="1"/>
          </p:nvPr>
        </p:nvSpPr>
        <p:spPr>
          <a:xfrm>
            <a:off x="678180" y="1008030"/>
            <a:ext cx="5768340" cy="4604195"/>
          </a:xfrm>
        </p:spPr>
        <p:txBody>
          <a:bodyPr vert="horz" lIns="91440" tIns="45720" rIns="91440" bIns="45720" rtlCol="0" anchor="t">
            <a:normAutofit/>
          </a:bodyPr>
          <a:lstStyle/>
          <a:p>
            <a:pPr marL="0" indent="0">
              <a:buNone/>
            </a:pPr>
            <a:r>
              <a:rPr lang="en-US" b="1" dirty="0"/>
              <a:t>Photonics: </a:t>
            </a:r>
            <a:r>
              <a:rPr lang="en-US" dirty="0"/>
              <a:t>The science of generating, controlling, and detecting photons. Manipulation of light on a chip scale.</a:t>
            </a:r>
            <a:endParaRPr lang="en-US" b="1" dirty="0"/>
          </a:p>
          <a:p>
            <a:r>
              <a:rPr lang="en-US" b="1" dirty="0"/>
              <a:t>Integrated photonics: </a:t>
            </a:r>
            <a:r>
              <a:rPr lang="en-US" dirty="0"/>
              <a:t>Subfield of photonics in which waveguides and devices are fabricated onto microchips: Photonic Integrated Circuits (PICs). </a:t>
            </a:r>
            <a:endParaRPr lang="en-US" b="1" dirty="0"/>
          </a:p>
          <a:p>
            <a:r>
              <a:rPr lang="en-US" b="1" dirty="0"/>
              <a:t>Fiber integrated photonics: </a:t>
            </a:r>
            <a:r>
              <a:rPr lang="en-US" dirty="0"/>
              <a:t>Optical components built directly inside or onto an optical fiber itself</a:t>
            </a:r>
          </a:p>
        </p:txBody>
      </p:sp>
      <p:sp>
        <p:nvSpPr>
          <p:cNvPr id="4" name="Slide Number Placeholder 3">
            <a:extLst>
              <a:ext uri="{FF2B5EF4-FFF2-40B4-BE49-F238E27FC236}">
                <a16:creationId xmlns:a16="http://schemas.microsoft.com/office/drawing/2014/main" id="{EC6E3154-1401-8845-9C56-CAD46967332D}"/>
              </a:ext>
            </a:extLst>
          </p:cNvPr>
          <p:cNvSpPr>
            <a:spLocks noGrp="1"/>
          </p:cNvSpPr>
          <p:nvPr>
            <p:ph type="sldNum" sz="quarter" idx="12"/>
          </p:nvPr>
        </p:nvSpPr>
        <p:spPr/>
        <p:txBody>
          <a:bodyPr/>
          <a:lstStyle/>
          <a:p>
            <a:fld id="{0AC8EB61-6689-BD46-842D-184A5EFC0833}" type="slidenum">
              <a:rPr lang="en-US" smtClean="0">
                <a:solidFill>
                  <a:schemeClr val="bg1"/>
                </a:solidFill>
              </a:rPr>
              <a:t>2</a:t>
            </a:fld>
            <a:endParaRPr lang="en-US">
              <a:solidFill>
                <a:schemeClr val="bg1"/>
              </a:solidFill>
            </a:endParaRPr>
          </a:p>
        </p:txBody>
      </p:sp>
      <p:pic>
        <p:nvPicPr>
          <p:cNvPr id="6" name="Picture 5">
            <a:extLst>
              <a:ext uri="{FF2B5EF4-FFF2-40B4-BE49-F238E27FC236}">
                <a16:creationId xmlns:a16="http://schemas.microsoft.com/office/drawing/2014/main" id="{0A26854E-E4E9-EC84-44DB-6BF7E23F932D}"/>
              </a:ext>
            </a:extLst>
          </p:cNvPr>
          <p:cNvPicPr>
            <a:picLocks noChangeAspect="1"/>
          </p:cNvPicPr>
          <p:nvPr/>
        </p:nvPicPr>
        <p:blipFill>
          <a:blip r:embed="rId3"/>
          <a:stretch>
            <a:fillRect/>
          </a:stretch>
        </p:blipFill>
        <p:spPr>
          <a:xfrm>
            <a:off x="6702265" y="624228"/>
            <a:ext cx="5248943" cy="2636311"/>
          </a:xfrm>
          <a:prstGeom prst="rect">
            <a:avLst/>
          </a:prstGeom>
        </p:spPr>
      </p:pic>
      <p:pic>
        <p:nvPicPr>
          <p:cNvPr id="8" name="Picture 7">
            <a:extLst>
              <a:ext uri="{FF2B5EF4-FFF2-40B4-BE49-F238E27FC236}">
                <a16:creationId xmlns:a16="http://schemas.microsoft.com/office/drawing/2014/main" id="{A6B24AAE-2A89-40DB-3848-B7C24EDE9C85}"/>
              </a:ext>
            </a:extLst>
          </p:cNvPr>
          <p:cNvPicPr>
            <a:picLocks noChangeAspect="1"/>
          </p:cNvPicPr>
          <p:nvPr/>
        </p:nvPicPr>
        <p:blipFill>
          <a:blip r:embed="rId4"/>
          <a:stretch>
            <a:fillRect/>
          </a:stretch>
        </p:blipFill>
        <p:spPr>
          <a:xfrm>
            <a:off x="8093058" y="3429000"/>
            <a:ext cx="2467356" cy="2467356"/>
          </a:xfrm>
          <a:prstGeom prst="rect">
            <a:avLst/>
          </a:prstGeom>
        </p:spPr>
      </p:pic>
      <p:sp>
        <p:nvSpPr>
          <p:cNvPr id="9" name="TextBox 8">
            <a:extLst>
              <a:ext uri="{FF2B5EF4-FFF2-40B4-BE49-F238E27FC236}">
                <a16:creationId xmlns:a16="http://schemas.microsoft.com/office/drawing/2014/main" id="{FF698BB7-4068-C796-EA89-AF540E333AA7}"/>
              </a:ext>
            </a:extLst>
          </p:cNvPr>
          <p:cNvSpPr txBox="1"/>
          <p:nvPr/>
        </p:nvSpPr>
        <p:spPr>
          <a:xfrm>
            <a:off x="11729833" y="2937373"/>
            <a:ext cx="442750" cy="646331"/>
          </a:xfrm>
          <a:prstGeom prst="rect">
            <a:avLst/>
          </a:prstGeom>
          <a:noFill/>
        </p:spPr>
        <p:txBody>
          <a:bodyPr wrap="none" rtlCol="0">
            <a:spAutoFit/>
          </a:bodyPr>
          <a:lstStyle/>
          <a:p>
            <a:r>
              <a:rPr lang="en-US" dirty="0"/>
              <a:t>[1]</a:t>
            </a:r>
          </a:p>
          <a:p>
            <a:endParaRPr lang="en-US" dirty="0"/>
          </a:p>
        </p:txBody>
      </p:sp>
      <p:sp>
        <p:nvSpPr>
          <p:cNvPr id="11" name="TextBox 10">
            <a:extLst>
              <a:ext uri="{FF2B5EF4-FFF2-40B4-BE49-F238E27FC236}">
                <a16:creationId xmlns:a16="http://schemas.microsoft.com/office/drawing/2014/main" id="{B9F393BA-3EE0-4F7A-D35A-74BC39DBA223}"/>
              </a:ext>
            </a:extLst>
          </p:cNvPr>
          <p:cNvSpPr txBox="1"/>
          <p:nvPr/>
        </p:nvSpPr>
        <p:spPr>
          <a:xfrm>
            <a:off x="10702373" y="5573190"/>
            <a:ext cx="442750" cy="646331"/>
          </a:xfrm>
          <a:prstGeom prst="rect">
            <a:avLst/>
          </a:prstGeom>
          <a:noFill/>
        </p:spPr>
        <p:txBody>
          <a:bodyPr wrap="none" rtlCol="0">
            <a:spAutoFit/>
          </a:bodyPr>
          <a:lstStyle/>
          <a:p>
            <a:r>
              <a:rPr lang="en-US" dirty="0"/>
              <a:t>[2]</a:t>
            </a:r>
          </a:p>
          <a:p>
            <a:endParaRPr lang="en-US" dirty="0"/>
          </a:p>
        </p:txBody>
      </p:sp>
    </p:spTree>
    <p:extLst>
      <p:ext uri="{BB962C8B-B14F-4D97-AF65-F5344CB8AC3E}">
        <p14:creationId xmlns:p14="http://schemas.microsoft.com/office/powerpoint/2010/main" val="32811617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09377A-9C78-AFEE-B95C-085BD560A6FE}"/>
              </a:ext>
            </a:extLst>
          </p:cNvPr>
          <p:cNvSpPr>
            <a:spLocks noGrp="1"/>
          </p:cNvSpPr>
          <p:nvPr>
            <p:ph type="title"/>
          </p:nvPr>
        </p:nvSpPr>
        <p:spPr/>
        <p:txBody>
          <a:bodyPr/>
          <a:lstStyle/>
          <a:p>
            <a:pPr algn="ctr"/>
            <a:r>
              <a:rPr lang="en-US" b="1" dirty="0"/>
              <a:t>Questions?</a:t>
            </a:r>
          </a:p>
        </p:txBody>
      </p:sp>
    </p:spTree>
    <p:extLst>
      <p:ext uri="{BB962C8B-B14F-4D97-AF65-F5344CB8AC3E}">
        <p14:creationId xmlns:p14="http://schemas.microsoft.com/office/powerpoint/2010/main" val="24660530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39474C-2FA5-9E00-B48E-83782A6C19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1C97D4-3B69-2E3A-1CA2-B3E57E2FA1DE}"/>
              </a:ext>
            </a:extLst>
          </p:cNvPr>
          <p:cNvSpPr>
            <a:spLocks noGrp="1"/>
          </p:cNvSpPr>
          <p:nvPr>
            <p:ph type="title"/>
          </p:nvPr>
        </p:nvSpPr>
        <p:spPr>
          <a:xfrm>
            <a:off x="298704" y="22947"/>
            <a:ext cx="11791696" cy="772828"/>
          </a:xfrm>
        </p:spPr>
        <p:txBody>
          <a:bodyPr/>
          <a:lstStyle/>
          <a:p>
            <a:r>
              <a:rPr lang="en-US" b="1" dirty="0"/>
              <a:t>Introduction &amp; Background</a:t>
            </a:r>
          </a:p>
        </p:txBody>
      </p:sp>
      <p:sp>
        <p:nvSpPr>
          <p:cNvPr id="10" name="Rectangle 9">
            <a:extLst>
              <a:ext uri="{FF2B5EF4-FFF2-40B4-BE49-F238E27FC236}">
                <a16:creationId xmlns:a16="http://schemas.microsoft.com/office/drawing/2014/main" id="{B0997D52-B4D0-FBFD-93FE-2EE7D2B17E5B}"/>
              </a:ext>
            </a:extLst>
          </p:cNvPr>
          <p:cNvSpPr/>
          <p:nvPr/>
        </p:nvSpPr>
        <p:spPr>
          <a:xfrm>
            <a:off x="101600" y="1348509"/>
            <a:ext cx="11988800" cy="3964155"/>
          </a:xfrm>
          <a:prstGeom prst="rect">
            <a:avLst/>
          </a:prstGeom>
          <a:noFill/>
          <a:ln>
            <a:solidFill>
              <a:srgbClr val="0D2C6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27AC785-3881-6CD4-1D22-7442FD99B3A3}"/>
              </a:ext>
            </a:extLst>
          </p:cNvPr>
          <p:cNvSpPr>
            <a:spLocks noGrp="1"/>
          </p:cNvSpPr>
          <p:nvPr>
            <p:ph idx="1"/>
          </p:nvPr>
        </p:nvSpPr>
        <p:spPr>
          <a:xfrm>
            <a:off x="298704" y="1540289"/>
            <a:ext cx="3074670" cy="3511295"/>
          </a:xfrm>
        </p:spPr>
        <p:txBody>
          <a:bodyPr vert="horz" lIns="91440" tIns="45720" rIns="91440" bIns="45720" rtlCol="0" anchor="t">
            <a:normAutofit/>
          </a:bodyPr>
          <a:lstStyle/>
          <a:p>
            <a:pPr marL="0" indent="0">
              <a:buNone/>
            </a:pPr>
            <a:r>
              <a:rPr lang="en-US" sz="2600" b="1" dirty="0"/>
              <a:t>Uses:</a:t>
            </a:r>
          </a:p>
          <a:p>
            <a:pPr lvl="0"/>
            <a:r>
              <a:rPr lang="en-US" sz="2600" dirty="0"/>
              <a:t>Next-generation computing &amp; AI</a:t>
            </a:r>
          </a:p>
          <a:p>
            <a:pPr lvl="0"/>
            <a:r>
              <a:rPr lang="en-US" sz="2600" dirty="0"/>
              <a:t>Communication</a:t>
            </a:r>
          </a:p>
          <a:p>
            <a:pPr lvl="0"/>
            <a:r>
              <a:rPr lang="en-US" sz="2600" dirty="0"/>
              <a:t>Metrology</a:t>
            </a:r>
          </a:p>
          <a:p>
            <a:pPr lvl="0"/>
            <a:r>
              <a:rPr lang="en-US" sz="2600" dirty="0"/>
              <a:t>Biosensing &amp; medicine</a:t>
            </a:r>
          </a:p>
          <a:p>
            <a:pPr marL="0" lvl="0" indent="0">
              <a:buNone/>
            </a:pPr>
            <a:endParaRPr lang="en-US" dirty="0"/>
          </a:p>
          <a:p>
            <a:pPr lvl="0"/>
            <a:endParaRPr lang="en-US" dirty="0"/>
          </a:p>
          <a:p>
            <a:pPr marL="0" lvl="0" indent="0">
              <a:buNone/>
            </a:pPr>
            <a:endParaRPr lang="en-US" dirty="0"/>
          </a:p>
          <a:p>
            <a:pPr marL="0" indent="0">
              <a:buNone/>
            </a:pPr>
            <a:endParaRPr lang="en-US" dirty="0"/>
          </a:p>
        </p:txBody>
      </p:sp>
      <p:sp>
        <p:nvSpPr>
          <p:cNvPr id="4" name="Slide Number Placeholder 3">
            <a:extLst>
              <a:ext uri="{FF2B5EF4-FFF2-40B4-BE49-F238E27FC236}">
                <a16:creationId xmlns:a16="http://schemas.microsoft.com/office/drawing/2014/main" id="{E71AD56A-59CA-128E-884A-51CE03806248}"/>
              </a:ext>
            </a:extLst>
          </p:cNvPr>
          <p:cNvSpPr>
            <a:spLocks noGrp="1"/>
          </p:cNvSpPr>
          <p:nvPr>
            <p:ph type="sldNum" sz="quarter" idx="12"/>
          </p:nvPr>
        </p:nvSpPr>
        <p:spPr/>
        <p:txBody>
          <a:bodyPr/>
          <a:lstStyle/>
          <a:p>
            <a:fld id="{0AC8EB61-6689-BD46-842D-184A5EFC0833}" type="slidenum">
              <a:rPr lang="en-US" smtClean="0">
                <a:solidFill>
                  <a:schemeClr val="bg1"/>
                </a:solidFill>
              </a:rPr>
              <a:t>3</a:t>
            </a:fld>
            <a:endParaRPr lang="en-US">
              <a:solidFill>
                <a:schemeClr val="bg1"/>
              </a:solidFill>
            </a:endParaRPr>
          </a:p>
        </p:txBody>
      </p:sp>
      <p:sp>
        <p:nvSpPr>
          <p:cNvPr id="5" name="Content Placeholder 2">
            <a:extLst>
              <a:ext uri="{FF2B5EF4-FFF2-40B4-BE49-F238E27FC236}">
                <a16:creationId xmlns:a16="http://schemas.microsoft.com/office/drawing/2014/main" id="{3A4F0325-03A0-A59C-8B71-F8C12CA484C5}"/>
              </a:ext>
            </a:extLst>
          </p:cNvPr>
          <p:cNvSpPr txBox="1">
            <a:spLocks/>
          </p:cNvSpPr>
          <p:nvPr/>
        </p:nvSpPr>
        <p:spPr>
          <a:xfrm>
            <a:off x="3520440" y="1540289"/>
            <a:ext cx="3438144" cy="4325110"/>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600" b="1" dirty="0"/>
              <a:t>Advantages:</a:t>
            </a:r>
          </a:p>
          <a:p>
            <a:pPr lvl="0"/>
            <a:r>
              <a:rPr lang="en-US" sz="2600" dirty="0"/>
              <a:t>Increased bandwidth</a:t>
            </a:r>
          </a:p>
          <a:p>
            <a:pPr lvl="0"/>
            <a:r>
              <a:rPr lang="en-US" sz="2600" dirty="0"/>
              <a:t>No resistance = no heat</a:t>
            </a:r>
          </a:p>
          <a:p>
            <a:pPr lvl="0"/>
            <a:r>
              <a:rPr lang="en-US" sz="2600" dirty="0"/>
              <a:t>No interference between photons</a:t>
            </a:r>
          </a:p>
          <a:p>
            <a:pPr lvl="0"/>
            <a:r>
              <a:rPr lang="en-US" sz="2600" dirty="0"/>
              <a:t>Sensitivity and precision</a:t>
            </a:r>
          </a:p>
          <a:p>
            <a:pPr marL="0" indent="0">
              <a:buFont typeface="Arial" panose="020B0604020202020204" pitchFamily="34" charset="0"/>
              <a:buNone/>
            </a:pPr>
            <a:endParaRPr lang="en-US" dirty="0"/>
          </a:p>
          <a:p>
            <a:endParaRPr lang="en-US" dirty="0"/>
          </a:p>
          <a:p>
            <a:pPr marL="0" indent="0">
              <a:buFont typeface="Arial" panose="020B0604020202020204" pitchFamily="34" charset="0"/>
              <a:buNone/>
            </a:pPr>
            <a:endParaRPr lang="en-US" dirty="0"/>
          </a:p>
          <a:p>
            <a:pPr marL="0" indent="0">
              <a:buFont typeface="Arial" panose="020B0604020202020204" pitchFamily="34" charset="0"/>
              <a:buNone/>
            </a:pPr>
            <a:endParaRPr lang="en-US" dirty="0"/>
          </a:p>
        </p:txBody>
      </p:sp>
      <p:sp>
        <p:nvSpPr>
          <p:cNvPr id="7" name="Content Placeholder 2">
            <a:extLst>
              <a:ext uri="{FF2B5EF4-FFF2-40B4-BE49-F238E27FC236}">
                <a16:creationId xmlns:a16="http://schemas.microsoft.com/office/drawing/2014/main" id="{89B8E52D-CA65-17B7-8934-F559AB39986F}"/>
              </a:ext>
            </a:extLst>
          </p:cNvPr>
          <p:cNvSpPr txBox="1">
            <a:spLocks/>
          </p:cNvSpPr>
          <p:nvPr/>
        </p:nvSpPr>
        <p:spPr>
          <a:xfrm>
            <a:off x="7105650" y="1545336"/>
            <a:ext cx="4787644" cy="4169664"/>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600" b="1" dirty="0"/>
              <a:t>Key Challenges:</a:t>
            </a:r>
          </a:p>
          <a:p>
            <a:r>
              <a:rPr lang="en-US" sz="2600" dirty="0"/>
              <a:t>Packaging, assembly, and testing makes up </a:t>
            </a:r>
            <a:r>
              <a:rPr lang="en-US" sz="2600" b="1" dirty="0"/>
              <a:t>~70–80% </a:t>
            </a:r>
            <a:r>
              <a:rPr lang="en-US" sz="2600" dirty="0"/>
              <a:t>of a PIC’s manufacturing cost, vs </a:t>
            </a:r>
            <a:r>
              <a:rPr lang="en-US" sz="2600" b="1" dirty="0"/>
              <a:t>20%</a:t>
            </a:r>
            <a:r>
              <a:rPr lang="en-US" sz="2600" dirty="0"/>
              <a:t> for an electronic chip. [3]</a:t>
            </a:r>
          </a:p>
          <a:p>
            <a:r>
              <a:rPr lang="en-US" sz="2600" dirty="0"/>
              <a:t>Active alignment of optical fibers and chips required for mode matching </a:t>
            </a:r>
            <a:r>
              <a:rPr lang="en-US" sz="2600" dirty="0">
                <a:sym typeface="Wingdings" panose="05000000000000000000" pitchFamily="2" charset="2"/>
              </a:rPr>
              <a:t></a:t>
            </a:r>
            <a:r>
              <a:rPr lang="en-US" sz="2600" dirty="0"/>
              <a:t> Inefficient packaging process</a:t>
            </a:r>
          </a:p>
          <a:p>
            <a:pPr marL="0" indent="0">
              <a:buNone/>
            </a:pPr>
            <a:endParaRPr lang="en-US" dirty="0"/>
          </a:p>
          <a:p>
            <a:endParaRPr lang="en-US" dirty="0"/>
          </a:p>
          <a:p>
            <a:pPr marL="0" indent="0">
              <a:buFont typeface="Arial" panose="020B0604020202020204" pitchFamily="34" charset="0"/>
              <a:buNone/>
            </a:pPr>
            <a:endParaRPr lang="en-US" dirty="0"/>
          </a:p>
          <a:p>
            <a:pPr marL="0" indent="0">
              <a:buFont typeface="Arial" panose="020B0604020202020204" pitchFamily="34" charset="0"/>
              <a:buNone/>
            </a:pPr>
            <a:endParaRPr lang="en-US" dirty="0"/>
          </a:p>
        </p:txBody>
      </p:sp>
      <p:cxnSp>
        <p:nvCxnSpPr>
          <p:cNvPr id="12" name="Straight Connector 11">
            <a:extLst>
              <a:ext uri="{FF2B5EF4-FFF2-40B4-BE49-F238E27FC236}">
                <a16:creationId xmlns:a16="http://schemas.microsoft.com/office/drawing/2014/main" id="{F82C5B59-2D87-1278-36A7-7FE55054685F}"/>
              </a:ext>
            </a:extLst>
          </p:cNvPr>
          <p:cNvCxnSpPr>
            <a:cxnSpLocks/>
          </p:cNvCxnSpPr>
          <p:nvPr/>
        </p:nvCxnSpPr>
        <p:spPr>
          <a:xfrm>
            <a:off x="3186545" y="1348509"/>
            <a:ext cx="0" cy="3964155"/>
          </a:xfrm>
          <a:prstGeom prst="line">
            <a:avLst/>
          </a:prstGeom>
          <a:ln>
            <a:solidFill>
              <a:srgbClr val="0D2C6C"/>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37ADF369-2F93-2437-4935-A8B2EBAFABDD}"/>
              </a:ext>
            </a:extLst>
          </p:cNvPr>
          <p:cNvCxnSpPr>
            <a:cxnSpLocks/>
          </p:cNvCxnSpPr>
          <p:nvPr/>
        </p:nvCxnSpPr>
        <p:spPr>
          <a:xfrm>
            <a:off x="6958584" y="1348509"/>
            <a:ext cx="0" cy="3964155"/>
          </a:xfrm>
          <a:prstGeom prst="line">
            <a:avLst/>
          </a:prstGeom>
          <a:ln>
            <a:solidFill>
              <a:srgbClr val="0D2C6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508052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430854-61E0-7B24-A9BE-944C21E3EE5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1CF38F3-2AAE-DB02-368A-D2F06BDFB10F}"/>
              </a:ext>
            </a:extLst>
          </p:cNvPr>
          <p:cNvSpPr>
            <a:spLocks noGrp="1"/>
          </p:cNvSpPr>
          <p:nvPr>
            <p:ph type="title"/>
          </p:nvPr>
        </p:nvSpPr>
        <p:spPr>
          <a:xfrm>
            <a:off x="200200" y="38763"/>
            <a:ext cx="11528710" cy="678037"/>
          </a:xfrm>
        </p:spPr>
        <p:txBody>
          <a:bodyPr/>
          <a:lstStyle/>
          <a:p>
            <a:r>
              <a:rPr lang="en-US" b="1" dirty="0"/>
              <a:t>Introduction &amp; Background</a:t>
            </a:r>
          </a:p>
        </p:txBody>
      </p:sp>
      <p:sp>
        <p:nvSpPr>
          <p:cNvPr id="4" name="Slide Number Placeholder 3">
            <a:extLst>
              <a:ext uri="{FF2B5EF4-FFF2-40B4-BE49-F238E27FC236}">
                <a16:creationId xmlns:a16="http://schemas.microsoft.com/office/drawing/2014/main" id="{2618A2A5-4AE8-E8C4-7F6D-2507BDBD8B35}"/>
              </a:ext>
            </a:extLst>
          </p:cNvPr>
          <p:cNvSpPr>
            <a:spLocks noGrp="1"/>
          </p:cNvSpPr>
          <p:nvPr>
            <p:ph type="sldNum" sz="quarter" idx="12"/>
          </p:nvPr>
        </p:nvSpPr>
        <p:spPr/>
        <p:txBody>
          <a:bodyPr/>
          <a:lstStyle/>
          <a:p>
            <a:fld id="{0AC8EB61-6689-BD46-842D-184A5EFC0833}" type="slidenum">
              <a:rPr lang="en-US" smtClean="0">
                <a:solidFill>
                  <a:schemeClr val="bg1"/>
                </a:solidFill>
              </a:rPr>
              <a:t>4</a:t>
            </a:fld>
            <a:endParaRPr lang="en-US">
              <a:solidFill>
                <a:schemeClr val="bg1"/>
              </a:solidFill>
            </a:endParaRPr>
          </a:p>
        </p:txBody>
      </p:sp>
      <p:pic>
        <p:nvPicPr>
          <p:cNvPr id="9" name="Picture 8">
            <a:extLst>
              <a:ext uri="{FF2B5EF4-FFF2-40B4-BE49-F238E27FC236}">
                <a16:creationId xmlns:a16="http://schemas.microsoft.com/office/drawing/2014/main" id="{08CCE526-ACB3-3A66-300D-D684C4DAE757}"/>
              </a:ext>
            </a:extLst>
          </p:cNvPr>
          <p:cNvPicPr>
            <a:picLocks noChangeAspect="1"/>
          </p:cNvPicPr>
          <p:nvPr/>
        </p:nvPicPr>
        <p:blipFill>
          <a:blip r:embed="rId3"/>
          <a:stretch/>
        </p:blipFill>
        <p:spPr>
          <a:xfrm>
            <a:off x="5459556" y="1092066"/>
            <a:ext cx="6372224" cy="3978174"/>
          </a:xfrm>
          <a:prstGeom prst="rect">
            <a:avLst/>
          </a:prstGeom>
        </p:spPr>
      </p:pic>
      <p:sp>
        <p:nvSpPr>
          <p:cNvPr id="10" name="TextBox 9">
            <a:extLst>
              <a:ext uri="{FF2B5EF4-FFF2-40B4-BE49-F238E27FC236}">
                <a16:creationId xmlns:a16="http://schemas.microsoft.com/office/drawing/2014/main" id="{11807154-E70B-D143-1FBF-FC5797CBCD1B}"/>
              </a:ext>
            </a:extLst>
          </p:cNvPr>
          <p:cNvSpPr txBox="1"/>
          <p:nvPr/>
        </p:nvSpPr>
        <p:spPr>
          <a:xfrm>
            <a:off x="535708" y="1162913"/>
            <a:ext cx="4923847" cy="553998"/>
          </a:xfrm>
          <a:prstGeom prst="rect">
            <a:avLst/>
          </a:prstGeom>
          <a:noFill/>
        </p:spPr>
        <p:txBody>
          <a:bodyPr wrap="square" rtlCol="0">
            <a:spAutoFit/>
          </a:bodyPr>
          <a:lstStyle/>
          <a:p>
            <a:r>
              <a:rPr lang="en-US" sz="3000" b="1" dirty="0"/>
              <a:t>Photonic Wire Bonds</a:t>
            </a:r>
          </a:p>
        </p:txBody>
      </p:sp>
      <p:sp>
        <p:nvSpPr>
          <p:cNvPr id="11" name="TextBox 10">
            <a:extLst>
              <a:ext uri="{FF2B5EF4-FFF2-40B4-BE49-F238E27FC236}">
                <a16:creationId xmlns:a16="http://schemas.microsoft.com/office/drawing/2014/main" id="{5F3AF140-E8F6-B044-A1FA-67DD3C2CAF38}"/>
              </a:ext>
            </a:extLst>
          </p:cNvPr>
          <p:cNvSpPr txBox="1"/>
          <p:nvPr/>
        </p:nvSpPr>
        <p:spPr>
          <a:xfrm>
            <a:off x="8645668" y="5176073"/>
            <a:ext cx="442750" cy="369332"/>
          </a:xfrm>
          <a:prstGeom prst="rect">
            <a:avLst/>
          </a:prstGeom>
          <a:noFill/>
        </p:spPr>
        <p:txBody>
          <a:bodyPr wrap="none" rtlCol="0">
            <a:spAutoFit/>
          </a:bodyPr>
          <a:lstStyle/>
          <a:p>
            <a:r>
              <a:rPr lang="en-US" dirty="0"/>
              <a:t>[5]</a:t>
            </a:r>
          </a:p>
        </p:txBody>
      </p:sp>
      <p:sp>
        <p:nvSpPr>
          <p:cNvPr id="12" name="TextBox 11">
            <a:extLst>
              <a:ext uri="{FF2B5EF4-FFF2-40B4-BE49-F238E27FC236}">
                <a16:creationId xmlns:a16="http://schemas.microsoft.com/office/drawing/2014/main" id="{3A4DAA43-169E-18C1-BD34-D4D84A87523F}"/>
              </a:ext>
            </a:extLst>
          </p:cNvPr>
          <p:cNvSpPr txBox="1"/>
          <p:nvPr/>
        </p:nvSpPr>
        <p:spPr>
          <a:xfrm>
            <a:off x="535708" y="1898930"/>
            <a:ext cx="4923847" cy="4121641"/>
          </a:xfrm>
          <a:prstGeom prst="rect">
            <a:avLst/>
          </a:prstGeom>
          <a:noFill/>
        </p:spPr>
        <p:txBody>
          <a:bodyPr wrap="square" rtlCol="0">
            <a:spAutoFit/>
          </a:bodyPr>
          <a:lstStyle/>
          <a:p>
            <a:pPr marL="285750" indent="-285750">
              <a:buFont typeface="Arial" panose="020B0604020202020204" pitchFamily="34" charset="0"/>
              <a:buChar char="•"/>
            </a:pPr>
            <a:r>
              <a:rPr lang="en-US" sz="2500" dirty="0"/>
              <a:t>Photonic wire bond is fabricated via nanoscale 3D printing AFTER components are placed </a:t>
            </a:r>
            <a:r>
              <a:rPr lang="en-US" sz="2500" dirty="0">
                <a:sym typeface="Wingdings" panose="05000000000000000000" pitchFamily="2" charset="2"/>
              </a:rPr>
              <a:t></a:t>
            </a:r>
            <a:r>
              <a:rPr lang="en-US" sz="2500" dirty="0"/>
              <a:t> No inefficient alignment process</a:t>
            </a:r>
          </a:p>
          <a:p>
            <a:endParaRPr lang="en-US" dirty="0"/>
          </a:p>
          <a:p>
            <a:pPr marL="285750" indent="-285750">
              <a:spcBef>
                <a:spcPts val="85"/>
              </a:spcBef>
              <a:buFont typeface="Arial" panose="020B0604020202020204" pitchFamily="34" charset="0"/>
              <a:buChar char="•"/>
            </a:pPr>
            <a:r>
              <a:rPr lang="en-US" sz="2500" dirty="0"/>
              <a:t>Misalignment tolerance up to &gt;30 μm, compared to 0.5–2 μm tolerance of other coupling methods (grating couplers, edge couplers, etc.) [4]</a:t>
            </a:r>
          </a:p>
          <a:p>
            <a:endParaRPr lang="en-US" dirty="0"/>
          </a:p>
        </p:txBody>
      </p:sp>
    </p:spTree>
    <p:extLst>
      <p:ext uri="{BB962C8B-B14F-4D97-AF65-F5344CB8AC3E}">
        <p14:creationId xmlns:p14="http://schemas.microsoft.com/office/powerpoint/2010/main" val="37233602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 y="102235"/>
            <a:ext cx="11864340" cy="766445"/>
          </a:xfrm>
        </p:spPr>
        <p:txBody>
          <a:bodyPr/>
          <a:lstStyle/>
          <a:p>
            <a:r>
              <a:rPr lang="en-US" sz="3800" b="1" dirty="0"/>
              <a:t>Research Question</a:t>
            </a:r>
          </a:p>
        </p:txBody>
      </p:sp>
      <p:sp>
        <p:nvSpPr>
          <p:cNvPr id="3" name="Content Placeholder 2"/>
          <p:cNvSpPr>
            <a:spLocks noGrp="1"/>
          </p:cNvSpPr>
          <p:nvPr>
            <p:ph idx="1"/>
          </p:nvPr>
        </p:nvSpPr>
        <p:spPr>
          <a:xfrm>
            <a:off x="363255" y="711199"/>
            <a:ext cx="11298477" cy="5964237"/>
          </a:xfrm>
        </p:spPr>
        <p:txBody>
          <a:bodyPr>
            <a:normAutofit fontScale="40000" lnSpcReduction="20000"/>
          </a:bodyPr>
          <a:lstStyle/>
          <a:p>
            <a:pPr marL="0" indent="0">
              <a:lnSpc>
                <a:spcPct val="120000"/>
              </a:lnSpc>
              <a:buNone/>
            </a:pPr>
            <a:r>
              <a:rPr lang="en-US" sz="6000" b="1" dirty="0">
                <a:solidFill>
                  <a:srgbClr val="0D2C6C"/>
                </a:solidFill>
              </a:rPr>
              <a:t>In the design of a self-monitoring photonic wire bond (PWB), what Bragg grating corrugation depth and grating length balance strength and insertion loss, and what is the resultant temperature sensitivity?</a:t>
            </a:r>
          </a:p>
          <a:p>
            <a:pPr marL="0" indent="0">
              <a:buNone/>
            </a:pPr>
            <a:endParaRPr lang="en-US" sz="2300" dirty="0">
              <a:solidFill>
                <a:srgbClr val="0D2C6C"/>
              </a:solidFill>
            </a:endParaRPr>
          </a:p>
          <a:p>
            <a:pPr marL="0" indent="0">
              <a:lnSpc>
                <a:spcPct val="120000"/>
              </a:lnSpc>
              <a:buNone/>
            </a:pPr>
            <a:r>
              <a:rPr lang="en-US" sz="4100" dirty="0">
                <a:solidFill>
                  <a:schemeClr val="tx1">
                    <a:lumMod val="95000"/>
                    <a:lumOff val="5000"/>
                  </a:schemeClr>
                </a:solidFill>
              </a:rPr>
              <a:t>Proposed device: </a:t>
            </a:r>
            <a:r>
              <a:rPr lang="en-US" sz="4100" b="1" dirty="0">
                <a:solidFill>
                  <a:schemeClr val="tx1">
                    <a:lumMod val="95000"/>
                    <a:lumOff val="5000"/>
                  </a:schemeClr>
                </a:solidFill>
              </a:rPr>
              <a:t>Self-monitoring PWB that serves as an interconnect and temperature sensor</a:t>
            </a:r>
          </a:p>
          <a:p>
            <a:pPr>
              <a:lnSpc>
                <a:spcPct val="120000"/>
              </a:lnSpc>
            </a:pPr>
            <a:r>
              <a:rPr lang="en-US" sz="4100" dirty="0"/>
              <a:t>Bragg grating supports temperature sensing as temperature shifts λ</a:t>
            </a:r>
            <a:r>
              <a:rPr lang="en-US" sz="4100" baseline="-25000" dirty="0"/>
              <a:t>B</a:t>
            </a:r>
            <a:r>
              <a:rPr lang="en-US" sz="4100" dirty="0"/>
              <a:t> by change in polymer index (thermo-optic effect) and expansion of grating period (thermal expansion) </a:t>
            </a:r>
            <a:r>
              <a:rPr lang="en-US" sz="4100" dirty="0">
                <a:sym typeface="Wingdings" panose="05000000000000000000" pitchFamily="2" charset="2"/>
              </a:rPr>
              <a:t> </a:t>
            </a:r>
            <a:r>
              <a:rPr lang="en-US" sz="4100" dirty="0"/>
              <a:t>Shifts in λ</a:t>
            </a:r>
            <a:r>
              <a:rPr lang="en-US" sz="4100" baseline="-25000" dirty="0"/>
              <a:t>B </a:t>
            </a:r>
            <a:r>
              <a:rPr lang="en-US" sz="4100" dirty="0"/>
              <a:t>can be recorded to track temperature variation</a:t>
            </a:r>
          </a:p>
          <a:p>
            <a:pPr>
              <a:lnSpc>
                <a:spcPct val="120000"/>
              </a:lnSpc>
            </a:pPr>
            <a:r>
              <a:rPr lang="en-US" sz="4100" dirty="0"/>
              <a:t>Self-monitoring optical fibers using fiber Bragg gratings are an established technology, but self-monitoring PWBs are a new concept</a:t>
            </a:r>
          </a:p>
          <a:p>
            <a:pPr>
              <a:lnSpc>
                <a:spcPct val="120000"/>
              </a:lnSpc>
            </a:pPr>
            <a:r>
              <a:rPr lang="en-US" sz="4100" dirty="0">
                <a:solidFill>
                  <a:schemeClr val="tx1">
                    <a:lumMod val="95000"/>
                    <a:lumOff val="5000"/>
                  </a:schemeClr>
                </a:solidFill>
              </a:rPr>
              <a:t>Saves valuable chip space that would be taken up by introduction of a separate sensor</a:t>
            </a:r>
          </a:p>
          <a:p>
            <a:pPr marL="0" indent="0">
              <a:lnSpc>
                <a:spcPct val="120000"/>
              </a:lnSpc>
              <a:buNone/>
            </a:pPr>
            <a:endParaRPr lang="en-US" sz="4100" dirty="0">
              <a:solidFill>
                <a:srgbClr val="0D2C6C"/>
              </a:solidFill>
            </a:endParaRPr>
          </a:p>
          <a:p>
            <a:pPr marL="0" indent="0">
              <a:lnSpc>
                <a:spcPct val="120000"/>
              </a:lnSpc>
              <a:buNone/>
            </a:pPr>
            <a:r>
              <a:rPr lang="en-US" sz="4100" dirty="0">
                <a:solidFill>
                  <a:schemeClr val="tx1">
                    <a:lumMod val="95000"/>
                    <a:lumOff val="5000"/>
                  </a:schemeClr>
                </a:solidFill>
              </a:rPr>
              <a:t>Objectives:</a:t>
            </a:r>
          </a:p>
          <a:p>
            <a:pPr>
              <a:lnSpc>
                <a:spcPct val="120000"/>
              </a:lnSpc>
            </a:pPr>
            <a:r>
              <a:rPr lang="en-US" sz="4100" dirty="0">
                <a:solidFill>
                  <a:schemeClr val="tx1">
                    <a:lumMod val="95000"/>
                    <a:lumOff val="5000"/>
                  </a:schemeClr>
                </a:solidFill>
              </a:rPr>
              <a:t>Design of a tapered PWB for edge coupling between an optical fiber and waveguide</a:t>
            </a:r>
          </a:p>
          <a:p>
            <a:pPr>
              <a:lnSpc>
                <a:spcPct val="120000"/>
              </a:lnSpc>
            </a:pPr>
            <a:r>
              <a:rPr lang="en-US" sz="4100" dirty="0">
                <a:solidFill>
                  <a:schemeClr val="tx1">
                    <a:lumMod val="95000"/>
                    <a:lumOff val="5000"/>
                  </a:schemeClr>
                </a:solidFill>
              </a:rPr>
              <a:t>Design of a Bragg grating on the PWB surface for sensing</a:t>
            </a:r>
          </a:p>
          <a:p>
            <a:pPr>
              <a:lnSpc>
                <a:spcPct val="120000"/>
              </a:lnSpc>
            </a:pPr>
            <a:r>
              <a:rPr lang="en-US" sz="4100" dirty="0">
                <a:solidFill>
                  <a:schemeClr val="tx1">
                    <a:lumMod val="95000"/>
                    <a:lumOff val="5000"/>
                  </a:schemeClr>
                </a:solidFill>
              </a:rPr>
              <a:t>Characterization of grating’s temperature sensitivity</a:t>
            </a:r>
          </a:p>
          <a:p>
            <a:pPr marL="0" lvl="0" indent="0">
              <a:buNone/>
            </a:pPr>
            <a:endParaRPr lang="en-US" sz="2500" dirty="0"/>
          </a:p>
        </p:txBody>
      </p:sp>
      <p:sp>
        <p:nvSpPr>
          <p:cNvPr id="4" name="Slide Number Placeholder 3">
            <a:extLst>
              <a:ext uri="{FF2B5EF4-FFF2-40B4-BE49-F238E27FC236}">
                <a16:creationId xmlns:a16="http://schemas.microsoft.com/office/drawing/2014/main" id="{49E77F04-2EF7-9542-8C66-6E543A1627DA}"/>
              </a:ext>
            </a:extLst>
          </p:cNvPr>
          <p:cNvSpPr>
            <a:spLocks noGrp="1"/>
          </p:cNvSpPr>
          <p:nvPr>
            <p:ph type="sldNum" sz="quarter" idx="12"/>
          </p:nvPr>
        </p:nvSpPr>
        <p:spPr/>
        <p:txBody>
          <a:bodyPr/>
          <a:lstStyle/>
          <a:p>
            <a:fld id="{0AC8EB61-6689-BD46-842D-184A5EFC0833}" type="slidenum">
              <a:rPr lang="en-US" smtClean="0">
                <a:solidFill>
                  <a:schemeClr val="bg1"/>
                </a:solidFill>
              </a:rPr>
              <a:t>5</a:t>
            </a:fld>
            <a:endParaRPr lang="en-US" dirty="0">
              <a:solidFill>
                <a:schemeClr val="bg1"/>
              </a:solidFill>
            </a:endParaRPr>
          </a:p>
        </p:txBody>
      </p:sp>
    </p:spTree>
    <p:extLst>
      <p:ext uri="{BB962C8B-B14F-4D97-AF65-F5344CB8AC3E}">
        <p14:creationId xmlns:p14="http://schemas.microsoft.com/office/powerpoint/2010/main" val="38317455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F3577A-5247-106C-DADA-67C9A0B3B8F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625C06-0BD7-9CCA-ABDE-DA4D74B96234}"/>
              </a:ext>
            </a:extLst>
          </p:cNvPr>
          <p:cNvSpPr>
            <a:spLocks noGrp="1"/>
          </p:cNvSpPr>
          <p:nvPr>
            <p:ph type="title"/>
          </p:nvPr>
        </p:nvSpPr>
        <p:spPr>
          <a:xfrm>
            <a:off x="114300" y="102235"/>
            <a:ext cx="11864340" cy="766445"/>
          </a:xfrm>
        </p:spPr>
        <p:txBody>
          <a:bodyPr/>
          <a:lstStyle/>
          <a:p>
            <a:r>
              <a:rPr lang="en-US" b="1" dirty="0"/>
              <a:t>Methodology</a:t>
            </a:r>
          </a:p>
        </p:txBody>
      </p:sp>
      <p:sp>
        <p:nvSpPr>
          <p:cNvPr id="3" name="Content Placeholder 2">
            <a:extLst>
              <a:ext uri="{FF2B5EF4-FFF2-40B4-BE49-F238E27FC236}">
                <a16:creationId xmlns:a16="http://schemas.microsoft.com/office/drawing/2014/main" id="{279143BB-1809-E6D6-6AF2-63F1DACE59C4}"/>
              </a:ext>
            </a:extLst>
          </p:cNvPr>
          <p:cNvSpPr>
            <a:spLocks noGrp="1"/>
          </p:cNvSpPr>
          <p:nvPr>
            <p:ph idx="1"/>
          </p:nvPr>
        </p:nvSpPr>
        <p:spPr>
          <a:xfrm>
            <a:off x="689610" y="987064"/>
            <a:ext cx="10515600" cy="4993112"/>
          </a:xfrm>
        </p:spPr>
        <p:txBody>
          <a:bodyPr>
            <a:normAutofit/>
          </a:bodyPr>
          <a:lstStyle/>
          <a:p>
            <a:pPr marL="0" indent="0">
              <a:buNone/>
            </a:pPr>
            <a:endParaRPr lang="en-US" dirty="0">
              <a:solidFill>
                <a:schemeClr val="tx1">
                  <a:lumMod val="95000"/>
                  <a:lumOff val="5000"/>
                </a:schemeClr>
              </a:solidFill>
            </a:endParaRPr>
          </a:p>
          <a:p>
            <a:pPr marL="0" lvl="0" indent="0">
              <a:buNone/>
            </a:pPr>
            <a:endParaRPr lang="en-US" sz="2500" dirty="0"/>
          </a:p>
        </p:txBody>
      </p:sp>
      <p:sp>
        <p:nvSpPr>
          <p:cNvPr id="4" name="Slide Number Placeholder 3">
            <a:extLst>
              <a:ext uri="{FF2B5EF4-FFF2-40B4-BE49-F238E27FC236}">
                <a16:creationId xmlns:a16="http://schemas.microsoft.com/office/drawing/2014/main" id="{5DF27963-06E8-98A3-6849-B9BC1948F35F}"/>
              </a:ext>
            </a:extLst>
          </p:cNvPr>
          <p:cNvSpPr>
            <a:spLocks noGrp="1"/>
          </p:cNvSpPr>
          <p:nvPr>
            <p:ph type="sldNum" sz="quarter" idx="12"/>
          </p:nvPr>
        </p:nvSpPr>
        <p:spPr/>
        <p:txBody>
          <a:bodyPr/>
          <a:lstStyle/>
          <a:p>
            <a:fld id="{0AC8EB61-6689-BD46-842D-184A5EFC0833}" type="slidenum">
              <a:rPr lang="en-US" smtClean="0">
                <a:solidFill>
                  <a:schemeClr val="bg1"/>
                </a:solidFill>
              </a:rPr>
              <a:t>6</a:t>
            </a:fld>
            <a:endParaRPr lang="en-US">
              <a:solidFill>
                <a:schemeClr val="bg1"/>
              </a:solidFill>
            </a:endParaRPr>
          </a:p>
        </p:txBody>
      </p:sp>
      <p:grpSp>
        <p:nvGrpSpPr>
          <p:cNvPr id="27" name="Group 26">
            <a:extLst>
              <a:ext uri="{FF2B5EF4-FFF2-40B4-BE49-F238E27FC236}">
                <a16:creationId xmlns:a16="http://schemas.microsoft.com/office/drawing/2014/main" id="{030C2ED0-1A20-1DBB-38DC-5C721CB30B1A}"/>
              </a:ext>
            </a:extLst>
          </p:cNvPr>
          <p:cNvGrpSpPr/>
          <p:nvPr/>
        </p:nvGrpSpPr>
        <p:grpSpPr>
          <a:xfrm>
            <a:off x="114301" y="868680"/>
            <a:ext cx="3941530" cy="4993112"/>
            <a:chOff x="401782" y="824356"/>
            <a:chExt cx="4835236" cy="4883872"/>
          </a:xfrm>
        </p:grpSpPr>
        <p:grpSp>
          <p:nvGrpSpPr>
            <p:cNvPr id="25" name="Group 24">
              <a:extLst>
                <a:ext uri="{FF2B5EF4-FFF2-40B4-BE49-F238E27FC236}">
                  <a16:creationId xmlns:a16="http://schemas.microsoft.com/office/drawing/2014/main" id="{91B17E38-4ED0-53E7-0FC0-7BF8D3711DAF}"/>
                </a:ext>
              </a:extLst>
            </p:cNvPr>
            <p:cNvGrpSpPr/>
            <p:nvPr/>
          </p:nvGrpSpPr>
          <p:grpSpPr>
            <a:xfrm>
              <a:off x="401782" y="824356"/>
              <a:ext cx="4835236" cy="4883872"/>
              <a:chOff x="581891" y="987064"/>
              <a:chExt cx="3657099" cy="4436262"/>
            </a:xfrm>
          </p:grpSpPr>
          <p:sp>
            <p:nvSpPr>
              <p:cNvPr id="23" name="Rectangle 22">
                <a:extLst>
                  <a:ext uri="{FF2B5EF4-FFF2-40B4-BE49-F238E27FC236}">
                    <a16:creationId xmlns:a16="http://schemas.microsoft.com/office/drawing/2014/main" id="{D7B7B0C3-B89E-571D-22FF-756A93954090}"/>
                  </a:ext>
                </a:extLst>
              </p:cNvPr>
              <p:cNvSpPr/>
              <p:nvPr/>
            </p:nvSpPr>
            <p:spPr>
              <a:xfrm>
                <a:off x="581891" y="987064"/>
                <a:ext cx="3657099" cy="4436262"/>
              </a:xfrm>
              <a:prstGeom prst="rect">
                <a:avLst/>
              </a:prstGeom>
              <a:solidFill>
                <a:srgbClr val="D2D7EB"/>
              </a:solidFill>
              <a:ln>
                <a:solidFill>
                  <a:srgbClr val="D2D7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endParaRPr lang="en-US" dirty="0"/>
              </a:p>
              <a:p>
                <a:pPr lvl="0"/>
                <a:endParaRPr lang="en-US" dirty="0"/>
              </a:p>
              <a:p>
                <a:pPr lvl="0"/>
                <a:endParaRPr lang="en-US" dirty="0"/>
              </a:p>
              <a:p>
                <a:pPr lvl="0"/>
                <a:endParaRPr lang="en-US" dirty="0"/>
              </a:p>
              <a:p>
                <a:pPr lvl="0"/>
                <a:endParaRPr lang="en-US" dirty="0">
                  <a:solidFill>
                    <a:schemeClr val="tx1"/>
                  </a:solidFill>
                </a:endParaRPr>
              </a:p>
              <a:p>
                <a:pPr lvl="0"/>
                <a:endParaRPr lang="en-US" dirty="0">
                  <a:solidFill>
                    <a:schemeClr val="tx1"/>
                  </a:solidFill>
                </a:endParaRPr>
              </a:p>
              <a:p>
                <a:pPr marL="285750" lvl="0" indent="-285750">
                  <a:buFont typeface="Arial" panose="020B0604020202020204" pitchFamily="34" charset="0"/>
                  <a:buChar char="•"/>
                </a:pPr>
                <a:r>
                  <a:rPr lang="en-US" sz="2100" dirty="0">
                    <a:solidFill>
                      <a:schemeClr val="tx1"/>
                    </a:solidFill>
                  </a:rPr>
                  <a:t>Air-clad polymer PWB (n = 1.52) modeled as interconnect between SMF-28 optical fiber and Si</a:t>
                </a:r>
                <a:r>
                  <a:rPr lang="en-US" sz="2100" baseline="-25000" dirty="0">
                    <a:solidFill>
                      <a:schemeClr val="tx1"/>
                    </a:solidFill>
                  </a:rPr>
                  <a:t>3</a:t>
                </a:r>
                <a:r>
                  <a:rPr lang="en-US" sz="2100" dirty="0">
                    <a:solidFill>
                      <a:schemeClr val="tx1"/>
                    </a:solidFill>
                  </a:rPr>
                  <a:t>N</a:t>
                </a:r>
                <a:r>
                  <a:rPr lang="en-US" sz="2100" baseline="-25000" dirty="0">
                    <a:solidFill>
                      <a:schemeClr val="tx1"/>
                    </a:solidFill>
                  </a:rPr>
                  <a:t>4</a:t>
                </a:r>
                <a:r>
                  <a:rPr lang="en-US" sz="2100" dirty="0">
                    <a:solidFill>
                      <a:schemeClr val="tx1"/>
                    </a:solidFill>
                  </a:rPr>
                  <a:t> strip waveguide.</a:t>
                </a:r>
              </a:p>
              <a:p>
                <a:pPr marL="285750" lvl="0" indent="-285750">
                  <a:buFont typeface="Arial" panose="020B0604020202020204" pitchFamily="34" charset="0"/>
                  <a:buChar char="•"/>
                </a:pPr>
                <a:r>
                  <a:rPr lang="en-US" sz="2100" dirty="0">
                    <a:solidFill>
                      <a:schemeClr val="tx1"/>
                    </a:solidFill>
                  </a:rPr>
                  <a:t>Grating incorporated on uniform-diameter segment to avoid spatial variation of n</a:t>
                </a:r>
                <a:r>
                  <a:rPr lang="en-US" dirty="0">
                    <a:solidFill>
                      <a:schemeClr val="tx1"/>
                    </a:solidFill>
                  </a:rPr>
                  <a:t>eff</a:t>
                </a:r>
                <a:r>
                  <a:rPr lang="en-US" sz="2100" dirty="0">
                    <a:solidFill>
                      <a:schemeClr val="tx1"/>
                    </a:solidFill>
                  </a:rPr>
                  <a:t> along the taper, which would broaden the reflection peak.</a:t>
                </a:r>
              </a:p>
            </p:txBody>
          </p:sp>
          <p:sp>
            <p:nvSpPr>
              <p:cNvPr id="24" name="Rectangle 23">
                <a:extLst>
                  <a:ext uri="{FF2B5EF4-FFF2-40B4-BE49-F238E27FC236}">
                    <a16:creationId xmlns:a16="http://schemas.microsoft.com/office/drawing/2014/main" id="{B38D5DD1-882D-DD7D-940A-0263E76B8B68}"/>
                  </a:ext>
                </a:extLst>
              </p:cNvPr>
              <p:cNvSpPr/>
              <p:nvPr/>
            </p:nvSpPr>
            <p:spPr>
              <a:xfrm>
                <a:off x="581891" y="987065"/>
                <a:ext cx="3657099" cy="696200"/>
              </a:xfrm>
              <a:prstGeom prst="rect">
                <a:avLst/>
              </a:prstGeom>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PWB Architecture</a:t>
                </a:r>
              </a:p>
            </p:txBody>
          </p:sp>
        </p:grpSp>
        <p:grpSp>
          <p:nvGrpSpPr>
            <p:cNvPr id="19" name="Group 18">
              <a:extLst>
                <a:ext uri="{FF2B5EF4-FFF2-40B4-BE49-F238E27FC236}">
                  <a16:creationId xmlns:a16="http://schemas.microsoft.com/office/drawing/2014/main" id="{805CB8BC-BA76-A3E3-DEE8-BB87D4C3D122}"/>
                </a:ext>
              </a:extLst>
            </p:cNvPr>
            <p:cNvGrpSpPr/>
            <p:nvPr/>
          </p:nvGrpSpPr>
          <p:grpSpPr>
            <a:xfrm>
              <a:off x="484637" y="1706597"/>
              <a:ext cx="4715303" cy="856755"/>
              <a:chOff x="-116338" y="2852972"/>
              <a:chExt cx="4554085" cy="748104"/>
            </a:xfrm>
          </p:grpSpPr>
          <p:pic>
            <p:nvPicPr>
              <p:cNvPr id="17" name="Picture 16">
                <a:extLst>
                  <a:ext uri="{FF2B5EF4-FFF2-40B4-BE49-F238E27FC236}">
                    <a16:creationId xmlns:a16="http://schemas.microsoft.com/office/drawing/2014/main" id="{8A64D3D5-6069-258C-1CD7-0E24D71D5BE4}"/>
                  </a:ext>
                </a:extLst>
              </p:cNvPr>
              <p:cNvPicPr>
                <a:picLocks noChangeAspect="1"/>
              </p:cNvPicPr>
              <p:nvPr/>
            </p:nvPicPr>
            <p:blipFill>
              <a:blip r:embed="rId3"/>
              <a:stretch>
                <a:fillRect/>
              </a:stretch>
            </p:blipFill>
            <p:spPr>
              <a:xfrm>
                <a:off x="-116338" y="2852973"/>
                <a:ext cx="4509873" cy="748103"/>
              </a:xfrm>
              <a:prstGeom prst="rect">
                <a:avLst/>
              </a:prstGeom>
            </p:spPr>
          </p:pic>
          <p:sp>
            <p:nvSpPr>
              <p:cNvPr id="18" name="Rectangle 17">
                <a:extLst>
                  <a:ext uri="{FF2B5EF4-FFF2-40B4-BE49-F238E27FC236}">
                    <a16:creationId xmlns:a16="http://schemas.microsoft.com/office/drawing/2014/main" id="{AFD070D8-3840-A3B3-C850-969D67C41415}"/>
                  </a:ext>
                </a:extLst>
              </p:cNvPr>
              <p:cNvSpPr/>
              <p:nvPr/>
            </p:nvSpPr>
            <p:spPr>
              <a:xfrm>
                <a:off x="4286102" y="2852972"/>
                <a:ext cx="151645" cy="208263"/>
              </a:xfrm>
              <a:prstGeom prst="rect">
                <a:avLst/>
              </a:prstGeom>
              <a:solidFill>
                <a:srgbClr val="D2D7EB"/>
              </a:solidFill>
              <a:ln>
                <a:solidFill>
                  <a:srgbClr val="D2D7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91" name="Group 90">
            <a:extLst>
              <a:ext uri="{FF2B5EF4-FFF2-40B4-BE49-F238E27FC236}">
                <a16:creationId xmlns:a16="http://schemas.microsoft.com/office/drawing/2014/main" id="{4AE1C682-ABC8-E8D0-0623-B32F39E3F176}"/>
              </a:ext>
            </a:extLst>
          </p:cNvPr>
          <p:cNvGrpSpPr/>
          <p:nvPr/>
        </p:nvGrpSpPr>
        <p:grpSpPr>
          <a:xfrm>
            <a:off x="4125235" y="868680"/>
            <a:ext cx="3941530" cy="4993112"/>
            <a:chOff x="401782" y="824356"/>
            <a:chExt cx="4835236" cy="4883872"/>
          </a:xfrm>
        </p:grpSpPr>
        <p:grpSp>
          <p:nvGrpSpPr>
            <p:cNvPr id="92" name="Group 91">
              <a:extLst>
                <a:ext uri="{FF2B5EF4-FFF2-40B4-BE49-F238E27FC236}">
                  <a16:creationId xmlns:a16="http://schemas.microsoft.com/office/drawing/2014/main" id="{49AE9219-DE1D-E2C1-6B3D-DC8ACCE118E4}"/>
                </a:ext>
              </a:extLst>
            </p:cNvPr>
            <p:cNvGrpSpPr/>
            <p:nvPr/>
          </p:nvGrpSpPr>
          <p:grpSpPr>
            <a:xfrm>
              <a:off x="401782" y="824356"/>
              <a:ext cx="4835236" cy="4883872"/>
              <a:chOff x="581891" y="987064"/>
              <a:chExt cx="3657099" cy="4436262"/>
            </a:xfrm>
          </p:grpSpPr>
          <p:sp>
            <p:nvSpPr>
              <p:cNvPr id="96" name="Rectangle 95">
                <a:extLst>
                  <a:ext uri="{FF2B5EF4-FFF2-40B4-BE49-F238E27FC236}">
                    <a16:creationId xmlns:a16="http://schemas.microsoft.com/office/drawing/2014/main" id="{1BAC47B8-D8D3-912B-67D2-9825537D17AC}"/>
                  </a:ext>
                </a:extLst>
              </p:cNvPr>
              <p:cNvSpPr/>
              <p:nvPr/>
            </p:nvSpPr>
            <p:spPr>
              <a:xfrm>
                <a:off x="581891" y="987064"/>
                <a:ext cx="3657099" cy="4436262"/>
              </a:xfrm>
              <a:prstGeom prst="rect">
                <a:avLst/>
              </a:prstGeom>
              <a:solidFill>
                <a:srgbClr val="D2D7EB"/>
              </a:solidFill>
              <a:ln>
                <a:solidFill>
                  <a:srgbClr val="D2D7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r>
                  <a:rPr lang="en-US" b="1" dirty="0">
                    <a:solidFill>
                      <a:schemeClr val="tx1"/>
                    </a:solidFill>
                  </a:rPr>
                  <a:t>PWB Taper</a:t>
                </a:r>
              </a:p>
              <a:p>
                <a:pPr lvl="0"/>
                <a:endParaRPr lang="en-US" b="1" dirty="0">
                  <a:solidFill>
                    <a:schemeClr val="tx1"/>
                  </a:solidFill>
                </a:endParaRPr>
              </a:p>
              <a:p>
                <a:pPr lvl="0" algn="ctr"/>
                <a:endParaRPr lang="en-US" sz="1850" b="1" u="sng" dirty="0">
                  <a:solidFill>
                    <a:schemeClr val="tx1"/>
                  </a:solidFill>
                </a:endParaRPr>
              </a:p>
              <a:p>
                <a:pPr lvl="0" algn="ctr"/>
                <a:r>
                  <a:rPr lang="en-US" sz="1850" b="1" u="sng" dirty="0">
                    <a:solidFill>
                      <a:schemeClr val="tx1"/>
                    </a:solidFill>
                  </a:rPr>
                  <a:t>Taper Design</a:t>
                </a:r>
              </a:p>
              <a:p>
                <a:pPr marL="285750" indent="-285750">
                  <a:buFont typeface="Arial" panose="020B0604020202020204" pitchFamily="34" charset="0"/>
                  <a:buChar char="•"/>
                </a:pPr>
                <a:r>
                  <a:rPr lang="en-US" sz="1850" dirty="0">
                    <a:solidFill>
                      <a:schemeClr val="tx1"/>
                    </a:solidFill>
                  </a:rPr>
                  <a:t>FDE mode-overlap sweeps used to select PWB cross-sections for coupling with either device.</a:t>
                </a:r>
              </a:p>
              <a:p>
                <a:pPr marL="285750" indent="-285750">
                  <a:buFont typeface="Arial" panose="020B0604020202020204" pitchFamily="34" charset="0"/>
                  <a:buChar char="•"/>
                </a:pPr>
                <a:r>
                  <a:rPr lang="en-US" sz="1850" dirty="0">
                    <a:solidFill>
                      <a:schemeClr val="tx1"/>
                    </a:solidFill>
                  </a:rPr>
                  <a:t>EME sweep used to set taper length (|S₂₁|² plateau = adiabatic transmission).</a:t>
                </a:r>
              </a:p>
              <a:p>
                <a:pPr algn="ctr"/>
                <a:r>
                  <a:rPr lang="en-US" sz="1850" b="1" u="sng" dirty="0">
                    <a:solidFill>
                      <a:schemeClr val="tx1"/>
                    </a:solidFill>
                  </a:rPr>
                  <a:t>Grating Design</a:t>
                </a:r>
              </a:p>
              <a:p>
                <a:pPr marL="285750" indent="-285750">
                  <a:buFont typeface="Arial" panose="020B0604020202020204" pitchFamily="34" charset="0"/>
                  <a:buChar char="•"/>
                </a:pPr>
                <a:r>
                  <a:rPr lang="en-US" sz="1850" dirty="0">
                    <a:solidFill>
                      <a:schemeClr val="tx1"/>
                    </a:solidFill>
                  </a:rPr>
                  <a:t>Grating modeled in EME as radial corrugation </a:t>
                </a:r>
                <a:r>
                  <a:rPr lang="en-US" sz="1850" dirty="0">
                    <a:solidFill>
                      <a:schemeClr val="tx1"/>
                    </a:solidFill>
                    <a:sym typeface="Wingdings" panose="05000000000000000000" pitchFamily="2" charset="2"/>
                  </a:rPr>
                  <a:t> </a:t>
                </a:r>
                <a:r>
                  <a:rPr lang="en-US" sz="1850" dirty="0">
                    <a:solidFill>
                      <a:schemeClr val="tx1"/>
                    </a:solidFill>
                  </a:rPr>
                  <a:t>spectral response simulations used to select corrugation depth and grating length based on reflection strength, reflection bandwidth, and insertion loss.</a:t>
                </a:r>
              </a:p>
            </p:txBody>
          </p:sp>
          <p:sp>
            <p:nvSpPr>
              <p:cNvPr id="97" name="Rectangle 96">
                <a:extLst>
                  <a:ext uri="{FF2B5EF4-FFF2-40B4-BE49-F238E27FC236}">
                    <a16:creationId xmlns:a16="http://schemas.microsoft.com/office/drawing/2014/main" id="{8337C871-D461-FFBC-EFA5-E9D0D85023AD}"/>
                  </a:ext>
                </a:extLst>
              </p:cNvPr>
              <p:cNvSpPr/>
              <p:nvPr/>
            </p:nvSpPr>
            <p:spPr>
              <a:xfrm>
                <a:off x="581891" y="987065"/>
                <a:ext cx="3657099" cy="696200"/>
              </a:xfrm>
              <a:prstGeom prst="rect">
                <a:avLst/>
              </a:prstGeom>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Design</a:t>
                </a:r>
              </a:p>
            </p:txBody>
          </p:sp>
        </p:grpSp>
        <p:sp>
          <p:nvSpPr>
            <p:cNvPr id="95" name="Rectangle 94">
              <a:extLst>
                <a:ext uri="{FF2B5EF4-FFF2-40B4-BE49-F238E27FC236}">
                  <a16:creationId xmlns:a16="http://schemas.microsoft.com/office/drawing/2014/main" id="{D0261935-6EC2-A71A-023D-048B110F7168}"/>
                </a:ext>
              </a:extLst>
            </p:cNvPr>
            <p:cNvSpPr/>
            <p:nvPr/>
          </p:nvSpPr>
          <p:spPr>
            <a:xfrm>
              <a:off x="5042927" y="1706597"/>
              <a:ext cx="157013" cy="238510"/>
            </a:xfrm>
            <a:prstGeom prst="rect">
              <a:avLst/>
            </a:prstGeom>
            <a:solidFill>
              <a:srgbClr val="D2D7EB"/>
            </a:solidFill>
            <a:ln>
              <a:solidFill>
                <a:srgbClr val="D2D7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8" name="Group 97">
            <a:extLst>
              <a:ext uri="{FF2B5EF4-FFF2-40B4-BE49-F238E27FC236}">
                <a16:creationId xmlns:a16="http://schemas.microsoft.com/office/drawing/2014/main" id="{32309CFB-97F1-FFC3-E898-D916AC2F0D7C}"/>
              </a:ext>
            </a:extLst>
          </p:cNvPr>
          <p:cNvGrpSpPr/>
          <p:nvPr/>
        </p:nvGrpSpPr>
        <p:grpSpPr>
          <a:xfrm>
            <a:off x="8134306" y="868680"/>
            <a:ext cx="3941530" cy="4993112"/>
            <a:chOff x="401782" y="824356"/>
            <a:chExt cx="4835236" cy="4883872"/>
          </a:xfrm>
        </p:grpSpPr>
        <p:grpSp>
          <p:nvGrpSpPr>
            <p:cNvPr id="99" name="Group 98">
              <a:extLst>
                <a:ext uri="{FF2B5EF4-FFF2-40B4-BE49-F238E27FC236}">
                  <a16:creationId xmlns:a16="http://schemas.microsoft.com/office/drawing/2014/main" id="{623F9EF5-CF9B-7E57-7A44-A82AE9C3E27A}"/>
                </a:ext>
              </a:extLst>
            </p:cNvPr>
            <p:cNvGrpSpPr/>
            <p:nvPr/>
          </p:nvGrpSpPr>
          <p:grpSpPr>
            <a:xfrm>
              <a:off x="401782" y="824356"/>
              <a:ext cx="4835236" cy="4883872"/>
              <a:chOff x="581891" y="987064"/>
              <a:chExt cx="3657099" cy="4436262"/>
            </a:xfrm>
          </p:grpSpPr>
          <p:sp>
            <p:nvSpPr>
              <p:cNvPr id="103" name="Rectangle 102">
                <a:extLst>
                  <a:ext uri="{FF2B5EF4-FFF2-40B4-BE49-F238E27FC236}">
                    <a16:creationId xmlns:a16="http://schemas.microsoft.com/office/drawing/2014/main" id="{B30006FF-4733-4189-1D14-853FEB41D7BC}"/>
                  </a:ext>
                </a:extLst>
              </p:cNvPr>
              <p:cNvSpPr/>
              <p:nvPr/>
            </p:nvSpPr>
            <p:spPr>
              <a:xfrm>
                <a:off x="581891" y="987064"/>
                <a:ext cx="3657099" cy="4436262"/>
              </a:xfrm>
              <a:prstGeom prst="rect">
                <a:avLst/>
              </a:prstGeom>
              <a:solidFill>
                <a:srgbClr val="D2D7EB"/>
              </a:solidFill>
              <a:ln>
                <a:solidFill>
                  <a:srgbClr val="D2D7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a:p>
                <a:pPr algn="ctr"/>
                <a:endParaRPr lang="en-US" dirty="0">
                  <a:solidFill>
                    <a:schemeClr val="tx1"/>
                  </a:solidFill>
                </a:endParaRPr>
              </a:p>
              <a:p>
                <a:pPr algn="ctr"/>
                <a:r>
                  <a:rPr lang="en-US" sz="2100" dirty="0">
                    <a:solidFill>
                      <a:schemeClr val="tx1"/>
                    </a:solidFill>
                  </a:rPr>
                  <a:t>λ</a:t>
                </a:r>
                <a:r>
                  <a:rPr lang="en-US" sz="2100" baseline="-25000" dirty="0">
                    <a:solidFill>
                      <a:schemeClr val="tx1"/>
                    </a:solidFill>
                  </a:rPr>
                  <a:t>B</a:t>
                </a:r>
                <a:r>
                  <a:rPr lang="en-US" sz="2100" dirty="0">
                    <a:solidFill>
                      <a:schemeClr val="tx1"/>
                    </a:solidFill>
                  </a:rPr>
                  <a:t> = 2·n</a:t>
                </a:r>
                <a:r>
                  <a:rPr lang="en-US" sz="2100" baseline="-25000" dirty="0">
                    <a:solidFill>
                      <a:schemeClr val="tx1"/>
                    </a:solidFill>
                  </a:rPr>
                  <a:t>eff,avg</a:t>
                </a:r>
                <a:r>
                  <a:rPr lang="en-US" sz="2100" dirty="0">
                    <a:solidFill>
                      <a:schemeClr val="tx1"/>
                    </a:solidFill>
                  </a:rPr>
                  <a:t>·Λ</a:t>
                </a:r>
              </a:p>
              <a:p>
                <a:pPr algn="ctr"/>
                <a:r>
                  <a:rPr lang="en-US" sz="2100" dirty="0">
                    <a:solidFill>
                      <a:schemeClr val="tx1"/>
                    </a:solidFill>
                  </a:rPr>
                  <a:t>Thermo-optic effect: Coefficient dn/dT = -2.6·10</a:t>
                </a:r>
                <a:r>
                  <a:rPr lang="en-US" sz="2100" baseline="30000" dirty="0">
                    <a:solidFill>
                      <a:schemeClr val="tx1"/>
                    </a:solidFill>
                  </a:rPr>
                  <a:t>-4</a:t>
                </a:r>
                <a:r>
                  <a:rPr lang="en-US" sz="2100" dirty="0">
                    <a:solidFill>
                      <a:schemeClr val="tx1"/>
                    </a:solidFill>
                  </a:rPr>
                  <a:t> K</a:t>
                </a:r>
                <a:r>
                  <a:rPr lang="en-US" sz="2100" baseline="30000" dirty="0">
                    <a:solidFill>
                      <a:schemeClr val="tx1"/>
                    </a:solidFill>
                  </a:rPr>
                  <a:t>-1</a:t>
                </a:r>
                <a:r>
                  <a:rPr lang="en-US" sz="2100" dirty="0">
                    <a:solidFill>
                      <a:schemeClr val="tx1"/>
                    </a:solidFill>
                  </a:rPr>
                  <a:t> [6]</a:t>
                </a:r>
              </a:p>
              <a:p>
                <a:pPr algn="ctr"/>
                <a:r>
                  <a:rPr lang="en-US" sz="2100" dirty="0">
                    <a:solidFill>
                      <a:schemeClr val="tx1"/>
                    </a:solidFill>
                  </a:rPr>
                  <a:t>Thermal expansion: r, Λ scaled by 1 + αΔT (α = 8·10</a:t>
                </a:r>
                <a:r>
                  <a:rPr lang="en-US" sz="2100" baseline="30000" dirty="0">
                    <a:solidFill>
                      <a:schemeClr val="tx1"/>
                    </a:solidFill>
                  </a:rPr>
                  <a:t>-5 </a:t>
                </a:r>
                <a:r>
                  <a:rPr lang="en-US" sz="2100" dirty="0">
                    <a:solidFill>
                      <a:schemeClr val="tx1"/>
                    </a:solidFill>
                  </a:rPr>
                  <a:t>[7])</a:t>
                </a:r>
              </a:p>
              <a:p>
                <a:endParaRPr lang="en-US" sz="2100" dirty="0">
                  <a:solidFill>
                    <a:schemeClr val="tx1"/>
                  </a:solidFill>
                </a:endParaRPr>
              </a:p>
              <a:p>
                <a:pPr marL="285750" indent="-285750">
                  <a:buFont typeface="Arial" panose="020B0604020202020204" pitchFamily="34" charset="0"/>
                  <a:buChar char="•"/>
                </a:pPr>
                <a:r>
                  <a:rPr lang="en-US" sz="2100" dirty="0">
                    <a:solidFill>
                      <a:schemeClr val="tx1"/>
                    </a:solidFill>
                  </a:rPr>
                  <a:t>Temperature sensitivity prediction: FDE analysis of grating segment cross-sections</a:t>
                </a:r>
              </a:p>
              <a:p>
                <a:pPr marL="285750" indent="-285750">
                  <a:buFont typeface="Arial" panose="020B0604020202020204" pitchFamily="34" charset="0"/>
                  <a:buChar char="•"/>
                </a:pPr>
                <a:r>
                  <a:rPr lang="en-US" sz="2100" dirty="0">
                    <a:solidFill>
                      <a:schemeClr val="tx1"/>
                    </a:solidFill>
                  </a:rPr>
                  <a:t>Validation: EME simulation of full grating structure</a:t>
                </a:r>
              </a:p>
            </p:txBody>
          </p:sp>
          <p:sp>
            <p:nvSpPr>
              <p:cNvPr id="104" name="Rectangle 103">
                <a:extLst>
                  <a:ext uri="{FF2B5EF4-FFF2-40B4-BE49-F238E27FC236}">
                    <a16:creationId xmlns:a16="http://schemas.microsoft.com/office/drawing/2014/main" id="{75FEB964-E54D-79C3-B4D5-432A91A0ECD2}"/>
                  </a:ext>
                </a:extLst>
              </p:cNvPr>
              <p:cNvSpPr/>
              <p:nvPr/>
            </p:nvSpPr>
            <p:spPr>
              <a:xfrm>
                <a:off x="581891" y="987065"/>
                <a:ext cx="3657099" cy="696200"/>
              </a:xfrm>
              <a:prstGeom prst="rect">
                <a:avLst/>
              </a:prstGeom>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500" b="1" dirty="0"/>
                  <a:t>Temperature Sensitivity Characterization</a:t>
                </a:r>
              </a:p>
            </p:txBody>
          </p:sp>
        </p:grpSp>
        <p:sp>
          <p:nvSpPr>
            <p:cNvPr id="102" name="Rectangle 101">
              <a:extLst>
                <a:ext uri="{FF2B5EF4-FFF2-40B4-BE49-F238E27FC236}">
                  <a16:creationId xmlns:a16="http://schemas.microsoft.com/office/drawing/2014/main" id="{3E0289C2-2436-F44B-1E07-C4DB6F563B26}"/>
                </a:ext>
              </a:extLst>
            </p:cNvPr>
            <p:cNvSpPr/>
            <p:nvPr/>
          </p:nvSpPr>
          <p:spPr>
            <a:xfrm>
              <a:off x="5042927" y="1706597"/>
              <a:ext cx="157013" cy="238510"/>
            </a:xfrm>
            <a:prstGeom prst="rect">
              <a:avLst/>
            </a:prstGeom>
            <a:solidFill>
              <a:srgbClr val="D2D7EB"/>
            </a:solidFill>
            <a:ln>
              <a:solidFill>
                <a:srgbClr val="D2D7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5214963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10CBBA-1A99-1573-5D27-B61CB49827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C0785E5-BECA-25D6-2083-482502E89105}"/>
              </a:ext>
            </a:extLst>
          </p:cNvPr>
          <p:cNvSpPr>
            <a:spLocks noGrp="1"/>
          </p:cNvSpPr>
          <p:nvPr>
            <p:ph type="title"/>
          </p:nvPr>
        </p:nvSpPr>
        <p:spPr>
          <a:xfrm>
            <a:off x="668482" y="365125"/>
            <a:ext cx="11237006" cy="1325563"/>
          </a:xfrm>
        </p:spPr>
        <p:txBody>
          <a:bodyPr>
            <a:normAutofit/>
          </a:bodyPr>
          <a:lstStyle/>
          <a:p>
            <a:r>
              <a:rPr lang="en-US" sz="3800" b="1" dirty="0"/>
              <a:t>Results: Taper Design</a:t>
            </a:r>
          </a:p>
        </p:txBody>
      </p:sp>
      <p:sp>
        <p:nvSpPr>
          <p:cNvPr id="3" name="Content Placeholder 2">
            <a:extLst>
              <a:ext uri="{FF2B5EF4-FFF2-40B4-BE49-F238E27FC236}">
                <a16:creationId xmlns:a16="http://schemas.microsoft.com/office/drawing/2014/main" id="{B3C49DE3-93E2-A331-04FB-371C98392AC7}"/>
              </a:ext>
            </a:extLst>
          </p:cNvPr>
          <p:cNvSpPr>
            <a:spLocks noGrp="1"/>
          </p:cNvSpPr>
          <p:nvPr>
            <p:ph idx="1"/>
          </p:nvPr>
        </p:nvSpPr>
        <p:spPr>
          <a:xfrm>
            <a:off x="838200" y="1330036"/>
            <a:ext cx="10515600" cy="4846927"/>
          </a:xfrm>
        </p:spPr>
        <p:txBody>
          <a:bodyPr>
            <a:normAutofit/>
          </a:bodyPr>
          <a:lstStyle/>
          <a:p>
            <a:pPr marL="0" indent="0">
              <a:buNone/>
            </a:pPr>
            <a:endParaRPr lang="en-US" sz="2400" dirty="0"/>
          </a:p>
          <a:p>
            <a:pPr marL="0" indent="0">
              <a:buNone/>
            </a:pPr>
            <a:endParaRPr lang="en-US" sz="2400" dirty="0"/>
          </a:p>
        </p:txBody>
      </p:sp>
      <p:sp>
        <p:nvSpPr>
          <p:cNvPr id="4" name="Slide Number Placeholder 3">
            <a:extLst>
              <a:ext uri="{FF2B5EF4-FFF2-40B4-BE49-F238E27FC236}">
                <a16:creationId xmlns:a16="http://schemas.microsoft.com/office/drawing/2014/main" id="{F1824B67-7DE8-DC9E-19F0-2DDECD305354}"/>
              </a:ext>
            </a:extLst>
          </p:cNvPr>
          <p:cNvSpPr>
            <a:spLocks noGrp="1"/>
          </p:cNvSpPr>
          <p:nvPr>
            <p:ph type="sldNum" sz="quarter" idx="12"/>
          </p:nvPr>
        </p:nvSpPr>
        <p:spPr/>
        <p:txBody>
          <a:bodyPr/>
          <a:lstStyle/>
          <a:p>
            <a:fld id="{0AC8EB61-6689-BD46-842D-184A5EFC0833}" type="slidenum">
              <a:rPr lang="en-US" smtClean="0">
                <a:solidFill>
                  <a:schemeClr val="bg1"/>
                </a:solidFill>
              </a:rPr>
              <a:t>7</a:t>
            </a:fld>
            <a:endParaRPr lang="en-US">
              <a:solidFill>
                <a:schemeClr val="bg1"/>
              </a:solidFill>
            </a:endParaRPr>
          </a:p>
        </p:txBody>
      </p:sp>
      <p:pic>
        <p:nvPicPr>
          <p:cNvPr id="9" name="Picture 8">
            <a:extLst>
              <a:ext uri="{FF2B5EF4-FFF2-40B4-BE49-F238E27FC236}">
                <a16:creationId xmlns:a16="http://schemas.microsoft.com/office/drawing/2014/main" id="{78AF1AEE-46CA-1B23-1C5A-D60BAEB4391A}"/>
              </a:ext>
            </a:extLst>
          </p:cNvPr>
          <p:cNvPicPr>
            <a:picLocks noChangeAspect="1"/>
          </p:cNvPicPr>
          <p:nvPr/>
        </p:nvPicPr>
        <p:blipFill>
          <a:blip r:embed="rId3"/>
          <a:stretch>
            <a:fillRect/>
          </a:stretch>
        </p:blipFill>
        <p:spPr>
          <a:xfrm>
            <a:off x="9137502" y="1720036"/>
            <a:ext cx="1947529" cy="1835085"/>
          </a:xfrm>
          <a:prstGeom prst="rect">
            <a:avLst/>
          </a:prstGeom>
        </p:spPr>
      </p:pic>
      <p:sp>
        <p:nvSpPr>
          <p:cNvPr id="16" name="TextBox 15">
            <a:extLst>
              <a:ext uri="{FF2B5EF4-FFF2-40B4-BE49-F238E27FC236}">
                <a16:creationId xmlns:a16="http://schemas.microsoft.com/office/drawing/2014/main" id="{5532B042-5934-F3C2-DC63-5FBBB46C7088}"/>
              </a:ext>
            </a:extLst>
          </p:cNvPr>
          <p:cNvSpPr txBox="1"/>
          <p:nvPr/>
        </p:nvSpPr>
        <p:spPr>
          <a:xfrm>
            <a:off x="9227466" y="1325636"/>
            <a:ext cx="2034788" cy="477054"/>
          </a:xfrm>
          <a:prstGeom prst="rect">
            <a:avLst/>
          </a:prstGeom>
          <a:noFill/>
        </p:spPr>
        <p:txBody>
          <a:bodyPr wrap="square" rtlCol="0">
            <a:spAutoFit/>
          </a:bodyPr>
          <a:lstStyle/>
          <a:p>
            <a:r>
              <a:rPr lang="en-US" sz="2500" dirty="0"/>
              <a:t>Optical Fiber</a:t>
            </a:r>
          </a:p>
        </p:txBody>
      </p:sp>
      <p:sp>
        <p:nvSpPr>
          <p:cNvPr id="18" name="TextBox 17">
            <a:extLst>
              <a:ext uri="{FF2B5EF4-FFF2-40B4-BE49-F238E27FC236}">
                <a16:creationId xmlns:a16="http://schemas.microsoft.com/office/drawing/2014/main" id="{D88A1143-3E14-80E6-D7E1-4C2B40EB3C66}"/>
              </a:ext>
            </a:extLst>
          </p:cNvPr>
          <p:cNvSpPr txBox="1"/>
          <p:nvPr/>
        </p:nvSpPr>
        <p:spPr>
          <a:xfrm>
            <a:off x="9269529" y="3487047"/>
            <a:ext cx="1683474" cy="369332"/>
          </a:xfrm>
          <a:prstGeom prst="rect">
            <a:avLst/>
          </a:prstGeom>
          <a:noFill/>
        </p:spPr>
        <p:txBody>
          <a:bodyPr wrap="square" rtlCol="0">
            <a:spAutoFit/>
          </a:bodyPr>
          <a:lstStyle/>
          <a:p>
            <a:r>
              <a:rPr lang="en-US" dirty="0"/>
              <a:t>Fiber mode plot</a:t>
            </a:r>
          </a:p>
        </p:txBody>
      </p:sp>
      <p:grpSp>
        <p:nvGrpSpPr>
          <p:cNvPr id="26" name="Group 25">
            <a:extLst>
              <a:ext uri="{FF2B5EF4-FFF2-40B4-BE49-F238E27FC236}">
                <a16:creationId xmlns:a16="http://schemas.microsoft.com/office/drawing/2014/main" id="{F3D716C0-7E78-32AD-79AC-4ECFAA43F232}"/>
              </a:ext>
            </a:extLst>
          </p:cNvPr>
          <p:cNvGrpSpPr/>
          <p:nvPr/>
        </p:nvGrpSpPr>
        <p:grpSpPr>
          <a:xfrm>
            <a:off x="244615" y="1283043"/>
            <a:ext cx="7514870" cy="2610084"/>
            <a:chOff x="327236" y="1283043"/>
            <a:chExt cx="7514870" cy="2610084"/>
          </a:xfrm>
        </p:grpSpPr>
        <p:sp>
          <p:nvSpPr>
            <p:cNvPr id="8" name="TextBox 7">
              <a:extLst>
                <a:ext uri="{FF2B5EF4-FFF2-40B4-BE49-F238E27FC236}">
                  <a16:creationId xmlns:a16="http://schemas.microsoft.com/office/drawing/2014/main" id="{8242A77C-53FA-82AB-83B0-6EACAA1DD2B0}"/>
                </a:ext>
              </a:extLst>
            </p:cNvPr>
            <p:cNvSpPr txBox="1"/>
            <p:nvPr/>
          </p:nvSpPr>
          <p:spPr>
            <a:xfrm>
              <a:off x="1447263" y="3463858"/>
              <a:ext cx="2107949" cy="369332"/>
            </a:xfrm>
            <a:prstGeom prst="rect">
              <a:avLst/>
            </a:prstGeom>
            <a:noFill/>
          </p:spPr>
          <p:txBody>
            <a:bodyPr wrap="square" rtlCol="0">
              <a:spAutoFit/>
            </a:bodyPr>
            <a:lstStyle/>
            <a:p>
              <a:r>
                <a:rPr lang="en-US" dirty="0"/>
                <a:t>Waveguide topology</a:t>
              </a:r>
            </a:p>
          </p:txBody>
        </p:sp>
        <p:pic>
          <p:nvPicPr>
            <p:cNvPr id="5" name="Picture 4">
              <a:extLst>
                <a:ext uri="{FF2B5EF4-FFF2-40B4-BE49-F238E27FC236}">
                  <a16:creationId xmlns:a16="http://schemas.microsoft.com/office/drawing/2014/main" id="{3BBAEA63-6CD1-D5BC-42BF-49049FE069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2367" y="1748462"/>
              <a:ext cx="2977742" cy="1640049"/>
            </a:xfrm>
            <a:prstGeom prst="rect">
              <a:avLst/>
            </a:prstGeom>
          </p:spPr>
        </p:pic>
        <p:sp>
          <p:nvSpPr>
            <p:cNvPr id="14" name="TextBox 13">
              <a:extLst>
                <a:ext uri="{FF2B5EF4-FFF2-40B4-BE49-F238E27FC236}">
                  <a16:creationId xmlns:a16="http://schemas.microsoft.com/office/drawing/2014/main" id="{5D8369AF-198D-2799-471F-E75C8825B4A0}"/>
                </a:ext>
              </a:extLst>
            </p:cNvPr>
            <p:cNvSpPr txBox="1"/>
            <p:nvPr/>
          </p:nvSpPr>
          <p:spPr>
            <a:xfrm>
              <a:off x="4770236" y="3473193"/>
              <a:ext cx="2249655" cy="369332"/>
            </a:xfrm>
            <a:prstGeom prst="rect">
              <a:avLst/>
            </a:prstGeom>
            <a:noFill/>
          </p:spPr>
          <p:txBody>
            <a:bodyPr wrap="square" rtlCol="0">
              <a:spAutoFit/>
            </a:bodyPr>
            <a:lstStyle/>
            <a:p>
              <a:r>
                <a:rPr lang="en-US" dirty="0"/>
                <a:t>Waveguide mode plot</a:t>
              </a:r>
            </a:p>
          </p:txBody>
        </p:sp>
        <p:pic>
          <p:nvPicPr>
            <p:cNvPr id="11" name="Picture 10">
              <a:extLst>
                <a:ext uri="{FF2B5EF4-FFF2-40B4-BE49-F238E27FC236}">
                  <a16:creationId xmlns:a16="http://schemas.microsoft.com/office/drawing/2014/main" id="{AFBF2F2F-1368-FE1D-1C57-DF9A1A17C0AC}"/>
                </a:ext>
              </a:extLst>
            </p:cNvPr>
            <p:cNvPicPr>
              <a:picLocks noChangeAspect="1"/>
            </p:cNvPicPr>
            <p:nvPr/>
          </p:nvPicPr>
          <p:blipFill>
            <a:blip r:embed="rId5"/>
            <a:stretch>
              <a:fillRect/>
            </a:stretch>
          </p:blipFill>
          <p:spPr>
            <a:xfrm>
              <a:off x="4948082" y="1706182"/>
              <a:ext cx="1893964" cy="1825010"/>
            </a:xfrm>
            <a:prstGeom prst="rect">
              <a:avLst/>
            </a:prstGeom>
          </p:spPr>
        </p:pic>
        <p:sp>
          <p:nvSpPr>
            <p:cNvPr id="13" name="TextBox 12">
              <a:extLst>
                <a:ext uri="{FF2B5EF4-FFF2-40B4-BE49-F238E27FC236}">
                  <a16:creationId xmlns:a16="http://schemas.microsoft.com/office/drawing/2014/main" id="{337793D0-AEA7-2326-D6B0-4225A9EC4C46}"/>
                </a:ext>
              </a:extLst>
            </p:cNvPr>
            <p:cNvSpPr txBox="1"/>
            <p:nvPr/>
          </p:nvSpPr>
          <p:spPr>
            <a:xfrm>
              <a:off x="2253602" y="1325636"/>
              <a:ext cx="3909212" cy="477054"/>
            </a:xfrm>
            <a:prstGeom prst="rect">
              <a:avLst/>
            </a:prstGeom>
            <a:noFill/>
          </p:spPr>
          <p:txBody>
            <a:bodyPr wrap="square" rtlCol="0">
              <a:spAutoFit/>
            </a:bodyPr>
            <a:lstStyle/>
            <a:p>
              <a:r>
                <a:rPr lang="en-US" sz="2500" dirty="0"/>
                <a:t>Silicon Nitride Waveguide</a:t>
              </a:r>
            </a:p>
          </p:txBody>
        </p:sp>
        <p:sp>
          <p:nvSpPr>
            <p:cNvPr id="20" name="Rectangle 19">
              <a:extLst>
                <a:ext uri="{FF2B5EF4-FFF2-40B4-BE49-F238E27FC236}">
                  <a16:creationId xmlns:a16="http://schemas.microsoft.com/office/drawing/2014/main" id="{935CC64C-5538-F98B-96EE-3154196ECB58}"/>
                </a:ext>
              </a:extLst>
            </p:cNvPr>
            <p:cNvSpPr/>
            <p:nvPr/>
          </p:nvSpPr>
          <p:spPr>
            <a:xfrm>
              <a:off x="327236" y="1283043"/>
              <a:ext cx="7514870" cy="2610084"/>
            </a:xfrm>
            <a:prstGeom prst="rect">
              <a:avLst/>
            </a:prstGeom>
            <a:noFill/>
            <a:ln>
              <a:solidFill>
                <a:srgbClr val="0D2C6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2" name="Rectangle 21">
            <a:extLst>
              <a:ext uri="{FF2B5EF4-FFF2-40B4-BE49-F238E27FC236}">
                <a16:creationId xmlns:a16="http://schemas.microsoft.com/office/drawing/2014/main" id="{07CE0CFD-DB17-D355-5AF4-64E782071396}"/>
              </a:ext>
            </a:extLst>
          </p:cNvPr>
          <p:cNvSpPr/>
          <p:nvPr/>
        </p:nvSpPr>
        <p:spPr>
          <a:xfrm>
            <a:off x="8231682" y="1296897"/>
            <a:ext cx="3595962" cy="2610084"/>
          </a:xfrm>
          <a:prstGeom prst="rect">
            <a:avLst/>
          </a:prstGeom>
          <a:noFill/>
          <a:ln>
            <a:solidFill>
              <a:srgbClr val="0D2C6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F28E5E04-ED07-BAB0-3A94-0C08D9826D12}"/>
              </a:ext>
            </a:extLst>
          </p:cNvPr>
          <p:cNvPicPr>
            <a:picLocks noChangeAspect="1"/>
          </p:cNvPicPr>
          <p:nvPr/>
        </p:nvPicPr>
        <p:blipFill>
          <a:blip r:embed="rId6"/>
          <a:stretch>
            <a:fillRect/>
          </a:stretch>
        </p:blipFill>
        <p:spPr>
          <a:xfrm>
            <a:off x="154754" y="4080957"/>
            <a:ext cx="3867147" cy="1447007"/>
          </a:xfrm>
          <a:prstGeom prst="rect">
            <a:avLst/>
          </a:prstGeom>
        </p:spPr>
      </p:pic>
      <p:pic>
        <p:nvPicPr>
          <p:cNvPr id="15" name="Picture 14">
            <a:extLst>
              <a:ext uri="{FF2B5EF4-FFF2-40B4-BE49-F238E27FC236}">
                <a16:creationId xmlns:a16="http://schemas.microsoft.com/office/drawing/2014/main" id="{5485634D-E027-DCA8-2167-B588B0B86A32}"/>
              </a:ext>
            </a:extLst>
          </p:cNvPr>
          <p:cNvPicPr>
            <a:picLocks noChangeAspect="1"/>
          </p:cNvPicPr>
          <p:nvPr/>
        </p:nvPicPr>
        <p:blipFill>
          <a:blip r:embed="rId7"/>
          <a:stretch>
            <a:fillRect/>
          </a:stretch>
        </p:blipFill>
        <p:spPr>
          <a:xfrm>
            <a:off x="4141004" y="4023722"/>
            <a:ext cx="3834121" cy="1504242"/>
          </a:xfrm>
          <a:prstGeom prst="rect">
            <a:avLst/>
          </a:prstGeom>
        </p:spPr>
      </p:pic>
      <p:sp>
        <p:nvSpPr>
          <p:cNvPr id="19" name="Rectangle 18">
            <a:extLst>
              <a:ext uri="{FF2B5EF4-FFF2-40B4-BE49-F238E27FC236}">
                <a16:creationId xmlns:a16="http://schemas.microsoft.com/office/drawing/2014/main" id="{96F14ECE-139D-D89B-0354-950B95E31372}"/>
              </a:ext>
            </a:extLst>
          </p:cNvPr>
          <p:cNvSpPr/>
          <p:nvPr/>
        </p:nvSpPr>
        <p:spPr>
          <a:xfrm>
            <a:off x="206579" y="5344077"/>
            <a:ext cx="3795471" cy="46175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lumMod val="95000"/>
                    <a:lumOff val="5000"/>
                  </a:schemeClr>
                </a:solidFill>
              </a:rPr>
              <a:t>Coupling between PWB (circular cross-section) and silicon nitride waveguide </a:t>
            </a:r>
          </a:p>
        </p:txBody>
      </p:sp>
      <p:sp>
        <p:nvSpPr>
          <p:cNvPr id="23" name="Rectangle 22">
            <a:extLst>
              <a:ext uri="{FF2B5EF4-FFF2-40B4-BE49-F238E27FC236}">
                <a16:creationId xmlns:a16="http://schemas.microsoft.com/office/drawing/2014/main" id="{7FBBC3D3-0E00-830D-9655-F24B633A1CC2}"/>
              </a:ext>
            </a:extLst>
          </p:cNvPr>
          <p:cNvSpPr/>
          <p:nvPr/>
        </p:nvSpPr>
        <p:spPr>
          <a:xfrm>
            <a:off x="4061602" y="5312951"/>
            <a:ext cx="3921501" cy="52401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lumMod val="95000"/>
                    <a:lumOff val="5000"/>
                  </a:schemeClr>
                </a:solidFill>
              </a:rPr>
              <a:t>Coupling between PWB (elliptical cross-section) and silicon nitride waveguide </a:t>
            </a:r>
          </a:p>
        </p:txBody>
      </p:sp>
      <p:pic>
        <p:nvPicPr>
          <p:cNvPr id="25" name="Picture 24">
            <a:extLst>
              <a:ext uri="{FF2B5EF4-FFF2-40B4-BE49-F238E27FC236}">
                <a16:creationId xmlns:a16="http://schemas.microsoft.com/office/drawing/2014/main" id="{020A4CA0-6C71-E892-C023-9668CC6A9222}"/>
              </a:ext>
            </a:extLst>
          </p:cNvPr>
          <p:cNvPicPr>
            <a:picLocks noChangeAspect="1"/>
          </p:cNvPicPr>
          <p:nvPr/>
        </p:nvPicPr>
        <p:blipFill>
          <a:blip r:embed="rId8"/>
          <a:srcRect l="1520"/>
          <a:stretch>
            <a:fillRect/>
          </a:stretch>
        </p:blipFill>
        <p:spPr>
          <a:xfrm>
            <a:off x="8114457" y="4029989"/>
            <a:ext cx="3837312" cy="1546608"/>
          </a:xfrm>
          <a:prstGeom prst="rect">
            <a:avLst/>
          </a:prstGeom>
        </p:spPr>
      </p:pic>
      <p:sp>
        <p:nvSpPr>
          <p:cNvPr id="28" name="Rectangle 27">
            <a:extLst>
              <a:ext uri="{FF2B5EF4-FFF2-40B4-BE49-F238E27FC236}">
                <a16:creationId xmlns:a16="http://schemas.microsoft.com/office/drawing/2014/main" id="{8F3FBE7C-8122-AA58-E98B-296D38704994}"/>
              </a:ext>
            </a:extLst>
          </p:cNvPr>
          <p:cNvSpPr/>
          <p:nvPr/>
        </p:nvSpPr>
        <p:spPr>
          <a:xfrm>
            <a:off x="7991693" y="5312951"/>
            <a:ext cx="4075939" cy="49288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lumMod val="95000"/>
                    <a:lumOff val="5000"/>
                  </a:schemeClr>
                </a:solidFill>
              </a:rPr>
              <a:t>Coupling between PWB and optical fiber</a:t>
            </a:r>
          </a:p>
        </p:txBody>
      </p:sp>
    </p:spTree>
    <p:extLst>
      <p:ext uri="{BB962C8B-B14F-4D97-AF65-F5344CB8AC3E}">
        <p14:creationId xmlns:p14="http://schemas.microsoft.com/office/powerpoint/2010/main" val="40299659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1AB906-3CD5-2279-78E5-D6952E37D66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A20598-2DE8-B65B-6258-E4C669F73975}"/>
              </a:ext>
            </a:extLst>
          </p:cNvPr>
          <p:cNvSpPr>
            <a:spLocks noGrp="1"/>
          </p:cNvSpPr>
          <p:nvPr>
            <p:ph type="title"/>
          </p:nvPr>
        </p:nvSpPr>
        <p:spPr>
          <a:xfrm>
            <a:off x="63265" y="79592"/>
            <a:ext cx="10855036" cy="1325563"/>
          </a:xfrm>
        </p:spPr>
        <p:txBody>
          <a:bodyPr>
            <a:normAutofit/>
          </a:bodyPr>
          <a:lstStyle/>
          <a:p>
            <a:r>
              <a:rPr lang="en-US" sz="3500" b="1" dirty="0"/>
              <a:t>Results: Taper Cross-Sections</a:t>
            </a:r>
          </a:p>
        </p:txBody>
      </p:sp>
      <p:sp>
        <p:nvSpPr>
          <p:cNvPr id="3" name="Content Placeholder 2">
            <a:extLst>
              <a:ext uri="{FF2B5EF4-FFF2-40B4-BE49-F238E27FC236}">
                <a16:creationId xmlns:a16="http://schemas.microsoft.com/office/drawing/2014/main" id="{59208B58-094F-75CC-4E81-2F8FFF48AE02}"/>
              </a:ext>
            </a:extLst>
          </p:cNvPr>
          <p:cNvSpPr>
            <a:spLocks noGrp="1"/>
          </p:cNvSpPr>
          <p:nvPr>
            <p:ph idx="1"/>
          </p:nvPr>
        </p:nvSpPr>
        <p:spPr>
          <a:xfrm>
            <a:off x="838200" y="1330036"/>
            <a:ext cx="10515600" cy="4846927"/>
          </a:xfrm>
        </p:spPr>
        <p:txBody>
          <a:bodyPr>
            <a:normAutofit/>
          </a:bodyPr>
          <a:lstStyle/>
          <a:p>
            <a:pPr marL="0" indent="0">
              <a:buNone/>
            </a:pPr>
            <a:endParaRPr lang="en-US" sz="2400" dirty="0"/>
          </a:p>
          <a:p>
            <a:pPr marL="0" indent="0">
              <a:buNone/>
            </a:pPr>
            <a:endParaRPr lang="en-US" sz="2400" dirty="0"/>
          </a:p>
        </p:txBody>
      </p:sp>
      <p:sp>
        <p:nvSpPr>
          <p:cNvPr id="4" name="Slide Number Placeholder 3">
            <a:extLst>
              <a:ext uri="{FF2B5EF4-FFF2-40B4-BE49-F238E27FC236}">
                <a16:creationId xmlns:a16="http://schemas.microsoft.com/office/drawing/2014/main" id="{70AE4ECF-CC6C-D000-A2DD-F68D7D8A686C}"/>
              </a:ext>
            </a:extLst>
          </p:cNvPr>
          <p:cNvSpPr>
            <a:spLocks noGrp="1"/>
          </p:cNvSpPr>
          <p:nvPr>
            <p:ph type="sldNum" sz="quarter" idx="12"/>
          </p:nvPr>
        </p:nvSpPr>
        <p:spPr/>
        <p:txBody>
          <a:bodyPr/>
          <a:lstStyle/>
          <a:p>
            <a:fld id="{0AC8EB61-6689-BD46-842D-184A5EFC0833}" type="slidenum">
              <a:rPr lang="en-US" smtClean="0">
                <a:solidFill>
                  <a:schemeClr val="bg1"/>
                </a:solidFill>
              </a:rPr>
              <a:t>8</a:t>
            </a:fld>
            <a:endParaRPr lang="en-US">
              <a:solidFill>
                <a:schemeClr val="bg1"/>
              </a:solidFill>
            </a:endParaRPr>
          </a:p>
        </p:txBody>
      </p:sp>
      <p:grpSp>
        <p:nvGrpSpPr>
          <p:cNvPr id="5" name="Group 4">
            <a:extLst>
              <a:ext uri="{FF2B5EF4-FFF2-40B4-BE49-F238E27FC236}">
                <a16:creationId xmlns:a16="http://schemas.microsoft.com/office/drawing/2014/main" id="{E50FD92A-0BF3-568B-C16F-0EFB8B3048E8}"/>
              </a:ext>
            </a:extLst>
          </p:cNvPr>
          <p:cNvGrpSpPr/>
          <p:nvPr/>
        </p:nvGrpSpPr>
        <p:grpSpPr>
          <a:xfrm>
            <a:off x="169932" y="1033068"/>
            <a:ext cx="5676900" cy="4924387"/>
            <a:chOff x="5990373" y="862952"/>
            <a:chExt cx="5676900" cy="4924387"/>
          </a:xfrm>
        </p:grpSpPr>
        <p:pic>
          <p:nvPicPr>
            <p:cNvPr id="9" name="Picture 8">
              <a:extLst>
                <a:ext uri="{FF2B5EF4-FFF2-40B4-BE49-F238E27FC236}">
                  <a16:creationId xmlns:a16="http://schemas.microsoft.com/office/drawing/2014/main" id="{9A217010-5F67-1374-39F0-07FC95B6B151}"/>
                </a:ext>
              </a:extLst>
            </p:cNvPr>
            <p:cNvPicPr>
              <a:picLocks noChangeAspect="1"/>
            </p:cNvPicPr>
            <p:nvPr/>
          </p:nvPicPr>
          <p:blipFill>
            <a:blip r:embed="rId3">
              <a:extLst>
                <a:ext uri="{28A0092B-C50C-407E-A947-70E740481C1C}">
                  <a14:useLocalDpi xmlns:a14="http://schemas.microsoft.com/office/drawing/2010/main" val="0"/>
                </a:ext>
              </a:extLst>
            </a:blip>
            <a:srcRect t="9266"/>
            <a:stretch>
              <a:fillRect/>
            </a:stretch>
          </p:blipFill>
          <p:spPr>
            <a:xfrm>
              <a:off x="5990373" y="862952"/>
              <a:ext cx="5676900" cy="3863181"/>
            </a:xfrm>
            <a:prstGeom prst="rect">
              <a:avLst/>
            </a:prstGeom>
          </p:spPr>
        </p:pic>
        <p:sp>
          <p:nvSpPr>
            <p:cNvPr id="10" name="TextBox 9">
              <a:extLst>
                <a:ext uri="{FF2B5EF4-FFF2-40B4-BE49-F238E27FC236}">
                  <a16:creationId xmlns:a16="http://schemas.microsoft.com/office/drawing/2014/main" id="{157DABF7-DDD5-5ED5-AF6C-96688D2ED9EE}"/>
                </a:ext>
              </a:extLst>
            </p:cNvPr>
            <p:cNvSpPr txBox="1"/>
            <p:nvPr/>
          </p:nvSpPr>
          <p:spPr>
            <a:xfrm>
              <a:off x="6193812" y="4864009"/>
              <a:ext cx="5158976" cy="923330"/>
            </a:xfrm>
            <a:prstGeom prst="rect">
              <a:avLst/>
            </a:prstGeom>
            <a:noFill/>
          </p:spPr>
          <p:txBody>
            <a:bodyPr wrap="none" rtlCol="0">
              <a:spAutoFit/>
            </a:bodyPr>
            <a:lstStyle/>
            <a:p>
              <a:r>
                <a:rPr lang="en-US" dirty="0"/>
                <a:t>Optimal diameter: </a:t>
              </a:r>
              <a:r>
                <a:rPr lang="en-US" b="1" dirty="0"/>
                <a:t>15.2 </a:t>
              </a:r>
              <a:r>
                <a:rPr lang="el-GR" b="1" dirty="0"/>
                <a:t>μ</a:t>
              </a:r>
              <a:r>
                <a:rPr lang="en-US" b="1" dirty="0"/>
                <a:t>m</a:t>
              </a:r>
              <a:r>
                <a:rPr lang="en-US" dirty="0"/>
                <a:t>, Power coupling = 0.9549</a:t>
              </a:r>
            </a:p>
            <a:p>
              <a:r>
                <a:rPr lang="en-US" dirty="0"/>
                <a:t>Loss (dB): −10·log₁₀(0.9549) ≈ </a:t>
              </a:r>
              <a:r>
                <a:rPr lang="en-US" b="1" dirty="0"/>
                <a:t>0.2 dB loss</a:t>
              </a:r>
            </a:p>
            <a:p>
              <a:endParaRPr lang="en-US" dirty="0"/>
            </a:p>
          </p:txBody>
        </p:sp>
      </p:grpSp>
      <p:sp>
        <p:nvSpPr>
          <p:cNvPr id="7" name="TextBox 6">
            <a:extLst>
              <a:ext uri="{FF2B5EF4-FFF2-40B4-BE49-F238E27FC236}">
                <a16:creationId xmlns:a16="http://schemas.microsoft.com/office/drawing/2014/main" id="{930E2EB5-2CE4-E866-E7F4-945292163E3D}"/>
              </a:ext>
            </a:extLst>
          </p:cNvPr>
          <p:cNvSpPr txBox="1"/>
          <p:nvPr/>
        </p:nvSpPr>
        <p:spPr>
          <a:xfrm>
            <a:off x="5545654" y="4103165"/>
            <a:ext cx="3904255" cy="1200329"/>
          </a:xfrm>
          <a:prstGeom prst="rect">
            <a:avLst/>
          </a:prstGeom>
          <a:noFill/>
        </p:spPr>
        <p:txBody>
          <a:bodyPr wrap="square" rtlCol="0">
            <a:spAutoFit/>
          </a:bodyPr>
          <a:lstStyle/>
          <a:p>
            <a:r>
              <a:rPr lang="en-US" u="sng" dirty="0"/>
              <a:t>Optimal elliptical cross-section</a:t>
            </a:r>
          </a:p>
          <a:p>
            <a:pPr marL="285750" indent="-285750">
              <a:buFont typeface="Arial" panose="020B0604020202020204" pitchFamily="34" charset="0"/>
              <a:buChar char="•"/>
            </a:pPr>
            <a:r>
              <a:rPr lang="en-US" dirty="0"/>
              <a:t>Width = </a:t>
            </a:r>
            <a:r>
              <a:rPr lang="en-US" b="1" dirty="0"/>
              <a:t>1.10 </a:t>
            </a:r>
            <a:r>
              <a:rPr lang="el-GR" b="1" dirty="0"/>
              <a:t>μ</a:t>
            </a:r>
            <a:r>
              <a:rPr lang="en-US" b="1" dirty="0"/>
              <a:t>m</a:t>
            </a:r>
            <a:r>
              <a:rPr lang="en-US" dirty="0"/>
              <a:t>, Height = </a:t>
            </a:r>
            <a:r>
              <a:rPr lang="en-US" b="1" dirty="0"/>
              <a:t>0.80 </a:t>
            </a:r>
            <a:r>
              <a:rPr lang="el-GR" b="1" dirty="0"/>
              <a:t>μ</a:t>
            </a:r>
            <a:r>
              <a:rPr lang="en-US" b="1" dirty="0"/>
              <a:t>m</a:t>
            </a:r>
            <a:r>
              <a:rPr lang="en-US" dirty="0"/>
              <a:t> </a:t>
            </a:r>
          </a:p>
          <a:p>
            <a:pPr marL="285750" indent="-285750">
              <a:buFont typeface="Arial" panose="020B0604020202020204" pitchFamily="34" charset="0"/>
              <a:buChar char="•"/>
            </a:pPr>
            <a:r>
              <a:rPr lang="en-US" dirty="0"/>
              <a:t>Power coupling = 0.8809</a:t>
            </a:r>
          </a:p>
          <a:p>
            <a:pPr marL="285750" indent="-285750">
              <a:buFont typeface="Arial" panose="020B0604020202020204" pitchFamily="34" charset="0"/>
              <a:buChar char="•"/>
            </a:pPr>
            <a:r>
              <a:rPr lang="en-US" b="1" dirty="0"/>
              <a:t>~0.55 dB loss</a:t>
            </a:r>
          </a:p>
        </p:txBody>
      </p:sp>
      <p:pic>
        <p:nvPicPr>
          <p:cNvPr id="11" name="Picture 10">
            <a:extLst>
              <a:ext uri="{FF2B5EF4-FFF2-40B4-BE49-F238E27FC236}">
                <a16:creationId xmlns:a16="http://schemas.microsoft.com/office/drawing/2014/main" id="{E7324916-73A6-E2DC-104C-DC6A23362082}"/>
              </a:ext>
            </a:extLst>
          </p:cNvPr>
          <p:cNvPicPr>
            <a:picLocks noChangeAspect="1"/>
          </p:cNvPicPr>
          <p:nvPr/>
        </p:nvPicPr>
        <p:blipFill>
          <a:blip r:embed="rId4"/>
          <a:stretch>
            <a:fillRect/>
          </a:stretch>
        </p:blipFill>
        <p:spPr>
          <a:xfrm>
            <a:off x="6559197" y="342577"/>
            <a:ext cx="4685403" cy="3710969"/>
          </a:xfrm>
          <a:prstGeom prst="rect">
            <a:avLst/>
          </a:prstGeom>
        </p:spPr>
      </p:pic>
      <p:sp>
        <p:nvSpPr>
          <p:cNvPr id="12" name="TextBox 11">
            <a:extLst>
              <a:ext uri="{FF2B5EF4-FFF2-40B4-BE49-F238E27FC236}">
                <a16:creationId xmlns:a16="http://schemas.microsoft.com/office/drawing/2014/main" id="{7CDCCA6C-5032-1DB1-BE10-8EA92FDAFF26}"/>
              </a:ext>
            </a:extLst>
          </p:cNvPr>
          <p:cNvSpPr txBox="1"/>
          <p:nvPr/>
        </p:nvSpPr>
        <p:spPr>
          <a:xfrm>
            <a:off x="9235529" y="4103165"/>
            <a:ext cx="3122843" cy="1477328"/>
          </a:xfrm>
          <a:prstGeom prst="rect">
            <a:avLst/>
          </a:prstGeom>
          <a:noFill/>
        </p:spPr>
        <p:txBody>
          <a:bodyPr wrap="none" rtlCol="0">
            <a:spAutoFit/>
          </a:bodyPr>
          <a:lstStyle/>
          <a:p>
            <a:r>
              <a:rPr lang="en-US" u="sng" dirty="0"/>
              <a:t>Optimal circular cross-section  </a:t>
            </a:r>
          </a:p>
          <a:p>
            <a:pPr marL="285750" indent="-285750">
              <a:buFont typeface="Arial" panose="020B0604020202020204" pitchFamily="34" charset="0"/>
              <a:buChar char="•"/>
            </a:pPr>
            <a:r>
              <a:rPr lang="en-US" dirty="0"/>
              <a:t>Diameter = </a:t>
            </a:r>
            <a:r>
              <a:rPr lang="en-US" b="1" dirty="0"/>
              <a:t>1.00 </a:t>
            </a:r>
            <a:r>
              <a:rPr lang="el-GR" b="1" dirty="0"/>
              <a:t>μ</a:t>
            </a:r>
            <a:r>
              <a:rPr lang="en-US" b="1" dirty="0"/>
              <a:t>m</a:t>
            </a:r>
            <a:r>
              <a:rPr lang="en-US" dirty="0"/>
              <a:t> </a:t>
            </a:r>
          </a:p>
          <a:p>
            <a:pPr marL="285750" indent="-285750">
              <a:buFont typeface="Arial" panose="020B0604020202020204" pitchFamily="34" charset="0"/>
              <a:buChar char="•"/>
            </a:pPr>
            <a:r>
              <a:rPr lang="en-US" dirty="0"/>
              <a:t>Power coupling = 0.8691</a:t>
            </a:r>
          </a:p>
          <a:p>
            <a:pPr marL="285750" indent="-285750">
              <a:buFont typeface="Arial" panose="020B0604020202020204" pitchFamily="34" charset="0"/>
              <a:buChar char="•"/>
            </a:pPr>
            <a:r>
              <a:rPr lang="en-US" b="1" dirty="0"/>
              <a:t>~0.61 dB loss</a:t>
            </a:r>
          </a:p>
          <a:p>
            <a:endParaRPr lang="en-US" dirty="0"/>
          </a:p>
        </p:txBody>
      </p:sp>
      <p:sp>
        <p:nvSpPr>
          <p:cNvPr id="13" name="TextBox 12">
            <a:extLst>
              <a:ext uri="{FF2B5EF4-FFF2-40B4-BE49-F238E27FC236}">
                <a16:creationId xmlns:a16="http://schemas.microsoft.com/office/drawing/2014/main" id="{38D8C4F4-EB61-E484-33D5-0CA0B5508744}"/>
              </a:ext>
            </a:extLst>
          </p:cNvPr>
          <p:cNvSpPr txBox="1"/>
          <p:nvPr/>
        </p:nvSpPr>
        <p:spPr>
          <a:xfrm>
            <a:off x="5712026" y="5287745"/>
            <a:ext cx="6646346" cy="923330"/>
          </a:xfrm>
          <a:prstGeom prst="rect">
            <a:avLst/>
          </a:prstGeom>
          <a:noFill/>
        </p:spPr>
        <p:txBody>
          <a:bodyPr wrap="square" rtlCol="0">
            <a:spAutoFit/>
          </a:bodyPr>
          <a:lstStyle/>
          <a:p>
            <a:r>
              <a:rPr lang="en-US" dirty="0"/>
              <a:t>Difference: ~0.06 dB (negligible). Circular cross-section used for geometric simplicity.</a:t>
            </a:r>
          </a:p>
          <a:p>
            <a:endParaRPr lang="en-US" dirty="0"/>
          </a:p>
        </p:txBody>
      </p:sp>
      <p:cxnSp>
        <p:nvCxnSpPr>
          <p:cNvPr id="15" name="Straight Connector 14">
            <a:extLst>
              <a:ext uri="{FF2B5EF4-FFF2-40B4-BE49-F238E27FC236}">
                <a16:creationId xmlns:a16="http://schemas.microsoft.com/office/drawing/2014/main" id="{3656B8FE-AF88-0657-F10E-2F514B18B66A}"/>
              </a:ext>
            </a:extLst>
          </p:cNvPr>
          <p:cNvCxnSpPr>
            <a:cxnSpLocks/>
          </p:cNvCxnSpPr>
          <p:nvPr/>
        </p:nvCxnSpPr>
        <p:spPr>
          <a:xfrm>
            <a:off x="5490783" y="0"/>
            <a:ext cx="0" cy="5957455"/>
          </a:xfrm>
          <a:prstGeom prst="line">
            <a:avLst/>
          </a:prstGeom>
          <a:ln w="19050">
            <a:solidFill>
              <a:srgbClr val="0D2C6C"/>
            </a:solidFill>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189D83BB-F1F7-FC0C-1344-FEA41AFDEA3F}"/>
              </a:ext>
            </a:extLst>
          </p:cNvPr>
          <p:cNvSpPr txBox="1"/>
          <p:nvPr/>
        </p:nvSpPr>
        <p:spPr>
          <a:xfrm>
            <a:off x="7691696" y="0"/>
            <a:ext cx="2420406" cy="415498"/>
          </a:xfrm>
          <a:prstGeom prst="rect">
            <a:avLst/>
          </a:prstGeom>
          <a:noFill/>
        </p:spPr>
        <p:txBody>
          <a:bodyPr wrap="none" rtlCol="0">
            <a:spAutoFit/>
          </a:bodyPr>
          <a:lstStyle/>
          <a:p>
            <a:r>
              <a:rPr lang="en-US" sz="2100" dirty="0"/>
              <a:t>Waveguide Coupling</a:t>
            </a:r>
          </a:p>
        </p:txBody>
      </p:sp>
      <p:sp>
        <p:nvSpPr>
          <p:cNvPr id="23" name="TextBox 22">
            <a:extLst>
              <a:ext uri="{FF2B5EF4-FFF2-40B4-BE49-F238E27FC236}">
                <a16:creationId xmlns:a16="http://schemas.microsoft.com/office/drawing/2014/main" id="{EC479626-2683-3B40-B042-C101999A8549}"/>
              </a:ext>
            </a:extLst>
          </p:cNvPr>
          <p:cNvSpPr txBox="1"/>
          <p:nvPr/>
        </p:nvSpPr>
        <p:spPr>
          <a:xfrm>
            <a:off x="2071047" y="715042"/>
            <a:ext cx="1763624" cy="415498"/>
          </a:xfrm>
          <a:prstGeom prst="rect">
            <a:avLst/>
          </a:prstGeom>
          <a:noFill/>
        </p:spPr>
        <p:txBody>
          <a:bodyPr wrap="none" rtlCol="0">
            <a:spAutoFit/>
          </a:bodyPr>
          <a:lstStyle/>
          <a:p>
            <a:r>
              <a:rPr lang="en-US" sz="2100" dirty="0"/>
              <a:t>Fiber Coupling</a:t>
            </a:r>
          </a:p>
        </p:txBody>
      </p:sp>
    </p:spTree>
    <p:extLst>
      <p:ext uri="{BB962C8B-B14F-4D97-AF65-F5344CB8AC3E}">
        <p14:creationId xmlns:p14="http://schemas.microsoft.com/office/powerpoint/2010/main" val="27979006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10DDEA-5749-B481-1080-B4CE0DA16C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63EBD3-E260-CACA-50C9-8F728C0DDBD3}"/>
              </a:ext>
            </a:extLst>
          </p:cNvPr>
          <p:cNvSpPr>
            <a:spLocks noGrp="1"/>
          </p:cNvSpPr>
          <p:nvPr>
            <p:ph type="title"/>
          </p:nvPr>
        </p:nvSpPr>
        <p:spPr>
          <a:xfrm>
            <a:off x="668482" y="182563"/>
            <a:ext cx="10855036" cy="1325563"/>
          </a:xfrm>
        </p:spPr>
        <p:txBody>
          <a:bodyPr>
            <a:normAutofit/>
          </a:bodyPr>
          <a:lstStyle/>
          <a:p>
            <a:r>
              <a:rPr lang="en-US" sz="4000" b="1" dirty="0"/>
              <a:t>Results: PWB Taper Model</a:t>
            </a:r>
          </a:p>
        </p:txBody>
      </p:sp>
      <p:sp>
        <p:nvSpPr>
          <p:cNvPr id="3" name="Content Placeholder 2">
            <a:extLst>
              <a:ext uri="{FF2B5EF4-FFF2-40B4-BE49-F238E27FC236}">
                <a16:creationId xmlns:a16="http://schemas.microsoft.com/office/drawing/2014/main" id="{4544F2F8-1168-213B-BD05-5B8F7AEC9187}"/>
              </a:ext>
            </a:extLst>
          </p:cNvPr>
          <p:cNvSpPr>
            <a:spLocks noGrp="1"/>
          </p:cNvSpPr>
          <p:nvPr>
            <p:ph idx="1"/>
          </p:nvPr>
        </p:nvSpPr>
        <p:spPr>
          <a:xfrm>
            <a:off x="838200" y="1330036"/>
            <a:ext cx="10515600" cy="4846927"/>
          </a:xfrm>
        </p:spPr>
        <p:txBody>
          <a:bodyPr>
            <a:normAutofit/>
          </a:bodyPr>
          <a:lstStyle/>
          <a:p>
            <a:pPr marL="0" indent="0">
              <a:buNone/>
            </a:pPr>
            <a:endParaRPr lang="en-US" sz="2400" dirty="0"/>
          </a:p>
          <a:p>
            <a:pPr marL="0" indent="0">
              <a:buNone/>
            </a:pPr>
            <a:endParaRPr lang="en-US" sz="2400" dirty="0"/>
          </a:p>
        </p:txBody>
      </p:sp>
      <p:sp>
        <p:nvSpPr>
          <p:cNvPr id="4" name="Slide Number Placeholder 3">
            <a:extLst>
              <a:ext uri="{FF2B5EF4-FFF2-40B4-BE49-F238E27FC236}">
                <a16:creationId xmlns:a16="http://schemas.microsoft.com/office/drawing/2014/main" id="{26389ACA-32EB-B274-080C-C8E924D760D7}"/>
              </a:ext>
            </a:extLst>
          </p:cNvPr>
          <p:cNvSpPr>
            <a:spLocks noGrp="1"/>
          </p:cNvSpPr>
          <p:nvPr>
            <p:ph type="sldNum" sz="quarter" idx="12"/>
          </p:nvPr>
        </p:nvSpPr>
        <p:spPr/>
        <p:txBody>
          <a:bodyPr/>
          <a:lstStyle/>
          <a:p>
            <a:fld id="{0AC8EB61-6689-BD46-842D-184A5EFC0833}" type="slidenum">
              <a:rPr lang="en-US" smtClean="0">
                <a:solidFill>
                  <a:schemeClr val="bg1"/>
                </a:solidFill>
              </a:rPr>
              <a:t>9</a:t>
            </a:fld>
            <a:endParaRPr lang="en-US">
              <a:solidFill>
                <a:schemeClr val="bg1"/>
              </a:solidFill>
            </a:endParaRPr>
          </a:p>
        </p:txBody>
      </p:sp>
      <p:pic>
        <p:nvPicPr>
          <p:cNvPr id="9" name="Picture 8">
            <a:extLst>
              <a:ext uri="{FF2B5EF4-FFF2-40B4-BE49-F238E27FC236}">
                <a16:creationId xmlns:a16="http://schemas.microsoft.com/office/drawing/2014/main" id="{4C584F26-667D-AAC6-9C20-D8BAE865045C}"/>
              </a:ext>
            </a:extLst>
          </p:cNvPr>
          <p:cNvPicPr>
            <a:picLocks noChangeAspect="1"/>
          </p:cNvPicPr>
          <p:nvPr/>
        </p:nvPicPr>
        <p:blipFill>
          <a:blip r:embed="rId3"/>
          <a:stretch>
            <a:fillRect/>
          </a:stretch>
        </p:blipFill>
        <p:spPr>
          <a:xfrm>
            <a:off x="1143532" y="2492146"/>
            <a:ext cx="5240490" cy="3103370"/>
          </a:xfrm>
          <a:prstGeom prst="rect">
            <a:avLst/>
          </a:prstGeom>
        </p:spPr>
      </p:pic>
      <p:sp>
        <p:nvSpPr>
          <p:cNvPr id="13" name="TextBox 12">
            <a:extLst>
              <a:ext uri="{FF2B5EF4-FFF2-40B4-BE49-F238E27FC236}">
                <a16:creationId xmlns:a16="http://schemas.microsoft.com/office/drawing/2014/main" id="{E0AC042A-96CF-A479-6270-0069EFFCB623}"/>
              </a:ext>
            </a:extLst>
          </p:cNvPr>
          <p:cNvSpPr txBox="1"/>
          <p:nvPr/>
        </p:nvSpPr>
        <p:spPr>
          <a:xfrm>
            <a:off x="2507022" y="5595516"/>
            <a:ext cx="2513509" cy="369332"/>
          </a:xfrm>
          <a:prstGeom prst="rect">
            <a:avLst/>
          </a:prstGeom>
          <a:noFill/>
        </p:spPr>
        <p:txBody>
          <a:bodyPr wrap="none" rtlCol="0">
            <a:spAutoFit/>
          </a:bodyPr>
          <a:lstStyle/>
          <a:p>
            <a:r>
              <a:rPr lang="en-US" dirty="0"/>
              <a:t>EME Sweep Visualization</a:t>
            </a:r>
          </a:p>
        </p:txBody>
      </p:sp>
      <p:sp>
        <p:nvSpPr>
          <p:cNvPr id="15" name="TextBox 14">
            <a:extLst>
              <a:ext uri="{FF2B5EF4-FFF2-40B4-BE49-F238E27FC236}">
                <a16:creationId xmlns:a16="http://schemas.microsoft.com/office/drawing/2014/main" id="{3A191E01-AEAD-9387-1935-0B6BED72F0DA}"/>
              </a:ext>
            </a:extLst>
          </p:cNvPr>
          <p:cNvSpPr txBox="1"/>
          <p:nvPr/>
        </p:nvSpPr>
        <p:spPr>
          <a:xfrm>
            <a:off x="6926905" y="1196687"/>
            <a:ext cx="4681472" cy="4262705"/>
          </a:xfrm>
          <a:prstGeom prst="rect">
            <a:avLst/>
          </a:prstGeom>
          <a:noFill/>
        </p:spPr>
        <p:txBody>
          <a:bodyPr wrap="square" rtlCol="0">
            <a:spAutoFit/>
          </a:bodyPr>
          <a:lstStyle/>
          <a:p>
            <a:r>
              <a:rPr lang="en-US" sz="2500" dirty="0"/>
              <a:t>Interpretation:</a:t>
            </a:r>
          </a:p>
          <a:p>
            <a:endParaRPr lang="en-US" sz="2500" dirty="0"/>
          </a:p>
          <a:p>
            <a:r>
              <a:rPr lang="en-US" sz="2500" dirty="0">
                <a:solidFill>
                  <a:srgbClr val="0D2C6C"/>
                </a:solidFill>
              </a:rPr>
              <a:t>|S</a:t>
            </a:r>
            <a:r>
              <a:rPr lang="en-US" sz="2500" baseline="-25000" dirty="0">
                <a:solidFill>
                  <a:srgbClr val="0D2C6C"/>
                </a:solidFill>
              </a:rPr>
              <a:t>11</a:t>
            </a:r>
            <a:r>
              <a:rPr lang="en-US" sz="2500" dirty="0">
                <a:solidFill>
                  <a:srgbClr val="0D2C6C"/>
                </a:solidFill>
              </a:rPr>
              <a:t>|²: </a:t>
            </a:r>
            <a:r>
              <a:rPr lang="en-US" sz="2500" dirty="0"/>
              <a:t>reflection at the input (want ≈ 0)</a:t>
            </a:r>
          </a:p>
          <a:p>
            <a:r>
              <a:rPr lang="en-US" sz="2500" dirty="0">
                <a:solidFill>
                  <a:schemeClr val="accent6">
                    <a:lumMod val="50000"/>
                  </a:schemeClr>
                </a:solidFill>
              </a:rPr>
              <a:t>|S₂₁|²: </a:t>
            </a:r>
            <a:r>
              <a:rPr lang="en-US" sz="2500" dirty="0"/>
              <a:t>forward transmission through the taper (want ≈ 1)</a:t>
            </a:r>
          </a:p>
          <a:p>
            <a:endParaRPr lang="en-US" sz="2500" dirty="0"/>
          </a:p>
          <a:p>
            <a:r>
              <a:rPr lang="en-US" sz="2500" dirty="0"/>
              <a:t>Transmission rises with length and plateaus: Taper behaves adiabatically at </a:t>
            </a:r>
            <a:r>
              <a:rPr lang="en-US" sz="2500" b="1" dirty="0"/>
              <a:t>~350 </a:t>
            </a:r>
            <a:r>
              <a:rPr lang="el-GR" sz="2500" b="1" dirty="0"/>
              <a:t>μ</a:t>
            </a:r>
            <a:r>
              <a:rPr lang="en-US" sz="2500" b="1" dirty="0"/>
              <a:t>m </a:t>
            </a:r>
            <a:r>
              <a:rPr lang="en-US" sz="2500" dirty="0"/>
              <a:t>length</a:t>
            </a:r>
          </a:p>
          <a:p>
            <a:endParaRPr lang="en-US" dirty="0"/>
          </a:p>
        </p:txBody>
      </p:sp>
      <p:pic>
        <p:nvPicPr>
          <p:cNvPr id="6" name="Picture 5">
            <a:extLst>
              <a:ext uri="{FF2B5EF4-FFF2-40B4-BE49-F238E27FC236}">
                <a16:creationId xmlns:a16="http://schemas.microsoft.com/office/drawing/2014/main" id="{CE8C27C9-B554-9EEE-C3F8-BF9B0C492AF6}"/>
              </a:ext>
            </a:extLst>
          </p:cNvPr>
          <p:cNvPicPr>
            <a:picLocks noChangeAspect="1"/>
          </p:cNvPicPr>
          <p:nvPr/>
        </p:nvPicPr>
        <p:blipFill>
          <a:blip r:embed="rId4"/>
          <a:stretch>
            <a:fillRect/>
          </a:stretch>
        </p:blipFill>
        <p:spPr>
          <a:xfrm>
            <a:off x="1684043" y="973031"/>
            <a:ext cx="4159464" cy="1162110"/>
          </a:xfrm>
          <a:prstGeom prst="rect">
            <a:avLst/>
          </a:prstGeom>
        </p:spPr>
      </p:pic>
      <p:sp>
        <p:nvSpPr>
          <p:cNvPr id="8" name="TextBox 7">
            <a:extLst>
              <a:ext uri="{FF2B5EF4-FFF2-40B4-BE49-F238E27FC236}">
                <a16:creationId xmlns:a16="http://schemas.microsoft.com/office/drawing/2014/main" id="{859FC8F3-53C1-8C1E-C6F6-172AC35DD7D9}"/>
              </a:ext>
            </a:extLst>
          </p:cNvPr>
          <p:cNvSpPr txBox="1"/>
          <p:nvPr/>
        </p:nvSpPr>
        <p:spPr>
          <a:xfrm>
            <a:off x="3122413" y="2174131"/>
            <a:ext cx="1282723" cy="369332"/>
          </a:xfrm>
          <a:prstGeom prst="rect">
            <a:avLst/>
          </a:prstGeom>
          <a:noFill/>
        </p:spPr>
        <p:txBody>
          <a:bodyPr wrap="none" rtlCol="0">
            <a:spAutoFit/>
          </a:bodyPr>
          <a:lstStyle/>
          <a:p>
            <a:r>
              <a:rPr lang="en-US" dirty="0"/>
              <a:t>PWB model</a:t>
            </a:r>
          </a:p>
        </p:txBody>
      </p:sp>
    </p:spTree>
    <p:extLst>
      <p:ext uri="{BB962C8B-B14F-4D97-AF65-F5344CB8AC3E}">
        <p14:creationId xmlns:p14="http://schemas.microsoft.com/office/powerpoint/2010/main" val="352788394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SU-branded-power-point-template-widescreen-white-test" id="{1DCC296B-1FB8-264B-8B76-D3CB3C933C55}" vid="{00EF76A3-298E-6941-82AB-7A7BEDEAC3A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4033</TotalTime>
  <Words>4201</Words>
  <Application>Microsoft Office PowerPoint</Application>
  <PresentationFormat>Widescreen</PresentationFormat>
  <Paragraphs>286</Paragraphs>
  <Slides>20</Slides>
  <Notes>18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Aptos</vt:lpstr>
      <vt:lpstr>Arial</vt:lpstr>
      <vt:lpstr>Calibri</vt:lpstr>
      <vt:lpstr>Wingdings</vt:lpstr>
      <vt:lpstr>Office Theme</vt:lpstr>
      <vt:lpstr>Design and Optimization of a Self-Monitored Photonic Wire Bond MSU ECE REU Site Summer 2026 Final Project Presentation</vt:lpstr>
      <vt:lpstr>Introduction &amp; Background</vt:lpstr>
      <vt:lpstr>Introduction &amp; Background</vt:lpstr>
      <vt:lpstr>Introduction &amp; Background</vt:lpstr>
      <vt:lpstr>Research Question</vt:lpstr>
      <vt:lpstr>Methodology</vt:lpstr>
      <vt:lpstr>Results: Taper Design</vt:lpstr>
      <vt:lpstr>Results: Taper Cross-Sections</vt:lpstr>
      <vt:lpstr>Results: PWB Taper Model</vt:lpstr>
      <vt:lpstr>Results: Grating Model</vt:lpstr>
      <vt:lpstr>Results: Spectral Response, 50 nm corrugation depth</vt:lpstr>
      <vt:lpstr>Results: Spectral Response, 100 nm corrugation depth</vt:lpstr>
      <vt:lpstr>Results: Grating Parameter Selection</vt:lpstr>
      <vt:lpstr>Results: Temperature Sensitivity (FDE)</vt:lpstr>
      <vt:lpstr>Results: Temperature Sensitivity (EME)</vt:lpstr>
      <vt:lpstr>Analysis </vt:lpstr>
      <vt:lpstr>Conclusions</vt:lpstr>
      <vt:lpstr>Acknowledgments</vt:lpstr>
      <vt:lpstr>References</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Lambert, Ronald</dc:creator>
  <cp:lastModifiedBy>Cseh, Audrey</cp:lastModifiedBy>
  <cp:revision>219</cp:revision>
  <dcterms:created xsi:type="dcterms:W3CDTF">2021-06-17T21:21:29Z</dcterms:created>
  <dcterms:modified xsi:type="dcterms:W3CDTF">2026-07-31T09:34:48Z</dcterms:modified>
</cp:coreProperties>
</file>