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y="5143500" cx="9144000"/>
  <p:notesSz cx="6858000" cy="9144000"/>
  <p:embeddedFontLst>
    <p:embeddedFont>
      <p:font typeface="EB Garamond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Patrick Postec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font" Target="fonts/EBGaramond-bold.fntdata"/><Relationship Id="rId12" Type="http://schemas.openxmlformats.org/officeDocument/2006/relationships/slide" Target="slides/slide5.xml"/><Relationship Id="rId34" Type="http://schemas.openxmlformats.org/officeDocument/2006/relationships/font" Target="fonts/EBGaramond-regular.fntdata"/><Relationship Id="rId15" Type="http://schemas.openxmlformats.org/officeDocument/2006/relationships/slide" Target="slides/slide8.xml"/><Relationship Id="rId37" Type="http://schemas.openxmlformats.org/officeDocument/2006/relationships/font" Target="fonts/EBGaramond-boldItalic.fntdata"/><Relationship Id="rId14" Type="http://schemas.openxmlformats.org/officeDocument/2006/relationships/slide" Target="slides/slide7.xml"/><Relationship Id="rId36" Type="http://schemas.openxmlformats.org/officeDocument/2006/relationships/font" Target="fonts/EBGaramond-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7-23T20:49:36.248">
    <p:pos x="6000" y="0"/>
    <p:text>Slide is a bit empty. Make text bigger, and maybe add a visual to explain what's going on (even a little drawing with shapes could be good enough)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53069127d_2_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0" name="Google Shape;130;g3f53069127d_2_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58004d5a2_0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46" name="Google Shape;246;g3f58004d5a2_0_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56bf99264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63" name="Google Shape;263;g3f56bf99264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53069127d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71" name="Google Shape;271;g3f53069127d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58004d5a2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80" name="Google Shape;280;g3f58004d5a2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58004d5a2_0_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87" name="Google Shape;287;g3f58004d5a2_0_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f56bf99264_0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96" name="Google Shape;296;g3f56bf99264_0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f53069127d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04" name="Google Shape;304;g3f53069127d_0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f5a3c7d92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f5a3c7d92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f56bf99264_0_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24" name="Google Shape;324;g3f56bf99264_0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58004d5a2_0_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32" name="Google Shape;332;g3f58004d5a2_0_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53069127d_2_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“Lead halide perovskites, with the form APbX</a:t>
            </a:r>
            <a:r>
              <a:rPr baseline="-25000" lang="en">
                <a:latin typeface="EB Garamond"/>
                <a:ea typeface="EB Garamond"/>
                <a:cs typeface="EB Garamond"/>
                <a:sym typeface="EB Garamond"/>
              </a:rPr>
              <a:t>3</a:t>
            </a: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, have been extensively studied and are highly valued for their excellent optoelectronic properties.”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→ optoelectronic properties largely due to symmetry of the crystal structure (point out a symmetric crystal structure figure of APbX</a:t>
            </a:r>
            <a:r>
              <a:rPr baseline="-25000" lang="en">
                <a:latin typeface="EB Garamond"/>
                <a:ea typeface="EB Garamond"/>
                <a:cs typeface="EB Garamond"/>
                <a:sym typeface="EB Garamond"/>
              </a:rPr>
              <a:t>3</a:t>
            </a: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 form)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→ lead is toxic (well known), so alternative Pb-free perovskites are finding greater use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“These alternatives include a family of perovskites called ‘double perovskites’.”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→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Perovskite- “a specific crystal structure that typically has the structure ABX</a:t>
            </a:r>
            <a:r>
              <a:rPr baseline="-25000" lang="en">
                <a:latin typeface="EB Garamond"/>
                <a:ea typeface="EB Garamond"/>
                <a:cs typeface="EB Garamond"/>
                <a:sym typeface="EB Garamond"/>
              </a:rPr>
              <a:t>3</a:t>
            </a: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”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7" name="Google Shape;137;g3f53069127d_2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f56bf99264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42" name="Google Shape;342;g3f56bf99264_0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f56bf99264_0_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50" name="Google Shape;350;g3f56bf99264_0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f56bf99264_0_1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59" name="Google Shape;359;g3f56bf99264_0_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f53069127d_0_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67" name="Google Shape;367;g3f53069127d_0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53069127d_0_8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74" name="Google Shape;374;g3f53069127d_0_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f53069127d_2_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81" name="Google Shape;381;g3f53069127d_2_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f53069127d_2_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86" name="Google Shape;386;g3f53069127d_2_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53069127d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Work on the motivation (previous slide??)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*ask Patrick why we are studying lattice dynamics*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52" name="Google Shape;152;g3f53069127d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53069127d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67" name="Google Shape;167;g3f53069127d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53069127d_0_1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81" name="Google Shape;181;g3f53069127d_0_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53069127d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95" name="Google Shape;195;g3f53069127d_0_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58004d5a2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04" name="Google Shape;204;g3f58004d5a2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594d48bad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16" name="Google Shape;216;g3f594d48bad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f56bf99264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EB Garamond"/>
                <a:ea typeface="EB Garamond"/>
                <a:cs typeface="EB Garamond"/>
                <a:sym typeface="EB Garamond"/>
              </a:rPr>
              <a:t>*remember to be clear about why 30% doping (literature reference)*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4" name="Google Shape;234;g3f56bf99264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3" name="Google Shape;63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80786" y="164503"/>
            <a:ext cx="7057540" cy="33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118054" y="743489"/>
            <a:ext cx="8797346" cy="36616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5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4" name="Google Shape;74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80786" y="164503"/>
            <a:ext cx="7057540" cy="33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7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9" name="Google Shape;89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18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80786" y="164503"/>
            <a:ext cx="7057540" cy="33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" name="Google Shape;97;p19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p20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5" name="Google Shape;105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6" name="Google Shape;106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21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3" name="Google Shape;113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22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80786" y="164503"/>
            <a:ext cx="7057540" cy="33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" type="body"/>
          </p:nvPr>
        </p:nvSpPr>
        <p:spPr>
          <a:xfrm rot="5400000">
            <a:off x="2685902" y="-1824359"/>
            <a:ext cx="3661650" cy="87973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" name="Google Shape;120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p23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6" name="Google Shape;126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24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18.xml"/><Relationship Id="rId1" Type="http://schemas.openxmlformats.org/officeDocument/2006/relationships/image" Target="../media/image1.jpg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0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22.xml"/><Relationship Id="rId5" Type="http://schemas.openxmlformats.org/officeDocument/2006/relationships/image" Target="../media/image2.png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0"/>
            <a:ext cx="9144000" cy="665777"/>
          </a:xfrm>
          <a:prstGeom prst="rect">
            <a:avLst/>
          </a:prstGeom>
          <a:solidFill>
            <a:srgbClr val="52525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80786" y="164503"/>
            <a:ext cx="7057540" cy="33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118054" y="743489"/>
            <a:ext cx="8797346" cy="36616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005360" y="4638443"/>
            <a:ext cx="585581" cy="4182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transport, wheel&#10;&#10;Description automatically generated" id="56" name="Google Shape;5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5031" y="4545938"/>
            <a:ext cx="508122" cy="5107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, logo&#10;&#10;Description automatically generated" id="57" name="Google Shape;5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3732" y="4582382"/>
            <a:ext cx="1047812" cy="5041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58" name="Google Shape;5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8053" y="4609878"/>
            <a:ext cx="903782" cy="395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horizontal and vertical variations of the University of North Carolina at Chapel Hill signature." id="59" name="Google Shape;59;p13"/>
          <p:cNvPicPr preferRelativeResize="0"/>
          <p:nvPr/>
        </p:nvPicPr>
        <p:blipFill rotWithShape="1">
          <a:blip r:embed="rId5">
            <a:alphaModFix/>
          </a:blip>
          <a:srcRect b="37296" l="13407" r="51922" t="37112"/>
          <a:stretch/>
        </p:blipFill>
        <p:spPr>
          <a:xfrm>
            <a:off x="3637781" y="4582382"/>
            <a:ext cx="1576746" cy="47645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Relationship Id="rId6" Type="http://schemas.openxmlformats.org/officeDocument/2006/relationships/image" Target="../media/image2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comments" Target="../comments/comment1.xml"/><Relationship Id="rId4" Type="http://schemas.openxmlformats.org/officeDocument/2006/relationships/hyperlink" Target="http://abulafia.mt.ic.ac.uk/shannon/ptable.php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4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gif"/><Relationship Id="rId4" Type="http://schemas.openxmlformats.org/officeDocument/2006/relationships/image" Target="../media/image35.gif"/><Relationship Id="rId5" Type="http://schemas.openxmlformats.org/officeDocument/2006/relationships/image" Target="../media/image25.gif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Relationship Id="rId4" Type="http://schemas.openxmlformats.org/officeDocument/2006/relationships/image" Target="../media/image10.jpg"/><Relationship Id="rId5" Type="http://schemas.openxmlformats.org/officeDocument/2006/relationships/image" Target="../media/image1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doi.org/10.1126/sciadv.1701469" TargetMode="External"/><Relationship Id="rId4" Type="http://schemas.openxmlformats.org/officeDocument/2006/relationships/hyperlink" Target="https://doi.org/10.1103/PhysRevMaterials.7.065401" TargetMode="External"/><Relationship Id="rId5" Type="http://schemas.openxmlformats.org/officeDocument/2006/relationships/hyperlink" Target="https://doi.org/10.1021/acs.jpclett.0c03275" TargetMode="External"/><Relationship Id="rId6" Type="http://schemas.openxmlformats.org/officeDocument/2006/relationships/hyperlink" Target="https://doi.org/10.1103/PRXEnergy.3.013014" TargetMode="External"/><Relationship Id="rId7" Type="http://schemas.openxmlformats.org/officeDocument/2006/relationships/hyperlink" Target="https://doi.org/10.1039/d0tc03003a" TargetMode="External"/><Relationship Id="rId8" Type="http://schemas.openxmlformats.org/officeDocument/2006/relationships/hyperlink" Target="https://doi.org/10.1016/0038-1098(84)90430-7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28.jpg"/><Relationship Id="rId5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2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21.jpg"/><Relationship Id="rId5" Type="http://schemas.openxmlformats.org/officeDocument/2006/relationships/image" Target="../media/image41.jpg"/><Relationship Id="rId6" Type="http://schemas.openxmlformats.org/officeDocument/2006/relationships/image" Target="../media/image4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9.jpg"/><Relationship Id="rId5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>
            <p:ph type="ctrTitle"/>
          </p:nvPr>
        </p:nvSpPr>
        <p:spPr>
          <a:xfrm>
            <a:off x="655200" y="850425"/>
            <a:ext cx="78336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Understanding Phase Transitions and Lattice Dynamics of Antimony-Doped Double Perovskites via Temperature Dependence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5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Dorothy Wong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i="1" lang="en" sz="1500">
                <a:latin typeface="Calibri"/>
                <a:ea typeface="Calibri"/>
                <a:cs typeface="Calibri"/>
                <a:sym typeface="Calibri"/>
              </a:rPr>
              <a:t>Home Institution: Cornell University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i="1" lang="en" sz="1500">
                <a:latin typeface="Calibri"/>
                <a:ea typeface="Calibri"/>
                <a:cs typeface="Calibri"/>
                <a:sym typeface="Calibri"/>
              </a:rPr>
              <a:t>Host Institution: Duke University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i="1" lang="en" sz="1500">
                <a:latin typeface="Calibri"/>
                <a:ea typeface="Calibri"/>
                <a:cs typeface="Calibri"/>
                <a:sym typeface="Calibri"/>
              </a:rPr>
              <a:t>Patrick Postec, Wenda Si, Olivier Delaire</a:t>
            </a:r>
            <a:endParaRPr i="1"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5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4" title="Cs2NaBi0.75Sb0.25Cl6_5_5x_revised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1876" y="769650"/>
            <a:ext cx="1989974" cy="178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4" title="Cs2NaBi0.9Sb0.1Cl6_2_5x_revise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525" y="769650"/>
            <a:ext cx="1724884" cy="178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4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Microscope Pictures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4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2" name="Google Shape;252;p34"/>
          <p:cNvSpPr txBox="1"/>
          <p:nvPr>
            <p:ph idx="1" type="body"/>
          </p:nvPr>
        </p:nvSpPr>
        <p:spPr>
          <a:xfrm>
            <a:off x="80773" y="2571750"/>
            <a:ext cx="20727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0.9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0.1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M, 5X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4"/>
          <p:cNvSpPr txBox="1"/>
          <p:nvPr>
            <p:ph idx="1" type="body"/>
          </p:nvPr>
        </p:nvSpPr>
        <p:spPr>
          <a:xfrm>
            <a:off x="4180100" y="2571750"/>
            <a:ext cx="21135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0.75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0.25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M, 5X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4"/>
          <p:cNvSpPr txBox="1"/>
          <p:nvPr>
            <p:ph idx="1" type="body"/>
          </p:nvPr>
        </p:nvSpPr>
        <p:spPr>
          <a:xfrm>
            <a:off x="2167775" y="2231975"/>
            <a:ext cx="20727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0.9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0.1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M, 8X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4"/>
          <p:cNvSpPr txBox="1"/>
          <p:nvPr>
            <p:ph idx="1" type="body"/>
          </p:nvPr>
        </p:nvSpPr>
        <p:spPr>
          <a:xfrm>
            <a:off x="6372300" y="2245775"/>
            <a:ext cx="21135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0.75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0.25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M, 8X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34" title="Cs2NaBi0.9Sb0.1Cl6_2_8x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6825" y="2511825"/>
            <a:ext cx="1794600" cy="194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4" title="Cs2NaBi0.75Sb0.25Cl6_5_8x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72275" y="2499825"/>
            <a:ext cx="2113628" cy="1943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8" name="Google Shape;258;p34"/>
          <p:cNvCxnSpPr/>
          <p:nvPr/>
        </p:nvCxnSpPr>
        <p:spPr>
          <a:xfrm>
            <a:off x="6226049" y="3749675"/>
            <a:ext cx="982200" cy="600"/>
          </a:xfrm>
          <a:prstGeom prst="straightConnector1">
            <a:avLst/>
          </a:prstGeom>
          <a:noFill/>
          <a:ln cap="flat" cmpd="sng" w="38100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9" name="Google Shape;259;p34"/>
          <p:cNvSpPr txBox="1"/>
          <p:nvPr>
            <p:ph idx="1" type="body"/>
          </p:nvPr>
        </p:nvSpPr>
        <p:spPr>
          <a:xfrm>
            <a:off x="4292668" y="3367625"/>
            <a:ext cx="2072700" cy="8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Octahedral structure still present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Assume successful synthesis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0" name="Google Shape;260;p34"/>
          <p:cNvCxnSpPr/>
          <p:nvPr/>
        </p:nvCxnSpPr>
        <p:spPr>
          <a:xfrm rot="10800000">
            <a:off x="3530900" y="3744575"/>
            <a:ext cx="669600" cy="1200"/>
          </a:xfrm>
          <a:prstGeom prst="straightConnector1">
            <a:avLst/>
          </a:prstGeom>
          <a:noFill/>
          <a:ln cap="flat" cmpd="sng" w="38100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5"/>
          <p:cNvSpPr txBox="1"/>
          <p:nvPr>
            <p:ph idx="1" type="body"/>
          </p:nvPr>
        </p:nvSpPr>
        <p:spPr>
          <a:xfrm>
            <a:off x="544073" y="1564350"/>
            <a:ext cx="4788000" cy="20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revious work demonstrated that substituting Bi in Cs</a:t>
            </a:r>
            <a:r>
              <a:rPr baseline="-25000" lang="en" sz="1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1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with Sb was possible up to 7:3 ratio</a:t>
            </a:r>
            <a:r>
              <a:rPr baseline="30000" lang="en" sz="1600">
                <a:latin typeface="Calibri"/>
                <a:ea typeface="Calibri"/>
                <a:cs typeface="Calibri"/>
                <a:sym typeface="Calibri"/>
              </a:rPr>
              <a:t>[5]</a:t>
            </a:r>
            <a:endParaRPr baseline="30000"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Experimentally reproduced results successfully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All dopings match with pure Cs</a:t>
            </a:r>
            <a:r>
              <a:rPr baseline="-25000" lang="en" sz="1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1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PXRD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*Consider doing SEM-EDS in the future to verify correct stoichiometric composition of Sb-doping*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5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Synthesis with doping successful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5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8" name="Google Shape;268;p35" title="Cs2NaBi(1-x)Sb(x)Cl6_pxr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7825" y="751405"/>
            <a:ext cx="2731250" cy="3747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6"/>
          <p:cNvSpPr txBox="1"/>
          <p:nvPr>
            <p:ph idx="1" type="body"/>
          </p:nvPr>
        </p:nvSpPr>
        <p:spPr>
          <a:xfrm>
            <a:off x="118050" y="745100"/>
            <a:ext cx="55956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Lattice Parameter 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Trends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Increase in Sb-doping → Decrease in cubic lattice parameter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6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PXRD Analysis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6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6" name="Google Shape;276;p36" title="Cs2NaBi(1-x)Sb(x)Cl6_pxrd_440peak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650" y="1430491"/>
            <a:ext cx="2706000" cy="30123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7" name="Google Shape;277;p36" title="Cs2NaBi(1-x)Sb(x)Cl6_lattice_parameter_doping_rt_440pea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3181" y="1430491"/>
            <a:ext cx="4994318" cy="30123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7"/>
          <p:cNvSpPr txBox="1"/>
          <p:nvPr>
            <p:ph idx="1" type="body"/>
          </p:nvPr>
        </p:nvSpPr>
        <p:spPr>
          <a:xfrm>
            <a:off x="118050" y="743500"/>
            <a:ext cx="6171300" cy="15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365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Increase in Sb-doping </a:t>
            </a:r>
            <a:r>
              <a:rPr b="1" lang="en" sz="1700"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 decrease lattice parameter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Sb ionic radius ≤ Bi ionic </a:t>
            </a: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radius</a:t>
            </a: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" sz="1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Shannon Radii</a:t>
            </a: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Sb ionic radius ≈ 0.76 Å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Bi ionic radius </a:t>
            </a: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≈ 1.03 Å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Replacing Bi ions with Sb ions causes structure to shrink in size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7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Expectations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7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8"/>
          <p:cNvSpPr txBox="1"/>
          <p:nvPr>
            <p:ph idx="1" type="body"/>
          </p:nvPr>
        </p:nvSpPr>
        <p:spPr>
          <a:xfrm>
            <a:off x="118050" y="743500"/>
            <a:ext cx="60240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Lattice Parameter Trends (cont.)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Decrease in crystal temperature → decrease in lattice parameter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38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PXRD Analysis (cont.)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8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2" name="Google Shape;292;p38" title="Cs2NaBi0.85Sb0.15Cl6_lattice_parameter_temp_440pea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3075" y="1447809"/>
            <a:ext cx="5014520" cy="30123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3" name="Google Shape;293;p38" title="Cs2NaBi0.85Sb0.15Cl6_pxrd_440pea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650" y="1447809"/>
            <a:ext cx="2675359" cy="30123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9" title="Cs2NaBi(1-x)Sb(x)Cl6_thermal_expansion_doping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4302" y="1424700"/>
            <a:ext cx="5014524" cy="301235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9" name="Google Shape;299;p39"/>
          <p:cNvSpPr txBox="1"/>
          <p:nvPr>
            <p:ph idx="1" type="body"/>
          </p:nvPr>
        </p:nvSpPr>
        <p:spPr>
          <a:xfrm>
            <a:off x="118050" y="743500"/>
            <a:ext cx="63360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Lattice Parameter Trends (cont.)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Increase in Sb-doping → Seemingly no effect on thermal expansion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39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PXRD 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Analysis 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(cont.)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39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7038" y="818876"/>
            <a:ext cx="4672697" cy="350572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0"/>
          <p:cNvSpPr txBox="1"/>
          <p:nvPr>
            <p:ph idx="1" type="body"/>
          </p:nvPr>
        </p:nvSpPr>
        <p:spPr>
          <a:xfrm>
            <a:off x="264263" y="818875"/>
            <a:ext cx="3847500" cy="11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Raman Spectra and Vibrational Modes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•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has 3 distinctive modes</a:t>
            </a:r>
            <a:r>
              <a:rPr baseline="30000" lang="en" sz="1400">
                <a:latin typeface="Calibri"/>
                <a:ea typeface="Calibri"/>
                <a:cs typeface="Calibri"/>
                <a:sym typeface="Calibri"/>
              </a:rPr>
              <a:t>[6]</a:t>
            </a:r>
            <a:endParaRPr baseline="30000" sz="1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arenBoth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External T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2g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for Cs</a:t>
            </a:r>
            <a:r>
              <a:rPr baseline="30000" lang="en" sz="1400"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ions   ̴50 cm</a:t>
            </a:r>
            <a:r>
              <a:rPr baseline="30000" lang="en" sz="1400">
                <a:latin typeface="Calibri"/>
                <a:ea typeface="Calibri"/>
                <a:cs typeface="Calibri"/>
                <a:sym typeface="Calibri"/>
              </a:rPr>
              <a:t>-1</a:t>
            </a:r>
            <a:endParaRPr baseline="30000" sz="1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arenBoth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Internal T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2g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forBiCl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aseline="30000" lang="en" sz="140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octahedra   ̴110 cm</a:t>
            </a:r>
            <a:r>
              <a:rPr baseline="30000" lang="en" sz="1400">
                <a:latin typeface="Calibri"/>
                <a:ea typeface="Calibri"/>
                <a:cs typeface="Calibri"/>
                <a:sym typeface="Calibri"/>
              </a:rPr>
              <a:t>-1</a:t>
            </a:r>
            <a:endParaRPr baseline="30000" sz="1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arenBoth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Internal A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1g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for BiCl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aseline="30000" lang="en" sz="140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octahedra   ̴270 cm</a:t>
            </a:r>
            <a:r>
              <a:rPr baseline="30000" lang="en" sz="1400">
                <a:latin typeface="Calibri"/>
                <a:ea typeface="Calibri"/>
                <a:cs typeface="Calibri"/>
                <a:sym typeface="Calibri"/>
              </a:rPr>
              <a:t>-1</a:t>
            </a:r>
            <a:endParaRPr baseline="30000"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40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Raman Spectra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40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0" name="Google Shape;310;p40" title="IMG_20260722_102912510_HDR.jpg"/>
          <p:cNvPicPr preferRelativeResize="0"/>
          <p:nvPr/>
        </p:nvPicPr>
        <p:blipFill rotWithShape="1">
          <a:blip r:embed="rId4">
            <a:alphaModFix/>
          </a:blip>
          <a:srcRect b="24806" l="0" r="0" t="0"/>
          <a:stretch/>
        </p:blipFill>
        <p:spPr>
          <a:xfrm>
            <a:off x="746550" y="2218150"/>
            <a:ext cx="2154924" cy="2160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1"/>
          <p:cNvSpPr txBox="1"/>
          <p:nvPr>
            <p:ph type="title"/>
          </p:nvPr>
        </p:nvSpPr>
        <p:spPr>
          <a:xfrm>
            <a:off x="80786" y="164503"/>
            <a:ext cx="7057500" cy="4293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Vibrational Mode Visualization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6" name="Google Shape;316;p41" title="BiAgCs2Cl6_T2g_1.gif"/>
          <p:cNvPicPr preferRelativeResize="0"/>
          <p:nvPr/>
        </p:nvPicPr>
        <p:blipFill rotWithShape="1">
          <a:blip r:embed="rId3">
            <a:alphaModFix/>
          </a:blip>
          <a:srcRect b="18605" l="16150" r="21973" t="11922"/>
          <a:stretch/>
        </p:blipFill>
        <p:spPr>
          <a:xfrm>
            <a:off x="160461" y="785150"/>
            <a:ext cx="2730574" cy="30577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7" name="Google Shape;317;p41"/>
          <p:cNvSpPr txBox="1"/>
          <p:nvPr/>
        </p:nvSpPr>
        <p:spPr>
          <a:xfrm>
            <a:off x="756675" y="3994200"/>
            <a:ext cx="153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External T</a:t>
            </a:r>
            <a:r>
              <a:rPr baseline="-250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2g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Mode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" name="Google Shape;318;p41" title="BiAgCs2Cl6_T2g_2.gif"/>
          <p:cNvPicPr preferRelativeResize="0"/>
          <p:nvPr/>
        </p:nvPicPr>
        <p:blipFill rotWithShape="1">
          <a:blip r:embed="rId4">
            <a:alphaModFix/>
          </a:blip>
          <a:srcRect b="18979" l="19401" r="22963" t="23543"/>
          <a:stretch/>
        </p:blipFill>
        <p:spPr>
          <a:xfrm>
            <a:off x="3095762" y="785152"/>
            <a:ext cx="3074350" cy="30577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9" name="Google Shape;319;p41"/>
          <p:cNvSpPr txBox="1"/>
          <p:nvPr/>
        </p:nvSpPr>
        <p:spPr>
          <a:xfrm>
            <a:off x="3802938" y="3994200"/>
            <a:ext cx="153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Internal 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aseline="-250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2g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Mode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p41" title="BiAgCs2Cl6_A1g.gif"/>
          <p:cNvPicPr preferRelativeResize="0"/>
          <p:nvPr/>
        </p:nvPicPr>
        <p:blipFill rotWithShape="1">
          <a:blip r:embed="rId5">
            <a:alphaModFix/>
          </a:blip>
          <a:srcRect b="7521" l="16610" r="19898" t="17863"/>
          <a:stretch/>
        </p:blipFill>
        <p:spPr>
          <a:xfrm>
            <a:off x="6374843" y="785152"/>
            <a:ext cx="2608694" cy="30577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1" name="Google Shape;321;p41"/>
          <p:cNvSpPr txBox="1"/>
          <p:nvPr/>
        </p:nvSpPr>
        <p:spPr>
          <a:xfrm>
            <a:off x="6910125" y="3994200"/>
            <a:ext cx="153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Internal A</a:t>
            </a:r>
            <a:r>
              <a:rPr baseline="-250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aseline="-250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Mode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7050" y="818875"/>
            <a:ext cx="4672675" cy="350574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7" name="Google Shape;327;p42"/>
          <p:cNvSpPr txBox="1"/>
          <p:nvPr>
            <p:ph idx="1" type="body"/>
          </p:nvPr>
        </p:nvSpPr>
        <p:spPr>
          <a:xfrm>
            <a:off x="245213" y="2213850"/>
            <a:ext cx="3847500" cy="8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Decreasing temperature causes peak shift to higher frequencies for A1g mode peak 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→ energy gain and phonon hardening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42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Expect Peak Shift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42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43" title="Cs2NaBiCl6_1_raman_peak270cm-1_A1g_Widt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213" y="1295837"/>
            <a:ext cx="4247904" cy="2551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1100" y="859705"/>
            <a:ext cx="2477653" cy="185887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6" name="Google Shape;336;p43"/>
          <p:cNvSpPr txBox="1"/>
          <p:nvPr>
            <p:ph idx="1" type="body"/>
          </p:nvPr>
        </p:nvSpPr>
        <p:spPr>
          <a:xfrm>
            <a:off x="4874988" y="2858216"/>
            <a:ext cx="3847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libri"/>
                <a:ea typeface="Calibri"/>
                <a:cs typeface="Calibri"/>
                <a:sym typeface="Calibri"/>
              </a:rPr>
              <a:t>Decreasing temperature causes peak to narrow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libri"/>
                <a:ea typeface="Calibri"/>
                <a:cs typeface="Calibri"/>
                <a:sym typeface="Calibri"/>
              </a:rPr>
              <a:t>→ Vibrations become more underdamped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43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Expect Peak Narrowing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43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9" name="Google Shape;339;p43"/>
          <p:cNvSpPr txBox="1"/>
          <p:nvPr>
            <p:ph idx="1" type="body"/>
          </p:nvPr>
        </p:nvSpPr>
        <p:spPr>
          <a:xfrm>
            <a:off x="4572000" y="3615475"/>
            <a:ext cx="44535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Less energy → Less vibrations through molecule → Less interfering vibrations→ Vibrations have a longer lifetime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idx="1" type="body"/>
          </p:nvPr>
        </p:nvSpPr>
        <p:spPr>
          <a:xfrm>
            <a:off x="2642050" y="3253400"/>
            <a:ext cx="4041600" cy="11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Alternatives: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Replacing Pb with o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ther 2+ transition metals → unstable (atomic radii variation)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Solution - Mix transition metals with average 2+ (Cs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B’B’’Cl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baseline="30000" lang="en" sz="1400">
                <a:latin typeface="Calibri"/>
                <a:ea typeface="Calibri"/>
                <a:cs typeface="Calibri"/>
                <a:sym typeface="Calibri"/>
              </a:rPr>
              <a:t>[2]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6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Project Background: Lead Halide &amp; Double Perovskites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6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2" name="Google Shape;142;p26" title="Double Perovskite Vesta 2.png"/>
          <p:cNvPicPr preferRelativeResize="0"/>
          <p:nvPr/>
        </p:nvPicPr>
        <p:blipFill rotWithShape="1">
          <a:blip r:embed="rId3">
            <a:alphaModFix/>
          </a:blip>
          <a:srcRect b="4694" l="5449" r="3889" t="7733"/>
          <a:stretch/>
        </p:blipFill>
        <p:spPr>
          <a:xfrm>
            <a:off x="3572025" y="1203100"/>
            <a:ext cx="1928401" cy="191092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6"/>
          <p:cNvSpPr txBox="1"/>
          <p:nvPr/>
        </p:nvSpPr>
        <p:spPr>
          <a:xfrm>
            <a:off x="133450" y="800500"/>
            <a:ext cx="32013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 halide perovskites (APbX</a:t>
            </a:r>
            <a:r>
              <a:rPr baseline="-250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):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photovoltaic power conversion efficiencies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Pb content → toxic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6"/>
          <p:cNvSpPr txBox="1"/>
          <p:nvPr>
            <p:ph idx="1" type="body"/>
          </p:nvPr>
        </p:nvSpPr>
        <p:spPr>
          <a:xfrm>
            <a:off x="3492664" y="768089"/>
            <a:ext cx="20871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875" lIns="79750" spcFirstLastPara="1" rIns="79750" wrap="square" tIns="398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79">
                <a:latin typeface="Calibri"/>
                <a:ea typeface="Calibri"/>
                <a:cs typeface="Calibri"/>
                <a:sym typeface="Calibri"/>
              </a:rPr>
              <a:t>Double perovskite crystal structure, cubic phase</a:t>
            </a:r>
            <a:endParaRPr sz="1279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26" title="1701469-f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925" y="1786302"/>
            <a:ext cx="1661326" cy="203892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427915" y="3884334"/>
            <a:ext cx="20871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39875" lIns="79750" spcFirstLastPara="1" rIns="79750" wrap="square" tIns="398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79">
                <a:latin typeface="Calibri"/>
                <a:ea typeface="Calibri"/>
                <a:cs typeface="Calibri"/>
                <a:sym typeface="Calibri"/>
              </a:rPr>
              <a:t>Methylammonium lead halide </a:t>
            </a:r>
            <a:r>
              <a:rPr lang="en" sz="1279">
                <a:latin typeface="Calibri"/>
                <a:ea typeface="Calibri"/>
                <a:cs typeface="Calibri"/>
                <a:sym typeface="Calibri"/>
              </a:rPr>
              <a:t>crystal structure, cubic phase</a:t>
            </a:r>
            <a:r>
              <a:rPr baseline="30000" lang="en" sz="1279">
                <a:latin typeface="Calibri"/>
                <a:ea typeface="Calibri"/>
                <a:cs typeface="Calibri"/>
                <a:sym typeface="Calibri"/>
              </a:rPr>
              <a:t>[1]</a:t>
            </a:r>
            <a:endParaRPr baseline="30000" sz="1279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6"/>
          <p:cNvSpPr txBox="1"/>
          <p:nvPr>
            <p:ph idx="1" type="body"/>
          </p:nvPr>
        </p:nvSpPr>
        <p:spPr>
          <a:xfrm>
            <a:off x="5853775" y="768100"/>
            <a:ext cx="3075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Motivation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Getting the true structure is key to correctly predicting the bulk properties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Understanding of phase shifts and dynamics of the crystal → effective improvement of their performance</a:t>
            </a:r>
            <a:r>
              <a:rPr baseline="30000" lang="en" sz="1400">
                <a:latin typeface="Calibri"/>
                <a:ea typeface="Calibri"/>
                <a:cs typeface="Calibri"/>
                <a:sym typeface="Calibri"/>
              </a:rPr>
              <a:t>[3]</a:t>
            </a:r>
            <a:endParaRPr baseline="30000"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6"/>
          <p:cNvSpPr txBox="1"/>
          <p:nvPr>
            <p:ph idx="1" type="body"/>
          </p:nvPr>
        </p:nvSpPr>
        <p:spPr>
          <a:xfrm>
            <a:off x="6850271" y="3986028"/>
            <a:ext cx="19284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9875" lIns="79750" spcFirstLastPara="1" rIns="79750" wrap="square" tIns="398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79">
                <a:latin typeface="Calibri"/>
                <a:ea typeface="Calibri"/>
                <a:cs typeface="Calibri"/>
                <a:sym typeface="Calibri"/>
              </a:rPr>
              <a:t>Perovskites usage in a solar cell</a:t>
            </a:r>
            <a:endParaRPr sz="1279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26" title="Perovskite_solar_cell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4022" y="2713053"/>
            <a:ext cx="1508275" cy="12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7050" y="818875"/>
            <a:ext cx="4672675" cy="350573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45" name="Google Shape;345;p44"/>
          <p:cNvSpPr txBox="1"/>
          <p:nvPr>
            <p:ph idx="1" type="body"/>
          </p:nvPr>
        </p:nvSpPr>
        <p:spPr>
          <a:xfrm>
            <a:off x="264263" y="2106150"/>
            <a:ext cx="3847500" cy="10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Decreasing temperature causes peak shifts to lower frequencies for T2g mode peak 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→ energy loss and phonon softening 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→ does not match expected trend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44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Unexpected Peak Shift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44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5"/>
          <p:cNvSpPr txBox="1"/>
          <p:nvPr>
            <p:ph idx="1" type="body"/>
          </p:nvPr>
        </p:nvSpPr>
        <p:spPr>
          <a:xfrm>
            <a:off x="1426050" y="943800"/>
            <a:ext cx="62919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Dip in Raman shift of modes at low temperature indicates phase transition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45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Erratic 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Raman peak behavior near phase transition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45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5" name="Google Shape;35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5238" y="1409425"/>
            <a:ext cx="4672675" cy="2666419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45"/>
          <p:cNvSpPr/>
          <p:nvPr/>
        </p:nvSpPr>
        <p:spPr>
          <a:xfrm>
            <a:off x="3193975" y="1776150"/>
            <a:ext cx="797700" cy="1941900"/>
          </a:xfrm>
          <a:prstGeom prst="rect">
            <a:avLst/>
          </a:prstGeom>
          <a:solidFill>
            <a:srgbClr val="00FF7D">
              <a:alpha val="195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6"/>
          <p:cNvSpPr txBox="1"/>
          <p:nvPr>
            <p:ph idx="1" type="body"/>
          </p:nvPr>
        </p:nvSpPr>
        <p:spPr>
          <a:xfrm>
            <a:off x="1148850" y="952475"/>
            <a:ext cx="68463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Sb doping has little to no effect on location of dip → no effect on phase transition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46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Inconclusive phase transition temperature change from Raman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46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4" name="Google Shape;36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2326" y="1409425"/>
            <a:ext cx="4298498" cy="266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7"/>
          <p:cNvSpPr txBox="1"/>
          <p:nvPr>
            <p:ph idx="1" type="body"/>
          </p:nvPr>
        </p:nvSpPr>
        <p:spPr>
          <a:xfrm>
            <a:off x="118050" y="743500"/>
            <a:ext cx="7357500" cy="24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Conclusions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Successful synthesis of Cs2NaBiCl6 and Cs2NaBi1-xSbxCl6 single crystals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Lattice parameters change with Sb-doping and temperature as expected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Raman spectra vibrational modes match with literature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Simultaneous softening and stiffening vibrations at low temperatures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Sb-doping has no effect on thermal expansion or phase transition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Future work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Test vibrational activity at even lower temperatures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•"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Increase Sb-doping and understand effects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47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Conclusions &amp; Future Work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7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8"/>
          <p:cNvSpPr txBox="1"/>
          <p:nvPr>
            <p:ph idx="1" type="body"/>
          </p:nvPr>
        </p:nvSpPr>
        <p:spPr>
          <a:xfrm>
            <a:off x="118050" y="743500"/>
            <a:ext cx="8901600" cy="28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[1] Miyata, K.,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et al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(2017). Lead halide perovskites: Crystal-liquid duality, phonon glass electron crystals, and large polaron formation.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Science Advances, 3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(10). </a:t>
            </a:r>
            <a:r>
              <a:rPr lang="en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https://doi.org/10.1126/sciadv.1701469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[2] Dakshinamurthy, A. C., &amp; Sudakar, C. (2023). Influence of the octahedral cation on the evolution of lattice phonons in metal halide double perovskites: Raman spectroscopic investigation of Cs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B’B’’Cl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(B’ = Ag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; B’’ = Bi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In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).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Physical Review Materials, 7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(6). </a:t>
            </a:r>
            <a:r>
              <a:rPr lang="en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https://doi.org/10.1103/PhysRevMaterials.7.065401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[3] Martin-Garcia, B.,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et al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(2020). Phase Transitions in Low-Dimensional Layered Double Perovskites: The Role of the Organic Moieties.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The Journal of Physical Chemistry, 12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(1), 280-286. </a:t>
            </a:r>
            <a:r>
              <a:rPr lang="en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https://doi.org/10.1021/acs.jpclett.0c03275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[4] He, X., Krogstad, M.J., Gupta, M.K.,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et al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(2024). Multiple Lattice Instabilities and Complex Ground State in Cs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AgBiBr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PRX Energy, 3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(1). </a:t>
            </a:r>
            <a:r>
              <a:rPr lang="en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https://doi.org/10.1103/PRXEnergy.3.013014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 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[5] Wu, S., Li, W.,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et al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(2020). Antimony doped lead-free double perovskites (Cs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) with enhanced light absorption and tunable emission.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Journal of Materials Chemistry, 8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(39). </a:t>
            </a:r>
            <a:r>
              <a:rPr lang="en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https://doi.org/10.1039/d0tc03003a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[6] Pelle, F., 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et al.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(1983). Low temperature phase transition in cubic elpasolithe crystal Cs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S</a:t>
            </a:r>
            <a:r>
              <a:rPr i="1" lang="en">
                <a:latin typeface="Calibri"/>
                <a:ea typeface="Calibri"/>
                <a:cs typeface="Calibri"/>
                <a:sym typeface="Calibri"/>
              </a:rPr>
              <a:t>olid State Communications, 49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(11), 1089-1093. </a:t>
            </a:r>
            <a:r>
              <a:rPr lang="en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https://doi.org/10.1016/0038-1098(84)90430-7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.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48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Sources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48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9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0"/>
          <p:cNvSpPr txBox="1"/>
          <p:nvPr>
            <p:ph type="title"/>
          </p:nvPr>
        </p:nvSpPr>
        <p:spPr>
          <a:xfrm>
            <a:off x="80786" y="164503"/>
            <a:ext cx="70575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50"/>
          <p:cNvSpPr txBox="1"/>
          <p:nvPr>
            <p:ph idx="1" type="body"/>
          </p:nvPr>
        </p:nvSpPr>
        <p:spPr>
          <a:xfrm>
            <a:off x="118054" y="743489"/>
            <a:ext cx="8797346" cy="36616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Thank you to my mentors Patrick Postec and Wenda Si, and PI, Olivier Delaire.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Please reach out to me: dorothywongdw@gmail.com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Acknowledgements: Thank you to the Shared Materials Instrumentation Facility (SMIF) for the use of the powder x-ray diffractometer. Thank you to Emily Snell for help with its operation.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This work was in part supported by the DOE Office of Science under award number SC0019978.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50"/>
          <p:cNvSpPr txBox="1"/>
          <p:nvPr>
            <p:ph idx="12" type="sldNum"/>
          </p:nvPr>
        </p:nvSpPr>
        <p:spPr>
          <a:xfrm>
            <a:off x="8645416" y="4807499"/>
            <a:ext cx="498584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1" name="Google Shape;391;p50"/>
          <p:cNvSpPr txBox="1"/>
          <p:nvPr/>
        </p:nvSpPr>
        <p:spPr>
          <a:xfrm>
            <a:off x="790547" y="3412489"/>
            <a:ext cx="7452300" cy="9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material is based upon work which is supported by the National Science Foundation (award numbers 2447827, 2447828, 2447829 and ECCS-2025064). Any opinions, findings, and conclusions or recommendations expressed in this material are those of the author(s) and do not necessarily reflect the views of the National Science Foundation.</a:t>
            </a:r>
            <a:endParaRPr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288450" y="1142100"/>
            <a:ext cx="85671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Calibri"/>
                <a:ea typeface="Calibri"/>
                <a:cs typeface="Calibri"/>
                <a:sym typeface="Calibri"/>
              </a:rPr>
              <a:t>Accessing the influence of Sb-doping at the Bi-site on structure, phase transition, temperature, and lattice dynamics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7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Project Objectives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7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p27"/>
          <p:cNvSpPr txBox="1"/>
          <p:nvPr>
            <p:ph idx="1" type="body"/>
          </p:nvPr>
        </p:nvSpPr>
        <p:spPr>
          <a:xfrm>
            <a:off x="4889475" y="3797025"/>
            <a:ext cx="40929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AgBi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Structure Distortions from cubic to tetragonal</a:t>
            </a:r>
            <a:r>
              <a:rPr baseline="30000" lang="en" sz="1300">
                <a:latin typeface="Calibri"/>
                <a:ea typeface="Calibri"/>
                <a:cs typeface="Calibri"/>
                <a:sym typeface="Calibri"/>
              </a:rPr>
              <a:t>[4]</a:t>
            </a:r>
            <a:endParaRPr baseline="30000" sz="13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8" name="Google Shape;158;p27"/>
          <p:cNvGrpSpPr/>
          <p:nvPr/>
        </p:nvGrpSpPr>
        <p:grpSpPr>
          <a:xfrm>
            <a:off x="4692899" y="1694362"/>
            <a:ext cx="4162651" cy="2023473"/>
            <a:chOff x="2355375" y="1684925"/>
            <a:chExt cx="5607775" cy="2725950"/>
          </a:xfrm>
        </p:grpSpPr>
        <p:pic>
          <p:nvPicPr>
            <p:cNvPr id="159" name="Google Shape;159;p27"/>
            <p:cNvPicPr preferRelativeResize="0"/>
            <p:nvPr/>
          </p:nvPicPr>
          <p:blipFill rotWithShape="1">
            <a:blip r:embed="rId3">
              <a:alphaModFix/>
            </a:blip>
            <a:srcRect b="0" l="12907" r="0" t="5856"/>
            <a:stretch/>
          </p:blipFill>
          <p:spPr>
            <a:xfrm>
              <a:off x="2355375" y="1684925"/>
              <a:ext cx="5607775" cy="2725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p27"/>
            <p:cNvSpPr/>
            <p:nvPr/>
          </p:nvSpPr>
          <p:spPr>
            <a:xfrm>
              <a:off x="2355375" y="1684925"/>
              <a:ext cx="401700" cy="40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67875" lIns="67875" spcFirstLastPara="1" rIns="67875" wrap="square" tIns="678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39"/>
            </a:p>
          </p:txBody>
        </p:sp>
        <p:sp>
          <p:nvSpPr>
            <p:cNvPr id="161" name="Google Shape;161;p27"/>
            <p:cNvSpPr/>
            <p:nvPr/>
          </p:nvSpPr>
          <p:spPr>
            <a:xfrm>
              <a:off x="5487100" y="1684925"/>
              <a:ext cx="401700" cy="40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67875" lIns="67875" spcFirstLastPara="1" rIns="67875" wrap="square" tIns="678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39"/>
            </a:p>
          </p:txBody>
        </p:sp>
        <p:sp>
          <p:nvSpPr>
            <p:cNvPr id="162" name="Google Shape;162;p27"/>
            <p:cNvSpPr/>
            <p:nvPr/>
          </p:nvSpPr>
          <p:spPr>
            <a:xfrm>
              <a:off x="2355375" y="3940875"/>
              <a:ext cx="401700" cy="40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67875" lIns="67875" spcFirstLastPara="1" rIns="67875" wrap="square" tIns="678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39"/>
            </a:p>
          </p:txBody>
        </p:sp>
      </p:grpSp>
      <p:sp>
        <p:nvSpPr>
          <p:cNvPr id="163" name="Google Shape;163;p27"/>
          <p:cNvSpPr/>
          <p:nvPr/>
        </p:nvSpPr>
        <p:spPr>
          <a:xfrm>
            <a:off x="6763129" y="2782228"/>
            <a:ext cx="407100" cy="1038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7"/>
          <p:cNvSpPr txBox="1"/>
          <p:nvPr/>
        </p:nvSpPr>
        <p:spPr>
          <a:xfrm>
            <a:off x="288450" y="1982175"/>
            <a:ext cx="4092900" cy="19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arenBoth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Synthesis of 3D single crystals of Cs</a:t>
            </a:r>
            <a:r>
              <a:rPr baseline="-25000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its antimony-doped counterparts Cs</a:t>
            </a:r>
            <a:r>
              <a:rPr baseline="-25000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arenBoth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Perform </a:t>
            </a:r>
            <a:r>
              <a:rPr lang="en" sz="16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powder x-ray diffraction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" sz="16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Raman spectra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measurements on crystals and analyze data for phase transitions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arenBoth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effects of </a:t>
            </a:r>
            <a:r>
              <a:rPr lang="en" sz="16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low temperature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crystal structure and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lattice dynamics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/>
          <p:nvPr>
            <p:ph idx="1" type="body"/>
          </p:nvPr>
        </p:nvSpPr>
        <p:spPr>
          <a:xfrm>
            <a:off x="860125" y="2502933"/>
            <a:ext cx="5238600" cy="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Reactants are in powder form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Dissolved in 37% HCl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Concentration 50 mM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Ratios of BiCl</a:t>
            </a:r>
            <a:r>
              <a:rPr baseline="-25000" lang="en" sz="16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and Sb</a:t>
            </a:r>
            <a:r>
              <a:rPr baseline="-25000" lang="en" sz="1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aseline="-25000" lang="en" sz="16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 for different Sb-doping ratios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8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Hydrothermal Synthesis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8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2" name="Google Shape;172;p28"/>
          <p:cNvSpPr/>
          <p:nvPr/>
        </p:nvSpPr>
        <p:spPr>
          <a:xfrm>
            <a:off x="1076725" y="781972"/>
            <a:ext cx="2119500" cy="8121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Mix powder reactants in acidic solution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8"/>
          <p:cNvSpPr/>
          <p:nvPr/>
        </p:nvSpPr>
        <p:spPr>
          <a:xfrm>
            <a:off x="3471825" y="781972"/>
            <a:ext cx="2119500" cy="8121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Heat mixture under high pressure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8"/>
          <p:cNvSpPr/>
          <p:nvPr/>
        </p:nvSpPr>
        <p:spPr>
          <a:xfrm>
            <a:off x="5866925" y="781972"/>
            <a:ext cx="2119500" cy="812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Slowly cool down for optimal crystal formation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8"/>
          <p:cNvSpPr/>
          <p:nvPr/>
        </p:nvSpPr>
        <p:spPr>
          <a:xfrm>
            <a:off x="3146875" y="1108522"/>
            <a:ext cx="386400" cy="159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737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8"/>
          <p:cNvSpPr/>
          <p:nvPr/>
        </p:nvSpPr>
        <p:spPr>
          <a:xfrm>
            <a:off x="5549875" y="1108522"/>
            <a:ext cx="386400" cy="159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737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28" title="IMG_20260716_150512717_HDR.jpg"/>
          <p:cNvPicPr preferRelativeResize="0"/>
          <p:nvPr/>
        </p:nvPicPr>
        <p:blipFill rotWithShape="1">
          <a:blip r:embed="rId3">
            <a:alphaModFix/>
          </a:blip>
          <a:srcRect b="11040" l="0" r="0" t="0"/>
          <a:stretch/>
        </p:blipFill>
        <p:spPr>
          <a:xfrm>
            <a:off x="6249650" y="2254334"/>
            <a:ext cx="1849475" cy="2193777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8"/>
          <p:cNvSpPr txBox="1"/>
          <p:nvPr/>
        </p:nvSpPr>
        <p:spPr>
          <a:xfrm>
            <a:off x="619200" y="1714058"/>
            <a:ext cx="7905600" cy="4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Reaction: 2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CsCl + NaCl + (1-x)BiCl</a:t>
            </a:r>
            <a:r>
              <a:rPr baseline="-25000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(x/2)Sb</a:t>
            </a:r>
            <a:r>
              <a:rPr baseline="-25000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aseline="-25000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(3x)HCl→ Cs</a:t>
            </a:r>
            <a:r>
              <a:rPr baseline="-25000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1-x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(3x/2)H</a:t>
            </a:r>
            <a:r>
              <a:rPr baseline="-25000"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9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Hydrothermal Synthesis: 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and 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NaSbCl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endParaRPr baseline="-25000"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9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5" name="Google Shape;185;p29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1034" y="1030325"/>
            <a:ext cx="4985724" cy="308285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86" name="Google Shape;186;p29"/>
          <p:cNvCxnSpPr/>
          <p:nvPr/>
        </p:nvCxnSpPr>
        <p:spPr>
          <a:xfrm rot="10800000">
            <a:off x="6566698" y="2035489"/>
            <a:ext cx="708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7" name="Google Shape;187;p29"/>
          <p:cNvSpPr txBox="1"/>
          <p:nvPr/>
        </p:nvSpPr>
        <p:spPr>
          <a:xfrm>
            <a:off x="7227363" y="1773900"/>
            <a:ext cx="1537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Critical for continuous single crystals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9"/>
          <p:cNvSpPr txBox="1"/>
          <p:nvPr/>
        </p:nvSpPr>
        <p:spPr>
          <a:xfrm>
            <a:off x="126950" y="901000"/>
            <a:ext cx="3105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Maintained at 180℃ for 36 hrs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Cooled down to 30℃ at 1℃/hr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29" title="IMG_20260608_134903180.jpg"/>
          <p:cNvPicPr preferRelativeResize="0"/>
          <p:nvPr/>
        </p:nvPicPr>
        <p:blipFill rotWithShape="1">
          <a:blip r:embed="rId4">
            <a:alphaModFix/>
          </a:blip>
          <a:srcRect b="42799" l="27480" r="26000" t="26486"/>
          <a:stretch/>
        </p:blipFill>
        <p:spPr>
          <a:xfrm>
            <a:off x="127036" y="2035509"/>
            <a:ext cx="1794451" cy="1579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9" title="IMG_20260608_134647686.jpg"/>
          <p:cNvPicPr preferRelativeResize="0"/>
          <p:nvPr/>
        </p:nvPicPr>
        <p:blipFill rotWithShape="1">
          <a:blip r:embed="rId5">
            <a:alphaModFix/>
          </a:blip>
          <a:srcRect b="33932" l="15985" r="24657" t="29092"/>
          <a:stretch/>
        </p:blipFill>
        <p:spPr>
          <a:xfrm>
            <a:off x="1993223" y="2035509"/>
            <a:ext cx="1902025" cy="1579827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9"/>
          <p:cNvSpPr txBox="1"/>
          <p:nvPr>
            <p:ph idx="1" type="body"/>
          </p:nvPr>
        </p:nvSpPr>
        <p:spPr>
          <a:xfrm>
            <a:off x="126961" y="3706034"/>
            <a:ext cx="17946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9"/>
          <p:cNvSpPr txBox="1"/>
          <p:nvPr>
            <p:ph idx="1" type="body"/>
          </p:nvPr>
        </p:nvSpPr>
        <p:spPr>
          <a:xfrm>
            <a:off x="1998944" y="3706034"/>
            <a:ext cx="17946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NaSb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0.65 M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/>
          <p:nvPr>
            <p:ph idx="1" type="body"/>
          </p:nvPr>
        </p:nvSpPr>
        <p:spPr>
          <a:xfrm>
            <a:off x="126175" y="759725"/>
            <a:ext cx="7453800" cy="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Learned from Powder X-Ray Diffraction (PXRD) that…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Synthesis of Cs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was a success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Synthesis of Cs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NaSbCl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was not successful; Cs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400"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 formed instead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0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30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0" name="Google Shape;200;p30" title="Cs2NaBiCl6_1_pxrd_simulation_overla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171" y="1590623"/>
            <a:ext cx="3582175" cy="26724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1" name="Google Shape;201;p30" title="Cs2NaSbCl6_1_pxrd_simulation_over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1646" y="1590636"/>
            <a:ext cx="3582175" cy="267241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and 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NaSbCl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Microscope Pictures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1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8" name="Google Shape;208;p31"/>
          <p:cNvSpPr txBox="1"/>
          <p:nvPr>
            <p:ph idx="1" type="body"/>
          </p:nvPr>
        </p:nvSpPr>
        <p:spPr>
          <a:xfrm>
            <a:off x="207536" y="2604475"/>
            <a:ext cx="17946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M, 2X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31" title="Cs2NaBiCl6_1_2x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524" y="769650"/>
            <a:ext cx="1794600" cy="178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1" title="Cs2NaBiCl6_1_5x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5350" y="2516250"/>
            <a:ext cx="2069225" cy="178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1"/>
          <p:cNvSpPr txBox="1"/>
          <p:nvPr>
            <p:ph idx="1" type="body"/>
          </p:nvPr>
        </p:nvSpPr>
        <p:spPr>
          <a:xfrm>
            <a:off x="2165361" y="2245775"/>
            <a:ext cx="17946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M, 5X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2" name="Google Shape;212;p31"/>
          <p:cNvCxnSpPr/>
          <p:nvPr/>
        </p:nvCxnSpPr>
        <p:spPr>
          <a:xfrm>
            <a:off x="3849052" y="1637750"/>
            <a:ext cx="600" cy="1395900"/>
          </a:xfrm>
          <a:prstGeom prst="straightConnector1">
            <a:avLst/>
          </a:prstGeom>
          <a:noFill/>
          <a:ln cap="flat" cmpd="sng" w="38100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3" name="Google Shape;213;p31"/>
          <p:cNvSpPr txBox="1"/>
          <p:nvPr>
            <p:ph idx="1" type="body"/>
          </p:nvPr>
        </p:nvSpPr>
        <p:spPr>
          <a:xfrm>
            <a:off x="2071775" y="1096725"/>
            <a:ext cx="2264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Visible octahedral structure formed during crystal growth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and 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NaSbCl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 Microscope Pictures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2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0" name="Google Shape;220;p32"/>
          <p:cNvSpPr txBox="1"/>
          <p:nvPr>
            <p:ph idx="1" type="body"/>
          </p:nvPr>
        </p:nvSpPr>
        <p:spPr>
          <a:xfrm>
            <a:off x="207536" y="2604475"/>
            <a:ext cx="17946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M, 2X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2"/>
          <p:cNvSpPr txBox="1"/>
          <p:nvPr>
            <p:ph idx="1" type="body"/>
          </p:nvPr>
        </p:nvSpPr>
        <p:spPr>
          <a:xfrm>
            <a:off x="4406132" y="2604475"/>
            <a:ext cx="17946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NaSbCl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0.65 M, 2X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32" title="Cs2NaBiCl6_1_2x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524" y="769650"/>
            <a:ext cx="1794600" cy="178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2" title="Cs2NaBiCl6_1_5x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5350" y="2516250"/>
            <a:ext cx="2069225" cy="178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2"/>
          <p:cNvSpPr txBox="1"/>
          <p:nvPr>
            <p:ph idx="1" type="body"/>
          </p:nvPr>
        </p:nvSpPr>
        <p:spPr>
          <a:xfrm>
            <a:off x="2165361" y="2245775"/>
            <a:ext cx="17946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M, 5X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32" title="Cs2NaSbCl6_2.2.jpg"/>
          <p:cNvPicPr preferRelativeResize="0"/>
          <p:nvPr/>
        </p:nvPicPr>
        <p:blipFill rotWithShape="1">
          <a:blip r:embed="rId5">
            <a:alphaModFix/>
          </a:blip>
          <a:srcRect b="0" l="0" r="20855" t="0"/>
          <a:stretch/>
        </p:blipFill>
        <p:spPr>
          <a:xfrm>
            <a:off x="4406138" y="811275"/>
            <a:ext cx="1794601" cy="1700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2" title="Cs2NaSbCl6_3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72300" y="2511825"/>
            <a:ext cx="2378394" cy="1783799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2"/>
          <p:cNvSpPr txBox="1"/>
          <p:nvPr>
            <p:ph idx="1" type="body"/>
          </p:nvPr>
        </p:nvSpPr>
        <p:spPr>
          <a:xfrm>
            <a:off x="6372307" y="2245775"/>
            <a:ext cx="17946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NaSbCl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0.35 M, 5X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8" name="Google Shape;228;p32"/>
          <p:cNvCxnSpPr/>
          <p:nvPr/>
        </p:nvCxnSpPr>
        <p:spPr>
          <a:xfrm>
            <a:off x="3849052" y="1637750"/>
            <a:ext cx="600" cy="1395900"/>
          </a:xfrm>
          <a:prstGeom prst="straightConnector1">
            <a:avLst/>
          </a:prstGeom>
          <a:noFill/>
          <a:ln cap="flat" cmpd="sng" w="38100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9" name="Google Shape;229;p32"/>
          <p:cNvSpPr txBox="1"/>
          <p:nvPr>
            <p:ph idx="1" type="body"/>
          </p:nvPr>
        </p:nvSpPr>
        <p:spPr>
          <a:xfrm>
            <a:off x="2071775" y="1096725"/>
            <a:ext cx="2264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Visible octahedral structure formed during crystal growth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0" name="Google Shape;230;p32"/>
          <p:cNvCxnSpPr/>
          <p:nvPr/>
        </p:nvCxnSpPr>
        <p:spPr>
          <a:xfrm>
            <a:off x="8104342" y="1609609"/>
            <a:ext cx="600" cy="1395900"/>
          </a:xfrm>
          <a:prstGeom prst="straightConnector1">
            <a:avLst/>
          </a:prstGeom>
          <a:noFill/>
          <a:ln cap="flat" cmpd="sng" w="38100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1" name="Google Shape;231;p32"/>
          <p:cNvSpPr txBox="1"/>
          <p:nvPr>
            <p:ph idx="1" type="body"/>
          </p:nvPr>
        </p:nvSpPr>
        <p:spPr>
          <a:xfrm>
            <a:off x="6588775" y="1053416"/>
            <a:ext cx="2264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No octahedral structure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Flaky layers imply 2D growth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3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6642" y="1030325"/>
            <a:ext cx="4985724" cy="3082839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7" name="Google Shape;237;p33"/>
          <p:cNvSpPr txBox="1"/>
          <p:nvPr>
            <p:ph type="title"/>
          </p:nvPr>
        </p:nvSpPr>
        <p:spPr>
          <a:xfrm>
            <a:off x="80772" y="164500"/>
            <a:ext cx="89016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Hydrothermal Synthesis (Round 2): Cs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(1-x)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(x)</a:t>
            </a:r>
            <a:r>
              <a:rPr lang="en" sz="26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26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3"/>
          <p:cNvSpPr txBox="1"/>
          <p:nvPr>
            <p:ph idx="12" type="sldNum"/>
          </p:nvPr>
        </p:nvSpPr>
        <p:spPr>
          <a:xfrm>
            <a:off x="8645416" y="4807499"/>
            <a:ext cx="498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9" name="Google Shape;239;p33"/>
          <p:cNvSpPr txBox="1"/>
          <p:nvPr/>
        </p:nvSpPr>
        <p:spPr>
          <a:xfrm>
            <a:off x="126948" y="901000"/>
            <a:ext cx="3036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Maintained at 150℃ for 12 hrs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Cooled down to 30℃ at 3℃/hr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33" title="IMG_20260722_103148766.jpg"/>
          <p:cNvPicPr preferRelativeResize="0"/>
          <p:nvPr/>
        </p:nvPicPr>
        <p:blipFill rotWithShape="1">
          <a:blip r:embed="rId4">
            <a:alphaModFix/>
          </a:blip>
          <a:srcRect b="17763" l="20505" r="23099" t="40224"/>
          <a:stretch/>
        </p:blipFill>
        <p:spPr>
          <a:xfrm>
            <a:off x="228903" y="1912907"/>
            <a:ext cx="1533738" cy="1523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3" title="IMG_20260722_103155865.jpg"/>
          <p:cNvPicPr preferRelativeResize="0"/>
          <p:nvPr/>
        </p:nvPicPr>
        <p:blipFill rotWithShape="1">
          <a:blip r:embed="rId5">
            <a:alphaModFix/>
          </a:blip>
          <a:srcRect b="12603" l="14436" r="25913" t="44308"/>
          <a:stretch/>
        </p:blipFill>
        <p:spPr>
          <a:xfrm>
            <a:off x="2174339" y="1912907"/>
            <a:ext cx="1581800" cy="152345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3"/>
          <p:cNvSpPr txBox="1"/>
          <p:nvPr>
            <p:ph idx="1" type="body"/>
          </p:nvPr>
        </p:nvSpPr>
        <p:spPr>
          <a:xfrm>
            <a:off x="57677" y="3566050"/>
            <a:ext cx="18762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0.85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0.15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3"/>
          <p:cNvSpPr txBox="1"/>
          <p:nvPr>
            <p:ph idx="1" type="body"/>
          </p:nvPr>
        </p:nvSpPr>
        <p:spPr>
          <a:xfrm>
            <a:off x="2027162" y="3566050"/>
            <a:ext cx="1876200" cy="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Cs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NaBi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0.75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Sb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0.25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baseline="-25000" lang="en" sz="130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" sz="1300">
                <a:latin typeface="Calibri"/>
                <a:ea typeface="Calibri"/>
                <a:cs typeface="Calibri"/>
                <a:sym typeface="Calibri"/>
              </a:rPr>
              <a:t> 0.05 M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