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1_0.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02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4_0.xml" ContentType="application/vnd.ms-powerpoint.comments+xml"/>
  <Override PartName="/ppt/notesSlides/notesSlide7.xml" ContentType="application/vnd.openxmlformats-officedocument.presentationml.notesSlide+xml"/>
  <Override PartName="/ppt/comments/modernComment_114_FB9A785D.xml" ContentType="application/vnd.ms-powerpoint.comments+xml"/>
  <Override PartName="/ppt/notesSlides/notesSlide8.xml" ContentType="application/vnd.openxmlformats-officedocument.presentationml.notesSlide+xml"/>
  <Override PartName="/ppt/comments/modernComment_105_0.xml" ContentType="application/vnd.ms-powerpoint.comments+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comments/modernComment_107_0.xml" ContentType="application/vnd.ms-powerpoint.comments+xml"/>
  <Override PartName="/ppt/notesSlides/notesSlide11.xml" ContentType="application/vnd.openxmlformats-officedocument.presentationml.notesSlide+xml"/>
  <Override PartName="/ppt/comments/modernComment_108_0.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0B_0.xml" ContentType="application/vnd.ms-powerpoint.comment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comments/modernComment_10C_0.xml" ContentType="application/vnd.ms-powerpoint.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comments/modernComment_10D_0.xml" ContentType="application/vnd.ms-powerpoint.comment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comments/modernComment_10E_0.xml" ContentType="application/vnd.ms-powerpoint.comments+xml"/>
  <Override PartName="/ppt/notesSlides/notesSlide18.xml" ContentType="application/vnd.openxmlformats-officedocument.presentationml.notesSlide+xml"/>
  <Override PartName="/ppt/comments/modernComment_10F_0.xml" ContentType="application/vnd.ms-powerpoint.comments+xml"/>
  <Override PartName="/ppt/notesSlides/notesSlide19.xml" ContentType="application/vnd.openxmlformats-officedocument.presentationml.notesSlide+xml"/>
  <Override PartName="/ppt/comments/modernComment_110_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74" r:id="rId4"/>
    <p:sldId id="258" r:id="rId5"/>
    <p:sldId id="275" r:id="rId6"/>
    <p:sldId id="260" r:id="rId7"/>
    <p:sldId id="276" r:id="rId8"/>
    <p:sldId id="261" r:id="rId9"/>
    <p:sldId id="277" r:id="rId10"/>
    <p:sldId id="263" r:id="rId11"/>
    <p:sldId id="264" r:id="rId12"/>
    <p:sldId id="278" r:id="rId13"/>
    <p:sldId id="266" r:id="rId14"/>
    <p:sldId id="267" r:id="rId15"/>
    <p:sldId id="268" r:id="rId16"/>
    <p:sldId id="269" r:id="rId17"/>
    <p:sldId id="270" r:id="rId18"/>
    <p:sldId id="271" r:id="rId19"/>
    <p:sldId id="272" r:id="rId20"/>
  </p:sldIdLst>
  <p:sldSz cx="18288000" cy="10287000"/>
  <p:notesSz cx="6858000" cy="9144000"/>
  <p:embeddedFontLst>
    <p:embeddedFont>
      <p:font typeface="Agrandir Wide Bold" pitchFamily="2" charset="77"/>
      <p:regular r:id="rId22"/>
      <p:bold r:id="rId23"/>
    </p:embeddedFont>
    <p:embeddedFont>
      <p:font typeface="Nunito" pitchFamily="2" charset="77"/>
      <p:regular r:id="rId24"/>
      <p:bold r:id="rId25"/>
      <p:italic r:id="rId26"/>
      <p:boldItalic r:id="rId27"/>
    </p:embeddedFont>
    <p:embeddedFont>
      <p:font typeface="Nunito Bold" pitchFamily="2" charset="77"/>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04FB52-C737-7DE3-10FF-B1746D2C7069}" name="Thompson, Heidi" initials="TH" userId="S::hsthompson@vt.edu::c327028c-f6ae-425a-b6a1-98f9bfd1f28c" providerId="AD"/>
  <p188:author id="{8F8108D3-ADAE-1857-352D-9B80449E4D5A}" name="mesnaurrizar3" initials="me" userId="S::mesnaurrizar3_gatech.edu#ext#@virginiatech.onmicrosoft.com::b2e238d1-a1f9-4073-a421-46917ab3d36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038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3BD2C1-31CF-A645-9D0A-77181225C0BF}" v="640" dt="2026-07-28T16:16:07.9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93" autoAdjust="0"/>
    <p:restoredTop sz="96371" autoAdjust="0"/>
  </p:normalViewPr>
  <p:slideViewPr>
    <p:cSldViewPr>
      <p:cViewPr>
        <p:scale>
          <a:sx n="44" d="100"/>
          <a:sy n="44" d="100"/>
        </p:scale>
        <p:origin x="2224" y="15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pson, Heidi" userId="c327028c-f6ae-425a-b6a1-98f9bfd1f28c" providerId="ADAL" clId="{A0C189FC-08B9-5DB2-BFD5-1D1FE71B9DB7}"/>
    <pc:docChg chg="undo custSel addSld delSld modSld">
      <pc:chgData name="Thompson, Heidi" userId="c327028c-f6ae-425a-b6a1-98f9bfd1f28c" providerId="ADAL" clId="{A0C189FC-08B9-5DB2-BFD5-1D1FE71B9DB7}" dt="2026-07-29T16:27:38.115" v="686" actId="20577"/>
      <pc:docMkLst>
        <pc:docMk/>
      </pc:docMkLst>
      <pc:sldChg chg="modSp mod">
        <pc:chgData name="Thompson, Heidi" userId="c327028c-f6ae-425a-b6a1-98f9bfd1f28c" providerId="ADAL" clId="{A0C189FC-08B9-5DB2-BFD5-1D1FE71B9DB7}" dt="2026-07-27T23:45:32.921" v="17" actId="1076"/>
        <pc:sldMkLst>
          <pc:docMk/>
          <pc:sldMk cId="0" sldId="256"/>
        </pc:sldMkLst>
        <pc:spChg chg="mod">
          <ac:chgData name="Thompson, Heidi" userId="c327028c-f6ae-425a-b6a1-98f9bfd1f28c" providerId="ADAL" clId="{A0C189FC-08B9-5DB2-BFD5-1D1FE71B9DB7}" dt="2026-07-27T23:45:24.757" v="16" actId="404"/>
          <ac:spMkLst>
            <pc:docMk/>
            <pc:sldMk cId="0" sldId="256"/>
            <ac:spMk id="11" creationId="{00000000-0000-0000-0000-000000000000}"/>
          </ac:spMkLst>
        </pc:spChg>
        <pc:spChg chg="mod">
          <ac:chgData name="Thompson, Heidi" userId="c327028c-f6ae-425a-b6a1-98f9bfd1f28c" providerId="ADAL" clId="{A0C189FC-08B9-5DB2-BFD5-1D1FE71B9DB7}" dt="2026-07-27T23:45:32.921" v="17" actId="1076"/>
          <ac:spMkLst>
            <pc:docMk/>
            <pc:sldMk cId="0" sldId="256"/>
            <ac:spMk id="12" creationId="{00000000-0000-0000-0000-000000000000}"/>
          </ac:spMkLst>
        </pc:spChg>
        <pc:spChg chg="mod">
          <ac:chgData name="Thompson, Heidi" userId="c327028c-f6ae-425a-b6a1-98f9bfd1f28c" providerId="ADAL" clId="{A0C189FC-08B9-5DB2-BFD5-1D1FE71B9DB7}" dt="2026-07-27T23:45:32.921" v="17" actId="1076"/>
          <ac:spMkLst>
            <pc:docMk/>
            <pc:sldMk cId="0" sldId="256"/>
            <ac:spMk id="13" creationId="{00000000-0000-0000-0000-000000000000}"/>
          </ac:spMkLst>
        </pc:spChg>
        <pc:grpChg chg="mod">
          <ac:chgData name="Thompson, Heidi" userId="c327028c-f6ae-425a-b6a1-98f9bfd1f28c" providerId="ADAL" clId="{A0C189FC-08B9-5DB2-BFD5-1D1FE71B9DB7}" dt="2026-07-27T23:45:32.921" v="17" actId="1076"/>
          <ac:grpSpMkLst>
            <pc:docMk/>
            <pc:sldMk cId="0" sldId="256"/>
            <ac:grpSpMk id="5" creationId="{00000000-0000-0000-0000-000000000000}"/>
          </ac:grpSpMkLst>
        </pc:grpChg>
      </pc:sldChg>
      <pc:sldChg chg="modSp mod">
        <pc:chgData name="Thompson, Heidi" userId="c327028c-f6ae-425a-b6a1-98f9bfd1f28c" providerId="ADAL" clId="{A0C189FC-08B9-5DB2-BFD5-1D1FE71B9DB7}" dt="2026-07-27T23:46:40.420" v="19" actId="1076"/>
        <pc:sldMkLst>
          <pc:docMk/>
          <pc:sldMk cId="0" sldId="261"/>
        </pc:sldMkLst>
        <pc:picChg chg="mod">
          <ac:chgData name="Thompson, Heidi" userId="c327028c-f6ae-425a-b6a1-98f9bfd1f28c" providerId="ADAL" clId="{A0C189FC-08B9-5DB2-BFD5-1D1FE71B9DB7}" dt="2026-07-27T23:46:40.420" v="19" actId="1076"/>
          <ac:picMkLst>
            <pc:docMk/>
            <pc:sldMk cId="0" sldId="261"/>
            <ac:picMk id="10" creationId="{AC652C7C-44B5-CEFB-C97A-FA4482468138}"/>
          </ac:picMkLst>
        </pc:picChg>
      </pc:sldChg>
      <pc:sldChg chg="modSp mod">
        <pc:chgData name="Thompson, Heidi" userId="c327028c-f6ae-425a-b6a1-98f9bfd1f28c" providerId="ADAL" clId="{A0C189FC-08B9-5DB2-BFD5-1D1FE71B9DB7}" dt="2026-07-27T23:54:19.002" v="120" actId="255"/>
        <pc:sldMkLst>
          <pc:docMk/>
          <pc:sldMk cId="0" sldId="263"/>
        </pc:sldMkLst>
        <pc:spChg chg="mod">
          <ac:chgData name="Thompson, Heidi" userId="c327028c-f6ae-425a-b6a1-98f9bfd1f28c" providerId="ADAL" clId="{A0C189FC-08B9-5DB2-BFD5-1D1FE71B9DB7}" dt="2026-07-27T23:54:19.002" v="120" actId="255"/>
          <ac:spMkLst>
            <pc:docMk/>
            <pc:sldMk cId="0" sldId="263"/>
            <ac:spMk id="7" creationId="{00000000-0000-0000-0000-000000000000}"/>
          </ac:spMkLst>
        </pc:spChg>
      </pc:sldChg>
      <pc:sldChg chg="modSp mod">
        <pc:chgData name="Thompson, Heidi" userId="c327028c-f6ae-425a-b6a1-98f9bfd1f28c" providerId="ADAL" clId="{A0C189FC-08B9-5DB2-BFD5-1D1FE71B9DB7}" dt="2026-07-27T23:54:57.424" v="123" actId="1076"/>
        <pc:sldMkLst>
          <pc:docMk/>
          <pc:sldMk cId="0" sldId="264"/>
        </pc:sldMkLst>
        <pc:spChg chg="mod">
          <ac:chgData name="Thompson, Heidi" userId="c327028c-f6ae-425a-b6a1-98f9bfd1f28c" providerId="ADAL" clId="{A0C189FC-08B9-5DB2-BFD5-1D1FE71B9DB7}" dt="2026-07-27T23:54:33.457" v="122" actId="14100"/>
          <ac:spMkLst>
            <pc:docMk/>
            <pc:sldMk cId="0" sldId="264"/>
            <ac:spMk id="6" creationId="{00000000-0000-0000-0000-000000000000}"/>
          </ac:spMkLst>
        </pc:spChg>
        <pc:spChg chg="mod">
          <ac:chgData name="Thompson, Heidi" userId="c327028c-f6ae-425a-b6a1-98f9bfd1f28c" providerId="ADAL" clId="{A0C189FC-08B9-5DB2-BFD5-1D1FE71B9DB7}" dt="2026-07-27T23:54:57.424" v="123" actId="1076"/>
          <ac:spMkLst>
            <pc:docMk/>
            <pc:sldMk cId="0" sldId="264"/>
            <ac:spMk id="8" creationId="{00000000-0000-0000-0000-000000000000}"/>
          </ac:spMkLst>
        </pc:spChg>
      </pc:sldChg>
      <pc:sldChg chg="modSp add del mod">
        <pc:chgData name="Thompson, Heidi" userId="c327028c-f6ae-425a-b6a1-98f9bfd1f28c" providerId="ADAL" clId="{A0C189FC-08B9-5DB2-BFD5-1D1FE71B9DB7}" dt="2026-07-28T16:15:51.576" v="608" actId="2696"/>
        <pc:sldMkLst>
          <pc:docMk/>
          <pc:sldMk cId="0" sldId="265"/>
        </pc:sldMkLst>
      </pc:sldChg>
      <pc:sldChg chg="addSp delSp modSp mod">
        <pc:chgData name="Thompson, Heidi" userId="c327028c-f6ae-425a-b6a1-98f9bfd1f28c" providerId="ADAL" clId="{A0C189FC-08B9-5DB2-BFD5-1D1FE71B9DB7}" dt="2026-07-28T16:22:29.210" v="631" actId="1076"/>
        <pc:sldMkLst>
          <pc:docMk/>
          <pc:sldMk cId="0" sldId="266"/>
        </pc:sldMkLst>
        <pc:spChg chg="mod">
          <ac:chgData name="Thompson, Heidi" userId="c327028c-f6ae-425a-b6a1-98f9bfd1f28c" providerId="ADAL" clId="{A0C189FC-08B9-5DB2-BFD5-1D1FE71B9DB7}" dt="2026-07-28T16:22:23.823" v="630" actId="1076"/>
          <ac:spMkLst>
            <pc:docMk/>
            <pc:sldMk cId="0" sldId="266"/>
            <ac:spMk id="5" creationId="{00000000-0000-0000-0000-000000000000}"/>
          </ac:spMkLst>
        </pc:spChg>
        <pc:spChg chg="del">
          <ac:chgData name="Thompson, Heidi" userId="c327028c-f6ae-425a-b6a1-98f9bfd1f28c" providerId="ADAL" clId="{A0C189FC-08B9-5DB2-BFD5-1D1FE71B9DB7}" dt="2026-07-28T00:14:00.827" v="218" actId="478"/>
          <ac:spMkLst>
            <pc:docMk/>
            <pc:sldMk cId="0" sldId="266"/>
            <ac:spMk id="6" creationId="{00000000-0000-0000-0000-000000000000}"/>
          </ac:spMkLst>
        </pc:spChg>
        <pc:spChg chg="mod">
          <ac:chgData name="Thompson, Heidi" userId="c327028c-f6ae-425a-b6a1-98f9bfd1f28c" providerId="ADAL" clId="{A0C189FC-08B9-5DB2-BFD5-1D1FE71B9DB7}" dt="2026-07-28T16:22:29.210" v="631" actId="1076"/>
          <ac:spMkLst>
            <pc:docMk/>
            <pc:sldMk cId="0" sldId="266"/>
            <ac:spMk id="14" creationId="{00000000-0000-0000-0000-000000000000}"/>
          </ac:spMkLst>
        </pc:spChg>
        <pc:spChg chg="mod">
          <ac:chgData name="Thompson, Heidi" userId="c327028c-f6ae-425a-b6a1-98f9bfd1f28c" providerId="ADAL" clId="{A0C189FC-08B9-5DB2-BFD5-1D1FE71B9DB7}" dt="2026-07-28T16:22:09.864" v="622" actId="1076"/>
          <ac:spMkLst>
            <pc:docMk/>
            <pc:sldMk cId="0" sldId="266"/>
            <ac:spMk id="15" creationId="{00000000-0000-0000-0000-000000000000}"/>
          </ac:spMkLst>
        </pc:spChg>
        <pc:spChg chg="mod">
          <ac:chgData name="Thompson, Heidi" userId="c327028c-f6ae-425a-b6a1-98f9bfd1f28c" providerId="ADAL" clId="{A0C189FC-08B9-5DB2-BFD5-1D1FE71B9DB7}" dt="2026-07-28T16:22:09.864" v="622" actId="1076"/>
          <ac:spMkLst>
            <pc:docMk/>
            <pc:sldMk cId="0" sldId="266"/>
            <ac:spMk id="16" creationId="{00000000-0000-0000-0000-000000000000}"/>
          </ac:spMkLst>
        </pc:spChg>
        <pc:spChg chg="mod">
          <ac:chgData name="Thompson, Heidi" userId="c327028c-f6ae-425a-b6a1-98f9bfd1f28c" providerId="ADAL" clId="{A0C189FC-08B9-5DB2-BFD5-1D1FE71B9DB7}" dt="2026-07-28T16:22:09.864" v="622" actId="1076"/>
          <ac:spMkLst>
            <pc:docMk/>
            <pc:sldMk cId="0" sldId="266"/>
            <ac:spMk id="17" creationId="{00000000-0000-0000-0000-000000000000}"/>
          </ac:spMkLst>
        </pc:spChg>
        <pc:spChg chg="mod">
          <ac:chgData name="Thompson, Heidi" userId="c327028c-f6ae-425a-b6a1-98f9bfd1f28c" providerId="ADAL" clId="{A0C189FC-08B9-5DB2-BFD5-1D1FE71B9DB7}" dt="2026-07-28T16:21:39.611" v="620" actId="14100"/>
          <ac:spMkLst>
            <pc:docMk/>
            <pc:sldMk cId="0" sldId="266"/>
            <ac:spMk id="18" creationId="{00000000-0000-0000-0000-000000000000}"/>
          </ac:spMkLst>
        </pc:spChg>
        <pc:spChg chg="del mod">
          <ac:chgData name="Thompson, Heidi" userId="c327028c-f6ae-425a-b6a1-98f9bfd1f28c" providerId="ADAL" clId="{A0C189FC-08B9-5DB2-BFD5-1D1FE71B9DB7}" dt="2026-07-28T00:17:20.034" v="308" actId="478"/>
          <ac:spMkLst>
            <pc:docMk/>
            <pc:sldMk cId="0" sldId="266"/>
            <ac:spMk id="23" creationId="{00000000-0000-0000-0000-000000000000}"/>
          </ac:spMkLst>
        </pc:spChg>
        <pc:spChg chg="mod">
          <ac:chgData name="Thompson, Heidi" userId="c327028c-f6ae-425a-b6a1-98f9bfd1f28c" providerId="ADAL" clId="{A0C189FC-08B9-5DB2-BFD5-1D1FE71B9DB7}" dt="2026-07-28T16:21:14.046" v="617" actId="14100"/>
          <ac:spMkLst>
            <pc:docMk/>
            <pc:sldMk cId="0" sldId="266"/>
            <ac:spMk id="25" creationId="{9AC3CA07-C8FD-BAD0-D478-44D53EDAB3A9}"/>
          </ac:spMkLst>
        </pc:spChg>
        <pc:spChg chg="mod">
          <ac:chgData name="Thompson, Heidi" userId="c327028c-f6ae-425a-b6a1-98f9bfd1f28c" providerId="ADAL" clId="{A0C189FC-08B9-5DB2-BFD5-1D1FE71B9DB7}" dt="2026-07-28T16:21:45.878" v="621" actId="14100"/>
          <ac:spMkLst>
            <pc:docMk/>
            <pc:sldMk cId="0" sldId="266"/>
            <ac:spMk id="26" creationId="{CFF2A627-0576-C3AC-BAAA-18180899851F}"/>
          </ac:spMkLst>
        </pc:spChg>
        <pc:spChg chg="mod">
          <ac:chgData name="Thompson, Heidi" userId="c327028c-f6ae-425a-b6a1-98f9bfd1f28c" providerId="ADAL" clId="{A0C189FC-08B9-5DB2-BFD5-1D1FE71B9DB7}" dt="2026-07-28T16:20:58.892" v="613" actId="1076"/>
          <ac:spMkLst>
            <pc:docMk/>
            <pc:sldMk cId="0" sldId="266"/>
            <ac:spMk id="27" creationId="{5428E7E5-9601-B9A6-809C-F2DF971F7865}"/>
          </ac:spMkLst>
        </pc:spChg>
        <pc:spChg chg="add mod">
          <ac:chgData name="Thompson, Heidi" userId="c327028c-f6ae-425a-b6a1-98f9bfd1f28c" providerId="ADAL" clId="{A0C189FC-08B9-5DB2-BFD5-1D1FE71B9DB7}" dt="2026-07-27T23:51:21.086" v="84" actId="113"/>
          <ac:spMkLst>
            <pc:docMk/>
            <pc:sldMk cId="0" sldId="266"/>
            <ac:spMk id="29" creationId="{DFDC0737-9F2B-1C7C-D25B-7E6990C0CBE9}"/>
          </ac:spMkLst>
        </pc:spChg>
        <pc:spChg chg="add mod">
          <ac:chgData name="Thompson, Heidi" userId="c327028c-f6ae-425a-b6a1-98f9bfd1f28c" providerId="ADAL" clId="{A0C189FC-08B9-5DB2-BFD5-1D1FE71B9DB7}" dt="2026-07-28T00:15:52.953" v="253" actId="1076"/>
          <ac:spMkLst>
            <pc:docMk/>
            <pc:sldMk cId="0" sldId="266"/>
            <ac:spMk id="30" creationId="{A40DD44F-DA0E-03D5-A320-C2B73A79CBD8}"/>
          </ac:spMkLst>
        </pc:spChg>
        <pc:spChg chg="add mod">
          <ac:chgData name="Thompson, Heidi" userId="c327028c-f6ae-425a-b6a1-98f9bfd1f28c" providerId="ADAL" clId="{A0C189FC-08B9-5DB2-BFD5-1D1FE71B9DB7}" dt="2026-07-28T00:15:59.367" v="254" actId="1076"/>
          <ac:spMkLst>
            <pc:docMk/>
            <pc:sldMk cId="0" sldId="266"/>
            <ac:spMk id="31" creationId="{8FE51B75-525E-A39E-B39D-D9A1F4A2E97E}"/>
          </ac:spMkLst>
        </pc:spChg>
        <pc:spChg chg="add mod">
          <ac:chgData name="Thompson, Heidi" userId="c327028c-f6ae-425a-b6a1-98f9bfd1f28c" providerId="ADAL" clId="{A0C189FC-08B9-5DB2-BFD5-1D1FE71B9DB7}" dt="2026-07-28T00:15:23.659" v="248" actId="1076"/>
          <ac:spMkLst>
            <pc:docMk/>
            <pc:sldMk cId="0" sldId="266"/>
            <ac:spMk id="32" creationId="{023EF57C-2B4A-14F4-474C-81673A503F4E}"/>
          </ac:spMkLst>
        </pc:spChg>
        <pc:spChg chg="add mod">
          <ac:chgData name="Thompson, Heidi" userId="c327028c-f6ae-425a-b6a1-98f9bfd1f28c" providerId="ADAL" clId="{A0C189FC-08B9-5DB2-BFD5-1D1FE71B9DB7}" dt="2026-07-28T00:15:33.150" v="250" actId="1076"/>
          <ac:spMkLst>
            <pc:docMk/>
            <pc:sldMk cId="0" sldId="266"/>
            <ac:spMk id="33" creationId="{9B347F16-485E-581B-F3BD-7D5C2C7FCD17}"/>
          </ac:spMkLst>
        </pc:spChg>
        <pc:spChg chg="add mod">
          <ac:chgData name="Thompson, Heidi" userId="c327028c-f6ae-425a-b6a1-98f9bfd1f28c" providerId="ADAL" clId="{A0C189FC-08B9-5DB2-BFD5-1D1FE71B9DB7}" dt="2026-07-28T00:15:37.220" v="251" actId="1076"/>
          <ac:spMkLst>
            <pc:docMk/>
            <pc:sldMk cId="0" sldId="266"/>
            <ac:spMk id="34" creationId="{200903F5-3B40-21D8-6C23-701BD3EF9B1D}"/>
          </ac:spMkLst>
        </pc:spChg>
        <pc:spChg chg="add mod">
          <ac:chgData name="Thompson, Heidi" userId="c327028c-f6ae-425a-b6a1-98f9bfd1f28c" providerId="ADAL" clId="{A0C189FC-08B9-5DB2-BFD5-1D1FE71B9DB7}" dt="2026-07-28T00:14:28.758" v="223" actId="1076"/>
          <ac:spMkLst>
            <pc:docMk/>
            <pc:sldMk cId="0" sldId="266"/>
            <ac:spMk id="35" creationId="{D42D09C3-4FDC-6B3C-6BEC-44C7567CBD43}"/>
          </ac:spMkLst>
        </pc:spChg>
        <pc:spChg chg="add mod">
          <ac:chgData name="Thompson, Heidi" userId="c327028c-f6ae-425a-b6a1-98f9bfd1f28c" providerId="ADAL" clId="{A0C189FC-08B9-5DB2-BFD5-1D1FE71B9DB7}" dt="2026-07-28T00:19:38.962" v="312" actId="1076"/>
          <ac:spMkLst>
            <pc:docMk/>
            <pc:sldMk cId="0" sldId="266"/>
            <ac:spMk id="36" creationId="{B602BC5C-47A3-AEE7-6D3E-F74588024675}"/>
          </ac:spMkLst>
        </pc:spChg>
        <pc:spChg chg="add mod">
          <ac:chgData name="Thompson, Heidi" userId="c327028c-f6ae-425a-b6a1-98f9bfd1f28c" providerId="ADAL" clId="{A0C189FC-08B9-5DB2-BFD5-1D1FE71B9DB7}" dt="2026-07-28T04:02:22.709" v="604" actId="14100"/>
          <ac:spMkLst>
            <pc:docMk/>
            <pc:sldMk cId="0" sldId="266"/>
            <ac:spMk id="37" creationId="{D3385B8F-3057-2254-ACC5-B3900F086A2B}"/>
          </ac:spMkLst>
        </pc:spChg>
        <pc:graphicFrameChg chg="del">
          <ac:chgData name="Thompson, Heidi" userId="c327028c-f6ae-425a-b6a1-98f9bfd1f28c" providerId="ADAL" clId="{A0C189FC-08B9-5DB2-BFD5-1D1FE71B9DB7}" dt="2026-07-28T00:16:46.854" v="262" actId="478"/>
          <ac:graphicFrameMkLst>
            <pc:docMk/>
            <pc:sldMk cId="0" sldId="266"/>
            <ac:graphicFrameMk id="21" creationId="{00000000-0000-0000-0000-000000000000}"/>
          </ac:graphicFrameMkLst>
        </pc:graphicFrameChg>
      </pc:sldChg>
      <pc:sldChg chg="addSp delSp modSp mod">
        <pc:chgData name="Thompson, Heidi" userId="c327028c-f6ae-425a-b6a1-98f9bfd1f28c" providerId="ADAL" clId="{A0C189FC-08B9-5DB2-BFD5-1D1FE71B9DB7}" dt="2026-07-27T23:51:46.425" v="100" actId="1076"/>
        <pc:sldMkLst>
          <pc:docMk/>
          <pc:sldMk cId="0" sldId="267"/>
        </pc:sldMkLst>
        <pc:spChg chg="add mod">
          <ac:chgData name="Thompson, Heidi" userId="c327028c-f6ae-425a-b6a1-98f9bfd1f28c" providerId="ADAL" clId="{A0C189FC-08B9-5DB2-BFD5-1D1FE71B9DB7}" dt="2026-07-27T23:51:46.425" v="100" actId="1076"/>
          <ac:spMkLst>
            <pc:docMk/>
            <pc:sldMk cId="0" sldId="267"/>
            <ac:spMk id="11" creationId="{6385CCDB-CF59-D5C6-23BE-CF0EE0605E96}"/>
          </ac:spMkLst>
        </pc:spChg>
      </pc:sldChg>
      <pc:sldChg chg="addSp delSp modSp mod">
        <pc:chgData name="Thompson, Heidi" userId="c327028c-f6ae-425a-b6a1-98f9bfd1f28c" providerId="ADAL" clId="{A0C189FC-08B9-5DB2-BFD5-1D1FE71B9DB7}" dt="2026-07-27T23:52:43.182" v="119" actId="1076"/>
        <pc:sldMkLst>
          <pc:docMk/>
          <pc:sldMk cId="0" sldId="268"/>
        </pc:sldMkLst>
        <pc:spChg chg="add mod">
          <ac:chgData name="Thompson, Heidi" userId="c327028c-f6ae-425a-b6a1-98f9bfd1f28c" providerId="ADAL" clId="{A0C189FC-08B9-5DB2-BFD5-1D1FE71B9DB7}" dt="2026-07-27T23:52:43.182" v="119" actId="1076"/>
          <ac:spMkLst>
            <pc:docMk/>
            <pc:sldMk cId="0" sldId="268"/>
            <ac:spMk id="12" creationId="{F5319B2D-DAEF-0452-4FB3-C0135E88E86A}"/>
          </ac:spMkLst>
        </pc:spChg>
      </pc:sldChg>
      <pc:sldChg chg="modSp mod">
        <pc:chgData name="Thompson, Heidi" userId="c327028c-f6ae-425a-b6a1-98f9bfd1f28c" providerId="ADAL" clId="{A0C189FC-08B9-5DB2-BFD5-1D1FE71B9DB7}" dt="2026-07-29T16:27:38.115" v="686" actId="20577"/>
        <pc:sldMkLst>
          <pc:docMk/>
          <pc:sldMk cId="0" sldId="270"/>
        </pc:sldMkLst>
        <pc:spChg chg="mod">
          <ac:chgData name="Thompson, Heidi" userId="c327028c-f6ae-425a-b6a1-98f9bfd1f28c" providerId="ADAL" clId="{A0C189FC-08B9-5DB2-BFD5-1D1FE71B9DB7}" dt="2026-07-29T16:27:38.115" v="686" actId="20577"/>
          <ac:spMkLst>
            <pc:docMk/>
            <pc:sldMk cId="0" sldId="270"/>
            <ac:spMk id="5" creationId="{00000000-0000-0000-0000-000000000000}"/>
          </ac:spMkLst>
        </pc:spChg>
      </pc:sldChg>
      <pc:sldChg chg="addSp modSp">
        <pc:chgData name="Thompson, Heidi" userId="c327028c-f6ae-425a-b6a1-98f9bfd1f28c" providerId="ADAL" clId="{A0C189FC-08B9-5DB2-BFD5-1D1FE71B9DB7}" dt="2026-07-28T16:13:40.833" v="605"/>
        <pc:sldMkLst>
          <pc:docMk/>
          <pc:sldMk cId="1921914131" sldId="274"/>
        </pc:sldMkLst>
        <pc:picChg chg="add mod">
          <ac:chgData name="Thompson, Heidi" userId="c327028c-f6ae-425a-b6a1-98f9bfd1f28c" providerId="ADAL" clId="{A0C189FC-08B9-5DB2-BFD5-1D1FE71B9DB7}" dt="2026-07-28T16:13:40.833" v="605"/>
          <ac:picMkLst>
            <pc:docMk/>
            <pc:sldMk cId="1921914131" sldId="274"/>
            <ac:picMk id="19" creationId="{788681BC-EAB5-DA3C-3B1E-5D047CB07217}"/>
          </ac:picMkLst>
        </pc:picChg>
      </pc:sldChg>
      <pc:sldChg chg="modSp mod">
        <pc:chgData name="Thompson, Heidi" userId="c327028c-f6ae-425a-b6a1-98f9bfd1f28c" providerId="ADAL" clId="{A0C189FC-08B9-5DB2-BFD5-1D1FE71B9DB7}" dt="2026-07-27T23:52:39.740" v="117" actId="1076"/>
        <pc:sldMkLst>
          <pc:docMk/>
          <pc:sldMk cId="4221204573" sldId="276"/>
        </pc:sldMkLst>
        <pc:spChg chg="mod">
          <ac:chgData name="Thompson, Heidi" userId="c327028c-f6ae-425a-b6a1-98f9bfd1f28c" providerId="ADAL" clId="{A0C189FC-08B9-5DB2-BFD5-1D1FE71B9DB7}" dt="2026-07-27T23:52:39.740" v="117" actId="1076"/>
          <ac:spMkLst>
            <pc:docMk/>
            <pc:sldMk cId="4221204573" sldId="276"/>
            <ac:spMk id="6" creationId="{5F82397B-3B17-524A-23FF-5EF64F05BA10}"/>
          </ac:spMkLst>
        </pc:spChg>
      </pc:sldChg>
      <pc:sldChg chg="addSp delSp modSp add mod">
        <pc:chgData name="Thompson, Heidi" userId="c327028c-f6ae-425a-b6a1-98f9bfd1f28c" providerId="ADAL" clId="{A0C189FC-08B9-5DB2-BFD5-1D1FE71B9DB7}" dt="2026-07-28T16:16:06.848" v="609"/>
        <pc:sldMkLst>
          <pc:docMk/>
          <pc:sldMk cId="1526755574" sldId="278"/>
        </pc:sldMkLst>
        <pc:spChg chg="mod">
          <ac:chgData name="Thompson, Heidi" userId="c327028c-f6ae-425a-b6a1-98f9bfd1f28c" providerId="ADAL" clId="{A0C189FC-08B9-5DB2-BFD5-1D1FE71B9DB7}" dt="2026-07-28T00:09:50.285" v="144" actId="1076"/>
          <ac:spMkLst>
            <pc:docMk/>
            <pc:sldMk cId="1526755574" sldId="278"/>
            <ac:spMk id="6" creationId="{31266670-359C-61D5-CE43-3FA47FBD97AB}"/>
          </ac:spMkLst>
        </pc:spChg>
        <pc:spChg chg="mod">
          <ac:chgData name="Thompson, Heidi" userId="c327028c-f6ae-425a-b6a1-98f9bfd1f28c" providerId="ADAL" clId="{A0C189FC-08B9-5DB2-BFD5-1D1FE71B9DB7}" dt="2026-07-28T00:19:17.006" v="310" actId="14100"/>
          <ac:spMkLst>
            <pc:docMk/>
            <pc:sldMk cId="1526755574" sldId="278"/>
            <ac:spMk id="7" creationId="{DC284744-D5E3-2F45-71C6-E706A7F86F06}"/>
          </ac:spMkLst>
        </pc:spChg>
        <pc:spChg chg="del mod">
          <ac:chgData name="Thompson, Heidi" userId="c327028c-f6ae-425a-b6a1-98f9bfd1f28c" providerId="ADAL" clId="{A0C189FC-08B9-5DB2-BFD5-1D1FE71B9DB7}" dt="2026-07-28T00:09:11.940" v="127" actId="478"/>
          <ac:spMkLst>
            <pc:docMk/>
            <pc:sldMk cId="1526755574" sldId="278"/>
            <ac:spMk id="8" creationId="{65E99C9E-F20E-C2E0-9F7C-CA1455D7B591}"/>
          </ac:spMkLst>
        </pc:spChg>
        <pc:spChg chg="add mod">
          <ac:chgData name="Thompson, Heidi" userId="c327028c-f6ae-425a-b6a1-98f9bfd1f28c" providerId="ADAL" clId="{A0C189FC-08B9-5DB2-BFD5-1D1FE71B9DB7}" dt="2026-07-28T00:11:34.939" v="155" actId="1076"/>
          <ac:spMkLst>
            <pc:docMk/>
            <pc:sldMk cId="1526755574" sldId="278"/>
            <ac:spMk id="10" creationId="{2B182037-7696-7765-F924-D063BBCFDAD5}"/>
          </ac:spMkLst>
        </pc:spChg>
        <pc:spChg chg="add mod">
          <ac:chgData name="Thompson, Heidi" userId="c327028c-f6ae-425a-b6a1-98f9bfd1f28c" providerId="ADAL" clId="{A0C189FC-08B9-5DB2-BFD5-1D1FE71B9DB7}" dt="2026-07-28T00:12:42.233" v="185" actId="1076"/>
          <ac:spMkLst>
            <pc:docMk/>
            <pc:sldMk cId="1526755574" sldId="278"/>
            <ac:spMk id="11" creationId="{223C1B47-867F-F286-ED74-AE95D55F0FE6}"/>
          </ac:spMkLst>
        </pc:spChg>
        <pc:spChg chg="add mod">
          <ac:chgData name="Thompson, Heidi" userId="c327028c-f6ae-425a-b6a1-98f9bfd1f28c" providerId="ADAL" clId="{A0C189FC-08B9-5DB2-BFD5-1D1FE71B9DB7}" dt="2026-07-28T00:12:00.380" v="178" actId="20577"/>
          <ac:spMkLst>
            <pc:docMk/>
            <pc:sldMk cId="1526755574" sldId="278"/>
            <ac:spMk id="12" creationId="{39E18F07-DAE9-B55E-022E-38FE9AEBEC25}"/>
          </ac:spMkLst>
        </pc:spChg>
        <pc:spChg chg="add mod">
          <ac:chgData name="Thompson, Heidi" userId="c327028c-f6ae-425a-b6a1-98f9bfd1f28c" providerId="ADAL" clId="{A0C189FC-08B9-5DB2-BFD5-1D1FE71B9DB7}" dt="2026-07-28T00:13:12.174" v="213" actId="20577"/>
          <ac:spMkLst>
            <pc:docMk/>
            <pc:sldMk cId="1526755574" sldId="278"/>
            <ac:spMk id="13" creationId="{2C5CF117-1303-C063-BCF9-33BABE5D79F4}"/>
          </ac:spMkLst>
        </pc:spChg>
        <pc:spChg chg="add mod">
          <ac:chgData name="Thompson, Heidi" userId="c327028c-f6ae-425a-b6a1-98f9bfd1f28c" providerId="ADAL" clId="{A0C189FC-08B9-5DB2-BFD5-1D1FE71B9DB7}" dt="2026-07-28T00:13:08.859" v="205" actId="20577"/>
          <ac:spMkLst>
            <pc:docMk/>
            <pc:sldMk cId="1526755574" sldId="278"/>
            <ac:spMk id="14" creationId="{61D301C5-4549-2BFC-908B-379697A3994F}"/>
          </ac:spMkLst>
        </pc:spChg>
        <pc:spChg chg="add mod">
          <ac:chgData name="Thompson, Heidi" userId="c327028c-f6ae-425a-b6a1-98f9bfd1f28c" providerId="ADAL" clId="{A0C189FC-08B9-5DB2-BFD5-1D1FE71B9DB7}" dt="2026-07-28T00:13:05.309" v="197" actId="20577"/>
          <ac:spMkLst>
            <pc:docMk/>
            <pc:sldMk cId="1526755574" sldId="278"/>
            <ac:spMk id="15" creationId="{22516C58-DD48-5C05-6F2E-F0711454F589}"/>
          </ac:spMkLst>
        </pc:spChg>
        <pc:spChg chg="add mod">
          <ac:chgData name="Thompson, Heidi" userId="c327028c-f6ae-425a-b6a1-98f9bfd1f28c" providerId="ADAL" clId="{A0C189FC-08B9-5DB2-BFD5-1D1FE71B9DB7}" dt="2026-07-28T04:02:12.425" v="603" actId="20577"/>
          <ac:spMkLst>
            <pc:docMk/>
            <pc:sldMk cId="1526755574" sldId="278"/>
            <ac:spMk id="16" creationId="{592B1546-9136-77E3-A564-3D360129E543}"/>
          </ac:spMkLst>
        </pc:spChg>
        <pc:spChg chg="add mod">
          <ac:chgData name="Thompson, Heidi" userId="c327028c-f6ae-425a-b6a1-98f9bfd1f28c" providerId="ADAL" clId="{A0C189FC-08B9-5DB2-BFD5-1D1FE71B9DB7}" dt="2026-07-28T16:16:06.848" v="609"/>
          <ac:spMkLst>
            <pc:docMk/>
            <pc:sldMk cId="1526755574" sldId="278"/>
            <ac:spMk id="17" creationId="{7E5FB536-C74C-24B1-4D6D-4E2AB98BF24E}"/>
          </ac:spMkLst>
        </pc:spChg>
        <pc:spChg chg="add mod">
          <ac:chgData name="Thompson, Heidi" userId="c327028c-f6ae-425a-b6a1-98f9bfd1f28c" providerId="ADAL" clId="{A0C189FC-08B9-5DB2-BFD5-1D1FE71B9DB7}" dt="2026-07-28T16:16:06.848" v="609"/>
          <ac:spMkLst>
            <pc:docMk/>
            <pc:sldMk cId="1526755574" sldId="278"/>
            <ac:spMk id="18" creationId="{1A3E0DB2-659E-8865-16C4-B7D3DCC0D531}"/>
          </ac:spMkLst>
        </pc:spChg>
        <pc:spChg chg="add mod">
          <ac:chgData name="Thompson, Heidi" userId="c327028c-f6ae-425a-b6a1-98f9bfd1f28c" providerId="ADAL" clId="{A0C189FC-08B9-5DB2-BFD5-1D1FE71B9DB7}" dt="2026-07-28T16:16:06.848" v="609"/>
          <ac:spMkLst>
            <pc:docMk/>
            <pc:sldMk cId="1526755574" sldId="278"/>
            <ac:spMk id="19" creationId="{3A90E5C5-AC12-171C-CECD-48D56BFC9905}"/>
          </ac:spMkLst>
        </pc:spChg>
        <pc:spChg chg="add mod">
          <ac:chgData name="Thompson, Heidi" userId="c327028c-f6ae-425a-b6a1-98f9bfd1f28c" providerId="ADAL" clId="{A0C189FC-08B9-5DB2-BFD5-1D1FE71B9DB7}" dt="2026-07-28T16:16:06.848" v="609"/>
          <ac:spMkLst>
            <pc:docMk/>
            <pc:sldMk cId="1526755574" sldId="278"/>
            <ac:spMk id="20" creationId="{8F048A66-ED3D-90A5-E7D8-7E6312606693}"/>
          </ac:spMkLst>
        </pc:spChg>
        <pc:spChg chg="add mod">
          <ac:chgData name="Thompson, Heidi" userId="c327028c-f6ae-425a-b6a1-98f9bfd1f28c" providerId="ADAL" clId="{A0C189FC-08B9-5DB2-BFD5-1D1FE71B9DB7}" dt="2026-07-28T16:16:06.848" v="609"/>
          <ac:spMkLst>
            <pc:docMk/>
            <pc:sldMk cId="1526755574" sldId="278"/>
            <ac:spMk id="21" creationId="{31063313-B47B-3E0D-93A2-E96A8F7ED45A}"/>
          </ac:spMkLst>
        </pc:spChg>
        <pc:spChg chg="add mod">
          <ac:chgData name="Thompson, Heidi" userId="c327028c-f6ae-425a-b6a1-98f9bfd1f28c" providerId="ADAL" clId="{A0C189FC-08B9-5DB2-BFD5-1D1FE71B9DB7}" dt="2026-07-28T16:16:06.848" v="609"/>
          <ac:spMkLst>
            <pc:docMk/>
            <pc:sldMk cId="1526755574" sldId="278"/>
            <ac:spMk id="22" creationId="{856AAC95-DDCC-4EE1-C327-3630B3C6D12F}"/>
          </ac:spMkLst>
        </pc:spChg>
        <pc:spChg chg="add mod">
          <ac:chgData name="Thompson, Heidi" userId="c327028c-f6ae-425a-b6a1-98f9bfd1f28c" providerId="ADAL" clId="{A0C189FC-08B9-5DB2-BFD5-1D1FE71B9DB7}" dt="2026-07-28T16:16:06.848" v="609"/>
          <ac:spMkLst>
            <pc:docMk/>
            <pc:sldMk cId="1526755574" sldId="278"/>
            <ac:spMk id="23" creationId="{C7A64CC9-D0EE-00AE-97C9-4941C587051B}"/>
          </ac:spMkLst>
        </pc:spChg>
        <pc:graphicFrameChg chg="del">
          <ac:chgData name="Thompson, Heidi" userId="c327028c-f6ae-425a-b6a1-98f9bfd1f28c" providerId="ADAL" clId="{A0C189FC-08B9-5DB2-BFD5-1D1FE71B9DB7}" dt="2026-07-28T00:13:19.870" v="214" actId="478"/>
          <ac:graphicFrameMkLst>
            <pc:docMk/>
            <pc:sldMk cId="1526755574" sldId="278"/>
            <ac:graphicFrameMk id="5" creationId="{34AD5E15-69E3-777E-443E-D007BCC27CC2}"/>
          </ac:graphicFrameMkLst>
        </pc:graphicFrameChg>
      </pc:sldChg>
      <pc:sldChg chg="add del setBg">
        <pc:chgData name="Thompson, Heidi" userId="c327028c-f6ae-425a-b6a1-98f9bfd1f28c" providerId="ADAL" clId="{A0C189FC-08B9-5DB2-BFD5-1D1FE71B9DB7}" dt="2026-07-28T00:13:46.385" v="216"/>
        <pc:sldMkLst>
          <pc:docMk/>
          <pc:sldMk cId="3627255936" sldId="27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virginiatech-my.sharepoint.com/personal/hsthompson_vt_edu/Documents/REU%202026/Degradation%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virginiatech-my.sharepoint.com/personal/hsthompson_vt_edu/Documents/REU%202026/Degradation%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virginiatech-my.sharepoint.com/personal/hsthompson_vt_edu/Documents/REU%202026/Degradation%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virginiatech-my.sharepoint.com/personal/hsthompson_vt_edu/Documents/REU%202026/Degradation%20Data.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spc="0" baseline="0">
                <a:solidFill>
                  <a:srgbClr val="303870"/>
                </a:solidFill>
                <a:latin typeface="Nunito" pitchFamily="2" charset="77"/>
                <a:ea typeface="+mn-ea"/>
                <a:cs typeface="+mn-cs"/>
              </a:defRPr>
            </a:pPr>
            <a:r>
              <a:rPr lang="en-US" sz="3600"/>
              <a:t>Degradation of 6% Hydrogel</a:t>
            </a:r>
          </a:p>
        </c:rich>
      </c:tx>
      <c:layout>
        <c:manualLayout>
          <c:xMode val="edge"/>
          <c:yMode val="edge"/>
          <c:x val="0.17541826240591521"/>
          <c:y val="3.4597908640300754E-2"/>
        </c:manualLayout>
      </c:layout>
      <c:overlay val="0"/>
      <c:spPr>
        <a:noFill/>
        <a:ln>
          <a:noFill/>
        </a:ln>
        <a:effectLst/>
      </c:spPr>
      <c:txPr>
        <a:bodyPr rot="0" spcFirstLastPara="1" vertOverflow="ellipsis" vert="horz" wrap="square" anchor="ctr" anchorCtr="1"/>
        <a:lstStyle/>
        <a:p>
          <a:pPr>
            <a:defRPr sz="3600" b="0" i="0" u="none" strike="noStrike" kern="1200" spc="0" baseline="0">
              <a:solidFill>
                <a:srgbClr val="303870"/>
              </a:solidFill>
              <a:latin typeface="Nunito" pitchFamily="2" charset="77"/>
              <a:ea typeface="+mn-ea"/>
              <a:cs typeface="+mn-cs"/>
            </a:defRPr>
          </a:pPr>
          <a:endParaRPr lang="en-US"/>
        </a:p>
      </c:txPr>
    </c:title>
    <c:autoTitleDeleted val="0"/>
    <c:plotArea>
      <c:layout/>
      <c:scatterChart>
        <c:scatterStyle val="lineMarker"/>
        <c:varyColors val="0"/>
        <c:ser>
          <c:idx val="0"/>
          <c:order val="0"/>
          <c:tx>
            <c:strRef>
              <c:f>'6% Batch 3'!$B$52</c:f>
              <c:strCache>
                <c:ptCount val="1"/>
                <c:pt idx="0">
                  <c:v>Control</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errBars>
            <c:errDir val="y"/>
            <c:errBarType val="both"/>
            <c:errValType val="cust"/>
            <c:noEndCap val="0"/>
            <c:plus>
              <c:numRef>
                <c:f>'6% Batch 3'!$B$68:$B$79</c:f>
                <c:numCache>
                  <c:formatCode>General</c:formatCode>
                  <c:ptCount val="12"/>
                  <c:pt idx="0">
                    <c:v>0</c:v>
                  </c:pt>
                  <c:pt idx="1">
                    <c:v>4.5433471074413874E-2</c:v>
                  </c:pt>
                  <c:pt idx="2">
                    <c:v>0.18896764842173847</c:v>
                  </c:pt>
                  <c:pt idx="3">
                    <c:v>5.7220921701909663E-2</c:v>
                  </c:pt>
                  <c:pt idx="4">
                    <c:v>6.1257505083115373E-2</c:v>
                  </c:pt>
                  <c:pt idx="5">
                    <c:v>0.17002908247238732</c:v>
                  </c:pt>
                  <c:pt idx="6">
                    <c:v>4.200902093914325E-2</c:v>
                  </c:pt>
                  <c:pt idx="7">
                    <c:v>0.1367853586848736</c:v>
                  </c:pt>
                  <c:pt idx="8">
                    <c:v>5.235154557188601E-2</c:v>
                  </c:pt>
                  <c:pt idx="9">
                    <c:v>0.11097983451941394</c:v>
                  </c:pt>
                  <c:pt idx="10">
                    <c:v>1.135860478839725E-2</c:v>
                  </c:pt>
                  <c:pt idx="11">
                    <c:v>3.6514742121773532E-2</c:v>
                  </c:pt>
                </c:numCache>
              </c:numRef>
            </c:plus>
            <c:minus>
              <c:numRef>
                <c:f>'6% Batch 3'!$B$68:$B$79</c:f>
                <c:numCache>
                  <c:formatCode>General</c:formatCode>
                  <c:ptCount val="12"/>
                  <c:pt idx="0">
                    <c:v>0</c:v>
                  </c:pt>
                  <c:pt idx="1">
                    <c:v>4.5433471074413874E-2</c:v>
                  </c:pt>
                  <c:pt idx="2">
                    <c:v>0.18896764842173847</c:v>
                  </c:pt>
                  <c:pt idx="3">
                    <c:v>5.7220921701909663E-2</c:v>
                  </c:pt>
                  <c:pt idx="4">
                    <c:v>6.1257505083115373E-2</c:v>
                  </c:pt>
                  <c:pt idx="5">
                    <c:v>0.17002908247238732</c:v>
                  </c:pt>
                  <c:pt idx="6">
                    <c:v>4.200902093914325E-2</c:v>
                  </c:pt>
                  <c:pt idx="7">
                    <c:v>0.1367853586848736</c:v>
                  </c:pt>
                  <c:pt idx="8">
                    <c:v>5.235154557188601E-2</c:v>
                  </c:pt>
                  <c:pt idx="9">
                    <c:v>0.11097983451941394</c:v>
                  </c:pt>
                  <c:pt idx="10">
                    <c:v>1.135860478839725E-2</c:v>
                  </c:pt>
                  <c:pt idx="11">
                    <c:v>3.6514742121773532E-2</c:v>
                  </c:pt>
                </c:numCache>
              </c:numRef>
            </c:minus>
            <c:spPr>
              <a:noFill/>
              <a:ln w="9525" cap="flat" cmpd="sng" algn="ctr">
                <a:solidFill>
                  <a:schemeClr val="tx1">
                    <a:lumMod val="65000"/>
                    <a:lumOff val="35000"/>
                  </a:schemeClr>
                </a:solidFill>
                <a:round/>
              </a:ln>
              <a:effectLst/>
            </c:spPr>
          </c:errBars>
          <c:xVal>
            <c:numRef>
              <c:f>'6% Batch 3'!$A$53:$A$64</c:f>
              <c:numCache>
                <c:formatCode>General</c:formatCode>
                <c:ptCount val="12"/>
                <c:pt idx="0">
                  <c:v>0</c:v>
                </c:pt>
                <c:pt idx="1">
                  <c:v>1</c:v>
                </c:pt>
                <c:pt idx="2">
                  <c:v>2</c:v>
                </c:pt>
                <c:pt idx="3">
                  <c:v>4</c:v>
                </c:pt>
                <c:pt idx="4">
                  <c:v>7</c:v>
                </c:pt>
                <c:pt idx="5">
                  <c:v>24</c:v>
                </c:pt>
                <c:pt idx="6">
                  <c:v>48</c:v>
                </c:pt>
                <c:pt idx="7">
                  <c:v>72</c:v>
                </c:pt>
                <c:pt idx="8">
                  <c:v>96</c:v>
                </c:pt>
                <c:pt idx="9">
                  <c:v>120</c:v>
                </c:pt>
                <c:pt idx="10">
                  <c:v>144</c:v>
                </c:pt>
                <c:pt idx="11">
                  <c:v>168</c:v>
                </c:pt>
              </c:numCache>
            </c:numRef>
          </c:xVal>
          <c:yVal>
            <c:numRef>
              <c:f>'6% Batch 3'!$B$53:$B$64</c:f>
              <c:numCache>
                <c:formatCode>General</c:formatCode>
                <c:ptCount val="12"/>
                <c:pt idx="0">
                  <c:v>1</c:v>
                </c:pt>
                <c:pt idx="1">
                  <c:v>1.1186952304455726</c:v>
                </c:pt>
                <c:pt idx="2">
                  <c:v>1.2251452323101037</c:v>
                </c:pt>
                <c:pt idx="3">
                  <c:v>1.2074565868018849</c:v>
                </c:pt>
                <c:pt idx="4">
                  <c:v>1.0325238083865351</c:v>
                </c:pt>
                <c:pt idx="5">
                  <c:v>1.0835718257195519</c:v>
                </c:pt>
                <c:pt idx="6">
                  <c:v>0.73691893982340972</c:v>
                </c:pt>
                <c:pt idx="7">
                  <c:v>0.56760162008900306</c:v>
                </c:pt>
                <c:pt idx="8">
                  <c:v>0.34998000971232179</c:v>
                </c:pt>
                <c:pt idx="9">
                  <c:v>0.36290274605630723</c:v>
                </c:pt>
                <c:pt idx="10">
                  <c:v>0.17648438256156393</c:v>
                </c:pt>
                <c:pt idx="11">
                  <c:v>8.0423927339431323E-2</c:v>
                </c:pt>
              </c:numCache>
            </c:numRef>
          </c:yVal>
          <c:smooth val="0"/>
          <c:extLst>
            <c:ext xmlns:c16="http://schemas.microsoft.com/office/drawing/2014/chart" uri="{C3380CC4-5D6E-409C-BE32-E72D297353CC}">
              <c16:uniqueId val="{00000000-4013-4848-AA55-2910D718B91D}"/>
            </c:ext>
          </c:extLst>
        </c:ser>
        <c:ser>
          <c:idx val="1"/>
          <c:order val="1"/>
          <c:tx>
            <c:strRef>
              <c:f>'6% Batch 3'!$C$52</c:f>
              <c:strCache>
                <c:ptCount val="1"/>
                <c:pt idx="0">
                  <c:v>Heat/cool</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errBars>
            <c:errDir val="y"/>
            <c:errBarType val="both"/>
            <c:errValType val="cust"/>
            <c:noEndCap val="0"/>
            <c:plus>
              <c:numRef>
                <c:f>'6% Batch 3'!$C$68:$C$79</c:f>
                <c:numCache>
                  <c:formatCode>General</c:formatCode>
                  <c:ptCount val="12"/>
                  <c:pt idx="0">
                    <c:v>0</c:v>
                  </c:pt>
                  <c:pt idx="1">
                    <c:v>0.17012062364431599</c:v>
                  </c:pt>
                  <c:pt idx="2">
                    <c:v>8.9199660121393798E-2</c:v>
                  </c:pt>
                  <c:pt idx="3">
                    <c:v>9.2864498676117305E-2</c:v>
                  </c:pt>
                  <c:pt idx="4">
                    <c:v>3.356260763462756E-2</c:v>
                  </c:pt>
                  <c:pt idx="5">
                    <c:v>3.0742704502069208E-2</c:v>
                  </c:pt>
                  <c:pt idx="6">
                    <c:v>0.13870368976783559</c:v>
                  </c:pt>
                  <c:pt idx="7">
                    <c:v>0.14191826708870023</c:v>
                  </c:pt>
                  <c:pt idx="8">
                    <c:v>0.13547373942660096</c:v>
                  </c:pt>
                  <c:pt idx="9">
                    <c:v>3.7389799511106145E-2</c:v>
                  </c:pt>
                  <c:pt idx="10">
                    <c:v>8.3376252152779877E-3</c:v>
                  </c:pt>
                  <c:pt idx="11">
                    <c:v>0</c:v>
                  </c:pt>
                </c:numCache>
              </c:numRef>
            </c:plus>
            <c:minus>
              <c:numRef>
                <c:f>'6% Batch 3'!$C$68:$C$79</c:f>
                <c:numCache>
                  <c:formatCode>General</c:formatCode>
                  <c:ptCount val="12"/>
                  <c:pt idx="0">
                    <c:v>0</c:v>
                  </c:pt>
                  <c:pt idx="1">
                    <c:v>0.17012062364431599</c:v>
                  </c:pt>
                  <c:pt idx="2">
                    <c:v>8.9199660121393798E-2</c:v>
                  </c:pt>
                  <c:pt idx="3">
                    <c:v>9.2864498676117305E-2</c:v>
                  </c:pt>
                  <c:pt idx="4">
                    <c:v>3.356260763462756E-2</c:v>
                  </c:pt>
                  <c:pt idx="5">
                    <c:v>3.0742704502069208E-2</c:v>
                  </c:pt>
                  <c:pt idx="6">
                    <c:v>0.13870368976783559</c:v>
                  </c:pt>
                  <c:pt idx="7">
                    <c:v>0.14191826708870023</c:v>
                  </c:pt>
                  <c:pt idx="8">
                    <c:v>0.13547373942660096</c:v>
                  </c:pt>
                  <c:pt idx="9">
                    <c:v>3.7389799511106145E-2</c:v>
                  </c:pt>
                  <c:pt idx="10">
                    <c:v>8.3376252152779877E-3</c:v>
                  </c:pt>
                  <c:pt idx="11">
                    <c:v>0</c:v>
                  </c:pt>
                </c:numCache>
              </c:numRef>
            </c:minus>
            <c:spPr>
              <a:noFill/>
              <a:ln w="9525" cap="flat" cmpd="sng" algn="ctr">
                <a:solidFill>
                  <a:schemeClr val="tx1">
                    <a:lumMod val="65000"/>
                    <a:lumOff val="35000"/>
                  </a:schemeClr>
                </a:solidFill>
                <a:round/>
              </a:ln>
              <a:effectLst/>
            </c:spPr>
          </c:errBars>
          <c:xVal>
            <c:numRef>
              <c:f>'6% Batch 3'!$A$53:$A$64</c:f>
              <c:numCache>
                <c:formatCode>General</c:formatCode>
                <c:ptCount val="12"/>
                <c:pt idx="0">
                  <c:v>0</c:v>
                </c:pt>
                <c:pt idx="1">
                  <c:v>1</c:v>
                </c:pt>
                <c:pt idx="2">
                  <c:v>2</c:v>
                </c:pt>
                <c:pt idx="3">
                  <c:v>4</c:v>
                </c:pt>
                <c:pt idx="4">
                  <c:v>7</c:v>
                </c:pt>
                <c:pt idx="5">
                  <c:v>24</c:v>
                </c:pt>
                <c:pt idx="6">
                  <c:v>48</c:v>
                </c:pt>
                <c:pt idx="7">
                  <c:v>72</c:v>
                </c:pt>
                <c:pt idx="8">
                  <c:v>96</c:v>
                </c:pt>
                <c:pt idx="9">
                  <c:v>120</c:v>
                </c:pt>
                <c:pt idx="10">
                  <c:v>144</c:v>
                </c:pt>
                <c:pt idx="11">
                  <c:v>168</c:v>
                </c:pt>
              </c:numCache>
            </c:numRef>
          </c:xVal>
          <c:yVal>
            <c:numRef>
              <c:f>'6% Batch 3'!$C$53:$C$64</c:f>
              <c:numCache>
                <c:formatCode>General</c:formatCode>
                <c:ptCount val="12"/>
                <c:pt idx="0">
                  <c:v>1.1508215459351334</c:v>
                </c:pt>
                <c:pt idx="1">
                  <c:v>1.3587655379339905</c:v>
                </c:pt>
                <c:pt idx="2">
                  <c:v>1.1669952850407201</c:v>
                </c:pt>
                <c:pt idx="3">
                  <c:v>1.0758394056293754</c:v>
                </c:pt>
                <c:pt idx="4">
                  <c:v>1.2038005429347047</c:v>
                </c:pt>
                <c:pt idx="5">
                  <c:v>0.76662380340048564</c:v>
                </c:pt>
                <c:pt idx="6">
                  <c:v>0.66432347478211173</c:v>
                </c:pt>
                <c:pt idx="7">
                  <c:v>0.38699814259179893</c:v>
                </c:pt>
                <c:pt idx="8">
                  <c:v>0.44137733961994574</c:v>
                </c:pt>
                <c:pt idx="9">
                  <c:v>0.16845263609087024</c:v>
                </c:pt>
                <c:pt idx="10">
                  <c:v>0</c:v>
                </c:pt>
                <c:pt idx="11">
                  <c:v>0</c:v>
                </c:pt>
              </c:numCache>
            </c:numRef>
          </c:yVal>
          <c:smooth val="0"/>
          <c:extLst>
            <c:ext xmlns:c16="http://schemas.microsoft.com/office/drawing/2014/chart" uri="{C3380CC4-5D6E-409C-BE32-E72D297353CC}">
              <c16:uniqueId val="{00000001-4013-4848-AA55-2910D718B91D}"/>
            </c:ext>
          </c:extLst>
        </c:ser>
        <c:dLbls>
          <c:showLegendKey val="0"/>
          <c:showVal val="0"/>
          <c:showCatName val="0"/>
          <c:showSerName val="0"/>
          <c:showPercent val="0"/>
          <c:showBubbleSize val="0"/>
        </c:dLbls>
        <c:axId val="834258256"/>
        <c:axId val="1085647152"/>
      </c:scatterChart>
      <c:valAx>
        <c:axId val="834258256"/>
        <c:scaling>
          <c:orientation val="minMax"/>
          <c:max val="168"/>
          <c:min val="0"/>
        </c:scaling>
        <c:delete val="0"/>
        <c:axPos val="b"/>
        <c:title>
          <c:tx>
            <c:rich>
              <a:bodyPr rot="0" spcFirstLastPara="1" vertOverflow="ellipsis" vert="horz" wrap="square" anchor="ctr" anchorCtr="1"/>
              <a:lstStyle/>
              <a:p>
                <a:pPr>
                  <a:defRPr sz="2400" b="0" i="0" u="none" strike="noStrike" kern="1200" baseline="0">
                    <a:solidFill>
                      <a:srgbClr val="303870"/>
                    </a:solidFill>
                    <a:latin typeface="Nunito" pitchFamily="2" charset="77"/>
                    <a:ea typeface="+mn-ea"/>
                    <a:cs typeface="+mn-cs"/>
                  </a:defRPr>
                </a:pPr>
                <a:r>
                  <a:rPr lang="en-US" sz="2400" dirty="0"/>
                  <a:t>Time (h)</a:t>
                </a:r>
              </a:p>
            </c:rich>
          </c:tx>
          <c:overlay val="0"/>
          <c:spPr>
            <a:noFill/>
            <a:ln>
              <a:noFill/>
            </a:ln>
            <a:effectLst/>
          </c:spPr>
          <c:txPr>
            <a:bodyPr rot="0" spcFirstLastPara="1" vertOverflow="ellipsis" vert="horz" wrap="square" anchor="ctr" anchorCtr="1"/>
            <a:lstStyle/>
            <a:p>
              <a:pPr>
                <a:defRPr sz="2400" b="0" i="0" u="none" strike="noStrike" kern="1200" baseline="0">
                  <a:solidFill>
                    <a:srgbClr val="303870"/>
                  </a:solidFill>
                  <a:latin typeface="Nunito" pitchFamily="2" charset="77"/>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rgbClr val="303870"/>
                </a:solidFill>
                <a:latin typeface="Nunito" pitchFamily="2" charset="77"/>
                <a:ea typeface="+mn-ea"/>
                <a:cs typeface="+mn-cs"/>
              </a:defRPr>
            </a:pPr>
            <a:endParaRPr lang="en-US"/>
          </a:p>
        </c:txPr>
        <c:crossAx val="1085647152"/>
        <c:crosses val="autoZero"/>
        <c:crossBetween val="midCat"/>
        <c:majorUnit val="24"/>
      </c:valAx>
      <c:valAx>
        <c:axId val="1085647152"/>
        <c:scaling>
          <c:orientation val="minMax"/>
          <c:max val="1.75"/>
          <c:min val="0"/>
        </c:scaling>
        <c:delete val="0"/>
        <c:axPos val="l"/>
        <c:title>
          <c:tx>
            <c:rich>
              <a:bodyPr rot="-5400000" spcFirstLastPara="1" vertOverflow="ellipsis" vert="horz" wrap="square" anchor="ctr" anchorCtr="1"/>
              <a:lstStyle/>
              <a:p>
                <a:pPr>
                  <a:defRPr sz="2400" b="0" i="0" u="none" strike="noStrike" kern="1200" baseline="0">
                    <a:solidFill>
                      <a:srgbClr val="303870"/>
                    </a:solidFill>
                    <a:latin typeface="Nunito" pitchFamily="2" charset="77"/>
                    <a:ea typeface="+mn-ea"/>
                    <a:cs typeface="+mn-cs"/>
                  </a:defRPr>
                </a:pPr>
                <a:r>
                  <a:rPr lang="en-US" sz="2400" dirty="0"/>
                  <a:t>Percent </a:t>
                </a:r>
                <a:r>
                  <a:rPr lang="en-US" sz="2400" baseline="0" dirty="0"/>
                  <a:t> by Mass Remaining</a:t>
                </a:r>
                <a:endParaRPr lang="en-US" sz="2400" dirty="0"/>
              </a:p>
            </c:rich>
          </c:tx>
          <c:overlay val="0"/>
          <c:spPr>
            <a:noFill/>
            <a:ln>
              <a:noFill/>
            </a:ln>
            <a:effectLst/>
          </c:spPr>
          <c:txPr>
            <a:bodyPr rot="-5400000" spcFirstLastPara="1" vertOverflow="ellipsis" vert="horz" wrap="square" anchor="ctr" anchorCtr="1"/>
            <a:lstStyle/>
            <a:p>
              <a:pPr>
                <a:defRPr sz="2400" b="0" i="0" u="none" strike="noStrike" kern="1200" baseline="0">
                  <a:solidFill>
                    <a:srgbClr val="303870"/>
                  </a:solidFill>
                  <a:latin typeface="Nunito" pitchFamily="2" charset="77"/>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rgbClr val="303870"/>
                </a:solidFill>
                <a:latin typeface="Nunito" pitchFamily="2" charset="77"/>
                <a:ea typeface="+mn-ea"/>
                <a:cs typeface="+mn-cs"/>
              </a:defRPr>
            </a:pPr>
            <a:endParaRPr lang="en-US"/>
          </a:p>
        </c:txPr>
        <c:crossAx val="834258256"/>
        <c:crosses val="autoZero"/>
        <c:crossBetween val="midCat"/>
        <c:majorUnit val="0.25"/>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rgbClr val="303870"/>
              </a:solidFill>
              <a:latin typeface="Nunito" pitchFamily="2" charset="77"/>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rgbClr val="303870"/>
          </a:solidFill>
          <a:latin typeface="Nunito" pitchFamily="2" charset="77"/>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3200" b="0" i="0" u="none" strike="noStrike" kern="1200" spc="0" baseline="0">
                <a:solidFill>
                  <a:srgbClr val="303870"/>
                </a:solidFill>
                <a:latin typeface="Nunito" pitchFamily="2" charset="77"/>
                <a:ea typeface="Baskerville" panose="02020502070401020303" pitchFamily="18" charset="0"/>
                <a:cs typeface="Times New Roman" panose="02020603050405020304" pitchFamily="18" charset="0"/>
              </a:defRPr>
            </a:pPr>
            <a:r>
              <a:rPr lang="en-US" sz="3200" dirty="0">
                <a:solidFill>
                  <a:srgbClr val="303870"/>
                </a:solidFill>
              </a:rPr>
              <a:t>Concentration</a:t>
            </a:r>
            <a:r>
              <a:rPr lang="en-US" sz="3200" baseline="0" dirty="0">
                <a:solidFill>
                  <a:srgbClr val="303870"/>
                </a:solidFill>
              </a:rPr>
              <a:t> of </a:t>
            </a:r>
            <a:r>
              <a:rPr lang="en-US" sz="3200" dirty="0">
                <a:solidFill>
                  <a:schemeClr val="accent2"/>
                </a:solidFill>
              </a:rPr>
              <a:t>Polymer A </a:t>
            </a:r>
            <a:r>
              <a:rPr lang="en-US" sz="3200" dirty="0"/>
              <a:t>in Degradation Supernatant</a:t>
            </a:r>
          </a:p>
        </c:rich>
      </c:tx>
      <c:layout>
        <c:manualLayout>
          <c:xMode val="edge"/>
          <c:yMode val="edge"/>
          <c:x val="0.18529194427619622"/>
          <c:y val="2.6929822363993518E-2"/>
        </c:manualLayout>
      </c:layout>
      <c:overlay val="0"/>
      <c:spPr>
        <a:noFill/>
        <a:ln>
          <a:noFill/>
        </a:ln>
        <a:effectLst/>
      </c:spPr>
      <c:txPr>
        <a:bodyPr rot="0" spcFirstLastPara="1" vertOverflow="ellipsis" vert="horz" wrap="square" anchor="ctr" anchorCtr="1"/>
        <a:lstStyle/>
        <a:p>
          <a:pPr>
            <a:defRPr sz="3200" b="0" i="0" u="none" strike="noStrike" kern="1200" spc="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title>
    <c:autoTitleDeleted val="0"/>
    <c:plotArea>
      <c:layout/>
      <c:scatterChart>
        <c:scatterStyle val="lineMarker"/>
        <c:varyColors val="0"/>
        <c:ser>
          <c:idx val="0"/>
          <c:order val="0"/>
          <c:tx>
            <c:strRef>
              <c:f>'Diluted Iodine'!$G$59</c:f>
              <c:strCache>
                <c:ptCount val="1"/>
                <c:pt idx="0">
                  <c:v>Sample 1</c:v>
                </c:pt>
              </c:strCache>
            </c:strRef>
          </c:tx>
          <c:spPr>
            <a:ln w="19050" cap="rnd">
              <a:solidFill>
                <a:schemeClr val="accent1">
                  <a:shade val="65000"/>
                </a:schemeClr>
              </a:solidFill>
              <a:round/>
            </a:ln>
            <a:effectLst/>
          </c:spPr>
          <c:marker>
            <c:symbol val="circle"/>
            <c:size val="5"/>
            <c:spPr>
              <a:solidFill>
                <a:schemeClr val="accent1">
                  <a:shade val="65000"/>
                </a:schemeClr>
              </a:solidFill>
              <a:ln w="9525">
                <a:solidFill>
                  <a:schemeClr val="accent1">
                    <a:shade val="65000"/>
                  </a:schemeClr>
                </a:solidFill>
              </a:ln>
              <a:effectLst/>
            </c:spPr>
          </c:marker>
          <c:errBars>
            <c:errDir val="y"/>
            <c:errBarType val="both"/>
            <c:errValType val="cust"/>
            <c:noEndCap val="0"/>
            <c:plus>
              <c:numRef>
                <c:f>'Diluted Iodine'!$J$60:$J$70</c:f>
                <c:numCache>
                  <c:formatCode>General</c:formatCode>
                  <c:ptCount val="11"/>
                  <c:pt idx="1">
                    <c:v>0.17624795144231006</c:v>
                  </c:pt>
                  <c:pt idx="2">
                    <c:v>9.1648934750001271E-2</c:v>
                  </c:pt>
                  <c:pt idx="3">
                    <c:v>7.0499180576924114E-2</c:v>
                  </c:pt>
                  <c:pt idx="4">
                    <c:v>9.869885280769361E-2</c:v>
                  </c:pt>
                  <c:pt idx="5">
                    <c:v>0.11984860698077013</c:v>
                  </c:pt>
                  <c:pt idx="6">
                    <c:v>0.44414483763462187</c:v>
                  </c:pt>
                  <c:pt idx="7">
                    <c:v>5.639934446153929E-2</c:v>
                  </c:pt>
                  <c:pt idx="8">
                    <c:v>7.7549098634616453E-2</c:v>
                  </c:pt>
                  <c:pt idx="9">
                    <c:v>3.5249590288462015E-2</c:v>
                  </c:pt>
                  <c:pt idx="10">
                    <c:v>8.4599016692308723E-2</c:v>
                  </c:pt>
                </c:numCache>
              </c:numRef>
            </c:plus>
            <c:minus>
              <c:numRef>
                <c:f>'Diluted Iodine'!$J$60:$J$70</c:f>
                <c:numCache>
                  <c:formatCode>General</c:formatCode>
                  <c:ptCount val="11"/>
                  <c:pt idx="1">
                    <c:v>0.17624795144231006</c:v>
                  </c:pt>
                  <c:pt idx="2">
                    <c:v>9.1648934750001271E-2</c:v>
                  </c:pt>
                  <c:pt idx="3">
                    <c:v>7.0499180576924114E-2</c:v>
                  </c:pt>
                  <c:pt idx="4">
                    <c:v>9.869885280769361E-2</c:v>
                  </c:pt>
                  <c:pt idx="5">
                    <c:v>0.11984860698077013</c:v>
                  </c:pt>
                  <c:pt idx="6">
                    <c:v>0.44414483763462187</c:v>
                  </c:pt>
                  <c:pt idx="7">
                    <c:v>5.639934446153929E-2</c:v>
                  </c:pt>
                  <c:pt idx="8">
                    <c:v>7.7549098634616453E-2</c:v>
                  </c:pt>
                  <c:pt idx="9">
                    <c:v>3.5249590288462015E-2</c:v>
                  </c:pt>
                  <c:pt idx="10">
                    <c:v>8.4599016692308723E-2</c:v>
                  </c:pt>
                </c:numCache>
              </c:numRef>
            </c:minus>
            <c:spPr>
              <a:noFill/>
              <a:ln w="9525" cap="flat" cmpd="sng" algn="ctr">
                <a:solidFill>
                  <a:schemeClr val="tx1">
                    <a:lumMod val="65000"/>
                    <a:lumOff val="35000"/>
                  </a:schemeClr>
                </a:solidFill>
                <a:round/>
              </a:ln>
              <a:effectLst/>
            </c:spPr>
          </c:errBars>
          <c:xVal>
            <c:numRef>
              <c:f>'Diluted Iodine'!$F$60:$F$70</c:f>
              <c:numCache>
                <c:formatCode>General</c:formatCode>
                <c:ptCount val="11"/>
                <c:pt idx="0">
                  <c:v>0</c:v>
                </c:pt>
                <c:pt idx="1">
                  <c:v>1</c:v>
                </c:pt>
                <c:pt idx="2">
                  <c:v>2</c:v>
                </c:pt>
                <c:pt idx="3">
                  <c:v>4</c:v>
                </c:pt>
                <c:pt idx="4">
                  <c:v>7</c:v>
                </c:pt>
                <c:pt idx="5">
                  <c:v>24</c:v>
                </c:pt>
                <c:pt idx="6">
                  <c:v>48</c:v>
                </c:pt>
                <c:pt idx="7">
                  <c:v>72</c:v>
                </c:pt>
                <c:pt idx="8">
                  <c:v>96</c:v>
                </c:pt>
                <c:pt idx="9">
                  <c:v>120</c:v>
                </c:pt>
                <c:pt idx="10">
                  <c:v>144</c:v>
                </c:pt>
              </c:numCache>
            </c:numRef>
          </c:xVal>
          <c:yVal>
            <c:numRef>
              <c:f>'Diluted Iodine'!$G$60:$G$70</c:f>
              <c:numCache>
                <c:formatCode>General</c:formatCode>
                <c:ptCount val="11"/>
                <c:pt idx="1">
                  <c:v>2.7198404785643064</c:v>
                </c:pt>
                <c:pt idx="2">
                  <c:v>2.1814556331006978</c:v>
                </c:pt>
                <c:pt idx="3">
                  <c:v>2.5104685942173468</c:v>
                </c:pt>
                <c:pt idx="4">
                  <c:v>3.3080757726819541</c:v>
                </c:pt>
                <c:pt idx="5">
                  <c:v>5.5513459621136594</c:v>
                </c:pt>
                <c:pt idx="6">
                  <c:v>9.1006979062811553</c:v>
                </c:pt>
                <c:pt idx="7">
                  <c:v>5.6410767696909261</c:v>
                </c:pt>
                <c:pt idx="8">
                  <c:v>1.8025922233300096</c:v>
                </c:pt>
                <c:pt idx="9">
                  <c:v>0.60618145563310044</c:v>
                </c:pt>
                <c:pt idx="10">
                  <c:v>0.63609172482552312</c:v>
                </c:pt>
              </c:numCache>
            </c:numRef>
          </c:yVal>
          <c:smooth val="0"/>
          <c:extLst>
            <c:ext xmlns:c16="http://schemas.microsoft.com/office/drawing/2014/chart" uri="{C3380CC4-5D6E-409C-BE32-E72D297353CC}">
              <c16:uniqueId val="{00000000-780D-2F4A-8513-B96938F08784}"/>
            </c:ext>
          </c:extLst>
        </c:ser>
        <c:ser>
          <c:idx val="1"/>
          <c:order val="1"/>
          <c:tx>
            <c:strRef>
              <c:f>'Diluted Iodine'!$H$59</c:f>
              <c:strCache>
                <c:ptCount val="1"/>
                <c:pt idx="0">
                  <c:v>Sample 2</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errBars>
            <c:errDir val="y"/>
            <c:errBarType val="both"/>
            <c:errValType val="cust"/>
            <c:noEndCap val="0"/>
            <c:plus>
              <c:numRef>
                <c:f>'Diluted Iodine'!$K$60:$K$70</c:f>
                <c:numCache>
                  <c:formatCode>General</c:formatCode>
                  <c:ptCount val="11"/>
                  <c:pt idx="1">
                    <c:v>0.19034778755769569</c:v>
                  </c:pt>
                  <c:pt idx="2">
                    <c:v>1.4099836115384822E-2</c:v>
                  </c:pt>
                  <c:pt idx="3">
                    <c:v>0.1480482792115401</c:v>
                  </c:pt>
                  <c:pt idx="4">
                    <c:v>0.16919803338461695</c:v>
                  </c:pt>
                  <c:pt idx="5">
                    <c:v>7.0499180576924902E-3</c:v>
                  </c:pt>
                  <c:pt idx="6">
                    <c:v>0.24674713201923401</c:v>
                  </c:pt>
                  <c:pt idx="7">
                    <c:v>1.4099836115384666E-2</c:v>
                  </c:pt>
                  <c:pt idx="8">
                    <c:v>7.7549098634616453E-2</c:v>
                  </c:pt>
                  <c:pt idx="9">
                    <c:v>5.6399344461538825E-2</c:v>
                  </c:pt>
                  <c:pt idx="10">
                    <c:v>0.1832978695000024</c:v>
                  </c:pt>
                </c:numCache>
              </c:numRef>
            </c:plus>
            <c:minus>
              <c:numRef>
                <c:f>'Diluted Iodine'!$K$60:$K$70</c:f>
                <c:numCache>
                  <c:formatCode>General</c:formatCode>
                  <c:ptCount val="11"/>
                  <c:pt idx="1">
                    <c:v>0.19034778755769569</c:v>
                  </c:pt>
                  <c:pt idx="2">
                    <c:v>1.4099836115384822E-2</c:v>
                  </c:pt>
                  <c:pt idx="3">
                    <c:v>0.1480482792115401</c:v>
                  </c:pt>
                  <c:pt idx="4">
                    <c:v>0.16919803338461695</c:v>
                  </c:pt>
                  <c:pt idx="5">
                    <c:v>7.0499180576924902E-3</c:v>
                  </c:pt>
                  <c:pt idx="6">
                    <c:v>0.24674713201923401</c:v>
                  </c:pt>
                  <c:pt idx="7">
                    <c:v>1.4099836115384666E-2</c:v>
                  </c:pt>
                  <c:pt idx="8">
                    <c:v>7.7549098634616453E-2</c:v>
                  </c:pt>
                  <c:pt idx="9">
                    <c:v>5.6399344461538825E-2</c:v>
                  </c:pt>
                  <c:pt idx="10">
                    <c:v>0.1832978695000024</c:v>
                  </c:pt>
                </c:numCache>
              </c:numRef>
            </c:minus>
            <c:spPr>
              <a:noFill/>
              <a:ln w="9525" cap="flat" cmpd="sng" algn="ctr">
                <a:solidFill>
                  <a:schemeClr val="tx1">
                    <a:lumMod val="65000"/>
                    <a:lumOff val="35000"/>
                  </a:schemeClr>
                </a:solidFill>
                <a:round/>
              </a:ln>
              <a:effectLst/>
            </c:spPr>
          </c:errBars>
          <c:xVal>
            <c:numRef>
              <c:f>'Diluted Iodine'!$F$60:$F$70</c:f>
              <c:numCache>
                <c:formatCode>General</c:formatCode>
                <c:ptCount val="11"/>
                <c:pt idx="0">
                  <c:v>0</c:v>
                </c:pt>
                <c:pt idx="1">
                  <c:v>1</c:v>
                </c:pt>
                <c:pt idx="2">
                  <c:v>2</c:v>
                </c:pt>
                <c:pt idx="3">
                  <c:v>4</c:v>
                </c:pt>
                <c:pt idx="4">
                  <c:v>7</c:v>
                </c:pt>
                <c:pt idx="5">
                  <c:v>24</c:v>
                </c:pt>
                <c:pt idx="6">
                  <c:v>48</c:v>
                </c:pt>
                <c:pt idx="7">
                  <c:v>72</c:v>
                </c:pt>
                <c:pt idx="8">
                  <c:v>96</c:v>
                </c:pt>
                <c:pt idx="9">
                  <c:v>120</c:v>
                </c:pt>
                <c:pt idx="10">
                  <c:v>144</c:v>
                </c:pt>
              </c:numCache>
            </c:numRef>
          </c:xVal>
          <c:yVal>
            <c:numRef>
              <c:f>'Diluted Iodine'!$H$60:$H$70</c:f>
              <c:numCache>
                <c:formatCode>General</c:formatCode>
                <c:ptCount val="11"/>
                <c:pt idx="1">
                  <c:v>1.6630109670987032</c:v>
                </c:pt>
                <c:pt idx="2">
                  <c:v>3.3878364905284144</c:v>
                </c:pt>
                <c:pt idx="3">
                  <c:v>2.3010967098703885</c:v>
                </c:pt>
                <c:pt idx="4">
                  <c:v>5.6211365902293124</c:v>
                </c:pt>
                <c:pt idx="5">
                  <c:v>5.3519441674975079</c:v>
                </c:pt>
                <c:pt idx="6">
                  <c:v>6.1096709870388821</c:v>
                </c:pt>
                <c:pt idx="7">
                  <c:v>6.398803589232303</c:v>
                </c:pt>
                <c:pt idx="8">
                  <c:v>2.879361914257228</c:v>
                </c:pt>
                <c:pt idx="9">
                  <c:v>3.6071784646061813</c:v>
                </c:pt>
                <c:pt idx="10">
                  <c:v>2.8095712861415745</c:v>
                </c:pt>
              </c:numCache>
            </c:numRef>
          </c:yVal>
          <c:smooth val="0"/>
          <c:extLst>
            <c:ext xmlns:c16="http://schemas.microsoft.com/office/drawing/2014/chart" uri="{C3380CC4-5D6E-409C-BE32-E72D297353CC}">
              <c16:uniqueId val="{00000001-780D-2F4A-8513-B96938F08784}"/>
            </c:ext>
          </c:extLst>
        </c:ser>
        <c:ser>
          <c:idx val="2"/>
          <c:order val="2"/>
          <c:tx>
            <c:strRef>
              <c:f>'Diluted Iodine'!$I$59</c:f>
              <c:strCache>
                <c:ptCount val="1"/>
                <c:pt idx="0">
                  <c:v>Sample 3</c:v>
                </c:pt>
              </c:strCache>
            </c:strRef>
          </c:tx>
          <c:spPr>
            <a:ln w="19050" cap="rnd">
              <a:solidFill>
                <a:schemeClr val="accent1">
                  <a:tint val="65000"/>
                </a:schemeClr>
              </a:solidFill>
              <a:round/>
            </a:ln>
            <a:effectLst/>
          </c:spPr>
          <c:marker>
            <c:symbol val="circle"/>
            <c:size val="5"/>
            <c:spPr>
              <a:solidFill>
                <a:schemeClr val="accent1">
                  <a:tint val="65000"/>
                </a:schemeClr>
              </a:solidFill>
              <a:ln w="9525">
                <a:solidFill>
                  <a:schemeClr val="accent1">
                    <a:tint val="65000"/>
                  </a:schemeClr>
                </a:solidFill>
              </a:ln>
              <a:effectLst/>
            </c:spPr>
          </c:marker>
          <c:errBars>
            <c:errDir val="y"/>
            <c:errBarType val="both"/>
            <c:errValType val="cust"/>
            <c:noEndCap val="0"/>
            <c:plus>
              <c:numRef>
                <c:f>'Diluted Iodine'!$L$60:$L$70</c:f>
                <c:numCache>
                  <c:formatCode>General</c:formatCode>
                  <c:ptCount val="11"/>
                  <c:pt idx="1">
                    <c:v>4.9349426403846805E-2</c:v>
                  </c:pt>
                  <c:pt idx="2">
                    <c:v>5.6399344461539214E-2</c:v>
                  </c:pt>
                  <c:pt idx="3">
                    <c:v>0.12689852503846355</c:v>
                  </c:pt>
                  <c:pt idx="4">
                    <c:v>7.0499180576924902E-3</c:v>
                  </c:pt>
                  <c:pt idx="5">
                    <c:v>0.19034778755769502</c:v>
                  </c:pt>
                  <c:pt idx="6">
                    <c:v>7.0499180576923962E-2</c:v>
                  </c:pt>
                  <c:pt idx="7">
                    <c:v>0.1480482792115404</c:v>
                  </c:pt>
                  <c:pt idx="8">
                    <c:v>8.4599016692308779E-2</c:v>
                  </c:pt>
                  <c:pt idx="9">
                    <c:v>0.31019639453846581</c:v>
                  </c:pt>
                  <c:pt idx="10">
                    <c:v>1.4099836115384744E-2</c:v>
                  </c:pt>
                </c:numCache>
              </c:numRef>
            </c:plus>
            <c:minus>
              <c:numRef>
                <c:f>'Diluted Iodine'!$L$60:$L$70</c:f>
                <c:numCache>
                  <c:formatCode>General</c:formatCode>
                  <c:ptCount val="11"/>
                  <c:pt idx="1">
                    <c:v>4.9349426403846805E-2</c:v>
                  </c:pt>
                  <c:pt idx="2">
                    <c:v>5.6399344461539214E-2</c:v>
                  </c:pt>
                  <c:pt idx="3">
                    <c:v>0.12689852503846355</c:v>
                  </c:pt>
                  <c:pt idx="4">
                    <c:v>7.0499180576924902E-3</c:v>
                  </c:pt>
                  <c:pt idx="5">
                    <c:v>0.19034778755769502</c:v>
                  </c:pt>
                  <c:pt idx="6">
                    <c:v>7.0499180576923962E-2</c:v>
                  </c:pt>
                  <c:pt idx="7">
                    <c:v>0.1480482792115404</c:v>
                  </c:pt>
                  <c:pt idx="8">
                    <c:v>8.4599016692308779E-2</c:v>
                  </c:pt>
                  <c:pt idx="9">
                    <c:v>0.31019639453846581</c:v>
                  </c:pt>
                  <c:pt idx="10">
                    <c:v>1.4099836115384744E-2</c:v>
                  </c:pt>
                </c:numCache>
              </c:numRef>
            </c:minus>
            <c:spPr>
              <a:noFill/>
              <a:ln w="9525" cap="flat" cmpd="sng" algn="ctr">
                <a:solidFill>
                  <a:schemeClr val="tx1">
                    <a:lumMod val="65000"/>
                    <a:lumOff val="35000"/>
                  </a:schemeClr>
                </a:solidFill>
                <a:round/>
              </a:ln>
              <a:effectLst/>
            </c:spPr>
          </c:errBars>
          <c:xVal>
            <c:numRef>
              <c:f>'Diluted Iodine'!$F$60:$F$70</c:f>
              <c:numCache>
                <c:formatCode>General</c:formatCode>
                <c:ptCount val="11"/>
                <c:pt idx="0">
                  <c:v>0</c:v>
                </c:pt>
                <c:pt idx="1">
                  <c:v>1</c:v>
                </c:pt>
                <c:pt idx="2">
                  <c:v>2</c:v>
                </c:pt>
                <c:pt idx="3">
                  <c:v>4</c:v>
                </c:pt>
                <c:pt idx="4">
                  <c:v>7</c:v>
                </c:pt>
                <c:pt idx="5">
                  <c:v>24</c:v>
                </c:pt>
                <c:pt idx="6">
                  <c:v>48</c:v>
                </c:pt>
                <c:pt idx="7">
                  <c:v>72</c:v>
                </c:pt>
                <c:pt idx="8">
                  <c:v>96</c:v>
                </c:pt>
                <c:pt idx="9">
                  <c:v>120</c:v>
                </c:pt>
                <c:pt idx="10">
                  <c:v>144</c:v>
                </c:pt>
              </c:numCache>
            </c:numRef>
          </c:xVal>
          <c:yVal>
            <c:numRef>
              <c:f>'Diluted Iodine'!$I$60:$I$70</c:f>
              <c:numCache>
                <c:formatCode>General</c:formatCode>
                <c:ptCount val="11"/>
                <c:pt idx="1">
                  <c:v>1.5832502492522427</c:v>
                </c:pt>
                <c:pt idx="2">
                  <c:v>1.6131605184446656</c:v>
                </c:pt>
                <c:pt idx="3">
                  <c:v>5.1425722831505487</c:v>
                </c:pt>
                <c:pt idx="4">
                  <c:v>6.1894317048853429</c:v>
                </c:pt>
                <c:pt idx="5">
                  <c:v>4.5742771684945165</c:v>
                </c:pt>
                <c:pt idx="6">
                  <c:v>5.1824526420737786</c:v>
                </c:pt>
                <c:pt idx="7">
                  <c:v>4.3150548354935188</c:v>
                </c:pt>
                <c:pt idx="8">
                  <c:v>3.1684945164506475</c:v>
                </c:pt>
                <c:pt idx="9">
                  <c:v>3.3280159521435686</c:v>
                </c:pt>
                <c:pt idx="10">
                  <c:v>1.1545363908275164</c:v>
                </c:pt>
              </c:numCache>
            </c:numRef>
          </c:yVal>
          <c:smooth val="0"/>
          <c:extLst>
            <c:ext xmlns:c16="http://schemas.microsoft.com/office/drawing/2014/chart" uri="{C3380CC4-5D6E-409C-BE32-E72D297353CC}">
              <c16:uniqueId val="{00000002-780D-2F4A-8513-B96938F08784}"/>
            </c:ext>
          </c:extLst>
        </c:ser>
        <c:dLbls>
          <c:showLegendKey val="0"/>
          <c:showVal val="0"/>
          <c:showCatName val="0"/>
          <c:showSerName val="0"/>
          <c:showPercent val="0"/>
          <c:showBubbleSize val="0"/>
        </c:dLbls>
        <c:axId val="1038441567"/>
        <c:axId val="1036574623"/>
      </c:scatterChart>
      <c:valAx>
        <c:axId val="1038441567"/>
        <c:scaling>
          <c:orientation val="minMax"/>
          <c:max val="144"/>
          <c:min val="0"/>
        </c:scaling>
        <c:delete val="0"/>
        <c:axPos val="b"/>
        <c:title>
          <c:tx>
            <c:rich>
              <a:bodyPr rot="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r>
                  <a:rPr lang="en-US" dirty="0"/>
                  <a:t>Time (h)</a:t>
                </a:r>
              </a:p>
            </c:rich>
          </c:tx>
          <c:overlay val="0"/>
          <c:spPr>
            <a:noFill/>
            <a:ln>
              <a:noFill/>
            </a:ln>
            <a:effectLst/>
          </c:spPr>
          <c:txPr>
            <a:bodyPr rot="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crossAx val="1036574623"/>
        <c:crosses val="autoZero"/>
        <c:crossBetween val="midCat"/>
        <c:majorUnit val="24"/>
      </c:valAx>
      <c:valAx>
        <c:axId val="1036574623"/>
        <c:scaling>
          <c:orientation val="minMax"/>
        </c:scaling>
        <c:delete val="0"/>
        <c:axPos val="l"/>
        <c:title>
          <c:tx>
            <c:rich>
              <a:bodyPr rot="-54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r>
                  <a:rPr lang="en-US" dirty="0"/>
                  <a:t>Concentration (mg/mL)</a:t>
                </a:r>
              </a:p>
            </c:rich>
          </c:tx>
          <c:overlay val="0"/>
          <c:spPr>
            <a:noFill/>
            <a:ln>
              <a:noFill/>
            </a:ln>
            <a:effectLst/>
          </c:spPr>
          <c:txPr>
            <a:bodyPr rot="-54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crossAx val="1038441567"/>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800" b="0" i="0" u="none" strike="noStrike" kern="1200" spc="0" baseline="0">
                <a:solidFill>
                  <a:srgbClr val="303870"/>
                </a:solidFill>
                <a:latin typeface="Nunito" pitchFamily="2" charset="77"/>
                <a:ea typeface="Baskerville" panose="02020502070401020303" pitchFamily="18" charset="0"/>
                <a:cs typeface="Times New Roman" panose="02020603050405020304" pitchFamily="18" charset="0"/>
              </a:defRPr>
            </a:pPr>
            <a:r>
              <a:rPr lang="en-US" sz="3200" dirty="0">
                <a:solidFill>
                  <a:srgbClr val="303870"/>
                </a:solidFill>
              </a:rPr>
              <a:t>Concentration</a:t>
            </a:r>
            <a:r>
              <a:rPr lang="en-US" sz="3200" baseline="0" dirty="0">
                <a:solidFill>
                  <a:srgbClr val="303870"/>
                </a:solidFill>
              </a:rPr>
              <a:t> of </a:t>
            </a:r>
            <a:r>
              <a:rPr lang="en-US" sz="3200" dirty="0">
                <a:solidFill>
                  <a:schemeClr val="accent4"/>
                </a:solidFill>
              </a:rPr>
              <a:t>Protein B </a:t>
            </a:r>
            <a:r>
              <a:rPr lang="en-US" sz="3200" dirty="0"/>
              <a:t>in Degradation Supernatant</a:t>
            </a:r>
          </a:p>
        </c:rich>
      </c:tx>
      <c:layout>
        <c:manualLayout>
          <c:xMode val="edge"/>
          <c:yMode val="edge"/>
          <c:x val="0.18236031306897449"/>
          <c:y val="3.0143833648194746E-2"/>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title>
    <c:autoTitleDeleted val="0"/>
    <c:plotArea>
      <c:layout/>
      <c:scatterChart>
        <c:scatterStyle val="lineMarker"/>
        <c:varyColors val="0"/>
        <c:ser>
          <c:idx val="0"/>
          <c:order val="0"/>
          <c:tx>
            <c:strRef>
              <c:f>BCA!$B$90</c:f>
              <c:strCache>
                <c:ptCount val="1"/>
                <c:pt idx="0">
                  <c:v>Sample 1</c:v>
                </c:pt>
              </c:strCache>
            </c:strRef>
          </c:tx>
          <c:spPr>
            <a:ln w="19050" cap="rnd">
              <a:solidFill>
                <a:schemeClr val="accent1">
                  <a:shade val="65000"/>
                </a:schemeClr>
              </a:solidFill>
              <a:round/>
            </a:ln>
            <a:effectLst/>
          </c:spPr>
          <c:marker>
            <c:symbol val="circle"/>
            <c:size val="5"/>
            <c:spPr>
              <a:solidFill>
                <a:schemeClr val="accent1">
                  <a:shade val="65000"/>
                </a:schemeClr>
              </a:solidFill>
              <a:ln w="9525">
                <a:solidFill>
                  <a:schemeClr val="accent1">
                    <a:shade val="65000"/>
                  </a:schemeClr>
                </a:solidFill>
              </a:ln>
              <a:effectLst/>
            </c:spPr>
          </c:marker>
          <c:errBars>
            <c:errDir val="y"/>
            <c:errBarType val="both"/>
            <c:errValType val="cust"/>
            <c:noEndCap val="0"/>
            <c:plus>
              <c:numRef>
                <c:f>BCA!$B$105:$B$115</c:f>
                <c:numCache>
                  <c:formatCode>General</c:formatCode>
                  <c:ptCount val="11"/>
                  <c:pt idx="2">
                    <c:v>2.6237728429928009E-3</c:v>
                  </c:pt>
                  <c:pt idx="3">
                    <c:v>5.2475456859855238E-3</c:v>
                  </c:pt>
                  <c:pt idx="4">
                    <c:v>3.1485274115913141E-2</c:v>
                  </c:pt>
                  <c:pt idx="5">
                    <c:v>5.7723002545840681E-2</c:v>
                  </c:pt>
                  <c:pt idx="6">
                    <c:v>5.2475456859854448E-3</c:v>
                  </c:pt>
                  <c:pt idx="7">
                    <c:v>3.6732819801898582E-2</c:v>
                  </c:pt>
                  <c:pt idx="8">
                    <c:v>3.6732819801898582E-2</c:v>
                  </c:pt>
                  <c:pt idx="9">
                    <c:v>3.4109046958905834E-2</c:v>
                  </c:pt>
                  <c:pt idx="10">
                    <c:v>1.3118864214963751E-2</c:v>
                  </c:pt>
                </c:numCache>
              </c:numRef>
            </c:plus>
            <c:minus>
              <c:numRef>
                <c:f>BCA!$B$105:$B$115</c:f>
                <c:numCache>
                  <c:formatCode>General</c:formatCode>
                  <c:ptCount val="11"/>
                  <c:pt idx="2">
                    <c:v>2.6237728429928009E-3</c:v>
                  </c:pt>
                  <c:pt idx="3">
                    <c:v>5.2475456859855238E-3</c:v>
                  </c:pt>
                  <c:pt idx="4">
                    <c:v>3.1485274115913141E-2</c:v>
                  </c:pt>
                  <c:pt idx="5">
                    <c:v>5.7723002545840681E-2</c:v>
                  </c:pt>
                  <c:pt idx="6">
                    <c:v>5.2475456859854448E-3</c:v>
                  </c:pt>
                  <c:pt idx="7">
                    <c:v>3.6732819801898582E-2</c:v>
                  </c:pt>
                  <c:pt idx="8">
                    <c:v>3.6732819801898582E-2</c:v>
                  </c:pt>
                  <c:pt idx="9">
                    <c:v>3.4109046958905834E-2</c:v>
                  </c:pt>
                  <c:pt idx="10">
                    <c:v>1.3118864214963751E-2</c:v>
                  </c:pt>
                </c:numCache>
              </c:numRef>
            </c:minus>
            <c:spPr>
              <a:noFill/>
              <a:ln w="9525" cap="flat" cmpd="sng" algn="ctr">
                <a:solidFill>
                  <a:schemeClr val="tx1">
                    <a:lumMod val="65000"/>
                    <a:lumOff val="35000"/>
                  </a:schemeClr>
                </a:solidFill>
                <a:round/>
              </a:ln>
              <a:effectLst/>
            </c:spPr>
          </c:errBars>
          <c:xVal>
            <c:numRef>
              <c:f>BCA!$A$91:$A$101</c:f>
              <c:numCache>
                <c:formatCode>General</c:formatCode>
                <c:ptCount val="11"/>
                <c:pt idx="1">
                  <c:v>1</c:v>
                </c:pt>
                <c:pt idx="2">
                  <c:v>2</c:v>
                </c:pt>
                <c:pt idx="3">
                  <c:v>4</c:v>
                </c:pt>
                <c:pt idx="4">
                  <c:v>7</c:v>
                </c:pt>
                <c:pt idx="5">
                  <c:v>24</c:v>
                </c:pt>
                <c:pt idx="6">
                  <c:v>48</c:v>
                </c:pt>
                <c:pt idx="7">
                  <c:v>72</c:v>
                </c:pt>
                <c:pt idx="8">
                  <c:v>96</c:v>
                </c:pt>
                <c:pt idx="9">
                  <c:v>120</c:v>
                </c:pt>
                <c:pt idx="10">
                  <c:v>144</c:v>
                </c:pt>
              </c:numCache>
            </c:numRef>
          </c:xVal>
          <c:yVal>
            <c:numRef>
              <c:f>BCA!$B$91:$B$101</c:f>
              <c:numCache>
                <c:formatCode>General</c:formatCode>
                <c:ptCount val="11"/>
                <c:pt idx="2">
                  <c:v>0.77773654916512058</c:v>
                </c:pt>
                <c:pt idx="3">
                  <c:v>0.92059369202226327</c:v>
                </c:pt>
                <c:pt idx="4">
                  <c:v>1.1729128014842298</c:v>
                </c:pt>
                <c:pt idx="5">
                  <c:v>0.78330241187384042</c:v>
                </c:pt>
                <c:pt idx="6">
                  <c:v>1.5625231910946198</c:v>
                </c:pt>
                <c:pt idx="7">
                  <c:v>0.87606679035250445</c:v>
                </c:pt>
                <c:pt idx="8">
                  <c:v>0.28979591836734692</c:v>
                </c:pt>
                <c:pt idx="9">
                  <c:v>6.1595547309833035E-2</c:v>
                </c:pt>
                <c:pt idx="10">
                  <c:v>9.6474953617810694E-3</c:v>
                </c:pt>
              </c:numCache>
            </c:numRef>
          </c:yVal>
          <c:smooth val="0"/>
          <c:extLst>
            <c:ext xmlns:c16="http://schemas.microsoft.com/office/drawing/2014/chart" uri="{C3380CC4-5D6E-409C-BE32-E72D297353CC}">
              <c16:uniqueId val="{00000000-5981-5544-8F56-3BB0CD6A2BE2}"/>
            </c:ext>
          </c:extLst>
        </c:ser>
        <c:ser>
          <c:idx val="1"/>
          <c:order val="1"/>
          <c:tx>
            <c:strRef>
              <c:f>BCA!$C$90</c:f>
              <c:strCache>
                <c:ptCount val="1"/>
                <c:pt idx="0">
                  <c:v>Sample 2</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errBars>
            <c:errDir val="y"/>
            <c:errBarType val="both"/>
            <c:errValType val="cust"/>
            <c:noEndCap val="0"/>
            <c:plus>
              <c:numRef>
                <c:f>BCA!$C$105:$C$115</c:f>
                <c:numCache>
                  <c:formatCode>General</c:formatCode>
                  <c:ptCount val="11"/>
                  <c:pt idx="1">
                    <c:v>2.6237728429927224E-3</c:v>
                  </c:pt>
                  <c:pt idx="2">
                    <c:v>5.2475456859856018E-3</c:v>
                  </c:pt>
                  <c:pt idx="3">
                    <c:v>2.6237728429927224E-3</c:v>
                  </c:pt>
                  <c:pt idx="4">
                    <c:v>6.2970548231826282E-2</c:v>
                  </c:pt>
                  <c:pt idx="5">
                    <c:v>3.4109046958905861E-2</c:v>
                  </c:pt>
                  <c:pt idx="6">
                    <c:v>9.4455822347738944E-2</c:v>
                  </c:pt>
                  <c:pt idx="7">
                    <c:v>3.4109046958905626E-2</c:v>
                  </c:pt>
                  <c:pt idx="8">
                    <c:v>5.5099229702847724E-2</c:v>
                  </c:pt>
                  <c:pt idx="9">
                    <c:v>3.4109046958905785E-2</c:v>
                  </c:pt>
                  <c:pt idx="10">
                    <c:v>2.3613955586934656E-2</c:v>
                  </c:pt>
                </c:numCache>
              </c:numRef>
            </c:plus>
            <c:minus>
              <c:numRef>
                <c:f>BCA!$C$105:$C$115</c:f>
                <c:numCache>
                  <c:formatCode>General</c:formatCode>
                  <c:ptCount val="11"/>
                  <c:pt idx="1">
                    <c:v>2.6237728429927224E-3</c:v>
                  </c:pt>
                  <c:pt idx="2">
                    <c:v>5.2475456859856018E-3</c:v>
                  </c:pt>
                  <c:pt idx="3">
                    <c:v>2.6237728429927224E-3</c:v>
                  </c:pt>
                  <c:pt idx="4">
                    <c:v>6.2970548231826282E-2</c:v>
                  </c:pt>
                  <c:pt idx="5">
                    <c:v>3.4109046958905861E-2</c:v>
                  </c:pt>
                  <c:pt idx="6">
                    <c:v>9.4455822347738944E-2</c:v>
                  </c:pt>
                  <c:pt idx="7">
                    <c:v>3.4109046958905626E-2</c:v>
                  </c:pt>
                  <c:pt idx="8">
                    <c:v>5.5099229702847724E-2</c:v>
                  </c:pt>
                  <c:pt idx="9">
                    <c:v>3.4109046958905785E-2</c:v>
                  </c:pt>
                  <c:pt idx="10">
                    <c:v>2.3613955586934656E-2</c:v>
                  </c:pt>
                </c:numCache>
              </c:numRef>
            </c:minus>
            <c:spPr>
              <a:noFill/>
              <a:ln w="9525" cap="flat" cmpd="sng" algn="ctr">
                <a:solidFill>
                  <a:schemeClr val="tx1">
                    <a:lumMod val="65000"/>
                    <a:lumOff val="35000"/>
                  </a:schemeClr>
                </a:solidFill>
                <a:round/>
              </a:ln>
              <a:effectLst/>
            </c:spPr>
          </c:errBars>
          <c:xVal>
            <c:numRef>
              <c:f>BCA!$A$91:$A$101</c:f>
              <c:numCache>
                <c:formatCode>General</c:formatCode>
                <c:ptCount val="11"/>
                <c:pt idx="1">
                  <c:v>1</c:v>
                </c:pt>
                <c:pt idx="2">
                  <c:v>2</c:v>
                </c:pt>
                <c:pt idx="3">
                  <c:v>4</c:v>
                </c:pt>
                <c:pt idx="4">
                  <c:v>7</c:v>
                </c:pt>
                <c:pt idx="5">
                  <c:v>24</c:v>
                </c:pt>
                <c:pt idx="6">
                  <c:v>48</c:v>
                </c:pt>
                <c:pt idx="7">
                  <c:v>72</c:v>
                </c:pt>
                <c:pt idx="8">
                  <c:v>96</c:v>
                </c:pt>
                <c:pt idx="9">
                  <c:v>120</c:v>
                </c:pt>
                <c:pt idx="10">
                  <c:v>144</c:v>
                </c:pt>
              </c:numCache>
            </c:numRef>
          </c:xVal>
          <c:yVal>
            <c:numRef>
              <c:f>BCA!$C$91:$C$101</c:f>
              <c:numCache>
                <c:formatCode>General</c:formatCode>
                <c:ptCount val="11"/>
                <c:pt idx="1">
                  <c:v>0.68868274582560285</c:v>
                </c:pt>
                <c:pt idx="2">
                  <c:v>1.0430426716141001</c:v>
                </c:pt>
                <c:pt idx="3">
                  <c:v>0.60705009276437849</c:v>
                </c:pt>
                <c:pt idx="4">
                  <c:v>1.5402597402597402</c:v>
                </c:pt>
                <c:pt idx="5">
                  <c:v>0.8</c:v>
                </c:pt>
                <c:pt idx="6">
                  <c:v>1.6923933209647495</c:v>
                </c:pt>
                <c:pt idx="7">
                  <c:v>1.0857142857142856</c:v>
                </c:pt>
                <c:pt idx="8">
                  <c:v>0.87050092764378473</c:v>
                </c:pt>
                <c:pt idx="9">
                  <c:v>0.91873840445269006</c:v>
                </c:pt>
                <c:pt idx="10">
                  <c:v>0.60705009276437849</c:v>
                </c:pt>
              </c:numCache>
            </c:numRef>
          </c:yVal>
          <c:smooth val="0"/>
          <c:extLst>
            <c:ext xmlns:c16="http://schemas.microsoft.com/office/drawing/2014/chart" uri="{C3380CC4-5D6E-409C-BE32-E72D297353CC}">
              <c16:uniqueId val="{00000001-5981-5544-8F56-3BB0CD6A2BE2}"/>
            </c:ext>
          </c:extLst>
        </c:ser>
        <c:ser>
          <c:idx val="2"/>
          <c:order val="2"/>
          <c:tx>
            <c:strRef>
              <c:f>BCA!$D$90</c:f>
              <c:strCache>
                <c:ptCount val="1"/>
                <c:pt idx="0">
                  <c:v>Sample 3</c:v>
                </c:pt>
              </c:strCache>
            </c:strRef>
          </c:tx>
          <c:spPr>
            <a:ln w="19050" cap="rnd">
              <a:solidFill>
                <a:schemeClr val="accent1">
                  <a:tint val="65000"/>
                </a:schemeClr>
              </a:solidFill>
              <a:round/>
            </a:ln>
            <a:effectLst/>
          </c:spPr>
          <c:marker>
            <c:symbol val="circle"/>
            <c:size val="5"/>
            <c:spPr>
              <a:solidFill>
                <a:schemeClr val="accent1">
                  <a:tint val="65000"/>
                </a:schemeClr>
              </a:solidFill>
              <a:ln w="9525">
                <a:solidFill>
                  <a:schemeClr val="accent1">
                    <a:tint val="65000"/>
                  </a:schemeClr>
                </a:solidFill>
              </a:ln>
              <a:effectLst/>
            </c:spPr>
          </c:marker>
          <c:errBars>
            <c:errDir val="y"/>
            <c:errBarType val="both"/>
            <c:errValType val="cust"/>
            <c:noEndCap val="0"/>
            <c:plus>
              <c:numRef>
                <c:f>BCA!$D$105:$D$115</c:f>
                <c:numCache>
                  <c:formatCode>General</c:formatCode>
                  <c:ptCount val="11"/>
                  <c:pt idx="1">
                    <c:v>0</c:v>
                  </c:pt>
                  <c:pt idx="2">
                    <c:v>7.8713185289783234E-3</c:v>
                  </c:pt>
                  <c:pt idx="3">
                    <c:v>0</c:v>
                  </c:pt>
                  <c:pt idx="4">
                    <c:v>7.0841866760804367E-2</c:v>
                  </c:pt>
                  <c:pt idx="5">
                    <c:v>3.6732819801898665E-2</c:v>
                  </c:pt>
                  <c:pt idx="6">
                    <c:v>2.6237728429927536E-2</c:v>
                  </c:pt>
                  <c:pt idx="7">
                    <c:v>2.6237728429927224E-3</c:v>
                  </c:pt>
                  <c:pt idx="8">
                    <c:v>6.5594321074818926E-2</c:v>
                  </c:pt>
                  <c:pt idx="9">
                    <c:v>4.1980365487884107E-2</c:v>
                  </c:pt>
                  <c:pt idx="10">
                    <c:v>0</c:v>
                  </c:pt>
                </c:numCache>
              </c:numRef>
            </c:plus>
            <c:minus>
              <c:numRef>
                <c:f>BCA!$D$105:$D$115</c:f>
                <c:numCache>
                  <c:formatCode>General</c:formatCode>
                  <c:ptCount val="11"/>
                  <c:pt idx="1">
                    <c:v>0</c:v>
                  </c:pt>
                  <c:pt idx="2">
                    <c:v>7.8713185289783234E-3</c:v>
                  </c:pt>
                  <c:pt idx="3">
                    <c:v>0</c:v>
                  </c:pt>
                  <c:pt idx="4">
                    <c:v>7.0841866760804367E-2</c:v>
                  </c:pt>
                  <c:pt idx="5">
                    <c:v>3.6732819801898665E-2</c:v>
                  </c:pt>
                  <c:pt idx="6">
                    <c:v>2.6237728429927536E-2</c:v>
                  </c:pt>
                  <c:pt idx="7">
                    <c:v>2.6237728429927224E-3</c:v>
                  </c:pt>
                  <c:pt idx="8">
                    <c:v>6.5594321074818926E-2</c:v>
                  </c:pt>
                  <c:pt idx="9">
                    <c:v>4.1980365487884107E-2</c:v>
                  </c:pt>
                  <c:pt idx="10">
                    <c:v>0</c:v>
                  </c:pt>
                </c:numCache>
              </c:numRef>
            </c:minus>
            <c:spPr>
              <a:noFill/>
              <a:ln w="9525" cap="flat" cmpd="sng" algn="ctr">
                <a:solidFill>
                  <a:schemeClr val="tx1">
                    <a:lumMod val="65000"/>
                    <a:lumOff val="35000"/>
                  </a:schemeClr>
                </a:solidFill>
                <a:round/>
              </a:ln>
              <a:effectLst/>
            </c:spPr>
          </c:errBars>
          <c:xVal>
            <c:numRef>
              <c:f>BCA!$A$91:$A$101</c:f>
              <c:numCache>
                <c:formatCode>General</c:formatCode>
                <c:ptCount val="11"/>
                <c:pt idx="1">
                  <c:v>1</c:v>
                </c:pt>
                <c:pt idx="2">
                  <c:v>2</c:v>
                </c:pt>
                <c:pt idx="3">
                  <c:v>4</c:v>
                </c:pt>
                <c:pt idx="4">
                  <c:v>7</c:v>
                </c:pt>
                <c:pt idx="5">
                  <c:v>24</c:v>
                </c:pt>
                <c:pt idx="6">
                  <c:v>48</c:v>
                </c:pt>
                <c:pt idx="7">
                  <c:v>72</c:v>
                </c:pt>
                <c:pt idx="8">
                  <c:v>96</c:v>
                </c:pt>
                <c:pt idx="9">
                  <c:v>120</c:v>
                </c:pt>
                <c:pt idx="10">
                  <c:v>144</c:v>
                </c:pt>
              </c:numCache>
            </c:numRef>
          </c:xVal>
          <c:yVal>
            <c:numRef>
              <c:f>BCA!$D$91:$D$101</c:f>
              <c:numCache>
                <c:formatCode>General</c:formatCode>
                <c:ptCount val="11"/>
                <c:pt idx="1">
                  <c:v>0.7239332096474953</c:v>
                </c:pt>
                <c:pt idx="2">
                  <c:v>0.6664192949907235</c:v>
                </c:pt>
                <c:pt idx="3">
                  <c:v>1.1395176252319108</c:v>
                </c:pt>
                <c:pt idx="4">
                  <c:v>1.5272727272727273</c:v>
                </c:pt>
                <c:pt idx="5">
                  <c:v>0.76103896103896096</c:v>
                </c:pt>
                <c:pt idx="6">
                  <c:v>1.3918367346938774</c:v>
                </c:pt>
                <c:pt idx="7">
                  <c:v>0.94100185528756941</c:v>
                </c:pt>
                <c:pt idx="8">
                  <c:v>0.90760667903525039</c:v>
                </c:pt>
                <c:pt idx="9">
                  <c:v>0.81298701298701292</c:v>
                </c:pt>
                <c:pt idx="10">
                  <c:v>0.31205936920222638</c:v>
                </c:pt>
              </c:numCache>
            </c:numRef>
          </c:yVal>
          <c:smooth val="0"/>
          <c:extLst>
            <c:ext xmlns:c16="http://schemas.microsoft.com/office/drawing/2014/chart" uri="{C3380CC4-5D6E-409C-BE32-E72D297353CC}">
              <c16:uniqueId val="{00000002-5981-5544-8F56-3BB0CD6A2BE2}"/>
            </c:ext>
          </c:extLst>
        </c:ser>
        <c:dLbls>
          <c:showLegendKey val="0"/>
          <c:showVal val="0"/>
          <c:showCatName val="0"/>
          <c:showSerName val="0"/>
          <c:showPercent val="0"/>
          <c:showBubbleSize val="0"/>
        </c:dLbls>
        <c:axId val="1864460847"/>
        <c:axId val="812454960"/>
      </c:scatterChart>
      <c:valAx>
        <c:axId val="1864460847"/>
        <c:scaling>
          <c:orientation val="minMax"/>
          <c:max val="144"/>
          <c:min val="0"/>
        </c:scaling>
        <c:delete val="0"/>
        <c:axPos val="b"/>
        <c:title>
          <c:tx>
            <c:rich>
              <a:bodyPr rot="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r>
                  <a:rPr lang="en-US" dirty="0"/>
                  <a:t>Time (h)</a:t>
                </a:r>
              </a:p>
            </c:rich>
          </c:tx>
          <c:overlay val="0"/>
          <c:spPr>
            <a:noFill/>
            <a:ln>
              <a:noFill/>
            </a:ln>
            <a:effectLst/>
          </c:spPr>
          <c:txPr>
            <a:bodyPr rot="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crossAx val="812454960"/>
        <c:crosses val="autoZero"/>
        <c:crossBetween val="midCat"/>
        <c:majorUnit val="24"/>
      </c:valAx>
      <c:valAx>
        <c:axId val="812454960"/>
        <c:scaling>
          <c:orientation val="minMax"/>
          <c:min val="0"/>
        </c:scaling>
        <c:delete val="0"/>
        <c:axPos val="l"/>
        <c:title>
          <c:tx>
            <c:rich>
              <a:bodyPr rot="-54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r>
                  <a:rPr lang="en-US" dirty="0"/>
                  <a:t>Concentration (mg/mL)</a:t>
                </a:r>
              </a:p>
            </c:rich>
          </c:tx>
          <c:overlay val="0"/>
          <c:spPr>
            <a:noFill/>
            <a:ln>
              <a:noFill/>
            </a:ln>
            <a:effectLst/>
          </c:spPr>
          <c:txPr>
            <a:bodyPr rot="-54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crossAx val="1864460847"/>
        <c:crosses val="autoZero"/>
        <c:crossBetween val="midCat"/>
        <c:majorUnit val="0.5"/>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'Diluted Iodine'!$B$139</c:f>
              <c:strCache>
                <c:ptCount val="1"/>
                <c:pt idx="0">
                  <c:v>Polymer A</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errBars>
            <c:errDir val="y"/>
            <c:errBarType val="both"/>
            <c:errValType val="cust"/>
            <c:noEndCap val="0"/>
            <c:plus>
              <c:numRef>
                <c:f>'Diluted Iodine'!$C$128:$C$137</c:f>
                <c:numCache>
                  <c:formatCode>General</c:formatCode>
                  <c:ptCount val="10"/>
                  <c:pt idx="0">
                    <c:v>2.1508621903597151E-2</c:v>
                  </c:pt>
                  <c:pt idx="1">
                    <c:v>2.8210530078813183E-2</c:v>
                  </c:pt>
                  <c:pt idx="2">
                    <c:v>2.4633937823445255E-2</c:v>
                  </c:pt>
                  <c:pt idx="3">
                    <c:v>4.7586530758357365E-2</c:v>
                  </c:pt>
                  <c:pt idx="4">
                    <c:v>3.687722087256478E-2</c:v>
                  </c:pt>
                  <c:pt idx="5">
                    <c:v>6.9145946837660385E-2</c:v>
                  </c:pt>
                  <c:pt idx="6">
                    <c:v>7.7680819401953219E-2</c:v>
                  </c:pt>
                  <c:pt idx="7">
                    <c:v>6.4708690594683468E-2</c:v>
                  </c:pt>
                  <c:pt idx="8">
                    <c:v>2.8970822972111811E-2</c:v>
                  </c:pt>
                  <c:pt idx="9">
                    <c:v>2.7488757932520244E-3</c:v>
                  </c:pt>
                </c:numCache>
              </c:numRef>
            </c:plus>
            <c:minus>
              <c:numRef>
                <c:f>'Diluted Iodine'!$C$128:$C$137</c:f>
                <c:numCache>
                  <c:formatCode>General</c:formatCode>
                  <c:ptCount val="10"/>
                  <c:pt idx="0">
                    <c:v>2.1508621903597151E-2</c:v>
                  </c:pt>
                  <c:pt idx="1">
                    <c:v>2.8210530078813183E-2</c:v>
                  </c:pt>
                  <c:pt idx="2">
                    <c:v>2.4633937823445255E-2</c:v>
                  </c:pt>
                  <c:pt idx="3">
                    <c:v>4.7586530758357365E-2</c:v>
                  </c:pt>
                  <c:pt idx="4">
                    <c:v>3.687722087256478E-2</c:v>
                  </c:pt>
                  <c:pt idx="5">
                    <c:v>6.9145946837660385E-2</c:v>
                  </c:pt>
                  <c:pt idx="6">
                    <c:v>7.7680819401953219E-2</c:v>
                  </c:pt>
                  <c:pt idx="7">
                    <c:v>6.4708690594683468E-2</c:v>
                  </c:pt>
                  <c:pt idx="8">
                    <c:v>2.8970822972111811E-2</c:v>
                  </c:pt>
                  <c:pt idx="9">
                    <c:v>2.7488757932520244E-3</c:v>
                  </c:pt>
                </c:numCache>
              </c:numRef>
            </c:minus>
            <c:spPr>
              <a:noFill/>
              <a:ln w="9525" cap="flat" cmpd="sng" algn="ctr">
                <a:solidFill>
                  <a:schemeClr val="tx1">
                    <a:lumMod val="65000"/>
                    <a:lumOff val="35000"/>
                  </a:schemeClr>
                </a:solidFill>
                <a:round/>
              </a:ln>
              <a:effectLst/>
            </c:spPr>
          </c:errBars>
          <c:xVal>
            <c:numRef>
              <c:f>'Diluted Iodine'!$A$140:$A$149</c:f>
              <c:numCache>
                <c:formatCode>General</c:formatCode>
                <c:ptCount val="10"/>
                <c:pt idx="0">
                  <c:v>1</c:v>
                </c:pt>
                <c:pt idx="1">
                  <c:v>2</c:v>
                </c:pt>
                <c:pt idx="2">
                  <c:v>4</c:v>
                </c:pt>
                <c:pt idx="3">
                  <c:v>7</c:v>
                </c:pt>
                <c:pt idx="4">
                  <c:v>24</c:v>
                </c:pt>
                <c:pt idx="5">
                  <c:v>48</c:v>
                </c:pt>
                <c:pt idx="6">
                  <c:v>72</c:v>
                </c:pt>
                <c:pt idx="7">
                  <c:v>96</c:v>
                </c:pt>
                <c:pt idx="8">
                  <c:v>120</c:v>
                </c:pt>
                <c:pt idx="9">
                  <c:v>144</c:v>
                </c:pt>
              </c:numCache>
            </c:numRef>
          </c:xVal>
          <c:yVal>
            <c:numRef>
              <c:f>'Diluted Iodine'!$B$140:$B$149</c:f>
              <c:numCache>
                <c:formatCode>General</c:formatCode>
                <c:ptCount val="10"/>
                <c:pt idx="0">
                  <c:v>5.4645557969896084</c:v>
                </c:pt>
                <c:pt idx="1">
                  <c:v>11.850951000733019</c:v>
                </c:pt>
                <c:pt idx="2">
                  <c:v>20.893272184962772</c:v>
                </c:pt>
                <c:pt idx="3">
                  <c:v>34.400728021911988</c:v>
                </c:pt>
                <c:pt idx="4">
                  <c:v>48.392976974823739</c:v>
                </c:pt>
                <c:pt idx="5">
                  <c:v>67.020620515896894</c:v>
                </c:pt>
                <c:pt idx="6">
                  <c:v>81.724072722780491</c:v>
                </c:pt>
                <c:pt idx="7">
                  <c:v>88.746524592253678</c:v>
                </c:pt>
                <c:pt idx="8">
                  <c:v>95.34872061027842</c:v>
                </c:pt>
                <c:pt idx="9">
                  <c:v>99.335272291003648</c:v>
                </c:pt>
              </c:numCache>
            </c:numRef>
          </c:yVal>
          <c:smooth val="0"/>
          <c:extLst>
            <c:ext xmlns:c16="http://schemas.microsoft.com/office/drawing/2014/chart" uri="{C3380CC4-5D6E-409C-BE32-E72D297353CC}">
              <c16:uniqueId val="{00000000-81DB-7F47-96B6-1815E633D01E}"/>
            </c:ext>
          </c:extLst>
        </c:ser>
        <c:ser>
          <c:idx val="1"/>
          <c:order val="1"/>
          <c:tx>
            <c:strRef>
              <c:f>'Diluted Iodine'!$C$139</c:f>
              <c:strCache>
                <c:ptCount val="1"/>
                <c:pt idx="0">
                  <c:v>Protein B</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errBars>
            <c:errDir val="y"/>
            <c:errBarType val="minus"/>
            <c:errValType val="cust"/>
            <c:noEndCap val="0"/>
            <c:plus>
              <c:numRef>
                <c:f>'Diluted Iodine'!$F$128:$F$137</c:f>
                <c:numCache>
                  <c:formatCode>General</c:formatCode>
                  <c:ptCount val="10"/>
                  <c:pt idx="0">
                    <c:v>7.3322587731796214E-3</c:v>
                  </c:pt>
                  <c:pt idx="1">
                    <c:v>1.4550623892766391E-2</c:v>
                  </c:pt>
                  <c:pt idx="2">
                    <c:v>3.0376567096904682E-2</c:v>
                  </c:pt>
                  <c:pt idx="3">
                    <c:v>3.9731064226085973E-2</c:v>
                  </c:pt>
                  <c:pt idx="4">
                    <c:v>4.2118329990607717E-2</c:v>
                  </c:pt>
                  <c:pt idx="5">
                    <c:v>3.0434572512072693E-2</c:v>
                  </c:pt>
                  <c:pt idx="6">
                    <c:v>2.6629268813296584E-2</c:v>
                  </c:pt>
                  <c:pt idx="7">
                    <c:v>3.5325700362304847E-2</c:v>
                  </c:pt>
                  <c:pt idx="8">
                    <c:v>3.3387150605025728E-2</c:v>
                  </c:pt>
                  <c:pt idx="9">
                    <c:v>1.4836698905352478E-2</c:v>
                  </c:pt>
                </c:numCache>
              </c:numRef>
            </c:plus>
            <c:minus>
              <c:numRef>
                <c:f>'Diluted Iodine'!$F$128:$F$137</c:f>
                <c:numCache>
                  <c:formatCode>General</c:formatCode>
                  <c:ptCount val="10"/>
                  <c:pt idx="0">
                    <c:v>7.3322587731796214E-3</c:v>
                  </c:pt>
                  <c:pt idx="1">
                    <c:v>1.4550623892766391E-2</c:v>
                  </c:pt>
                  <c:pt idx="2">
                    <c:v>3.0376567096904682E-2</c:v>
                  </c:pt>
                  <c:pt idx="3">
                    <c:v>3.9731064226085973E-2</c:v>
                  </c:pt>
                  <c:pt idx="4">
                    <c:v>4.2118329990607717E-2</c:v>
                  </c:pt>
                  <c:pt idx="5">
                    <c:v>3.0434572512072693E-2</c:v>
                  </c:pt>
                  <c:pt idx="6">
                    <c:v>2.6629268813296584E-2</c:v>
                  </c:pt>
                  <c:pt idx="7">
                    <c:v>3.5325700362304847E-2</c:v>
                  </c:pt>
                  <c:pt idx="8">
                    <c:v>3.3387150605025728E-2</c:v>
                  </c:pt>
                  <c:pt idx="9">
                    <c:v>1.4836698905352478E-2</c:v>
                  </c:pt>
                </c:numCache>
              </c:numRef>
            </c:minus>
            <c:spPr>
              <a:noFill/>
              <a:ln w="9525" cap="flat" cmpd="sng" algn="ctr">
                <a:solidFill>
                  <a:schemeClr val="tx1">
                    <a:lumMod val="65000"/>
                    <a:lumOff val="35000"/>
                  </a:schemeClr>
                </a:solidFill>
                <a:round/>
              </a:ln>
              <a:effectLst/>
            </c:spPr>
          </c:errBars>
          <c:xVal>
            <c:numRef>
              <c:f>'Diluted Iodine'!$A$140:$A$149</c:f>
              <c:numCache>
                <c:formatCode>General</c:formatCode>
                <c:ptCount val="10"/>
                <c:pt idx="0">
                  <c:v>1</c:v>
                </c:pt>
                <c:pt idx="1">
                  <c:v>2</c:v>
                </c:pt>
                <c:pt idx="2">
                  <c:v>4</c:v>
                </c:pt>
                <c:pt idx="3">
                  <c:v>7</c:v>
                </c:pt>
                <c:pt idx="4">
                  <c:v>24</c:v>
                </c:pt>
                <c:pt idx="5">
                  <c:v>48</c:v>
                </c:pt>
                <c:pt idx="6">
                  <c:v>72</c:v>
                </c:pt>
                <c:pt idx="7">
                  <c:v>96</c:v>
                </c:pt>
                <c:pt idx="8">
                  <c:v>120</c:v>
                </c:pt>
                <c:pt idx="9">
                  <c:v>144</c:v>
                </c:pt>
              </c:numCache>
            </c:numRef>
          </c:xVal>
          <c:yVal>
            <c:numRef>
              <c:f>'Diluted Iodine'!$C$140:$C$149</c:f>
              <c:numCache>
                <c:formatCode>General</c:formatCode>
                <c:ptCount val="10"/>
                <c:pt idx="0">
                  <c:v>7.3354821391886098</c:v>
                </c:pt>
                <c:pt idx="1">
                  <c:v>16.11281830159642</c:v>
                </c:pt>
                <c:pt idx="2">
                  <c:v>25.298612464039383</c:v>
                </c:pt>
                <c:pt idx="3">
                  <c:v>41.206530893420378</c:v>
                </c:pt>
                <c:pt idx="4">
                  <c:v>49.294237124945631</c:v>
                </c:pt>
                <c:pt idx="5">
                  <c:v>65.220439769652259</c:v>
                </c:pt>
                <c:pt idx="6">
                  <c:v>75.698444161726002</c:v>
                </c:pt>
                <c:pt idx="7">
                  <c:v>84.930138121706847</c:v>
                </c:pt>
                <c:pt idx="8">
                  <c:v>93.887310098958253</c:v>
                </c:pt>
                <c:pt idx="9">
                  <c:v>98.584557101464014</c:v>
                </c:pt>
              </c:numCache>
            </c:numRef>
          </c:yVal>
          <c:smooth val="0"/>
          <c:extLst>
            <c:ext xmlns:c16="http://schemas.microsoft.com/office/drawing/2014/chart" uri="{C3380CC4-5D6E-409C-BE32-E72D297353CC}">
              <c16:uniqueId val="{00000001-81DB-7F47-96B6-1815E633D01E}"/>
            </c:ext>
          </c:extLst>
        </c:ser>
        <c:dLbls>
          <c:showLegendKey val="0"/>
          <c:showVal val="0"/>
          <c:showCatName val="0"/>
          <c:showSerName val="0"/>
          <c:showPercent val="0"/>
          <c:showBubbleSize val="0"/>
        </c:dLbls>
        <c:axId val="960056736"/>
        <c:axId val="1034781343"/>
      </c:scatterChart>
      <c:valAx>
        <c:axId val="960056736"/>
        <c:scaling>
          <c:orientation val="minMax"/>
          <c:max val="144"/>
          <c:min val="0"/>
        </c:scaling>
        <c:delete val="0"/>
        <c:axPos val="b"/>
        <c:title>
          <c:tx>
            <c:rich>
              <a:bodyPr rot="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r>
                  <a:rPr lang="en-US"/>
                  <a:t>Time (h)</a:t>
                </a:r>
              </a:p>
            </c:rich>
          </c:tx>
          <c:overlay val="0"/>
          <c:spPr>
            <a:noFill/>
            <a:ln>
              <a:noFill/>
            </a:ln>
            <a:effectLst/>
          </c:spPr>
          <c:txPr>
            <a:bodyPr rot="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crossAx val="1034781343"/>
        <c:crosses val="autoZero"/>
        <c:crossBetween val="midCat"/>
        <c:majorUnit val="24"/>
      </c:valAx>
      <c:valAx>
        <c:axId val="1034781343"/>
        <c:scaling>
          <c:orientation val="minMax"/>
          <c:max val="100"/>
        </c:scaling>
        <c:delete val="0"/>
        <c:axPos val="l"/>
        <c:title>
          <c:tx>
            <c:rich>
              <a:bodyPr rot="-54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r>
                  <a:rPr lang="en-US"/>
                  <a:t>Percent Release</a:t>
                </a:r>
              </a:p>
            </c:rich>
          </c:tx>
          <c:overlay val="0"/>
          <c:spPr>
            <a:noFill/>
            <a:ln>
              <a:noFill/>
            </a:ln>
            <a:effectLst/>
          </c:spPr>
          <c:txPr>
            <a:bodyPr rot="-54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crossAx val="96005673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b="0" i="0">
          <a:solidFill>
            <a:srgbClr val="303870"/>
          </a:solidFill>
          <a:latin typeface="Nunito" pitchFamily="2" charset="77"/>
          <a:ea typeface="Baskerville" panose="02020502070401020303"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modernComment_101_0.xml><?xml version="1.0" encoding="utf-8"?>
<p188:cmLst xmlns:a="http://schemas.openxmlformats.org/drawingml/2006/main" xmlns:r="http://schemas.openxmlformats.org/officeDocument/2006/relationships" xmlns:p188="http://schemas.microsoft.com/office/powerpoint/2018/8/main">
  <p188:cm id="{722DE37F-C5FD-49B5-BBE8-03837C273D12}" authorId="{8F8108D3-ADAE-1857-352D-9B80449E4D5A}" status="resolved" created="2026-07-24T14:34:49.577" complete="100000">
    <ac:txMkLst xmlns:ac="http://schemas.microsoft.com/office/drawing/2013/main/command">
      <pc:docMk xmlns:pc="http://schemas.microsoft.com/office/powerpoint/2013/main/command"/>
      <pc:sldMk xmlns:pc="http://schemas.microsoft.com/office/powerpoint/2013/main/command" cId="0" sldId="257"/>
      <ac:spMk id="6" creationId="{00000000-0000-0000-0000-000000000000}"/>
      <ac:txMk cp="127">
        <ac:context len="226" hash="4100354804"/>
      </ac:txMk>
    </ac:txMkLst>
    <p188:pos x="6161314" y="2144485"/>
    <p188:txBody>
      <a:bodyPr/>
      <a:lstStyle/>
      <a:p>
        <a:r>
          <a:rPr lang="en-US"/>
          <a:t>Local delivery of </a:t>
        </a:r>
      </a:p>
    </p188:txBody>
  </p188:cm>
</p188:cmLst>
</file>

<file path=ppt/comments/modernComment_102_0.xml><?xml version="1.0" encoding="utf-8"?>
<p188:cmLst xmlns:a="http://schemas.openxmlformats.org/drawingml/2006/main" xmlns:r="http://schemas.openxmlformats.org/officeDocument/2006/relationships" xmlns:p188="http://schemas.microsoft.com/office/powerpoint/2018/8/main">
  <p188:cm id="{2F68D756-B5EA-8446-8CF6-944C7E8E568F}" authorId="{0304FB52-C737-7DE3-10FF-B1746D2C7069}" created="2026-07-27T22:34:20.675">
    <ac:deMkLst xmlns:ac="http://schemas.microsoft.com/office/drawing/2013/main/command">
      <pc:docMk xmlns:pc="http://schemas.microsoft.com/office/powerpoint/2013/main/command"/>
      <pc:sldMk xmlns:pc="http://schemas.microsoft.com/office/powerpoint/2013/main/command" cId="0" sldId="258"/>
      <ac:spMk id="5" creationId="{00000000-0000-0000-0000-000000000000}"/>
    </ac:deMkLst>
    <p188:txBody>
      <a:bodyPr/>
      <a:lstStyle/>
      <a:p>
        <a:r>
          <a:rPr lang="en-US"/>
          <a:t>add something?</a:t>
        </a:r>
      </a:p>
    </p188:txBody>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B2C71050-DA9D-4443-9260-29ED4162E70A}" authorId="{0304FB52-C737-7DE3-10FF-B1746D2C7069}" created="2026-07-27T22:34:01.111">
    <pc:sldMkLst xmlns:pc="http://schemas.microsoft.com/office/powerpoint/2013/main/command">
      <pc:docMk/>
      <pc:sldMk cId="0" sldId="260"/>
    </pc:sldMkLst>
    <p188:txBody>
      <a:bodyPr/>
      <a:lstStyle/>
      <a:p>
        <a:r>
          <a:rPr lang="en-US"/>
          <a:t>add picture of how hydrogel degrades?</a:t>
        </a:r>
      </a:p>
    </p188:txBody>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C12A6FE5-5AC1-48E2-A315-230ACE60E946}" authorId="{8F8108D3-ADAE-1857-352D-9B80449E4D5A}" status="resolved" created="2026-07-24T14:44:04.885" complete="100000">
    <ac:txMkLst xmlns:ac="http://schemas.microsoft.com/office/drawing/2013/main/command">
      <pc:docMk xmlns:pc="http://schemas.microsoft.com/office/powerpoint/2013/main/command"/>
      <pc:sldMk xmlns:pc="http://schemas.microsoft.com/office/powerpoint/2013/main/command" cId="0" sldId="261"/>
      <ac:spMk id="5" creationId="{00000000-0000-0000-0000-000000000000}"/>
      <ac:txMk cp="0">
        <ac:context len="217" hash="571681379"/>
      </ac:txMk>
    </ac:txMkLst>
    <p188:pos x="7119257" y="1393371"/>
    <p188:txBody>
      <a:bodyPr/>
      <a:lstStyle/>
      <a:p>
        <a:r>
          <a:rPr lang="en-US"/>
          <a:t>solubilized with PBS overnight (this is sample prep). Adding PBS at 37C is then  the start of your degradation. </a:t>
        </a:r>
      </a:p>
    </p188:txBody>
  </p188:cm>
  <p188:cm id="{DBE71876-AF99-4072-BBC8-898C4877966A}" authorId="{8F8108D3-ADAE-1857-352D-9B80449E4D5A}" status="resolved" created="2026-07-24T14:46:30.876" complete="100000">
    <ac:txMkLst xmlns:ac="http://schemas.microsoft.com/office/drawing/2013/main/command">
      <pc:docMk xmlns:pc="http://schemas.microsoft.com/office/powerpoint/2013/main/command"/>
      <pc:sldMk xmlns:pc="http://schemas.microsoft.com/office/powerpoint/2013/main/command" cId="0" sldId="261"/>
      <ac:spMk id="5" creationId="{00000000-0000-0000-0000-000000000000}"/>
      <ac:txMk cp="233">
        <ac:context len="244" hash="4091713840"/>
      </ac:txMk>
    </ac:txMkLst>
    <p188:pos x="9514114" y="3363685"/>
    <p188:txBody>
      <a:bodyPr/>
      <a:lstStyle/>
      <a:p>
        <a:r>
          <a:rPr lang="en-US"/>
          <a:t>mention you measured the mass, saying weighed is intuitive but just to make sure you're being specific its the mass of the hydrogel without the PBS</a:t>
        </a:r>
      </a:p>
    </p188:txBody>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44A9BDCB-6653-46DF-A1C2-2AE60251738B}" authorId="{8F8108D3-ADAE-1857-352D-9B80449E4D5A}" status="resolved" created="2026-07-24T14:49:31.948" complete="100000">
    <ac:txMkLst xmlns:ac="http://schemas.microsoft.com/office/drawing/2013/main/command">
      <pc:docMk xmlns:pc="http://schemas.microsoft.com/office/powerpoint/2013/main/command"/>
      <pc:sldMk xmlns:pc="http://schemas.microsoft.com/office/powerpoint/2013/main/command" cId="0" sldId="263"/>
      <ac:spMk id="7" creationId="{00000000-0000-0000-0000-000000000000}"/>
      <ac:txMk cp="0" len="36">
        <ac:context len="37" hash="1378020786"/>
      </ac:txMk>
    </ac:txMkLst>
    <p188:pos x="3951514" y="1230085"/>
    <p188:replyLst>
      <p188:reply id="{C11A2E3C-CE81-45A9-8A98-D3DBAFF4F22B}" authorId="{8F8108D3-ADAE-1857-352D-9B80449E4D5A}" created="2026-07-24T14:50:40.404">
        <p188:txBody>
          <a:bodyPr/>
          <a:lstStyle/>
          <a:p>
            <a:r>
              <a:rPr lang="en-US"/>
              <a:t>you say this the next bullet down but would be nice to have it in the title since that's the first thing you see and since you mentioned the other assays before, it could be confused with you wanting to talk about that as well. </a:t>
            </a:r>
          </a:p>
        </p188:txBody>
      </p188:reply>
    </p188:replyLst>
    <p188:txBody>
      <a:bodyPr/>
      <a:lstStyle/>
      <a:p>
        <a:r>
          <a:rPr lang="en-US"/>
          <a:t>"Characterization of Degraded Samples using SDS-PAGE"</a:t>
        </a:r>
      </a:p>
    </p188:txBody>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902B6E6E-93E0-4574-8637-4F8137F095D3}" authorId="{8F8108D3-ADAE-1857-352D-9B80449E4D5A}" status="resolved" created="2026-07-24T15:01:27.388" complete="100000">
    <pc:sldMkLst xmlns:pc="http://schemas.microsoft.com/office/powerpoint/2013/main/command">
      <pc:docMk/>
      <pc:sldMk cId="0" sldId="264"/>
    </pc:sldMkLst>
    <p188:txBody>
      <a:bodyPr/>
      <a:lstStyle/>
      <a:p>
        <a:r>
          <a:rPr lang="en-US"/>
          <a:t>you should say what type of SDS-gel you used which was 4-20% Tris HCl protein gel</a:t>
        </a:r>
      </a:p>
    </p188:txBody>
  </p188:cm>
</p188:cmLst>
</file>

<file path=ppt/comments/modernComment_10B_0.xml><?xml version="1.0" encoding="utf-8"?>
<p188:cmLst xmlns:a="http://schemas.openxmlformats.org/drawingml/2006/main" xmlns:r="http://schemas.openxmlformats.org/officeDocument/2006/relationships" xmlns:p188="http://schemas.microsoft.com/office/powerpoint/2018/8/main">
  <p188:cm id="{A1688215-221F-436C-98A2-638E7C1F6412}" authorId="{8F8108D3-ADAE-1857-352D-9B80449E4D5A}" created="2026-07-24T14:55:33.527">
    <ac:txMkLst xmlns:ac="http://schemas.microsoft.com/office/drawing/2013/main/command">
      <pc:docMk xmlns:pc="http://schemas.microsoft.com/office/powerpoint/2013/main/command"/>
      <pc:sldMk xmlns:pc="http://schemas.microsoft.com/office/powerpoint/2013/main/command" cId="0" sldId="267"/>
      <ac:spMk id="6" creationId="{00000000-0000-0000-0000-000000000000}"/>
      <ac:txMk cp="70" len="6">
        <ac:context len="77" hash="1227287020"/>
      </ac:txMk>
    </ac:txMkLst>
    <p188:pos x="5638800" y="2220685"/>
    <p188:txBody>
      <a:bodyPr/>
      <a:lstStyle/>
      <a:p>
        <a:r>
          <a:rPr lang="en-US"/>
          <a:t>same thing here make sure you have a statement explaining what the assay tells you about the degradation </a:t>
        </a:r>
      </a:p>
    </p188:txBody>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0EF57FC0-AA0D-40A6-9259-C4235E7B300C}" authorId="{8F8108D3-ADAE-1857-352D-9B80449E4D5A}" created="2026-07-24T14:57:16.282">
    <ac:txMkLst xmlns:ac="http://schemas.microsoft.com/office/drawing/2013/main/command">
      <pc:docMk xmlns:pc="http://schemas.microsoft.com/office/powerpoint/2013/main/command"/>
      <pc:sldMk xmlns:pc="http://schemas.microsoft.com/office/powerpoint/2013/main/command" cId="0" sldId="268"/>
      <ac:spMk id="4" creationId="{00000000-0000-0000-0000-000000000000}"/>
      <ac:txMk cp="56" len="14">
        <ac:context len="71" hash="465124370"/>
      </ac:txMk>
    </ac:txMkLst>
    <p188:pos x="5638800" y="2220685"/>
    <p188:txBody>
      <a:bodyPr/>
      <a:lstStyle/>
      <a:p>
        <a:r>
          <a:rPr lang="en-US"/>
          <a:t>also both of your titles could be more informative, instead of just saying assay you can say "samples with BCA assay show..."</a:t>
        </a:r>
      </a:p>
    </p188:txBody>
  </p188:cm>
</p188:cmLst>
</file>

<file path=ppt/comments/modernComment_10D_0.xml><?xml version="1.0" encoding="utf-8"?>
<p188:cmLst xmlns:a="http://schemas.openxmlformats.org/drawingml/2006/main" xmlns:r="http://schemas.openxmlformats.org/officeDocument/2006/relationships" xmlns:p188="http://schemas.microsoft.com/office/powerpoint/2018/8/main">
  <p188:cm id="{01B67EBE-0FFB-453F-AA22-B50AF55190CF}" authorId="{8F8108D3-ADAE-1857-352D-9B80449E4D5A}" status="resolved" created="2026-07-24T14:59:09.366" complete="100000">
    <pc:sldMkLst xmlns:pc="http://schemas.microsoft.com/office/powerpoint/2013/main/command">
      <pc:docMk/>
      <pc:sldMk cId="0" sldId="269"/>
    </pc:sldMkLst>
    <p188:txBody>
      <a:bodyPr/>
      <a:lstStyle/>
      <a:p>
        <a:r>
          <a:rPr lang="en-US"/>
          <a:t>make sure you know how you got the percent release meaning where did your 100% value come from. (this is what we talked about before with us calculating the theoretical 100% from the initial composition of the hydrogel)</a:t>
        </a:r>
      </a:p>
    </p188:txBody>
  </p188:cm>
</p188:cmLst>
</file>

<file path=ppt/comments/modernComment_10E_0.xml><?xml version="1.0" encoding="utf-8"?>
<p188:cmLst xmlns:a="http://schemas.openxmlformats.org/drawingml/2006/main" xmlns:r="http://schemas.openxmlformats.org/officeDocument/2006/relationships" xmlns:p188="http://schemas.microsoft.com/office/powerpoint/2018/8/main">
  <p188:cm id="{48D577C5-803C-014C-A83A-32338A72FCCD}" authorId="{0304FB52-C737-7DE3-10FF-B1746D2C7069}" created="2026-07-27T23:47:02.771">
    <pc:sldMkLst xmlns:pc="http://schemas.microsoft.com/office/powerpoint/2013/main/command">
      <pc:docMk/>
      <pc:sldMk cId="0" sldId="270"/>
    </pc:sldMkLst>
    <p188:txBody>
      <a:bodyPr/>
      <a:lstStyle/>
      <a:p>
        <a:r>
          <a:rPr lang="en-US"/>
          <a:t>too many words dense</a:t>
        </a:r>
      </a:p>
    </p188:txBody>
  </p188:cm>
</p188:cmLst>
</file>

<file path=ppt/comments/modernComment_10F_0.xml><?xml version="1.0" encoding="utf-8"?>
<p188:cmLst xmlns:a="http://schemas.openxmlformats.org/drawingml/2006/main" xmlns:r="http://schemas.openxmlformats.org/officeDocument/2006/relationships" xmlns:p188="http://schemas.microsoft.com/office/powerpoint/2018/8/main">
  <p188:cm id="{F883E267-30A1-A34A-BD38-C17CDA9694E0}" authorId="{0304FB52-C737-7DE3-10FF-B1746D2C7069}" created="2026-07-27T22:51:10.643">
    <pc:sldMkLst xmlns:pc="http://schemas.microsoft.com/office/powerpoint/2013/main/command">
      <pc:docMk/>
      <pc:sldMk cId="0" sldId="271"/>
    </pc:sldMkLst>
    <p188:txBody>
      <a:bodyPr/>
      <a:lstStyle/>
      <a:p>
        <a:r>
          <a:rPr lang="en-US"/>
          <a:t>add something?</a:t>
        </a:r>
      </a:p>
    </p188:txBody>
  </p188:cm>
</p188:cmLst>
</file>

<file path=ppt/comments/modernComment_110_0.xml><?xml version="1.0" encoding="utf-8"?>
<p188:cmLst xmlns:a="http://schemas.openxmlformats.org/drawingml/2006/main" xmlns:r="http://schemas.openxmlformats.org/officeDocument/2006/relationships" xmlns:p188="http://schemas.microsoft.com/office/powerpoint/2018/8/main">
  <p188:cm id="{523272AD-3571-4363-8A18-643D40C709A5}" authorId="{8F8108D3-ADAE-1857-352D-9B80449E4D5A}" status="resolved" created="2026-07-24T15:18:44.750" complete="100000">
    <ac:txMkLst xmlns:ac="http://schemas.microsoft.com/office/drawing/2013/main/command">
      <pc:docMk xmlns:pc="http://schemas.microsoft.com/office/powerpoint/2013/main/command"/>
      <pc:sldMk xmlns:pc="http://schemas.microsoft.com/office/powerpoint/2013/main/command" cId="0" sldId="272"/>
      <ac:spMk id="7" creationId="{00000000-0000-0000-0000-000000000000}"/>
      <ac:txMk cp="0" len="16">
        <ac:context len="17" hash="2959602712"/>
      </ac:txMk>
    </ac:txMkLst>
    <p188:pos x="10493828" y="326571"/>
    <p188:txBody>
      <a:bodyPr/>
      <a:lstStyle/>
      <a:p>
        <a:r>
          <a:rPr lang="en-US"/>
          <a:t>Add Maya Levitan as well</a:t>
        </a:r>
      </a:p>
    </p188:txBody>
  </p188:cm>
</p188:cmLst>
</file>

<file path=ppt/comments/modernComment_114_FB9A785D.xml><?xml version="1.0" encoding="utf-8"?>
<p188:cmLst xmlns:a="http://schemas.openxmlformats.org/drawingml/2006/main" xmlns:r="http://schemas.openxmlformats.org/officeDocument/2006/relationships" xmlns:p188="http://schemas.microsoft.com/office/powerpoint/2018/8/main">
  <p188:cm id="{DCFB17DB-B3B3-F14F-A201-8390BA0EEE92}" authorId="{0304FB52-C737-7DE3-10FF-B1746D2C7069}" created="2026-07-27T22:33:35.642">
    <pc:sldMkLst xmlns:pc="http://schemas.microsoft.com/office/powerpoint/2013/main/command">
      <pc:docMk/>
      <pc:sldMk cId="4221204573" sldId="276"/>
    </pc:sldMkLst>
    <p188:txBody>
      <a:bodyPr/>
      <a:lstStyle/>
      <a:p>
        <a:r>
          <a:rPr lang="en-US"/>
          <a:t>too dense words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196874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used to separate proteins based on their molecular weight</a:t>
            </a:r>
          </a:p>
          <a:p>
            <a:endParaRPr lang="en-US" dirty="0"/>
          </a:p>
          <a:p>
            <a:r>
              <a:rPr lang="en-US" dirty="0"/>
              <a:t>SDS page is for proteins</a:t>
            </a:r>
          </a:p>
          <a:p>
            <a:r>
              <a:rPr lang="en-US" dirty="0"/>
              <a:t>agarose is for DNA RNA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(Sodium Dodecyl Sulfate-Polyacrylamide Gel Electrophoresis)</a:t>
            </a:r>
          </a:p>
          <a:p>
            <a:endParaRPr lang="en-US"/>
          </a:p>
          <a:p>
            <a:r>
              <a:rPr lang="en-US"/>
              <a:t>- heat to denature</a:t>
            </a:r>
          </a:p>
          <a:p>
            <a:r>
              <a:rPr lang="en-US"/>
              <a:t>- detergent (SDS) to unfold proteins and give them a uniform negative charge</a:t>
            </a:r>
          </a:p>
          <a:p>
            <a:r>
              <a:rPr lang="en-US"/>
              <a:t>- electricity to push them through a gel mesh</a:t>
            </a:r>
          </a:p>
          <a:p>
            <a:r>
              <a:rPr lang="en-US"/>
              <a:t>- separation by size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2FC92-98CA-77DD-49BB-1F7B193EC2C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C5DC81-1690-01EE-6F3F-D1B7252E0E3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C23A231-2273-DDAE-CF5D-324304EE496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7C13F3A-7CD6-16F6-2162-8C9A70BACCE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27A75F6-D07B-088B-E13A-11C9406FD8D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Talk about controls!!</a:t>
            </a:r>
          </a:p>
          <a:p>
            <a:r>
              <a:rPr lang="en-US" dirty="0"/>
              <a:t>10 mg/ml polymer A</a:t>
            </a:r>
          </a:p>
          <a:p>
            <a:r>
              <a:rPr lang="en-US" dirty="0"/>
              <a:t>2.5 mg/ml polymer B</a:t>
            </a:r>
          </a:p>
        </p:txBody>
      </p:sp>
      <p:sp>
        <p:nvSpPr>
          <p:cNvPr id="6" name="Footer Placeholder 5">
            <a:extLst>
              <a:ext uri="{FF2B5EF4-FFF2-40B4-BE49-F238E27FC236}">
                <a16:creationId xmlns:a16="http://schemas.microsoft.com/office/drawing/2014/main" id="{C38148C3-E723-115F-F323-2D69776CF76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FFB818A-91BE-4D25-0C06-F920FE82252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69280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Potentially smaller fragments?</a:t>
            </a:r>
          </a:p>
          <a:p>
            <a:r>
              <a:rPr lang="en-US" dirty="0"/>
              <a:t>Presence of gelatin causes smearing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Pluronic started at 45mg/ml</a:t>
            </a:r>
          </a:p>
          <a:p>
            <a:endParaRPr lang="en-US" dirty="0"/>
          </a:p>
          <a:p>
            <a:r>
              <a:rPr lang="en-US" dirty="0"/>
              <a:t>days 1, 2, 3 had highest amounts of degradation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peptide bonds reduce cupric ions to cuprous ions, </a:t>
            </a:r>
          </a:p>
          <a:p>
            <a:r>
              <a:rPr lang="en-US" dirty="0"/>
              <a:t>Bicinchoninic acid binds to cuprous ions</a:t>
            </a:r>
          </a:p>
          <a:p>
            <a:endParaRPr lang="en-US" dirty="0"/>
          </a:p>
          <a:p>
            <a:r>
              <a:rPr lang="en-US" dirty="0"/>
              <a:t>conc started at 15mg/ml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 started at 45mg/ml</a:t>
            </a:r>
          </a:p>
          <a:p>
            <a:endParaRPr lang="en-US"/>
          </a:p>
          <a:p>
            <a:r>
              <a:rPr lang="en-US"/>
              <a:t>b - conc started at 15mg/ml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75E9A-8320-F075-880F-A834D032C2B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22E9DE-F701-A66B-2A61-936DE5835D2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DAD7C87-BA0D-C203-EFA5-A43DEBC8FF1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E28A4DA-5449-6245-F978-E516104297F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C234592-199F-3D13-4BDE-0CE7F5B5557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size range appropriate for efficient lymphatic uptake (10–100 nm)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303870"/>
              </a:solidFill>
              <a:latin typeface="Nunito"/>
              <a:ea typeface="Nunito"/>
              <a:cs typeface="Nunito"/>
              <a:sym typeface="Nuni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03870"/>
                </a:solidFill>
                <a:latin typeface="Nunito"/>
                <a:ea typeface="Nunito"/>
                <a:cs typeface="Nunito"/>
                <a:sym typeface="Nunito"/>
              </a:rPr>
              <a:t>Simple loading of diverse drug types, administration without surgery</a:t>
            </a:r>
          </a:p>
          <a:p>
            <a:endParaRPr lang="en-US" dirty="0"/>
          </a:p>
          <a:p>
            <a:r>
              <a:rPr lang="en-US" dirty="0"/>
              <a:t>Lymphedema – lymphatic vessels stop pumping fluid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situ - in the original place (place where treated)</a:t>
            </a:r>
          </a:p>
          <a:p>
            <a:endParaRPr lang="en-US" dirty="0"/>
          </a:p>
        </p:txBody>
      </p:sp>
      <p:sp>
        <p:nvSpPr>
          <p:cNvPr id="6" name="Footer Placeholder 5">
            <a:extLst>
              <a:ext uri="{FF2B5EF4-FFF2-40B4-BE49-F238E27FC236}">
                <a16:creationId xmlns:a16="http://schemas.microsoft.com/office/drawing/2014/main" id="{F3B17F59-DAE9-DEB7-BCDE-75DBE051E3D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8C8A644-F59A-2151-BC26-9B810A44C11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90366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two FDA-approved polymers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amphiphilic - possesses both hydrophilic and hydrophobic regions/properties</a:t>
            </a:r>
          </a:p>
          <a:p>
            <a:r>
              <a:rPr lang="en-US" dirty="0"/>
              <a:t>amphoteric - acidic (carboxyl) and basic (amine) functional groups</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F4C81-8BB9-FCEB-3EB4-8CB72FEB79B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AE2713-2C4C-1F54-9FA8-A4FFF3424F2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3D378DF-1D5B-D873-2846-6D105E46720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503CC89-38A0-5FF2-95A4-713809ACBB3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F0B686E-2D11-855D-EB95-D7F038E38E7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03870"/>
                </a:solidFill>
                <a:latin typeface="Nunito"/>
                <a:ea typeface="Nunito"/>
                <a:cs typeface="Nunito"/>
                <a:sym typeface="Nunito"/>
              </a:rPr>
              <a:t>Thermosensitive - liquid at low temperatures and gels above room temperature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303870"/>
              </a:solidFill>
              <a:latin typeface="Nunito"/>
              <a:sym typeface="Nuni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03870"/>
                </a:solidFill>
                <a:latin typeface="Nunito"/>
                <a:sym typeface="Nunito"/>
              </a:rPr>
              <a:t>Weight percent for </a:t>
            </a:r>
            <a:r>
              <a:rPr lang="en-US" sz="1200" dirty="0" err="1">
                <a:solidFill>
                  <a:srgbClr val="303870"/>
                </a:solidFill>
                <a:latin typeface="Nunito"/>
                <a:sym typeface="Nunito"/>
              </a:rPr>
              <a:t>cmc</a:t>
            </a:r>
            <a:r>
              <a:rPr lang="en-US" sz="1200" dirty="0">
                <a:solidFill>
                  <a:srgbClr val="303870"/>
                </a:solidFill>
                <a:latin typeface="Nunito"/>
                <a:sym typeface="Nunito"/>
              </a:rPr>
              <a:t>??</a:t>
            </a:r>
            <a:endParaRPr lang="en-US" dirty="0"/>
          </a:p>
        </p:txBody>
      </p:sp>
      <p:sp>
        <p:nvSpPr>
          <p:cNvPr id="6" name="Footer Placeholder 5">
            <a:extLst>
              <a:ext uri="{FF2B5EF4-FFF2-40B4-BE49-F238E27FC236}">
                <a16:creationId xmlns:a16="http://schemas.microsoft.com/office/drawing/2014/main" id="{12A489E3-ECE7-CCE5-53E9-62246984BC6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7F6AA09-8BE8-2E06-61F4-C70B3ED4EE4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11441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(Sodium Dodecyl Sulfate-Polyacrylamide Gel Electrophoresis)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21DA3-775B-70E2-6460-237B665F7EC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96CD4-31FA-AA34-54DF-E4249E5E594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2F68D21-98BC-616D-7F96-4EB8ED86C89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EEF628C-00EC-30FA-28BB-842071893A2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7DDA6EE-BE6C-80C2-6CD6-B20BA7693A6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(Sodium Dodecyl Sulfate-Polyacrylamide Gel Electrophoresis)</a:t>
            </a:r>
          </a:p>
        </p:txBody>
      </p:sp>
      <p:sp>
        <p:nvSpPr>
          <p:cNvPr id="6" name="Footer Placeholder 5">
            <a:extLst>
              <a:ext uri="{FF2B5EF4-FFF2-40B4-BE49-F238E27FC236}">
                <a16:creationId xmlns:a16="http://schemas.microsoft.com/office/drawing/2014/main" id="{F37AF0A9-A05A-A0B5-5A7F-7D761199DDC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328C0B9-AEEB-B276-9F33-02B45AE7694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601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Supernatant is the liquid above the hydrogel – PBS plus micelles that come off hydrogel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EC6AF-1FC4-78B2-7D10-31F9BA60045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A1F69F6-4DC8-4C02-84CA-5137119DA1F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FFB5A67-9F8D-26BC-6CA2-7707AAC4B3B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0D72D4F-BE24-FE40-87EF-70E9E3C823D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300F59D-049F-B5B3-A1CB-4FCFFEEE8F2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BF526DD-6CE7-0C01-DC8D-96F15237945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BE39751-78A4-2660-B587-1DF3D1290B0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50673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07_0.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08_0.xm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0B_0.xm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microsoft.com/office/2018/10/relationships/comments" Target="../comments/modernComment_10C_0.xml"/><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chart" Target="../charts/chart3.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microsoft.com/office/2018/10/relationships/comments" Target="../comments/modernComment_10D_0.xm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0E_0.xm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10F_0.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110_0.xm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microsoft.com/office/2018/10/relationships/comments" Target="../comments/modernComment_101_0.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02_0.xm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microsoft.com/office/2018/10/relationships/comments" Target="../comments/modernComment_114_FB9A785D.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05_0.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grpSp>
        <p:nvGrpSpPr>
          <p:cNvPr id="5" name="Group 5"/>
          <p:cNvGrpSpPr/>
          <p:nvPr/>
        </p:nvGrpSpPr>
        <p:grpSpPr>
          <a:xfrm>
            <a:off x="763698" y="3258023"/>
            <a:ext cx="6147821" cy="1199804"/>
            <a:chOff x="0" y="-95250"/>
            <a:chExt cx="1619179" cy="315997"/>
          </a:xfrm>
        </p:grpSpPr>
        <p:sp>
          <p:nvSpPr>
            <p:cNvPr id="6" name="Freeform 6"/>
            <p:cNvSpPr/>
            <p:nvPr/>
          </p:nvSpPr>
          <p:spPr>
            <a:xfrm>
              <a:off x="0" y="0"/>
              <a:ext cx="1619179" cy="220747"/>
            </a:xfrm>
            <a:custGeom>
              <a:avLst/>
              <a:gdLst/>
              <a:ahLst/>
              <a:cxnLst/>
              <a:rect l="l" t="t" r="r" b="b"/>
              <a:pathLst>
                <a:path w="1619179" h="220747">
                  <a:moveTo>
                    <a:pt x="110374" y="0"/>
                  </a:moveTo>
                  <a:lnTo>
                    <a:pt x="1508805" y="0"/>
                  </a:lnTo>
                  <a:cubicBezTo>
                    <a:pt x="1569763" y="0"/>
                    <a:pt x="1619179" y="49416"/>
                    <a:pt x="1619179" y="110374"/>
                  </a:cubicBezTo>
                  <a:lnTo>
                    <a:pt x="1619179" y="110374"/>
                  </a:lnTo>
                  <a:cubicBezTo>
                    <a:pt x="1619179" y="139647"/>
                    <a:pt x="1607550" y="167721"/>
                    <a:pt x="1586851" y="188420"/>
                  </a:cubicBezTo>
                  <a:cubicBezTo>
                    <a:pt x="1566152" y="209119"/>
                    <a:pt x="1538078" y="220747"/>
                    <a:pt x="1508805" y="220747"/>
                  </a:cubicBezTo>
                  <a:lnTo>
                    <a:pt x="110374" y="220747"/>
                  </a:lnTo>
                  <a:cubicBezTo>
                    <a:pt x="81101" y="220747"/>
                    <a:pt x="53027" y="209119"/>
                    <a:pt x="32328" y="188420"/>
                  </a:cubicBezTo>
                  <a:cubicBezTo>
                    <a:pt x="11629" y="167721"/>
                    <a:pt x="0" y="139647"/>
                    <a:pt x="0" y="110374"/>
                  </a:cubicBezTo>
                  <a:lnTo>
                    <a:pt x="0" y="110374"/>
                  </a:lnTo>
                  <a:cubicBezTo>
                    <a:pt x="0" y="81101"/>
                    <a:pt x="11629" y="53027"/>
                    <a:pt x="32328" y="32328"/>
                  </a:cubicBezTo>
                  <a:cubicBezTo>
                    <a:pt x="53027" y="11629"/>
                    <a:pt x="81101" y="0"/>
                    <a:pt x="110374" y="0"/>
                  </a:cubicBezTo>
                  <a:close/>
                </a:path>
              </a:pathLst>
            </a:custGeom>
            <a:solidFill>
              <a:srgbClr val="FFFFFF"/>
            </a:solidFill>
            <a:ln w="38100" cap="rnd">
              <a:solidFill>
                <a:srgbClr val="303870"/>
              </a:solidFill>
              <a:prstDash val="solid"/>
              <a:round/>
            </a:ln>
          </p:spPr>
          <p:txBody>
            <a:bodyPr/>
            <a:lstStyle/>
            <a:p>
              <a:endParaRPr lang="en-US"/>
            </a:p>
          </p:txBody>
        </p:sp>
        <p:sp>
          <p:nvSpPr>
            <p:cNvPr id="7" name="TextBox 7"/>
            <p:cNvSpPr txBox="1"/>
            <p:nvPr/>
          </p:nvSpPr>
          <p:spPr>
            <a:xfrm>
              <a:off x="0" y="-95250"/>
              <a:ext cx="1619179" cy="315997"/>
            </a:xfrm>
            <a:prstGeom prst="rect">
              <a:avLst/>
            </a:prstGeom>
          </p:spPr>
          <p:txBody>
            <a:bodyPr lIns="50800" tIns="50800" rIns="50800" bIns="50800" rtlCol="0" anchor="ctr"/>
            <a:lstStyle/>
            <a:p>
              <a:pPr algn="ctr">
                <a:lnSpc>
                  <a:spcPts val="3287"/>
                </a:lnSpc>
              </a:pPr>
              <a:endParaRPr/>
            </a:p>
          </p:txBody>
        </p:sp>
      </p:grpSp>
      <p:sp>
        <p:nvSpPr>
          <p:cNvPr id="8" name="Freeform 8"/>
          <p:cNvSpPr/>
          <p:nvPr/>
        </p:nvSpPr>
        <p:spPr>
          <a:xfrm>
            <a:off x="9756568" y="8253335"/>
            <a:ext cx="6961680" cy="1509061"/>
          </a:xfrm>
          <a:custGeom>
            <a:avLst/>
            <a:gdLst/>
            <a:ahLst/>
            <a:cxnLst/>
            <a:rect l="l" t="t" r="r" b="b"/>
            <a:pathLst>
              <a:path w="6961680" h="1509061">
                <a:moveTo>
                  <a:pt x="0" y="0"/>
                </a:moveTo>
                <a:lnTo>
                  <a:pt x="6961680" y="0"/>
                </a:lnTo>
                <a:lnTo>
                  <a:pt x="6961680" y="1509062"/>
                </a:lnTo>
                <a:lnTo>
                  <a:pt x="0" y="1509062"/>
                </a:lnTo>
                <a:lnTo>
                  <a:pt x="0" y="0"/>
                </a:lnTo>
                <a:close/>
              </a:path>
            </a:pathLst>
          </a:custGeom>
          <a:blipFill>
            <a:blip r:embed="rId3"/>
            <a:stretch>
              <a:fillRect b="-10837"/>
            </a:stretch>
          </a:blipFill>
        </p:spPr>
        <p:txBody>
          <a:bodyPr/>
          <a:lstStyle/>
          <a:p>
            <a:endParaRPr lang="en-US"/>
          </a:p>
        </p:txBody>
      </p:sp>
      <p:sp>
        <p:nvSpPr>
          <p:cNvPr id="9" name="Freeform 9"/>
          <p:cNvSpPr/>
          <p:nvPr/>
        </p:nvSpPr>
        <p:spPr>
          <a:xfrm>
            <a:off x="11017492" y="6350914"/>
            <a:ext cx="5700757" cy="1453693"/>
          </a:xfrm>
          <a:custGeom>
            <a:avLst/>
            <a:gdLst/>
            <a:ahLst/>
            <a:cxnLst/>
            <a:rect l="l" t="t" r="r" b="b"/>
            <a:pathLst>
              <a:path w="5700757" h="1453693">
                <a:moveTo>
                  <a:pt x="0" y="0"/>
                </a:moveTo>
                <a:lnTo>
                  <a:pt x="5700756" y="0"/>
                </a:lnTo>
                <a:lnTo>
                  <a:pt x="5700756" y="1453693"/>
                </a:lnTo>
                <a:lnTo>
                  <a:pt x="0" y="1453693"/>
                </a:lnTo>
                <a:lnTo>
                  <a:pt x="0" y="0"/>
                </a:lnTo>
                <a:close/>
              </a:path>
            </a:pathLst>
          </a:custGeom>
          <a:blipFill>
            <a:blip r:embed="rId4"/>
            <a:stretch>
              <a:fillRect/>
            </a:stretch>
          </a:blipFill>
        </p:spPr>
        <p:txBody>
          <a:bodyPr/>
          <a:lstStyle/>
          <a:p>
            <a:endParaRPr lang="en-US"/>
          </a:p>
        </p:txBody>
      </p:sp>
      <p:sp>
        <p:nvSpPr>
          <p:cNvPr id="10" name="Freeform 10"/>
          <p:cNvSpPr/>
          <p:nvPr/>
        </p:nvSpPr>
        <p:spPr>
          <a:xfrm>
            <a:off x="763698" y="7725461"/>
            <a:ext cx="2025857" cy="2036936"/>
          </a:xfrm>
          <a:custGeom>
            <a:avLst/>
            <a:gdLst/>
            <a:ahLst/>
            <a:cxnLst/>
            <a:rect l="l" t="t" r="r" b="b"/>
            <a:pathLst>
              <a:path w="2025857" h="2036936">
                <a:moveTo>
                  <a:pt x="0" y="0"/>
                </a:moveTo>
                <a:lnTo>
                  <a:pt x="2025857" y="0"/>
                </a:lnTo>
                <a:lnTo>
                  <a:pt x="2025857" y="2036936"/>
                </a:lnTo>
                <a:lnTo>
                  <a:pt x="0" y="2036936"/>
                </a:lnTo>
                <a:lnTo>
                  <a:pt x="0" y="0"/>
                </a:lnTo>
                <a:close/>
              </a:path>
            </a:pathLst>
          </a:custGeom>
          <a:blipFill>
            <a:blip r:embed="rId5"/>
            <a:stretch>
              <a:fillRect/>
            </a:stretch>
          </a:blipFill>
        </p:spPr>
        <p:txBody>
          <a:bodyPr/>
          <a:lstStyle/>
          <a:p>
            <a:endParaRPr lang="en-US"/>
          </a:p>
        </p:txBody>
      </p:sp>
      <p:sp>
        <p:nvSpPr>
          <p:cNvPr id="11" name="TextBox 11"/>
          <p:cNvSpPr txBox="1"/>
          <p:nvPr/>
        </p:nvSpPr>
        <p:spPr>
          <a:xfrm>
            <a:off x="763698" y="1270643"/>
            <a:ext cx="16228902" cy="2005036"/>
          </a:xfrm>
          <a:prstGeom prst="rect">
            <a:avLst/>
          </a:prstGeom>
        </p:spPr>
        <p:txBody>
          <a:bodyPr wrap="square" lIns="0" tIns="0" rIns="0" bIns="0" rtlCol="0" anchor="t">
            <a:spAutoFit/>
          </a:bodyPr>
          <a:lstStyle/>
          <a:p>
            <a:pPr algn="l">
              <a:lnSpc>
                <a:spcPts val="7688"/>
              </a:lnSpc>
            </a:pPr>
            <a:r>
              <a:rPr lang="en-US" sz="6600" b="1" dirty="0">
                <a:solidFill>
                  <a:srgbClr val="303870"/>
                </a:solidFill>
                <a:latin typeface="Agrandir Wide Bold"/>
                <a:ea typeface="Agrandir Wide Bold"/>
                <a:cs typeface="Agrandir Wide Bold"/>
                <a:sym typeface="Agrandir Wide Bold"/>
              </a:rPr>
              <a:t>Degradation of Hydrogels for Lymphatic Drug Delivery</a:t>
            </a:r>
            <a:endParaRPr lang="en-US" sz="6600" b="1" dirty="0">
              <a:solidFill>
                <a:srgbClr val="303870"/>
              </a:solidFill>
              <a:latin typeface="Agrandir Wide Bold"/>
              <a:ea typeface="Agrandir Wide Bold"/>
              <a:cs typeface="Agrandir Wide Bold"/>
            </a:endParaRPr>
          </a:p>
        </p:txBody>
      </p:sp>
      <p:sp>
        <p:nvSpPr>
          <p:cNvPr id="12" name="TextBox 12"/>
          <p:cNvSpPr txBox="1"/>
          <p:nvPr/>
        </p:nvSpPr>
        <p:spPr>
          <a:xfrm>
            <a:off x="844144" y="3726518"/>
            <a:ext cx="5986930" cy="557792"/>
          </a:xfrm>
          <a:prstGeom prst="rect">
            <a:avLst/>
          </a:prstGeom>
        </p:spPr>
        <p:txBody>
          <a:bodyPr lIns="0" tIns="0" rIns="0" bIns="0" rtlCol="0" anchor="t">
            <a:spAutoFit/>
          </a:bodyPr>
          <a:lstStyle/>
          <a:p>
            <a:pPr algn="ctr">
              <a:lnSpc>
                <a:spcPts val="4522"/>
              </a:lnSpc>
            </a:pPr>
            <a:r>
              <a:rPr lang="en-US" sz="3230">
                <a:solidFill>
                  <a:srgbClr val="303870"/>
                </a:solidFill>
                <a:latin typeface="Nunito"/>
                <a:ea typeface="Nunito"/>
                <a:cs typeface="Nunito"/>
                <a:sym typeface="Nunito"/>
              </a:rPr>
              <a:t>Heidi Thompson SUIN 2026</a:t>
            </a:r>
          </a:p>
        </p:txBody>
      </p:sp>
      <p:sp>
        <p:nvSpPr>
          <p:cNvPr id="13" name="TextBox 13"/>
          <p:cNvSpPr txBox="1"/>
          <p:nvPr/>
        </p:nvSpPr>
        <p:spPr>
          <a:xfrm>
            <a:off x="763698" y="4705247"/>
            <a:ext cx="5986930" cy="1127615"/>
          </a:xfrm>
          <a:prstGeom prst="rect">
            <a:avLst/>
          </a:prstGeom>
        </p:spPr>
        <p:txBody>
          <a:bodyPr lIns="0" tIns="0" rIns="0" bIns="0" rtlCol="0" anchor="t">
            <a:spAutoFit/>
          </a:bodyPr>
          <a:lstStyle/>
          <a:p>
            <a:pPr algn="l">
              <a:lnSpc>
                <a:spcPts val="4522"/>
              </a:lnSpc>
            </a:pPr>
            <a:r>
              <a:rPr lang="en-US" sz="3230" b="1">
                <a:solidFill>
                  <a:srgbClr val="303870"/>
                </a:solidFill>
                <a:latin typeface="Nunito Bold"/>
                <a:ea typeface="Nunito Bold"/>
                <a:cs typeface="Nunito Bold"/>
                <a:sym typeface="Nunito Bold"/>
              </a:rPr>
              <a:t>Mentor: Marianne Esnaurrizar</a:t>
            </a:r>
          </a:p>
          <a:p>
            <a:pPr algn="l">
              <a:lnSpc>
                <a:spcPts val="4522"/>
              </a:lnSpc>
            </a:pPr>
            <a:r>
              <a:rPr lang="en-US" sz="3230" b="1">
                <a:solidFill>
                  <a:srgbClr val="303870"/>
                </a:solidFill>
                <a:latin typeface="Nunito Bold"/>
                <a:ea typeface="Nunito Bold"/>
                <a:cs typeface="Nunito Bold"/>
                <a:sym typeface="Nunito Bold"/>
              </a:rPr>
              <a:t>PI: Dr. Susan Thomas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1125977" y="3543300"/>
            <a:ext cx="15711126" cy="4787273"/>
          </a:xfrm>
          <a:prstGeom prst="rect">
            <a:avLst/>
          </a:prstGeom>
        </p:spPr>
        <p:txBody>
          <a:bodyPr lIns="0" tIns="0" rIns="0" bIns="0" rtlCol="0" anchor="t">
            <a:spAutoFit/>
          </a:bodyPr>
          <a:lstStyle/>
          <a:p>
            <a:pPr marL="867355" lvl="1" indent="-433677" algn="l">
              <a:lnSpc>
                <a:spcPts val="7070"/>
              </a:lnSpc>
              <a:buFont typeface="Arial"/>
              <a:buChar char="•"/>
            </a:pPr>
            <a:r>
              <a:rPr lang="en-US" sz="4017" dirty="0">
                <a:solidFill>
                  <a:srgbClr val="303870"/>
                </a:solidFill>
                <a:latin typeface="Nunito"/>
                <a:ea typeface="Nunito"/>
                <a:cs typeface="Nunito"/>
                <a:sym typeface="Nunito"/>
              </a:rPr>
              <a:t>SDS-Polyacrylamide Gel Electrophoresis (SDS-PAGE)</a:t>
            </a:r>
          </a:p>
          <a:p>
            <a:pPr marL="1734709" lvl="2" indent="-578236" algn="l">
              <a:lnSpc>
                <a:spcPts val="7070"/>
              </a:lnSpc>
              <a:buFont typeface="Arial"/>
              <a:buChar char="⚬"/>
            </a:pPr>
            <a:r>
              <a:rPr lang="en-US" sz="4017" dirty="0">
                <a:solidFill>
                  <a:srgbClr val="303870"/>
                </a:solidFill>
                <a:latin typeface="Nunito"/>
                <a:ea typeface="Nunito"/>
                <a:cs typeface="Nunito"/>
                <a:sym typeface="Nunito"/>
              </a:rPr>
              <a:t>Iodine stains for polyethylene glycol (PEG) </a:t>
            </a:r>
            <a:r>
              <a:rPr lang="en-US" sz="4017" dirty="0">
                <a:solidFill>
                  <a:schemeClr val="accent2"/>
                </a:solidFill>
                <a:latin typeface="Nunito"/>
                <a:ea typeface="Nunito"/>
                <a:cs typeface="Nunito"/>
                <a:sym typeface="Nunito"/>
              </a:rPr>
              <a:t>(Polymer A)</a:t>
            </a:r>
          </a:p>
          <a:p>
            <a:pPr marL="1734709" lvl="2" indent="-578236" algn="l">
              <a:lnSpc>
                <a:spcPts val="7070"/>
              </a:lnSpc>
              <a:spcAft>
                <a:spcPts val="2400"/>
              </a:spcAft>
              <a:buFont typeface="Arial"/>
              <a:buChar char="⚬"/>
            </a:pPr>
            <a:r>
              <a:rPr lang="en-US" sz="4017" dirty="0">
                <a:solidFill>
                  <a:srgbClr val="303870"/>
                </a:solidFill>
                <a:latin typeface="Nunito"/>
                <a:ea typeface="Nunito"/>
                <a:cs typeface="Nunito"/>
                <a:sym typeface="Nunito"/>
              </a:rPr>
              <a:t>Coomassie blue stains for proteins </a:t>
            </a:r>
            <a:r>
              <a:rPr lang="en-US" sz="4017" dirty="0">
                <a:solidFill>
                  <a:schemeClr val="accent4"/>
                </a:solidFill>
                <a:latin typeface="Nunito"/>
                <a:ea typeface="Nunito"/>
                <a:cs typeface="Nunito"/>
                <a:sym typeface="Nunito"/>
              </a:rPr>
              <a:t>(Protein B)</a:t>
            </a:r>
            <a:endParaRPr lang="en-US" sz="4017" dirty="0">
              <a:solidFill>
                <a:srgbClr val="303870"/>
              </a:solidFill>
              <a:latin typeface="Nunito"/>
              <a:ea typeface="Nunito"/>
              <a:cs typeface="Nunito"/>
              <a:sym typeface="Nunito"/>
            </a:endParaRPr>
          </a:p>
          <a:p>
            <a:pPr marL="813573" indent="-571500">
              <a:lnSpc>
                <a:spcPts val="7070"/>
              </a:lnSpc>
              <a:buFont typeface="Arial" panose="020B0604020202020204" pitchFamily="34" charset="0"/>
              <a:buChar char="•"/>
            </a:pPr>
            <a:r>
              <a:rPr lang="en-US" sz="4017" dirty="0">
                <a:solidFill>
                  <a:srgbClr val="303870"/>
                </a:solidFill>
                <a:latin typeface="Nunito"/>
                <a:ea typeface="Nunito"/>
                <a:cs typeface="Nunito"/>
                <a:sym typeface="Nunito"/>
              </a:rPr>
              <a:t>Iodine assay to detect PEG </a:t>
            </a:r>
            <a:r>
              <a:rPr lang="en-US" sz="4017" dirty="0">
                <a:solidFill>
                  <a:schemeClr val="accent2"/>
                </a:solidFill>
                <a:latin typeface="Nunito"/>
                <a:ea typeface="Nunito"/>
                <a:cs typeface="Nunito"/>
                <a:sym typeface="Nunito"/>
              </a:rPr>
              <a:t>(Polymer A)</a:t>
            </a:r>
          </a:p>
          <a:p>
            <a:pPr marL="813573" indent="-571500">
              <a:lnSpc>
                <a:spcPts val="7070"/>
              </a:lnSpc>
              <a:buFont typeface="Arial" panose="020B0604020202020204" pitchFamily="34" charset="0"/>
              <a:buChar char="•"/>
            </a:pPr>
            <a:r>
              <a:rPr lang="en-US" sz="4017" dirty="0">
                <a:solidFill>
                  <a:srgbClr val="303870"/>
                </a:solidFill>
                <a:latin typeface="Nunito"/>
                <a:ea typeface="Nunito"/>
                <a:cs typeface="Nunito"/>
                <a:sym typeface="Nunito"/>
              </a:rPr>
              <a:t>Bicinchoninic acid (BCA) to detect proteins </a:t>
            </a:r>
            <a:r>
              <a:rPr lang="en-US" sz="4017" dirty="0">
                <a:solidFill>
                  <a:schemeClr val="accent4"/>
                </a:solidFill>
                <a:latin typeface="Nunito"/>
                <a:ea typeface="Nunito"/>
                <a:cs typeface="Nunito"/>
                <a:sym typeface="Nunito"/>
              </a:rPr>
              <a:t>(Protein B)</a:t>
            </a:r>
          </a:p>
        </p:txBody>
      </p:sp>
      <p:sp>
        <p:nvSpPr>
          <p:cNvPr id="7" name="TextBox 7"/>
          <p:cNvSpPr txBox="1"/>
          <p:nvPr/>
        </p:nvSpPr>
        <p:spPr>
          <a:xfrm>
            <a:off x="1125977" y="1271654"/>
            <a:ext cx="15175516" cy="1842940"/>
          </a:xfrm>
          <a:prstGeom prst="rect">
            <a:avLst/>
          </a:prstGeom>
        </p:spPr>
        <p:txBody>
          <a:bodyPr lIns="0" tIns="0" rIns="0" bIns="0" rtlCol="0" anchor="t">
            <a:spAutoFit/>
          </a:bodyPr>
          <a:lstStyle/>
          <a:p>
            <a:pPr>
              <a:lnSpc>
                <a:spcPts val="7036"/>
              </a:lnSpc>
            </a:pPr>
            <a:r>
              <a:rPr lang="en-US" sz="7070" b="1" dirty="0">
                <a:solidFill>
                  <a:srgbClr val="303870"/>
                </a:solidFill>
                <a:latin typeface="Agrandir Wide Bold"/>
                <a:ea typeface="Agrandir Wide Bold"/>
                <a:cs typeface="Agrandir Wide Bold"/>
                <a:sym typeface="Agrandir Wide Bold"/>
              </a:rPr>
              <a:t>Characterization of Degraded Samples</a:t>
            </a:r>
            <a:endParaRPr lang="en-US" sz="7070" b="1" dirty="0">
              <a:solidFill>
                <a:srgbClr val="303870"/>
              </a:solidFill>
              <a:latin typeface="Agrandir Wide Bold"/>
              <a:ea typeface="Agrandir Wide Bold"/>
              <a:cs typeface="Agrandir Wide Bold"/>
            </a:endParaRPr>
          </a:p>
        </p:txBody>
      </p:sp>
      <p:sp>
        <p:nvSpPr>
          <p:cNvPr id="9" name="TextBox 9"/>
          <p:cNvSpPr txBox="1"/>
          <p:nvPr/>
        </p:nvSpPr>
        <p:spPr>
          <a:xfrm>
            <a:off x="17692455" y="9501089"/>
            <a:ext cx="226516" cy="556819"/>
          </a:xfrm>
          <a:prstGeom prst="rect">
            <a:avLst/>
          </a:prstGeom>
        </p:spPr>
        <p:txBody>
          <a:bodyPr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9</a:t>
            </a:r>
          </a:p>
        </p:txBody>
      </p:sp>
    </p:spTree>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sp>
        <p:nvSpPr>
          <p:cNvPr id="5" name="Freeform 5"/>
          <p:cNvSpPr/>
          <p:nvPr/>
        </p:nvSpPr>
        <p:spPr>
          <a:xfrm>
            <a:off x="15392400" y="3009900"/>
            <a:ext cx="2153013" cy="6096252"/>
          </a:xfrm>
          <a:custGeom>
            <a:avLst/>
            <a:gdLst/>
            <a:ahLst/>
            <a:cxnLst/>
            <a:rect l="l" t="t" r="r" b="b"/>
            <a:pathLst>
              <a:path w="1622451" h="5815861">
                <a:moveTo>
                  <a:pt x="0" y="0"/>
                </a:moveTo>
                <a:lnTo>
                  <a:pt x="1622450" y="0"/>
                </a:lnTo>
                <a:lnTo>
                  <a:pt x="1622450" y="5815861"/>
                </a:lnTo>
                <a:lnTo>
                  <a:pt x="0" y="5815861"/>
                </a:lnTo>
                <a:lnTo>
                  <a:pt x="0" y="0"/>
                </a:lnTo>
                <a:close/>
              </a:path>
            </a:pathLst>
          </a:custGeom>
          <a:blipFill>
            <a:blip r:embed="rId4"/>
            <a:stretch>
              <a:fillRect/>
            </a:stretch>
          </a:blipFill>
          <a:ln w="38100" cap="sq">
            <a:noFill/>
            <a:prstDash val="solid"/>
            <a:miter/>
          </a:ln>
        </p:spPr>
        <p:txBody>
          <a:bodyPr/>
          <a:lstStyle/>
          <a:p>
            <a:endParaRPr lang="en-US"/>
          </a:p>
        </p:txBody>
      </p:sp>
      <p:sp>
        <p:nvSpPr>
          <p:cNvPr id="6" name="TextBox 6"/>
          <p:cNvSpPr txBox="1"/>
          <p:nvPr/>
        </p:nvSpPr>
        <p:spPr>
          <a:xfrm>
            <a:off x="658973" y="322667"/>
            <a:ext cx="6580027" cy="1281889"/>
          </a:xfrm>
          <a:prstGeom prst="rect">
            <a:avLst/>
          </a:prstGeom>
        </p:spPr>
        <p:txBody>
          <a:bodyPr wrap="square" lIns="0" tIns="0" rIns="0" bIns="0" rtlCol="0" anchor="t">
            <a:spAutoFit/>
          </a:bodyPr>
          <a:lstStyle/>
          <a:p>
            <a:pPr algn="ctr">
              <a:lnSpc>
                <a:spcPts val="10469"/>
              </a:lnSpc>
              <a:spcBef>
                <a:spcPct val="0"/>
              </a:spcBef>
            </a:pPr>
            <a:r>
              <a:rPr lang="en-US" sz="7070" b="1" spc="336" dirty="0">
                <a:solidFill>
                  <a:srgbClr val="303870"/>
                </a:solidFill>
                <a:latin typeface="Agrandir Wide Bold"/>
                <a:ea typeface="Agrandir Wide Bold"/>
                <a:cs typeface="Agrandir Wide Bold"/>
                <a:sym typeface="Agrandir Wide Bold"/>
              </a:rPr>
              <a:t>SDS-PAGE</a:t>
            </a:r>
          </a:p>
        </p:txBody>
      </p:sp>
      <p:sp>
        <p:nvSpPr>
          <p:cNvPr id="7" name="TextBox 7"/>
          <p:cNvSpPr txBox="1"/>
          <p:nvPr/>
        </p:nvSpPr>
        <p:spPr>
          <a:xfrm>
            <a:off x="12508172" y="9243326"/>
            <a:ext cx="4990153" cy="814582"/>
          </a:xfrm>
          <a:prstGeom prst="rect">
            <a:avLst/>
          </a:prstGeom>
        </p:spPr>
        <p:txBody>
          <a:bodyPr lIns="0" tIns="0" rIns="0" bIns="0" rtlCol="0" anchor="t">
            <a:spAutoFit/>
          </a:bodyPr>
          <a:lstStyle/>
          <a:p>
            <a:pPr>
              <a:lnSpc>
                <a:spcPts val="3287"/>
              </a:lnSpc>
              <a:spcBef>
                <a:spcPct val="0"/>
              </a:spcBef>
            </a:pPr>
            <a:r>
              <a:rPr lang="en-US" sz="1922" spc="105" dirty="0">
                <a:solidFill>
                  <a:srgbClr val="303870"/>
                </a:solidFill>
                <a:latin typeface="Nunito"/>
                <a:ea typeface="Nunito"/>
                <a:cs typeface="Nunito"/>
                <a:sym typeface="Nunito"/>
              </a:rPr>
              <a:t>(PageRulerTM Unstained Protein Ladder 2 X 250 </a:t>
            </a:r>
            <a:r>
              <a:rPr lang="en-US" sz="1922" spc="105" dirty="0" err="1">
                <a:solidFill>
                  <a:srgbClr val="303870"/>
                </a:solidFill>
                <a:latin typeface="Nunito"/>
                <a:ea typeface="Nunito"/>
                <a:cs typeface="Nunito"/>
                <a:sym typeface="Nunito"/>
              </a:rPr>
              <a:t>μL</a:t>
            </a:r>
            <a:r>
              <a:rPr lang="en-US" sz="1922" spc="105" dirty="0">
                <a:solidFill>
                  <a:srgbClr val="303870"/>
                </a:solidFill>
                <a:latin typeface="Nunito"/>
                <a:ea typeface="Nunito"/>
                <a:cs typeface="Nunito"/>
                <a:sym typeface="Nunito"/>
              </a:rPr>
              <a:t> | Thermo ScientificTM.)</a:t>
            </a:r>
          </a:p>
        </p:txBody>
      </p:sp>
      <p:sp>
        <p:nvSpPr>
          <p:cNvPr id="8" name="TextBox 8"/>
          <p:cNvSpPr txBox="1"/>
          <p:nvPr/>
        </p:nvSpPr>
        <p:spPr>
          <a:xfrm>
            <a:off x="658973" y="1683883"/>
            <a:ext cx="14344276" cy="3368230"/>
          </a:xfrm>
          <a:prstGeom prst="rect">
            <a:avLst/>
          </a:prstGeom>
        </p:spPr>
        <p:txBody>
          <a:bodyPr wrap="square" lIns="0" tIns="0" rIns="0" bIns="0" rtlCol="0" anchor="t">
            <a:spAutoFit/>
          </a:bodyPr>
          <a:lstStyle/>
          <a:p>
            <a:pPr marL="823595" lvl="1" indent="-411480" algn="l">
              <a:lnSpc>
                <a:spcPts val="6718"/>
              </a:lnSpc>
              <a:spcBef>
                <a:spcPct val="0"/>
              </a:spcBef>
              <a:buFont typeface="Arial"/>
              <a:buChar char="•"/>
            </a:pPr>
            <a:r>
              <a:rPr lang="en-US" sz="3817" u="none" strike="noStrike" dirty="0">
                <a:solidFill>
                  <a:srgbClr val="303870"/>
                </a:solidFill>
                <a:latin typeface="Nunito"/>
                <a:ea typeface="Nunito"/>
                <a:cs typeface="Nunito"/>
                <a:sym typeface="Nunito"/>
              </a:rPr>
              <a:t>Separates proteins based on size</a:t>
            </a:r>
            <a:endParaRPr lang="en-US" dirty="0"/>
          </a:p>
          <a:p>
            <a:pPr marL="823595" lvl="1" indent="-411480" algn="l">
              <a:lnSpc>
                <a:spcPts val="6718"/>
              </a:lnSpc>
              <a:spcBef>
                <a:spcPct val="0"/>
              </a:spcBef>
              <a:buFont typeface="Arial"/>
              <a:buChar char="•"/>
            </a:pPr>
            <a:r>
              <a:rPr lang="en-US" sz="3817" u="none" strike="noStrike" dirty="0">
                <a:solidFill>
                  <a:srgbClr val="303870"/>
                </a:solidFill>
                <a:latin typeface="Nunito"/>
                <a:ea typeface="Nunito"/>
                <a:cs typeface="Nunito"/>
                <a:sym typeface="Nunito"/>
              </a:rPr>
              <a:t>Smaller proteins migrate faster due to less resistance from the gel matrix</a:t>
            </a:r>
            <a:endParaRPr lang="en-US" sz="3817" u="none" strike="noStrike" dirty="0">
              <a:solidFill>
                <a:srgbClr val="303870"/>
              </a:solidFill>
              <a:latin typeface="Nunito"/>
              <a:ea typeface="Nunito"/>
              <a:cs typeface="Nunito"/>
            </a:endParaRPr>
          </a:p>
          <a:p>
            <a:pPr marL="823595" lvl="1" indent="-411480">
              <a:lnSpc>
                <a:spcPts val="6718"/>
              </a:lnSpc>
              <a:spcBef>
                <a:spcPct val="0"/>
              </a:spcBef>
              <a:buFont typeface="Arial"/>
              <a:buChar char="•"/>
            </a:pPr>
            <a:r>
              <a:rPr lang="en-US" sz="3800" dirty="0">
                <a:solidFill>
                  <a:srgbClr val="303870"/>
                </a:solidFill>
                <a:latin typeface="Nunito"/>
                <a:ea typeface="Nunito"/>
                <a:cs typeface="Nunito"/>
                <a:sym typeface="Nunito"/>
              </a:rPr>
              <a:t>4-20% Tris HCl protein gels were</a:t>
            </a:r>
            <a:r>
              <a:rPr lang="en-US" sz="3800" u="none" strike="noStrike" dirty="0">
                <a:solidFill>
                  <a:srgbClr val="303870"/>
                </a:solidFill>
                <a:latin typeface="Nunito"/>
                <a:ea typeface="Nunito"/>
                <a:cs typeface="Nunito"/>
                <a:sym typeface="Nunito"/>
              </a:rPr>
              <a:t> run at 180 V for 25 minutes</a:t>
            </a:r>
            <a:endParaRPr lang="en-US" sz="3800" u="none" strike="noStrike" dirty="0">
              <a:solidFill>
                <a:srgbClr val="303870"/>
              </a:solidFill>
              <a:latin typeface="Nunito"/>
              <a:ea typeface="Nunito"/>
              <a:cs typeface="Nunito"/>
            </a:endParaRPr>
          </a:p>
        </p:txBody>
      </p:sp>
      <p:sp>
        <p:nvSpPr>
          <p:cNvPr id="9" name="TextBox 9"/>
          <p:cNvSpPr txBox="1"/>
          <p:nvPr/>
        </p:nvSpPr>
        <p:spPr>
          <a:xfrm>
            <a:off x="17545413" y="9563100"/>
            <a:ext cx="564003"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303870"/>
                </a:solidFill>
                <a:latin typeface="Nunito"/>
                <a:ea typeface="Nunito"/>
                <a:cs typeface="Nunito"/>
                <a:sym typeface="Nunito"/>
              </a:rPr>
              <a:t>10</a:t>
            </a:r>
          </a:p>
        </p:txBody>
      </p:sp>
      <p:pic>
        <p:nvPicPr>
          <p:cNvPr id="16" name="Picture 15">
            <a:extLst>
              <a:ext uri="{FF2B5EF4-FFF2-40B4-BE49-F238E27FC236}">
                <a16:creationId xmlns:a16="http://schemas.microsoft.com/office/drawing/2014/main" id="{46B02D8A-F979-D203-E134-B7EB83AE95D5}"/>
              </a:ext>
            </a:extLst>
          </p:cNvPr>
          <p:cNvPicPr>
            <a:picLocks noChangeAspect="1"/>
          </p:cNvPicPr>
          <p:nvPr/>
        </p:nvPicPr>
        <p:blipFill>
          <a:blip r:embed="rId5">
            <a:extLst>
              <a:ext uri="{28A0092B-C50C-407E-A947-70E740481C1C}">
                <a14:useLocalDpi xmlns:a14="http://schemas.microsoft.com/office/drawing/2010/main" val="0"/>
              </a:ext>
            </a:extLst>
          </a:blip>
          <a:srcRect l="18137" t="14216" r="20098" b="45050"/>
          <a:stretch>
            <a:fillRect/>
          </a:stretch>
        </p:blipFill>
        <p:spPr>
          <a:xfrm>
            <a:off x="4854467" y="5131440"/>
            <a:ext cx="6895572" cy="4547752"/>
          </a:xfrm>
          <a:prstGeom prst="rect">
            <a:avLst/>
          </a:prstGeom>
        </p:spPr>
      </p:pic>
      <p:sp>
        <p:nvSpPr>
          <p:cNvPr id="17" name="TextBox 16">
            <a:extLst>
              <a:ext uri="{FF2B5EF4-FFF2-40B4-BE49-F238E27FC236}">
                <a16:creationId xmlns:a16="http://schemas.microsoft.com/office/drawing/2014/main" id="{72515510-6D8E-0090-9B8D-E5ABC5B0F8A6}"/>
              </a:ext>
            </a:extLst>
          </p:cNvPr>
          <p:cNvSpPr txBox="1"/>
          <p:nvPr/>
        </p:nvSpPr>
        <p:spPr>
          <a:xfrm>
            <a:off x="4854467" y="9686373"/>
            <a:ext cx="5629211" cy="400110"/>
          </a:xfrm>
          <a:prstGeom prst="rect">
            <a:avLst/>
          </a:prstGeom>
          <a:noFill/>
        </p:spPr>
        <p:txBody>
          <a:bodyPr wrap="square" rtlCol="0">
            <a:spAutoFit/>
          </a:bodyPr>
          <a:lstStyle/>
          <a:p>
            <a:r>
              <a:rPr lang="en-US" sz="2000" dirty="0">
                <a:solidFill>
                  <a:srgbClr val="303870"/>
                </a:solidFill>
                <a:latin typeface="Nunito" pitchFamily="2" charset="77"/>
                <a:cs typeface="Arial" pitchFamily="34" charset="0"/>
              </a:rPr>
              <a:t>Created in https://BioRender.com</a:t>
            </a:r>
          </a:p>
        </p:txBody>
      </p:sp>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a:extLst>
            <a:ext uri="{FF2B5EF4-FFF2-40B4-BE49-F238E27FC236}">
              <a16:creationId xmlns:a16="http://schemas.microsoft.com/office/drawing/2014/main" id="{66BC1F40-654A-2D6D-ADCD-E41DAC10435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1AE6D65-7335-2C57-F5E4-75B38C92E0FB}"/>
              </a:ext>
            </a:extLst>
          </p:cNvPr>
          <p:cNvGrpSpPr/>
          <p:nvPr/>
        </p:nvGrpSpPr>
        <p:grpSpPr>
          <a:xfrm>
            <a:off x="17259300" y="0"/>
            <a:ext cx="3086100" cy="10287000"/>
            <a:chOff x="0" y="0"/>
            <a:chExt cx="812800" cy="2709333"/>
          </a:xfrm>
        </p:grpSpPr>
        <p:sp>
          <p:nvSpPr>
            <p:cNvPr id="3" name="Freeform 3">
              <a:extLst>
                <a:ext uri="{FF2B5EF4-FFF2-40B4-BE49-F238E27FC236}">
                  <a16:creationId xmlns:a16="http://schemas.microsoft.com/office/drawing/2014/main" id="{A92D528B-4F4E-1843-C196-35CD4450B297}"/>
                </a:ext>
              </a:extLst>
            </p:cNvPr>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a:extLst>
                <a:ext uri="{FF2B5EF4-FFF2-40B4-BE49-F238E27FC236}">
                  <a16:creationId xmlns:a16="http://schemas.microsoft.com/office/drawing/2014/main" id="{965395E8-51CB-D358-5B59-EE6FD0FC86C6}"/>
                </a:ext>
              </a:extLst>
            </p:cNvPr>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6" name="Freeform 6">
            <a:extLst>
              <a:ext uri="{FF2B5EF4-FFF2-40B4-BE49-F238E27FC236}">
                <a16:creationId xmlns:a16="http://schemas.microsoft.com/office/drawing/2014/main" id="{31266670-359C-61D5-CE43-3FA47FBD97AB}"/>
              </a:ext>
            </a:extLst>
          </p:cNvPr>
          <p:cNvSpPr/>
          <p:nvPr/>
        </p:nvSpPr>
        <p:spPr>
          <a:xfrm>
            <a:off x="590441" y="1842346"/>
            <a:ext cx="9107088" cy="8070225"/>
          </a:xfrm>
          <a:custGeom>
            <a:avLst/>
            <a:gdLst/>
            <a:ahLst/>
            <a:cxnLst/>
            <a:rect l="l" t="t" r="r" b="b"/>
            <a:pathLst>
              <a:path w="8553559" h="7662564">
                <a:moveTo>
                  <a:pt x="0" y="0"/>
                </a:moveTo>
                <a:lnTo>
                  <a:pt x="8553559" y="0"/>
                </a:lnTo>
                <a:lnTo>
                  <a:pt x="8553559" y="7662564"/>
                </a:lnTo>
                <a:lnTo>
                  <a:pt x="0" y="7662564"/>
                </a:lnTo>
                <a:lnTo>
                  <a:pt x="0" y="0"/>
                </a:lnTo>
                <a:close/>
              </a:path>
            </a:pathLst>
          </a:custGeom>
          <a:blipFill>
            <a:blip r:embed="rId3"/>
            <a:stretch>
              <a:fillRect/>
            </a:stretch>
          </a:blipFill>
        </p:spPr>
        <p:txBody>
          <a:bodyPr/>
          <a:lstStyle/>
          <a:p>
            <a:endParaRPr lang="en-US"/>
          </a:p>
        </p:txBody>
      </p:sp>
      <p:sp>
        <p:nvSpPr>
          <p:cNvPr id="7" name="TextBox 7">
            <a:extLst>
              <a:ext uri="{FF2B5EF4-FFF2-40B4-BE49-F238E27FC236}">
                <a16:creationId xmlns:a16="http://schemas.microsoft.com/office/drawing/2014/main" id="{DC284744-D5E3-2F45-71C6-E706A7F86F06}"/>
              </a:ext>
            </a:extLst>
          </p:cNvPr>
          <p:cNvSpPr txBox="1"/>
          <p:nvPr/>
        </p:nvSpPr>
        <p:spPr>
          <a:xfrm>
            <a:off x="590440" y="388417"/>
            <a:ext cx="15106759" cy="1217641"/>
          </a:xfrm>
          <a:prstGeom prst="rect">
            <a:avLst/>
          </a:prstGeom>
        </p:spPr>
        <p:txBody>
          <a:bodyPr wrap="square" lIns="0" tIns="0" rIns="0" bIns="0" rtlCol="0" anchor="t">
            <a:spAutoFit/>
          </a:bodyPr>
          <a:lstStyle/>
          <a:p>
            <a:pPr>
              <a:lnSpc>
                <a:spcPts val="10469"/>
              </a:lnSpc>
              <a:spcBef>
                <a:spcPct val="0"/>
              </a:spcBef>
            </a:pPr>
            <a:r>
              <a:rPr lang="en-US" sz="5400" b="1" spc="336" dirty="0">
                <a:solidFill>
                  <a:srgbClr val="303870"/>
                </a:solidFill>
                <a:latin typeface="Agrandir Wide Bold"/>
                <a:ea typeface="Agrandir Wide Bold"/>
                <a:cs typeface="Agrandir Wide Bold"/>
                <a:sym typeface="Agrandir Wide Bold"/>
              </a:rPr>
              <a:t>Iodine Stain: 24-Hour Timepoint</a:t>
            </a:r>
          </a:p>
        </p:txBody>
      </p:sp>
      <p:sp>
        <p:nvSpPr>
          <p:cNvPr id="9" name="TextBox 9">
            <a:extLst>
              <a:ext uri="{FF2B5EF4-FFF2-40B4-BE49-F238E27FC236}">
                <a16:creationId xmlns:a16="http://schemas.microsoft.com/office/drawing/2014/main" id="{E53D69D5-A7E1-BEF5-5FBA-1D3CE175FDB2}"/>
              </a:ext>
            </a:extLst>
          </p:cNvPr>
          <p:cNvSpPr txBox="1"/>
          <p:nvPr/>
        </p:nvSpPr>
        <p:spPr>
          <a:xfrm>
            <a:off x="17526000" y="9490922"/>
            <a:ext cx="545371"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11</a:t>
            </a:r>
          </a:p>
        </p:txBody>
      </p:sp>
      <p:sp>
        <p:nvSpPr>
          <p:cNvPr id="10" name="TextBox 9">
            <a:extLst>
              <a:ext uri="{FF2B5EF4-FFF2-40B4-BE49-F238E27FC236}">
                <a16:creationId xmlns:a16="http://schemas.microsoft.com/office/drawing/2014/main" id="{2B182037-7696-7765-F924-D063BBCFDAD5}"/>
              </a:ext>
            </a:extLst>
          </p:cNvPr>
          <p:cNvSpPr txBox="1"/>
          <p:nvPr/>
        </p:nvSpPr>
        <p:spPr>
          <a:xfrm rot="2376623">
            <a:off x="2523662" y="8786216"/>
            <a:ext cx="2895600" cy="523220"/>
          </a:xfrm>
          <a:prstGeom prst="rect">
            <a:avLst/>
          </a:prstGeom>
          <a:noFill/>
        </p:spPr>
        <p:txBody>
          <a:bodyPr wrap="square" rtlCol="0">
            <a:spAutoFit/>
          </a:bodyPr>
          <a:lstStyle/>
          <a:p>
            <a:r>
              <a:rPr lang="en-US" sz="2800" dirty="0">
                <a:solidFill>
                  <a:schemeClr val="bg1"/>
                </a:solidFill>
                <a:latin typeface="Nunito" pitchFamily="2" charset="77"/>
              </a:rPr>
              <a:t>Polymer A</a:t>
            </a:r>
          </a:p>
        </p:txBody>
      </p:sp>
      <p:sp>
        <p:nvSpPr>
          <p:cNvPr id="11" name="TextBox 10">
            <a:extLst>
              <a:ext uri="{FF2B5EF4-FFF2-40B4-BE49-F238E27FC236}">
                <a16:creationId xmlns:a16="http://schemas.microsoft.com/office/drawing/2014/main" id="{223C1B47-867F-F286-ED74-AE95D55F0FE6}"/>
              </a:ext>
            </a:extLst>
          </p:cNvPr>
          <p:cNvSpPr txBox="1"/>
          <p:nvPr/>
        </p:nvSpPr>
        <p:spPr>
          <a:xfrm rot="2375727">
            <a:off x="4411788" y="8824204"/>
            <a:ext cx="2895600" cy="523220"/>
          </a:xfrm>
          <a:prstGeom prst="rect">
            <a:avLst/>
          </a:prstGeom>
          <a:noFill/>
        </p:spPr>
        <p:txBody>
          <a:bodyPr wrap="square" rtlCol="0">
            <a:spAutoFit/>
          </a:bodyPr>
          <a:lstStyle/>
          <a:p>
            <a:r>
              <a:rPr lang="en-US" sz="2800" dirty="0">
                <a:solidFill>
                  <a:schemeClr val="bg1"/>
                </a:solidFill>
                <a:latin typeface="Nunito" pitchFamily="2" charset="77"/>
              </a:rPr>
              <a:t>Polymer B</a:t>
            </a:r>
          </a:p>
        </p:txBody>
      </p:sp>
      <p:sp>
        <p:nvSpPr>
          <p:cNvPr id="12" name="TextBox 11">
            <a:extLst>
              <a:ext uri="{FF2B5EF4-FFF2-40B4-BE49-F238E27FC236}">
                <a16:creationId xmlns:a16="http://schemas.microsoft.com/office/drawing/2014/main" id="{39E18F07-DAE9-B55E-022E-38FE9AEBEC25}"/>
              </a:ext>
            </a:extLst>
          </p:cNvPr>
          <p:cNvSpPr txBox="1"/>
          <p:nvPr/>
        </p:nvSpPr>
        <p:spPr>
          <a:xfrm rot="2376623">
            <a:off x="3402962" y="8786214"/>
            <a:ext cx="2895600" cy="523220"/>
          </a:xfrm>
          <a:prstGeom prst="rect">
            <a:avLst/>
          </a:prstGeom>
          <a:noFill/>
        </p:spPr>
        <p:txBody>
          <a:bodyPr wrap="square" rtlCol="0">
            <a:spAutoFit/>
          </a:bodyPr>
          <a:lstStyle/>
          <a:p>
            <a:r>
              <a:rPr lang="en-US" sz="2800" dirty="0">
                <a:solidFill>
                  <a:schemeClr val="bg1"/>
                </a:solidFill>
                <a:latin typeface="Nunito" pitchFamily="2" charset="77"/>
              </a:rPr>
              <a:t>50/50 A:B</a:t>
            </a:r>
          </a:p>
        </p:txBody>
      </p:sp>
      <p:sp>
        <p:nvSpPr>
          <p:cNvPr id="13" name="TextBox 12">
            <a:extLst>
              <a:ext uri="{FF2B5EF4-FFF2-40B4-BE49-F238E27FC236}">
                <a16:creationId xmlns:a16="http://schemas.microsoft.com/office/drawing/2014/main" id="{2C5CF117-1303-C063-BCF9-33BABE5D79F4}"/>
              </a:ext>
            </a:extLst>
          </p:cNvPr>
          <p:cNvSpPr txBox="1"/>
          <p:nvPr/>
        </p:nvSpPr>
        <p:spPr>
          <a:xfrm rot="2375727">
            <a:off x="5235800" y="8785970"/>
            <a:ext cx="2895600" cy="523220"/>
          </a:xfrm>
          <a:prstGeom prst="rect">
            <a:avLst/>
          </a:prstGeom>
          <a:noFill/>
        </p:spPr>
        <p:txBody>
          <a:bodyPr wrap="square" rtlCol="0">
            <a:spAutoFit/>
          </a:bodyPr>
          <a:lstStyle/>
          <a:p>
            <a:r>
              <a:rPr lang="en-US" sz="2800" dirty="0">
                <a:solidFill>
                  <a:schemeClr val="bg1"/>
                </a:solidFill>
                <a:latin typeface="Nunito" pitchFamily="2" charset="77"/>
              </a:rPr>
              <a:t>Sample 1</a:t>
            </a:r>
          </a:p>
        </p:txBody>
      </p:sp>
      <p:sp>
        <p:nvSpPr>
          <p:cNvPr id="14" name="TextBox 13">
            <a:extLst>
              <a:ext uri="{FF2B5EF4-FFF2-40B4-BE49-F238E27FC236}">
                <a16:creationId xmlns:a16="http://schemas.microsoft.com/office/drawing/2014/main" id="{61D301C5-4549-2BFC-908B-379697A3994F}"/>
              </a:ext>
            </a:extLst>
          </p:cNvPr>
          <p:cNvSpPr txBox="1"/>
          <p:nvPr/>
        </p:nvSpPr>
        <p:spPr>
          <a:xfrm rot="2375727">
            <a:off x="6106156" y="8785970"/>
            <a:ext cx="2895600" cy="523220"/>
          </a:xfrm>
          <a:prstGeom prst="rect">
            <a:avLst/>
          </a:prstGeom>
          <a:noFill/>
        </p:spPr>
        <p:txBody>
          <a:bodyPr wrap="square" rtlCol="0">
            <a:spAutoFit/>
          </a:bodyPr>
          <a:lstStyle/>
          <a:p>
            <a:r>
              <a:rPr lang="en-US" sz="2800" dirty="0">
                <a:solidFill>
                  <a:schemeClr val="bg1"/>
                </a:solidFill>
                <a:latin typeface="Nunito" pitchFamily="2" charset="77"/>
              </a:rPr>
              <a:t>Sample 2</a:t>
            </a:r>
          </a:p>
        </p:txBody>
      </p:sp>
      <p:sp>
        <p:nvSpPr>
          <p:cNvPr id="15" name="TextBox 14">
            <a:extLst>
              <a:ext uri="{FF2B5EF4-FFF2-40B4-BE49-F238E27FC236}">
                <a16:creationId xmlns:a16="http://schemas.microsoft.com/office/drawing/2014/main" id="{22516C58-DD48-5C05-6F2E-F0711454F589}"/>
              </a:ext>
            </a:extLst>
          </p:cNvPr>
          <p:cNvSpPr txBox="1"/>
          <p:nvPr/>
        </p:nvSpPr>
        <p:spPr>
          <a:xfrm rot="2375727">
            <a:off x="6985661" y="8785972"/>
            <a:ext cx="2895600" cy="523220"/>
          </a:xfrm>
          <a:prstGeom prst="rect">
            <a:avLst/>
          </a:prstGeom>
          <a:noFill/>
        </p:spPr>
        <p:txBody>
          <a:bodyPr wrap="square" rtlCol="0">
            <a:spAutoFit/>
          </a:bodyPr>
          <a:lstStyle/>
          <a:p>
            <a:r>
              <a:rPr lang="en-US" sz="2800" dirty="0">
                <a:solidFill>
                  <a:schemeClr val="bg1"/>
                </a:solidFill>
                <a:latin typeface="Nunito" pitchFamily="2" charset="77"/>
              </a:rPr>
              <a:t>Sample 3</a:t>
            </a:r>
          </a:p>
        </p:txBody>
      </p:sp>
      <p:sp>
        <p:nvSpPr>
          <p:cNvPr id="16" name="TextBox 4">
            <a:extLst>
              <a:ext uri="{FF2B5EF4-FFF2-40B4-BE49-F238E27FC236}">
                <a16:creationId xmlns:a16="http://schemas.microsoft.com/office/drawing/2014/main" id="{592B1546-9136-77E3-A564-3D360129E543}"/>
              </a:ext>
            </a:extLst>
          </p:cNvPr>
          <p:cNvSpPr txBox="1"/>
          <p:nvPr/>
        </p:nvSpPr>
        <p:spPr>
          <a:xfrm>
            <a:off x="10168011" y="2271082"/>
            <a:ext cx="6824589" cy="4944367"/>
          </a:xfrm>
          <a:prstGeom prst="rect">
            <a:avLst/>
          </a:prstGeom>
        </p:spPr>
        <p:txBody>
          <a:bodyPr wrap="square" lIns="0" tIns="0" rIns="0" bIns="0" rtlCol="0" anchor="t">
            <a:spAutoFit/>
          </a:bodyPr>
          <a:lstStyle/>
          <a:p>
            <a:pPr algn="l">
              <a:lnSpc>
                <a:spcPts val="2240"/>
              </a:lnSpc>
            </a:pPr>
            <a:endParaRPr lang="en-US" dirty="0"/>
          </a:p>
          <a:p>
            <a:pPr marL="409575" indent="-433070">
              <a:lnSpc>
                <a:spcPts val="7391"/>
              </a:lnSpc>
              <a:buFont typeface="Arial"/>
              <a:buChar char="•"/>
            </a:pPr>
            <a:r>
              <a:rPr lang="en-US" sz="4000" dirty="0">
                <a:solidFill>
                  <a:schemeClr val="accent2"/>
                </a:solidFill>
                <a:latin typeface="Nunito"/>
                <a:ea typeface="Nunito"/>
                <a:cs typeface="Nunito"/>
                <a:sym typeface="Nunito"/>
              </a:rPr>
              <a:t>Polymer A</a:t>
            </a:r>
            <a:r>
              <a:rPr lang="en-US" sz="4000" dirty="0">
                <a:solidFill>
                  <a:srgbClr val="303870"/>
                </a:solidFill>
                <a:latin typeface="Nunito"/>
                <a:ea typeface="Nunito"/>
                <a:cs typeface="Nunito"/>
                <a:sym typeface="Nunito"/>
              </a:rPr>
              <a:t> is present in both controls and all three supernatant samples</a:t>
            </a:r>
          </a:p>
          <a:p>
            <a:pPr marL="409575" indent="-433070">
              <a:lnSpc>
                <a:spcPts val="7391"/>
              </a:lnSpc>
              <a:buFont typeface="Arial"/>
              <a:buChar char="•"/>
            </a:pPr>
            <a:r>
              <a:rPr lang="en-US" sz="4017" dirty="0">
                <a:solidFill>
                  <a:srgbClr val="303870"/>
                </a:solidFill>
                <a:latin typeface="Nunito"/>
                <a:ea typeface="Nunito"/>
                <a:cs typeface="Nunito"/>
                <a:sym typeface="Nunito"/>
              </a:rPr>
              <a:t>Blank control lane (</a:t>
            </a:r>
            <a:r>
              <a:rPr lang="en-US" sz="4017" dirty="0">
                <a:solidFill>
                  <a:schemeClr val="accent4"/>
                </a:solidFill>
                <a:latin typeface="Nunito"/>
                <a:ea typeface="Nunito"/>
                <a:cs typeface="Nunito"/>
                <a:sym typeface="Nunito"/>
              </a:rPr>
              <a:t>Protein B</a:t>
            </a:r>
            <a:r>
              <a:rPr lang="en-US" sz="4017" dirty="0">
                <a:solidFill>
                  <a:srgbClr val="303870"/>
                </a:solidFill>
                <a:latin typeface="Nunito"/>
                <a:ea typeface="Nunito"/>
                <a:cs typeface="Nunito"/>
                <a:sym typeface="Nunito"/>
              </a:rPr>
              <a:t>) is empty</a:t>
            </a:r>
            <a:endParaRPr lang="en-US" sz="4017" dirty="0">
              <a:solidFill>
                <a:srgbClr val="303870"/>
              </a:solidFill>
              <a:latin typeface="Nunito"/>
              <a:ea typeface="Nunito"/>
              <a:cs typeface="Nunito"/>
            </a:endParaRPr>
          </a:p>
        </p:txBody>
      </p:sp>
    </p:spTree>
    <p:extLst>
      <p:ext uri="{BB962C8B-B14F-4D97-AF65-F5344CB8AC3E}">
        <p14:creationId xmlns:p14="http://schemas.microsoft.com/office/powerpoint/2010/main" val="1526755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Freeform 5"/>
          <p:cNvSpPr/>
          <p:nvPr/>
        </p:nvSpPr>
        <p:spPr>
          <a:xfrm>
            <a:off x="526207" y="1669774"/>
            <a:ext cx="9036383" cy="8341178"/>
          </a:xfrm>
          <a:custGeom>
            <a:avLst/>
            <a:gdLst/>
            <a:ahLst/>
            <a:cxnLst/>
            <a:rect l="l" t="t" r="r" b="b"/>
            <a:pathLst>
              <a:path w="8083719" h="7664063">
                <a:moveTo>
                  <a:pt x="0" y="0"/>
                </a:moveTo>
                <a:lnTo>
                  <a:pt x="8083720" y="0"/>
                </a:lnTo>
                <a:lnTo>
                  <a:pt x="8083720" y="7664063"/>
                </a:lnTo>
                <a:lnTo>
                  <a:pt x="0" y="7664063"/>
                </a:lnTo>
                <a:lnTo>
                  <a:pt x="0" y="0"/>
                </a:lnTo>
                <a:close/>
              </a:path>
            </a:pathLst>
          </a:custGeom>
          <a:blipFill>
            <a:blip r:embed="rId3"/>
            <a:stretch>
              <a:fillRect/>
            </a:stretch>
          </a:blipFill>
        </p:spPr>
        <p:txBody>
          <a:bodyPr/>
          <a:lstStyle/>
          <a:p>
            <a:endParaRPr lang="en-US"/>
          </a:p>
        </p:txBody>
      </p:sp>
      <p:sp>
        <p:nvSpPr>
          <p:cNvPr id="8" name="AutoShape 8"/>
          <p:cNvSpPr/>
          <p:nvPr/>
        </p:nvSpPr>
        <p:spPr>
          <a:xfrm>
            <a:off x="2735858" y="3957895"/>
            <a:ext cx="720160" cy="148002"/>
          </a:xfrm>
          <a:prstGeom prst="line">
            <a:avLst/>
          </a:prstGeom>
          <a:ln w="38100" cap="flat">
            <a:solidFill>
              <a:srgbClr val="0001A8"/>
            </a:solidFill>
            <a:prstDash val="solid"/>
            <a:headEnd type="none" w="sm" len="sm"/>
            <a:tailEnd type="none" w="sm" len="sm"/>
          </a:ln>
        </p:spPr>
        <p:txBody>
          <a:bodyPr/>
          <a:lstStyle/>
          <a:p>
            <a:endParaRPr lang="en-US"/>
          </a:p>
        </p:txBody>
      </p:sp>
      <p:sp>
        <p:nvSpPr>
          <p:cNvPr id="9" name="AutoShape 9"/>
          <p:cNvSpPr/>
          <p:nvPr/>
        </p:nvSpPr>
        <p:spPr>
          <a:xfrm>
            <a:off x="2732023" y="4769093"/>
            <a:ext cx="831388" cy="77972"/>
          </a:xfrm>
          <a:prstGeom prst="line">
            <a:avLst/>
          </a:prstGeom>
          <a:ln w="38100" cap="flat">
            <a:solidFill>
              <a:srgbClr val="0001A8"/>
            </a:solidFill>
            <a:prstDash val="solid"/>
            <a:headEnd type="none" w="sm" len="sm"/>
            <a:tailEnd type="none" w="sm" len="sm"/>
          </a:ln>
        </p:spPr>
        <p:txBody>
          <a:bodyPr/>
          <a:lstStyle/>
          <a:p>
            <a:endParaRPr lang="en-US"/>
          </a:p>
        </p:txBody>
      </p:sp>
      <p:sp>
        <p:nvSpPr>
          <p:cNvPr id="10" name="TextBox 10"/>
          <p:cNvSpPr txBox="1"/>
          <p:nvPr/>
        </p:nvSpPr>
        <p:spPr>
          <a:xfrm>
            <a:off x="1897385" y="3747335"/>
            <a:ext cx="864532" cy="556819"/>
          </a:xfrm>
          <a:prstGeom prst="rect">
            <a:avLst/>
          </a:prstGeom>
        </p:spPr>
        <p:txBody>
          <a:bodyPr wrap="square" lIns="0" tIns="0" rIns="0" bIns="0" rtlCol="0" anchor="t">
            <a:spAutoFit/>
          </a:bodyPr>
          <a:lstStyle/>
          <a:p>
            <a:pPr algn="ctr">
              <a:lnSpc>
                <a:spcPts val="4655"/>
              </a:lnSpc>
              <a:spcBef>
                <a:spcPct val="0"/>
              </a:spcBef>
            </a:pPr>
            <a:r>
              <a:rPr lang="en-US" sz="2722" spc="149">
                <a:solidFill>
                  <a:srgbClr val="FFFFFF"/>
                </a:solidFill>
                <a:latin typeface="Nunito"/>
                <a:ea typeface="Nunito"/>
                <a:cs typeface="Nunito"/>
                <a:sym typeface="Nunito"/>
              </a:rPr>
              <a:t>200</a:t>
            </a:r>
          </a:p>
        </p:txBody>
      </p:sp>
      <p:sp>
        <p:nvSpPr>
          <p:cNvPr id="11" name="TextBox 11"/>
          <p:cNvSpPr txBox="1"/>
          <p:nvPr/>
        </p:nvSpPr>
        <p:spPr>
          <a:xfrm>
            <a:off x="1832072" y="4438789"/>
            <a:ext cx="984274" cy="556819"/>
          </a:xfrm>
          <a:prstGeom prst="rect">
            <a:avLst/>
          </a:prstGeom>
        </p:spPr>
        <p:txBody>
          <a:bodyPr wrap="square" lIns="0" tIns="0" rIns="0" bIns="0" rtlCol="0" anchor="t">
            <a:spAutoFit/>
          </a:bodyPr>
          <a:lstStyle/>
          <a:p>
            <a:pPr algn="ctr">
              <a:lnSpc>
                <a:spcPts val="4655"/>
              </a:lnSpc>
              <a:spcBef>
                <a:spcPct val="0"/>
              </a:spcBef>
            </a:pPr>
            <a:r>
              <a:rPr lang="en-US" sz="2722" spc="149">
                <a:solidFill>
                  <a:srgbClr val="FFFFFF"/>
                </a:solidFill>
                <a:latin typeface="Nunito"/>
                <a:ea typeface="Nunito"/>
                <a:cs typeface="Nunito"/>
                <a:sym typeface="Nunito"/>
              </a:rPr>
              <a:t>150</a:t>
            </a:r>
          </a:p>
        </p:txBody>
      </p:sp>
      <p:sp>
        <p:nvSpPr>
          <p:cNvPr id="12" name="TextBox 12"/>
          <p:cNvSpPr txBox="1"/>
          <p:nvPr/>
        </p:nvSpPr>
        <p:spPr>
          <a:xfrm>
            <a:off x="1832071" y="5144870"/>
            <a:ext cx="984274" cy="556819"/>
          </a:xfrm>
          <a:prstGeom prst="rect">
            <a:avLst/>
          </a:prstGeom>
        </p:spPr>
        <p:txBody>
          <a:bodyPr wrap="square" lIns="0" tIns="0" rIns="0" bIns="0" rtlCol="0" anchor="t">
            <a:spAutoFit/>
          </a:bodyPr>
          <a:lstStyle/>
          <a:p>
            <a:pPr algn="ctr">
              <a:lnSpc>
                <a:spcPts val="4655"/>
              </a:lnSpc>
              <a:spcBef>
                <a:spcPct val="0"/>
              </a:spcBef>
            </a:pPr>
            <a:r>
              <a:rPr lang="en-US" sz="2722" spc="149">
                <a:solidFill>
                  <a:srgbClr val="FFFFFF"/>
                </a:solidFill>
                <a:latin typeface="Nunito"/>
                <a:ea typeface="Nunito"/>
                <a:cs typeface="Nunito"/>
                <a:sym typeface="Nunito"/>
              </a:rPr>
              <a:t>120</a:t>
            </a:r>
          </a:p>
        </p:txBody>
      </p:sp>
      <p:sp>
        <p:nvSpPr>
          <p:cNvPr id="13" name="TextBox 13"/>
          <p:cNvSpPr txBox="1"/>
          <p:nvPr/>
        </p:nvSpPr>
        <p:spPr>
          <a:xfrm>
            <a:off x="1832072" y="5696620"/>
            <a:ext cx="1006045" cy="556819"/>
          </a:xfrm>
          <a:prstGeom prst="rect">
            <a:avLst/>
          </a:prstGeom>
        </p:spPr>
        <p:txBody>
          <a:bodyPr wrap="square" lIns="0" tIns="0" rIns="0" bIns="0" rtlCol="0" anchor="t">
            <a:spAutoFit/>
          </a:bodyPr>
          <a:lstStyle/>
          <a:p>
            <a:pPr algn="ctr">
              <a:lnSpc>
                <a:spcPts val="4655"/>
              </a:lnSpc>
              <a:spcBef>
                <a:spcPct val="0"/>
              </a:spcBef>
            </a:pPr>
            <a:r>
              <a:rPr lang="en-US" sz="2722" spc="149">
                <a:solidFill>
                  <a:srgbClr val="FFFFFF"/>
                </a:solidFill>
                <a:latin typeface="Nunito"/>
                <a:ea typeface="Nunito"/>
                <a:cs typeface="Nunito"/>
                <a:sym typeface="Nunito"/>
              </a:rPr>
              <a:t>100</a:t>
            </a:r>
          </a:p>
        </p:txBody>
      </p:sp>
      <p:sp>
        <p:nvSpPr>
          <p:cNvPr id="14" name="TextBox 14"/>
          <p:cNvSpPr txBox="1"/>
          <p:nvPr/>
        </p:nvSpPr>
        <p:spPr>
          <a:xfrm>
            <a:off x="1971503" y="6285358"/>
            <a:ext cx="866614" cy="556819"/>
          </a:xfrm>
          <a:prstGeom prst="rect">
            <a:avLst/>
          </a:prstGeom>
        </p:spPr>
        <p:txBody>
          <a:bodyPr wrap="square" lIns="0" tIns="0" rIns="0" bIns="0" rtlCol="0" anchor="t">
            <a:spAutoFit/>
          </a:bodyPr>
          <a:lstStyle/>
          <a:p>
            <a:pPr algn="ctr">
              <a:lnSpc>
                <a:spcPts val="4655"/>
              </a:lnSpc>
              <a:spcBef>
                <a:spcPct val="0"/>
              </a:spcBef>
            </a:pPr>
            <a:r>
              <a:rPr lang="en-US" sz="2722" spc="149">
                <a:solidFill>
                  <a:srgbClr val="FFFFFF"/>
                </a:solidFill>
                <a:latin typeface="Nunito"/>
                <a:ea typeface="Nunito"/>
                <a:cs typeface="Nunito"/>
                <a:sym typeface="Nunito"/>
              </a:rPr>
              <a:t>85</a:t>
            </a:r>
          </a:p>
        </p:txBody>
      </p:sp>
      <p:sp>
        <p:nvSpPr>
          <p:cNvPr id="15" name="TextBox 15"/>
          <p:cNvSpPr txBox="1"/>
          <p:nvPr/>
        </p:nvSpPr>
        <p:spPr>
          <a:xfrm>
            <a:off x="2038025" y="6692870"/>
            <a:ext cx="681557"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FFFFFF"/>
                </a:solidFill>
                <a:latin typeface="Nunito"/>
                <a:ea typeface="Nunito"/>
                <a:cs typeface="Nunito"/>
                <a:sym typeface="Nunito"/>
              </a:rPr>
              <a:t>70</a:t>
            </a:r>
          </a:p>
        </p:txBody>
      </p:sp>
      <p:sp>
        <p:nvSpPr>
          <p:cNvPr id="16" name="TextBox 16"/>
          <p:cNvSpPr txBox="1"/>
          <p:nvPr/>
        </p:nvSpPr>
        <p:spPr>
          <a:xfrm>
            <a:off x="2038025" y="7073169"/>
            <a:ext cx="659786" cy="556819"/>
          </a:xfrm>
          <a:prstGeom prst="rect">
            <a:avLst/>
          </a:prstGeom>
        </p:spPr>
        <p:txBody>
          <a:bodyPr wrap="square" lIns="0" tIns="0" rIns="0" bIns="0" rtlCol="0" anchor="t">
            <a:spAutoFit/>
          </a:bodyPr>
          <a:lstStyle/>
          <a:p>
            <a:pPr algn="ctr">
              <a:lnSpc>
                <a:spcPts val="4655"/>
              </a:lnSpc>
              <a:spcBef>
                <a:spcPct val="0"/>
              </a:spcBef>
            </a:pPr>
            <a:r>
              <a:rPr lang="en-US" sz="2722" spc="149">
                <a:solidFill>
                  <a:srgbClr val="FFFFFF"/>
                </a:solidFill>
                <a:latin typeface="Nunito"/>
                <a:ea typeface="Nunito"/>
                <a:cs typeface="Nunito"/>
                <a:sym typeface="Nunito"/>
              </a:rPr>
              <a:t>60</a:t>
            </a:r>
          </a:p>
        </p:txBody>
      </p:sp>
      <p:sp>
        <p:nvSpPr>
          <p:cNvPr id="17" name="TextBox 17"/>
          <p:cNvSpPr txBox="1"/>
          <p:nvPr/>
        </p:nvSpPr>
        <p:spPr>
          <a:xfrm>
            <a:off x="2016253" y="7507894"/>
            <a:ext cx="681558"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FFFFFF"/>
                </a:solidFill>
                <a:latin typeface="Nunito"/>
                <a:ea typeface="Nunito"/>
                <a:cs typeface="Nunito"/>
                <a:sym typeface="Nunito"/>
              </a:rPr>
              <a:t>50</a:t>
            </a:r>
          </a:p>
        </p:txBody>
      </p:sp>
      <p:sp>
        <p:nvSpPr>
          <p:cNvPr id="18" name="AutoShape 18"/>
          <p:cNvSpPr/>
          <p:nvPr/>
        </p:nvSpPr>
        <p:spPr>
          <a:xfrm flipV="1">
            <a:off x="3815535" y="7471402"/>
            <a:ext cx="2564726" cy="0"/>
          </a:xfrm>
          <a:prstGeom prst="line">
            <a:avLst/>
          </a:prstGeom>
          <a:ln w="38100" cap="flat">
            <a:solidFill>
              <a:srgbClr val="FFFFFF">
                <a:alpha val="37647"/>
              </a:srgbClr>
            </a:solidFill>
            <a:prstDash val="sysDash"/>
            <a:headEnd type="none" w="sm" len="sm"/>
            <a:tailEnd type="none" w="sm" len="sm"/>
          </a:ln>
        </p:spPr>
        <p:txBody>
          <a:bodyPr/>
          <a:lstStyle/>
          <a:p>
            <a:endParaRPr lang="en-US"/>
          </a:p>
        </p:txBody>
      </p:sp>
      <p:sp>
        <p:nvSpPr>
          <p:cNvPr id="20" name="TextBox 20"/>
          <p:cNvSpPr txBox="1"/>
          <p:nvPr/>
        </p:nvSpPr>
        <p:spPr>
          <a:xfrm>
            <a:off x="1980118" y="3196947"/>
            <a:ext cx="695027" cy="555921"/>
          </a:xfrm>
          <a:prstGeom prst="rect">
            <a:avLst/>
          </a:prstGeom>
        </p:spPr>
        <p:txBody>
          <a:bodyPr lIns="0" tIns="0" rIns="0" bIns="0" rtlCol="0" anchor="t">
            <a:spAutoFit/>
          </a:bodyPr>
          <a:lstStyle/>
          <a:p>
            <a:pPr algn="ctr">
              <a:lnSpc>
                <a:spcPts val="4655"/>
              </a:lnSpc>
              <a:spcBef>
                <a:spcPct val="0"/>
              </a:spcBef>
            </a:pPr>
            <a:r>
              <a:rPr lang="en-US" sz="2700" b="1" spc="149" dirty="0" err="1">
                <a:solidFill>
                  <a:srgbClr val="FFFFFF"/>
                </a:solidFill>
                <a:latin typeface="Nunito Bold"/>
                <a:ea typeface="Nunito Bold"/>
                <a:cs typeface="Nunito Bold"/>
                <a:sym typeface="Nunito Bold"/>
              </a:rPr>
              <a:t>kDa</a:t>
            </a:r>
            <a:endParaRPr lang="en-US" sz="2700" b="1" spc="149" dirty="0" err="1">
              <a:solidFill>
                <a:srgbClr val="FFFFFF"/>
              </a:solidFill>
              <a:latin typeface="Nunito Bold"/>
              <a:ea typeface="Nunito Bold"/>
              <a:cs typeface="Nunito Bold"/>
            </a:endParaRPr>
          </a:p>
        </p:txBody>
      </p:sp>
      <p:sp>
        <p:nvSpPr>
          <p:cNvPr id="22" name="TextBox 22"/>
          <p:cNvSpPr txBox="1"/>
          <p:nvPr/>
        </p:nvSpPr>
        <p:spPr>
          <a:xfrm>
            <a:off x="17449800" y="9501089"/>
            <a:ext cx="708766"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12</a:t>
            </a:r>
          </a:p>
        </p:txBody>
      </p:sp>
      <p:sp>
        <p:nvSpPr>
          <p:cNvPr id="25" name="Rectangle 24">
            <a:extLst>
              <a:ext uri="{FF2B5EF4-FFF2-40B4-BE49-F238E27FC236}">
                <a16:creationId xmlns:a16="http://schemas.microsoft.com/office/drawing/2014/main" id="{9AC3CA07-C8FD-BAD0-D478-44D53EDAB3A9}"/>
              </a:ext>
            </a:extLst>
          </p:cNvPr>
          <p:cNvSpPr/>
          <p:nvPr/>
        </p:nvSpPr>
        <p:spPr>
          <a:xfrm>
            <a:off x="6410390" y="7290338"/>
            <a:ext cx="1964642" cy="429289"/>
          </a:xfrm>
          <a:prstGeom prst="rect">
            <a:avLst/>
          </a:prstGeom>
          <a:noFill/>
          <a:ln w="38100">
            <a:solidFill>
              <a:srgbClr val="3038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utoShape 18">
            <a:extLst>
              <a:ext uri="{FF2B5EF4-FFF2-40B4-BE49-F238E27FC236}">
                <a16:creationId xmlns:a16="http://schemas.microsoft.com/office/drawing/2014/main" id="{CFF2A627-0576-C3AC-BAAA-18180899851F}"/>
              </a:ext>
            </a:extLst>
          </p:cNvPr>
          <p:cNvSpPr/>
          <p:nvPr/>
        </p:nvSpPr>
        <p:spPr>
          <a:xfrm>
            <a:off x="3815535" y="7780118"/>
            <a:ext cx="1766963" cy="11037"/>
          </a:xfrm>
          <a:prstGeom prst="line">
            <a:avLst/>
          </a:prstGeom>
          <a:ln w="38100" cap="flat">
            <a:solidFill>
              <a:srgbClr val="FFFFFF">
                <a:alpha val="37647"/>
              </a:srgbClr>
            </a:solidFill>
            <a:prstDash val="sysDash"/>
            <a:headEnd type="none" w="sm" len="sm"/>
            <a:tailEnd type="none" w="sm" len="sm"/>
          </a:ln>
        </p:spPr>
        <p:txBody>
          <a:bodyPr/>
          <a:lstStyle/>
          <a:p>
            <a:endParaRPr lang="en-US"/>
          </a:p>
        </p:txBody>
      </p:sp>
      <p:sp>
        <p:nvSpPr>
          <p:cNvPr id="27" name="Rectangle 26">
            <a:extLst>
              <a:ext uri="{FF2B5EF4-FFF2-40B4-BE49-F238E27FC236}">
                <a16:creationId xmlns:a16="http://schemas.microsoft.com/office/drawing/2014/main" id="{5428E7E5-9601-B9A6-809C-F2DF971F7865}"/>
              </a:ext>
            </a:extLst>
          </p:cNvPr>
          <p:cNvSpPr/>
          <p:nvPr/>
        </p:nvSpPr>
        <p:spPr>
          <a:xfrm>
            <a:off x="5582498" y="7565154"/>
            <a:ext cx="659786" cy="380490"/>
          </a:xfrm>
          <a:prstGeom prst="rect">
            <a:avLst/>
          </a:prstGeom>
          <a:noFill/>
          <a:ln w="38100">
            <a:solidFill>
              <a:srgbClr val="3038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7">
            <a:extLst>
              <a:ext uri="{FF2B5EF4-FFF2-40B4-BE49-F238E27FC236}">
                <a16:creationId xmlns:a16="http://schemas.microsoft.com/office/drawing/2014/main" id="{DFDC0737-9F2B-1C7C-D25B-7E6990C0CBE9}"/>
              </a:ext>
            </a:extLst>
          </p:cNvPr>
          <p:cNvSpPr txBox="1"/>
          <p:nvPr/>
        </p:nvSpPr>
        <p:spPr>
          <a:xfrm>
            <a:off x="526207" y="276048"/>
            <a:ext cx="16302842" cy="1194558"/>
          </a:xfrm>
          <a:prstGeom prst="rect">
            <a:avLst/>
          </a:prstGeom>
        </p:spPr>
        <p:txBody>
          <a:bodyPr wrap="square" lIns="0" tIns="0" rIns="0" bIns="0" rtlCol="0" anchor="t">
            <a:spAutoFit/>
          </a:bodyPr>
          <a:lstStyle/>
          <a:p>
            <a:pPr>
              <a:lnSpc>
                <a:spcPts val="10469"/>
              </a:lnSpc>
              <a:spcBef>
                <a:spcPct val="0"/>
              </a:spcBef>
            </a:pPr>
            <a:r>
              <a:rPr lang="en-US" sz="4800" spc="336" dirty="0">
                <a:solidFill>
                  <a:srgbClr val="303870"/>
                </a:solidFill>
                <a:latin typeface="Agrandir Wide Bold"/>
                <a:ea typeface="Agrandir Wide Bold"/>
                <a:cs typeface="Agrandir Wide Bold"/>
                <a:sym typeface="Agrandir Wide Bold"/>
              </a:rPr>
              <a:t>Coomassie Blue Stain: 24-Hour Timepoint</a:t>
            </a:r>
          </a:p>
        </p:txBody>
      </p:sp>
      <p:sp>
        <p:nvSpPr>
          <p:cNvPr id="30" name="TextBox 29">
            <a:extLst>
              <a:ext uri="{FF2B5EF4-FFF2-40B4-BE49-F238E27FC236}">
                <a16:creationId xmlns:a16="http://schemas.microsoft.com/office/drawing/2014/main" id="{A40DD44F-DA0E-03D5-A320-C2B73A79CBD8}"/>
              </a:ext>
            </a:extLst>
          </p:cNvPr>
          <p:cNvSpPr txBox="1"/>
          <p:nvPr/>
        </p:nvSpPr>
        <p:spPr>
          <a:xfrm rot="2376623">
            <a:off x="3650285" y="8808643"/>
            <a:ext cx="2895600" cy="523220"/>
          </a:xfrm>
          <a:prstGeom prst="rect">
            <a:avLst/>
          </a:prstGeom>
          <a:noFill/>
        </p:spPr>
        <p:txBody>
          <a:bodyPr wrap="square" rtlCol="0">
            <a:spAutoFit/>
          </a:bodyPr>
          <a:lstStyle/>
          <a:p>
            <a:r>
              <a:rPr lang="en-US" sz="2800" dirty="0">
                <a:solidFill>
                  <a:schemeClr val="bg1"/>
                </a:solidFill>
                <a:latin typeface="Nunito" pitchFamily="2" charset="77"/>
              </a:rPr>
              <a:t>Polymer A</a:t>
            </a:r>
          </a:p>
        </p:txBody>
      </p:sp>
      <p:sp>
        <p:nvSpPr>
          <p:cNvPr id="31" name="TextBox 30">
            <a:extLst>
              <a:ext uri="{FF2B5EF4-FFF2-40B4-BE49-F238E27FC236}">
                <a16:creationId xmlns:a16="http://schemas.microsoft.com/office/drawing/2014/main" id="{8FE51B75-525E-A39E-B39D-D9A1F4A2E97E}"/>
              </a:ext>
            </a:extLst>
          </p:cNvPr>
          <p:cNvSpPr txBox="1"/>
          <p:nvPr/>
        </p:nvSpPr>
        <p:spPr>
          <a:xfrm rot="2375727">
            <a:off x="5362712" y="8832342"/>
            <a:ext cx="2895600" cy="523220"/>
          </a:xfrm>
          <a:prstGeom prst="rect">
            <a:avLst/>
          </a:prstGeom>
          <a:noFill/>
        </p:spPr>
        <p:txBody>
          <a:bodyPr wrap="square" rtlCol="0">
            <a:spAutoFit/>
          </a:bodyPr>
          <a:lstStyle/>
          <a:p>
            <a:r>
              <a:rPr lang="en-US" sz="2800" dirty="0">
                <a:solidFill>
                  <a:schemeClr val="bg1"/>
                </a:solidFill>
                <a:latin typeface="Nunito" pitchFamily="2" charset="77"/>
              </a:rPr>
              <a:t>Polymer B</a:t>
            </a:r>
          </a:p>
        </p:txBody>
      </p:sp>
      <p:sp>
        <p:nvSpPr>
          <p:cNvPr id="32" name="TextBox 31">
            <a:extLst>
              <a:ext uri="{FF2B5EF4-FFF2-40B4-BE49-F238E27FC236}">
                <a16:creationId xmlns:a16="http://schemas.microsoft.com/office/drawing/2014/main" id="{023EF57C-2B4A-14F4-474C-81673A503F4E}"/>
              </a:ext>
            </a:extLst>
          </p:cNvPr>
          <p:cNvSpPr txBox="1"/>
          <p:nvPr/>
        </p:nvSpPr>
        <p:spPr>
          <a:xfrm rot="2376623">
            <a:off x="4449187" y="8790259"/>
            <a:ext cx="2895600" cy="523220"/>
          </a:xfrm>
          <a:prstGeom prst="rect">
            <a:avLst/>
          </a:prstGeom>
          <a:noFill/>
        </p:spPr>
        <p:txBody>
          <a:bodyPr wrap="square" rtlCol="0">
            <a:spAutoFit/>
          </a:bodyPr>
          <a:lstStyle/>
          <a:p>
            <a:r>
              <a:rPr lang="en-US" sz="2800" dirty="0">
                <a:solidFill>
                  <a:schemeClr val="bg1"/>
                </a:solidFill>
                <a:latin typeface="Nunito" pitchFamily="2" charset="77"/>
              </a:rPr>
              <a:t>50/50 A:B</a:t>
            </a:r>
          </a:p>
        </p:txBody>
      </p:sp>
      <p:sp>
        <p:nvSpPr>
          <p:cNvPr id="33" name="TextBox 32">
            <a:extLst>
              <a:ext uri="{FF2B5EF4-FFF2-40B4-BE49-F238E27FC236}">
                <a16:creationId xmlns:a16="http://schemas.microsoft.com/office/drawing/2014/main" id="{9B347F16-485E-581B-F3BD-7D5C2C7FCD17}"/>
              </a:ext>
            </a:extLst>
          </p:cNvPr>
          <p:cNvSpPr txBox="1"/>
          <p:nvPr/>
        </p:nvSpPr>
        <p:spPr>
          <a:xfrm rot="2375727">
            <a:off x="6135128" y="8769207"/>
            <a:ext cx="2895600" cy="523220"/>
          </a:xfrm>
          <a:prstGeom prst="rect">
            <a:avLst/>
          </a:prstGeom>
          <a:noFill/>
        </p:spPr>
        <p:txBody>
          <a:bodyPr wrap="square" rtlCol="0">
            <a:spAutoFit/>
          </a:bodyPr>
          <a:lstStyle/>
          <a:p>
            <a:r>
              <a:rPr lang="en-US" sz="2800" dirty="0">
                <a:solidFill>
                  <a:schemeClr val="bg1"/>
                </a:solidFill>
                <a:latin typeface="Nunito" pitchFamily="2" charset="77"/>
              </a:rPr>
              <a:t>Sample 1</a:t>
            </a:r>
          </a:p>
        </p:txBody>
      </p:sp>
      <p:sp>
        <p:nvSpPr>
          <p:cNvPr id="34" name="TextBox 33">
            <a:extLst>
              <a:ext uri="{FF2B5EF4-FFF2-40B4-BE49-F238E27FC236}">
                <a16:creationId xmlns:a16="http://schemas.microsoft.com/office/drawing/2014/main" id="{200903F5-3B40-21D8-6C23-701BD3EF9B1D}"/>
              </a:ext>
            </a:extLst>
          </p:cNvPr>
          <p:cNvSpPr txBox="1"/>
          <p:nvPr/>
        </p:nvSpPr>
        <p:spPr>
          <a:xfrm rot="2375727">
            <a:off x="6832427" y="8770340"/>
            <a:ext cx="2895600" cy="523220"/>
          </a:xfrm>
          <a:prstGeom prst="rect">
            <a:avLst/>
          </a:prstGeom>
          <a:noFill/>
        </p:spPr>
        <p:txBody>
          <a:bodyPr wrap="square" rtlCol="0">
            <a:spAutoFit/>
          </a:bodyPr>
          <a:lstStyle/>
          <a:p>
            <a:r>
              <a:rPr lang="en-US" sz="2800" dirty="0">
                <a:solidFill>
                  <a:schemeClr val="bg1"/>
                </a:solidFill>
                <a:latin typeface="Nunito" pitchFamily="2" charset="77"/>
              </a:rPr>
              <a:t>Sample 2</a:t>
            </a:r>
          </a:p>
        </p:txBody>
      </p:sp>
      <p:sp>
        <p:nvSpPr>
          <p:cNvPr id="35" name="TextBox 34">
            <a:extLst>
              <a:ext uri="{FF2B5EF4-FFF2-40B4-BE49-F238E27FC236}">
                <a16:creationId xmlns:a16="http://schemas.microsoft.com/office/drawing/2014/main" id="{D42D09C3-4FDC-6B3C-6BEC-44C7567CBD43}"/>
              </a:ext>
            </a:extLst>
          </p:cNvPr>
          <p:cNvSpPr txBox="1"/>
          <p:nvPr/>
        </p:nvSpPr>
        <p:spPr>
          <a:xfrm rot="2375727">
            <a:off x="7559282" y="8747906"/>
            <a:ext cx="2895600" cy="523220"/>
          </a:xfrm>
          <a:prstGeom prst="rect">
            <a:avLst/>
          </a:prstGeom>
          <a:noFill/>
        </p:spPr>
        <p:txBody>
          <a:bodyPr wrap="square" rtlCol="0">
            <a:spAutoFit/>
          </a:bodyPr>
          <a:lstStyle/>
          <a:p>
            <a:r>
              <a:rPr lang="en-US" sz="2800" dirty="0">
                <a:solidFill>
                  <a:schemeClr val="bg1"/>
                </a:solidFill>
                <a:latin typeface="Nunito" pitchFamily="2" charset="77"/>
              </a:rPr>
              <a:t>Sample 3</a:t>
            </a:r>
          </a:p>
        </p:txBody>
      </p:sp>
      <p:sp>
        <p:nvSpPr>
          <p:cNvPr id="36" name="TextBox 35">
            <a:extLst>
              <a:ext uri="{FF2B5EF4-FFF2-40B4-BE49-F238E27FC236}">
                <a16:creationId xmlns:a16="http://schemas.microsoft.com/office/drawing/2014/main" id="{B602BC5C-47A3-AEE7-6D3E-F74588024675}"/>
              </a:ext>
            </a:extLst>
          </p:cNvPr>
          <p:cNvSpPr txBox="1"/>
          <p:nvPr/>
        </p:nvSpPr>
        <p:spPr>
          <a:xfrm rot="2376623">
            <a:off x="2684418" y="8747906"/>
            <a:ext cx="2895600" cy="523220"/>
          </a:xfrm>
          <a:prstGeom prst="rect">
            <a:avLst/>
          </a:prstGeom>
          <a:noFill/>
        </p:spPr>
        <p:txBody>
          <a:bodyPr wrap="square" rtlCol="0">
            <a:spAutoFit/>
          </a:bodyPr>
          <a:lstStyle/>
          <a:p>
            <a:r>
              <a:rPr lang="en-US" sz="2800" dirty="0">
                <a:solidFill>
                  <a:schemeClr val="bg1"/>
                </a:solidFill>
                <a:latin typeface="Nunito" pitchFamily="2" charset="77"/>
              </a:rPr>
              <a:t>Protein Ladder</a:t>
            </a:r>
          </a:p>
        </p:txBody>
      </p:sp>
      <p:sp>
        <p:nvSpPr>
          <p:cNvPr id="37" name="TextBox 4">
            <a:extLst>
              <a:ext uri="{FF2B5EF4-FFF2-40B4-BE49-F238E27FC236}">
                <a16:creationId xmlns:a16="http://schemas.microsoft.com/office/drawing/2014/main" id="{D3385B8F-3057-2254-ACC5-B3900F086A2B}"/>
              </a:ext>
            </a:extLst>
          </p:cNvPr>
          <p:cNvSpPr txBox="1"/>
          <p:nvPr/>
        </p:nvSpPr>
        <p:spPr>
          <a:xfrm>
            <a:off x="9645324" y="2426543"/>
            <a:ext cx="7183726" cy="4943661"/>
          </a:xfrm>
          <a:prstGeom prst="rect">
            <a:avLst/>
          </a:prstGeom>
        </p:spPr>
        <p:txBody>
          <a:bodyPr wrap="square" lIns="0" tIns="0" rIns="0" bIns="0" rtlCol="0" anchor="t">
            <a:spAutoFit/>
          </a:bodyPr>
          <a:lstStyle/>
          <a:p>
            <a:pPr algn="l">
              <a:lnSpc>
                <a:spcPts val="2240"/>
              </a:lnSpc>
            </a:pPr>
            <a:endParaRPr lang="en-US" dirty="0"/>
          </a:p>
          <a:p>
            <a:pPr marL="866775" lvl="1" indent="-433070">
              <a:lnSpc>
                <a:spcPts val="7391"/>
              </a:lnSpc>
              <a:buFont typeface="Arial"/>
              <a:buChar char="•"/>
            </a:pPr>
            <a:r>
              <a:rPr lang="en-US" sz="4000" dirty="0">
                <a:solidFill>
                  <a:schemeClr val="accent4"/>
                </a:solidFill>
                <a:latin typeface="Nunito"/>
                <a:ea typeface="Nunito"/>
                <a:cs typeface="Nunito"/>
                <a:sym typeface="Nunito"/>
              </a:rPr>
              <a:t>Protein B</a:t>
            </a:r>
            <a:r>
              <a:rPr lang="en-US" sz="4000" dirty="0">
                <a:solidFill>
                  <a:srgbClr val="303870"/>
                </a:solidFill>
                <a:latin typeface="Nunito"/>
                <a:ea typeface="Nunito"/>
                <a:cs typeface="Nunito"/>
                <a:sym typeface="Nunito"/>
              </a:rPr>
              <a:t> is 75 kDa</a:t>
            </a:r>
          </a:p>
          <a:p>
            <a:pPr marL="866775" lvl="1" indent="-433070">
              <a:lnSpc>
                <a:spcPts val="7391"/>
              </a:lnSpc>
              <a:buFont typeface="Arial"/>
              <a:buChar char="•"/>
            </a:pPr>
            <a:r>
              <a:rPr lang="en-US" sz="4000" dirty="0">
                <a:solidFill>
                  <a:srgbClr val="303870"/>
                </a:solidFill>
                <a:latin typeface="Nunito"/>
                <a:ea typeface="Nunito"/>
                <a:cs typeface="Nunito"/>
                <a:sym typeface="Nunito"/>
              </a:rPr>
              <a:t>Smearing indicates </a:t>
            </a:r>
            <a:r>
              <a:rPr lang="en-US" sz="4000" dirty="0">
                <a:solidFill>
                  <a:schemeClr val="accent4"/>
                </a:solidFill>
                <a:latin typeface="Nunito"/>
                <a:ea typeface="Nunito"/>
                <a:cs typeface="Nunito"/>
                <a:sym typeface="Nunito"/>
              </a:rPr>
              <a:t>Protein B</a:t>
            </a:r>
            <a:r>
              <a:rPr lang="en-US" sz="4000" dirty="0">
                <a:solidFill>
                  <a:srgbClr val="303870"/>
                </a:solidFill>
                <a:latin typeface="Nunito"/>
                <a:ea typeface="Nunito"/>
                <a:cs typeface="Nunito"/>
                <a:sym typeface="Nunito"/>
              </a:rPr>
              <a:t> is present in samples</a:t>
            </a:r>
          </a:p>
          <a:p>
            <a:pPr marL="866775" lvl="1" indent="-433070">
              <a:lnSpc>
                <a:spcPts val="7391"/>
              </a:lnSpc>
              <a:buFont typeface="Arial"/>
              <a:buChar char="•"/>
            </a:pPr>
            <a:r>
              <a:rPr lang="en-US" sz="4000" dirty="0">
                <a:solidFill>
                  <a:srgbClr val="303870"/>
                </a:solidFill>
                <a:latin typeface="Nunito"/>
                <a:ea typeface="Nunito"/>
                <a:cs typeface="Nunito"/>
                <a:sym typeface="Nunito"/>
              </a:rPr>
              <a:t>Control reads ~60 kDa</a:t>
            </a:r>
          </a:p>
          <a:p>
            <a:pPr marL="866775" lvl="1" indent="-433070">
              <a:lnSpc>
                <a:spcPts val="7391"/>
              </a:lnSpc>
              <a:buFont typeface="Arial"/>
              <a:buChar char="•"/>
            </a:pPr>
            <a:r>
              <a:rPr lang="en-US" sz="4000" dirty="0">
                <a:solidFill>
                  <a:srgbClr val="303870"/>
                </a:solidFill>
                <a:latin typeface="Nunito"/>
                <a:ea typeface="Nunito"/>
                <a:cs typeface="Nunito"/>
                <a:sym typeface="Nunito"/>
              </a:rPr>
              <a:t>Supernatant lines ~65 kDa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sp>
        <p:nvSpPr>
          <p:cNvPr id="2" name="Freeform 2"/>
          <p:cNvSpPr/>
          <p:nvPr/>
        </p:nvSpPr>
        <p:spPr>
          <a:xfrm>
            <a:off x="834324" y="6221146"/>
            <a:ext cx="5096917" cy="3215530"/>
          </a:xfrm>
          <a:custGeom>
            <a:avLst/>
            <a:gdLst/>
            <a:ahLst/>
            <a:cxnLst/>
            <a:rect l="l" t="t" r="r" b="b"/>
            <a:pathLst>
              <a:path w="5460598" h="3717757">
                <a:moveTo>
                  <a:pt x="0" y="0"/>
                </a:moveTo>
                <a:lnTo>
                  <a:pt x="5460598" y="0"/>
                </a:lnTo>
                <a:lnTo>
                  <a:pt x="5460598" y="3717757"/>
                </a:lnTo>
                <a:lnTo>
                  <a:pt x="0" y="3717757"/>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17449800" y="9501089"/>
            <a:ext cx="708766"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303870"/>
                </a:solidFill>
                <a:latin typeface="Nunito"/>
                <a:ea typeface="Nunito"/>
                <a:cs typeface="Nunito"/>
                <a:sym typeface="Nunito"/>
              </a:rPr>
              <a:t>13</a:t>
            </a:r>
          </a:p>
        </p:txBody>
      </p:sp>
      <p:sp>
        <p:nvSpPr>
          <p:cNvPr id="6" name="TextBox 6"/>
          <p:cNvSpPr txBox="1"/>
          <p:nvPr/>
        </p:nvSpPr>
        <p:spPr>
          <a:xfrm>
            <a:off x="211278" y="2187234"/>
            <a:ext cx="6343007" cy="3712555"/>
          </a:xfrm>
          <a:prstGeom prst="rect">
            <a:avLst/>
          </a:prstGeom>
        </p:spPr>
        <p:txBody>
          <a:bodyPr lIns="0" tIns="0" rIns="0" bIns="0" rtlCol="0" anchor="t">
            <a:spAutoFit/>
          </a:bodyPr>
          <a:lstStyle/>
          <a:p>
            <a:pPr marL="866775" lvl="1" indent="-433070" algn="l">
              <a:lnSpc>
                <a:spcPts val="7391"/>
              </a:lnSpc>
              <a:buFont typeface="Arial"/>
              <a:buChar char="•"/>
            </a:pPr>
            <a:r>
              <a:rPr lang="en-US" sz="4017" dirty="0">
                <a:solidFill>
                  <a:srgbClr val="303870"/>
                </a:solidFill>
                <a:latin typeface="Nunito"/>
                <a:ea typeface="Nunito"/>
                <a:cs typeface="Nunito"/>
                <a:sym typeface="Nunito"/>
              </a:rPr>
              <a:t>PEG reacts with BaCl</a:t>
            </a:r>
            <a:r>
              <a:rPr lang="en-US" sz="4017" baseline="-25000" dirty="0">
                <a:solidFill>
                  <a:srgbClr val="303870"/>
                </a:solidFill>
                <a:latin typeface="Nunito"/>
                <a:ea typeface="Nunito"/>
                <a:cs typeface="Nunito"/>
                <a:sym typeface="Nunito"/>
              </a:rPr>
              <a:t>2</a:t>
            </a:r>
            <a:r>
              <a:rPr lang="en-US" sz="4017" dirty="0">
                <a:solidFill>
                  <a:srgbClr val="303870"/>
                </a:solidFill>
                <a:latin typeface="Nunito"/>
                <a:ea typeface="Nunito"/>
                <a:cs typeface="Nunito"/>
                <a:sym typeface="Nunito"/>
              </a:rPr>
              <a:t> and Iodine to form color</a:t>
            </a:r>
            <a:endParaRPr lang="en-US" dirty="0"/>
          </a:p>
          <a:p>
            <a:pPr marL="866775" lvl="1" indent="-433070">
              <a:lnSpc>
                <a:spcPts val="7391"/>
              </a:lnSpc>
              <a:buFont typeface="Arial"/>
              <a:buChar char="•"/>
            </a:pPr>
            <a:r>
              <a:rPr lang="en-US" sz="4000" dirty="0">
                <a:solidFill>
                  <a:srgbClr val="303870"/>
                </a:solidFill>
                <a:latin typeface="Nunito"/>
                <a:ea typeface="Nunito"/>
                <a:cs typeface="Nunito"/>
                <a:sym typeface="Nunito"/>
              </a:rPr>
              <a:t>Measured absorbance at 535 nm</a:t>
            </a:r>
            <a:endParaRPr lang="en-US" sz="4000" dirty="0">
              <a:solidFill>
                <a:srgbClr val="303870"/>
              </a:solidFill>
              <a:latin typeface="Nunito"/>
              <a:ea typeface="Nunito"/>
              <a:cs typeface="Nunito"/>
            </a:endParaRPr>
          </a:p>
        </p:txBody>
      </p:sp>
      <p:graphicFrame>
        <p:nvGraphicFramePr>
          <p:cNvPr id="7" name="Chart 6">
            <a:extLst>
              <a:ext uri="{FF2B5EF4-FFF2-40B4-BE49-F238E27FC236}">
                <a16:creationId xmlns:a16="http://schemas.microsoft.com/office/drawing/2014/main" id="{DE7C4774-9350-BB56-A7D3-D6D4B1D47E56}"/>
              </a:ext>
            </a:extLst>
          </p:cNvPr>
          <p:cNvGraphicFramePr>
            <a:graphicFrameLocks/>
          </p:cNvGraphicFramePr>
          <p:nvPr>
            <p:extLst>
              <p:ext uri="{D42A27DB-BD31-4B8C-83A1-F6EECF244321}">
                <p14:modId xmlns:p14="http://schemas.microsoft.com/office/powerpoint/2010/main" val="3453332759"/>
              </p:ext>
            </p:extLst>
          </p:nvPr>
        </p:nvGraphicFramePr>
        <p:xfrm>
          <a:off x="6979851" y="1333500"/>
          <a:ext cx="10655665" cy="8119116"/>
        </p:xfrm>
        <a:graphic>
          <a:graphicData uri="http://schemas.openxmlformats.org/drawingml/2006/chart">
            <c:chart xmlns:c="http://schemas.openxmlformats.org/drawingml/2006/chart" xmlns:r="http://schemas.openxmlformats.org/officeDocument/2006/relationships" r:id="rId5"/>
          </a:graphicData>
        </a:graphic>
      </p:graphicFrame>
      <p:sp>
        <p:nvSpPr>
          <p:cNvPr id="9" name="Rectangle 8">
            <a:extLst>
              <a:ext uri="{FF2B5EF4-FFF2-40B4-BE49-F238E27FC236}">
                <a16:creationId xmlns:a16="http://schemas.microsoft.com/office/drawing/2014/main" id="{9CA26749-29CF-DEF3-48E5-B6F5BB31AC5F}"/>
              </a:ext>
            </a:extLst>
          </p:cNvPr>
          <p:cNvSpPr/>
          <p:nvPr/>
        </p:nvSpPr>
        <p:spPr>
          <a:xfrm>
            <a:off x="1066800" y="8572500"/>
            <a:ext cx="3886200" cy="696572"/>
          </a:xfrm>
          <a:prstGeom prst="rect">
            <a:avLst/>
          </a:prstGeom>
          <a:noFill/>
          <a:ln w="38100">
            <a:solidFill>
              <a:srgbClr val="3038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2975A55-ED8E-F493-DC91-98A30A3C6FAA}"/>
              </a:ext>
            </a:extLst>
          </p:cNvPr>
          <p:cNvSpPr txBox="1"/>
          <p:nvPr/>
        </p:nvSpPr>
        <p:spPr>
          <a:xfrm>
            <a:off x="990600" y="9429750"/>
            <a:ext cx="3114378" cy="400110"/>
          </a:xfrm>
          <a:prstGeom prst="rect">
            <a:avLst/>
          </a:prstGeom>
          <a:noFill/>
          <a:ln>
            <a:noFill/>
          </a:ln>
        </p:spPr>
        <p:txBody>
          <a:bodyPr wrap="square" rtlCol="0">
            <a:spAutoFit/>
          </a:bodyPr>
          <a:lstStyle/>
          <a:p>
            <a:r>
              <a:rPr lang="en-US" sz="2000" dirty="0">
                <a:solidFill>
                  <a:srgbClr val="303870"/>
                </a:solidFill>
                <a:latin typeface="Nunito" pitchFamily="2" charset="77"/>
              </a:rPr>
              <a:t>Standard Curve</a:t>
            </a:r>
          </a:p>
        </p:txBody>
      </p:sp>
      <p:sp>
        <p:nvSpPr>
          <p:cNvPr id="11" name="TextBox 3">
            <a:extLst>
              <a:ext uri="{FF2B5EF4-FFF2-40B4-BE49-F238E27FC236}">
                <a16:creationId xmlns:a16="http://schemas.microsoft.com/office/drawing/2014/main" id="{6385CCDB-CF59-D5C6-23BE-CF0EE0605E96}"/>
              </a:ext>
            </a:extLst>
          </p:cNvPr>
          <p:cNvSpPr txBox="1"/>
          <p:nvPr/>
        </p:nvSpPr>
        <p:spPr>
          <a:xfrm>
            <a:off x="622992" y="993143"/>
            <a:ext cx="15175516" cy="1064587"/>
          </a:xfrm>
          <a:prstGeom prst="rect">
            <a:avLst/>
          </a:prstGeom>
        </p:spPr>
        <p:txBody>
          <a:bodyPr lIns="0" tIns="0" rIns="0" bIns="0" rtlCol="0" anchor="t">
            <a:spAutoFit/>
          </a:bodyPr>
          <a:lstStyle/>
          <a:p>
            <a:pPr algn="l">
              <a:lnSpc>
                <a:spcPts val="8176"/>
              </a:lnSpc>
            </a:pPr>
            <a:r>
              <a:rPr lang="en-US" sz="7172" b="1" dirty="0">
                <a:solidFill>
                  <a:srgbClr val="303870"/>
                </a:solidFill>
                <a:latin typeface="Agrandir Wide Bold"/>
                <a:ea typeface="Agrandir Wide Bold"/>
                <a:cs typeface="Agrandir Wide Bold"/>
                <a:sym typeface="Agrandir Wide Bold"/>
              </a:rPr>
              <a:t>Iodine Assay</a:t>
            </a:r>
          </a:p>
        </p:txBody>
      </p:sp>
    </p:spTree>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sp>
        <p:nvSpPr>
          <p:cNvPr id="2" name="Freeform 2"/>
          <p:cNvSpPr/>
          <p:nvPr/>
        </p:nvSpPr>
        <p:spPr>
          <a:xfrm>
            <a:off x="852764" y="6119500"/>
            <a:ext cx="5119163" cy="3323967"/>
          </a:xfrm>
          <a:custGeom>
            <a:avLst/>
            <a:gdLst/>
            <a:ahLst/>
            <a:cxnLst/>
            <a:rect l="l" t="t" r="r" b="b"/>
            <a:pathLst>
              <a:path w="5500163" h="3730944">
                <a:moveTo>
                  <a:pt x="0" y="0"/>
                </a:moveTo>
                <a:lnTo>
                  <a:pt x="5500163" y="0"/>
                </a:lnTo>
                <a:lnTo>
                  <a:pt x="5500163" y="3730943"/>
                </a:lnTo>
                <a:lnTo>
                  <a:pt x="0" y="3730943"/>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364925" y="2246151"/>
            <a:ext cx="6094262" cy="3712555"/>
          </a:xfrm>
          <a:prstGeom prst="rect">
            <a:avLst/>
          </a:prstGeom>
        </p:spPr>
        <p:txBody>
          <a:bodyPr lIns="0" tIns="0" rIns="0" bIns="0" rtlCol="0" anchor="t">
            <a:spAutoFit/>
          </a:bodyPr>
          <a:lstStyle/>
          <a:p>
            <a:pPr marL="866775" lvl="1" indent="-433070" algn="l">
              <a:lnSpc>
                <a:spcPts val="7391"/>
              </a:lnSpc>
              <a:buFont typeface="Arial"/>
              <a:buChar char="•"/>
            </a:pPr>
            <a:r>
              <a:rPr lang="en-US" sz="4017" dirty="0">
                <a:solidFill>
                  <a:srgbClr val="303870"/>
                </a:solidFill>
                <a:latin typeface="Nunito"/>
                <a:ea typeface="Nunito"/>
                <a:cs typeface="Nunito"/>
                <a:sym typeface="Nunito"/>
              </a:rPr>
              <a:t>Colorimetric detection  of total protein</a:t>
            </a:r>
            <a:endParaRPr lang="en-US" dirty="0"/>
          </a:p>
          <a:p>
            <a:pPr marL="866775" lvl="1" indent="-433070">
              <a:lnSpc>
                <a:spcPts val="7391"/>
              </a:lnSpc>
              <a:buFont typeface="Arial"/>
              <a:buChar char="•"/>
            </a:pPr>
            <a:r>
              <a:rPr lang="en-US" sz="4000" dirty="0">
                <a:solidFill>
                  <a:srgbClr val="303870"/>
                </a:solidFill>
                <a:latin typeface="Nunito"/>
                <a:ea typeface="Nunito"/>
                <a:cs typeface="Nunito"/>
                <a:sym typeface="Nunito"/>
              </a:rPr>
              <a:t>Measured absorbance at 562 nm</a:t>
            </a:r>
            <a:endParaRPr lang="en-US" sz="4000" dirty="0">
              <a:solidFill>
                <a:srgbClr val="303870"/>
              </a:solidFill>
              <a:latin typeface="Nunito"/>
              <a:ea typeface="Nunito"/>
              <a:cs typeface="Nunito"/>
            </a:endParaRPr>
          </a:p>
        </p:txBody>
      </p:sp>
      <p:sp>
        <p:nvSpPr>
          <p:cNvPr id="6" name="TextBox 6"/>
          <p:cNvSpPr txBox="1"/>
          <p:nvPr/>
        </p:nvSpPr>
        <p:spPr>
          <a:xfrm>
            <a:off x="17449800" y="9501089"/>
            <a:ext cx="708766"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303870"/>
                </a:solidFill>
                <a:latin typeface="Nunito"/>
                <a:ea typeface="Nunito"/>
                <a:cs typeface="Nunito"/>
                <a:sym typeface="Nunito"/>
              </a:rPr>
              <a:t>14</a:t>
            </a:r>
          </a:p>
        </p:txBody>
      </p:sp>
      <p:graphicFrame>
        <p:nvGraphicFramePr>
          <p:cNvPr id="8" name="Chart 7">
            <a:extLst>
              <a:ext uri="{FF2B5EF4-FFF2-40B4-BE49-F238E27FC236}">
                <a16:creationId xmlns:a16="http://schemas.microsoft.com/office/drawing/2014/main" id="{C69FBC23-2720-3C41-5230-171A69EEFDCC}"/>
              </a:ext>
            </a:extLst>
          </p:cNvPr>
          <p:cNvGraphicFramePr>
            <a:graphicFrameLocks/>
          </p:cNvGraphicFramePr>
          <p:nvPr>
            <p:extLst>
              <p:ext uri="{D42A27DB-BD31-4B8C-83A1-F6EECF244321}">
                <p14:modId xmlns:p14="http://schemas.microsoft.com/office/powerpoint/2010/main" val="2658284252"/>
              </p:ext>
            </p:extLst>
          </p:nvPr>
        </p:nvGraphicFramePr>
        <p:xfrm>
          <a:off x="7086600" y="1181101"/>
          <a:ext cx="9984691" cy="8222840"/>
        </p:xfrm>
        <a:graphic>
          <a:graphicData uri="http://schemas.openxmlformats.org/drawingml/2006/chart">
            <c:chart xmlns:c="http://schemas.openxmlformats.org/drawingml/2006/chart" xmlns:r="http://schemas.openxmlformats.org/officeDocument/2006/relationships" r:id="rId5"/>
          </a:graphicData>
        </a:graphic>
      </p:graphicFrame>
      <p:sp>
        <p:nvSpPr>
          <p:cNvPr id="10" name="Rectangle 9">
            <a:extLst>
              <a:ext uri="{FF2B5EF4-FFF2-40B4-BE49-F238E27FC236}">
                <a16:creationId xmlns:a16="http://schemas.microsoft.com/office/drawing/2014/main" id="{384C64DA-0B14-56F0-36F8-F36D649C6E06}"/>
              </a:ext>
            </a:extLst>
          </p:cNvPr>
          <p:cNvSpPr/>
          <p:nvPr/>
        </p:nvSpPr>
        <p:spPr>
          <a:xfrm>
            <a:off x="1143000" y="8496300"/>
            <a:ext cx="2667000" cy="685800"/>
          </a:xfrm>
          <a:prstGeom prst="rect">
            <a:avLst/>
          </a:prstGeom>
          <a:noFill/>
          <a:ln w="38100">
            <a:solidFill>
              <a:srgbClr val="3038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4E77120-B7E2-F12C-D985-C6FB5391460B}"/>
              </a:ext>
            </a:extLst>
          </p:cNvPr>
          <p:cNvSpPr txBox="1"/>
          <p:nvPr/>
        </p:nvSpPr>
        <p:spPr>
          <a:xfrm>
            <a:off x="1143000" y="9429750"/>
            <a:ext cx="3114378" cy="400110"/>
          </a:xfrm>
          <a:prstGeom prst="rect">
            <a:avLst/>
          </a:prstGeom>
          <a:noFill/>
          <a:ln>
            <a:noFill/>
          </a:ln>
        </p:spPr>
        <p:txBody>
          <a:bodyPr wrap="square" rtlCol="0">
            <a:spAutoFit/>
          </a:bodyPr>
          <a:lstStyle/>
          <a:p>
            <a:r>
              <a:rPr lang="en-US" sz="2000" dirty="0">
                <a:solidFill>
                  <a:srgbClr val="303870"/>
                </a:solidFill>
                <a:latin typeface="Nunito" pitchFamily="2" charset="77"/>
              </a:rPr>
              <a:t>Standard Curve</a:t>
            </a:r>
          </a:p>
        </p:txBody>
      </p:sp>
      <p:sp>
        <p:nvSpPr>
          <p:cNvPr id="12" name="TextBox 3">
            <a:extLst>
              <a:ext uri="{FF2B5EF4-FFF2-40B4-BE49-F238E27FC236}">
                <a16:creationId xmlns:a16="http://schemas.microsoft.com/office/drawing/2014/main" id="{F5319B2D-DAEF-0452-4FB3-C0135E88E86A}"/>
              </a:ext>
            </a:extLst>
          </p:cNvPr>
          <p:cNvSpPr txBox="1"/>
          <p:nvPr/>
        </p:nvSpPr>
        <p:spPr>
          <a:xfrm>
            <a:off x="852764" y="1115122"/>
            <a:ext cx="15175516" cy="1064587"/>
          </a:xfrm>
          <a:prstGeom prst="rect">
            <a:avLst/>
          </a:prstGeom>
        </p:spPr>
        <p:txBody>
          <a:bodyPr lIns="0" tIns="0" rIns="0" bIns="0" rtlCol="0" anchor="t">
            <a:spAutoFit/>
          </a:bodyPr>
          <a:lstStyle/>
          <a:p>
            <a:pPr algn="l">
              <a:lnSpc>
                <a:spcPts val="8176"/>
              </a:lnSpc>
            </a:pPr>
            <a:r>
              <a:rPr lang="en-US" sz="7172" b="1" dirty="0">
                <a:solidFill>
                  <a:srgbClr val="303870"/>
                </a:solidFill>
                <a:latin typeface="Agrandir Wide Bold"/>
                <a:ea typeface="Agrandir Wide Bold"/>
                <a:cs typeface="Agrandir Wide Bold"/>
                <a:sym typeface="Agrandir Wide Bold"/>
              </a:rPr>
              <a:t>BCA Assay</a:t>
            </a:r>
          </a:p>
        </p:txBody>
      </p:sp>
    </p:spTree>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sp>
        <p:nvSpPr>
          <p:cNvPr id="3" name="TextBox 3"/>
          <p:cNvSpPr txBox="1"/>
          <p:nvPr/>
        </p:nvSpPr>
        <p:spPr>
          <a:xfrm>
            <a:off x="1028700" y="857250"/>
            <a:ext cx="15175516" cy="1264330"/>
          </a:xfrm>
          <a:prstGeom prst="rect">
            <a:avLst/>
          </a:prstGeom>
        </p:spPr>
        <p:txBody>
          <a:bodyPr lIns="0" tIns="0" rIns="0" bIns="0" rtlCol="0" anchor="t">
            <a:spAutoFit/>
          </a:bodyPr>
          <a:lstStyle/>
          <a:p>
            <a:pPr algn="l">
              <a:lnSpc>
                <a:spcPts val="8176"/>
              </a:lnSpc>
            </a:pPr>
            <a:r>
              <a:rPr lang="en-US" sz="7172" b="1">
                <a:solidFill>
                  <a:srgbClr val="303870"/>
                </a:solidFill>
                <a:latin typeface="Agrandir Wide Bold"/>
                <a:ea typeface="Agrandir Wide Bold"/>
                <a:cs typeface="Agrandir Wide Bold"/>
                <a:sym typeface="Agrandir Wide Bold"/>
              </a:rPr>
              <a:t>Degradation Totals</a:t>
            </a:r>
          </a:p>
        </p:txBody>
      </p:sp>
      <p:sp>
        <p:nvSpPr>
          <p:cNvPr id="4" name="TextBox 4"/>
          <p:cNvSpPr txBox="1"/>
          <p:nvPr/>
        </p:nvSpPr>
        <p:spPr>
          <a:xfrm>
            <a:off x="11099800" y="2708987"/>
            <a:ext cx="7595883" cy="5893345"/>
          </a:xfrm>
          <a:prstGeom prst="rect">
            <a:avLst/>
          </a:prstGeom>
        </p:spPr>
        <p:txBody>
          <a:bodyPr wrap="square" lIns="0" tIns="0" rIns="0" bIns="0" rtlCol="0" anchor="t">
            <a:spAutoFit/>
          </a:bodyPr>
          <a:lstStyle/>
          <a:p>
            <a:pPr algn="l">
              <a:lnSpc>
                <a:spcPts val="2240"/>
              </a:lnSpc>
            </a:pPr>
            <a:endParaRPr lang="en-US" dirty="0"/>
          </a:p>
          <a:p>
            <a:pPr marL="866775" lvl="1" indent="-433070">
              <a:lnSpc>
                <a:spcPts val="7391"/>
              </a:lnSpc>
              <a:buFont typeface="Arial"/>
              <a:buChar char="•"/>
            </a:pPr>
            <a:r>
              <a:rPr lang="en-US" sz="4000" dirty="0">
                <a:solidFill>
                  <a:schemeClr val="accent2"/>
                </a:solidFill>
                <a:latin typeface="Nunito"/>
                <a:ea typeface="Nunito"/>
                <a:cs typeface="Nunito"/>
                <a:sym typeface="Nunito"/>
              </a:rPr>
              <a:t>Polymer A</a:t>
            </a:r>
            <a:r>
              <a:rPr lang="en-US" sz="4000" dirty="0">
                <a:solidFill>
                  <a:srgbClr val="303870"/>
                </a:solidFill>
                <a:latin typeface="Nunito"/>
                <a:ea typeface="Nunito"/>
                <a:cs typeface="Nunito"/>
                <a:sym typeface="Nunito"/>
              </a:rPr>
              <a:t> and </a:t>
            </a:r>
            <a:r>
              <a:rPr lang="en-US" sz="4000" dirty="0">
                <a:solidFill>
                  <a:schemeClr val="accent4"/>
                </a:solidFill>
                <a:latin typeface="Nunito"/>
                <a:ea typeface="Nunito"/>
                <a:cs typeface="Nunito"/>
                <a:sym typeface="Nunito"/>
              </a:rPr>
              <a:t>Protein B</a:t>
            </a:r>
            <a:r>
              <a:rPr lang="en-US" sz="4000" dirty="0">
                <a:solidFill>
                  <a:srgbClr val="303870"/>
                </a:solidFill>
                <a:latin typeface="Nunito"/>
                <a:ea typeface="Nunito"/>
                <a:cs typeface="Nunito"/>
                <a:sym typeface="Nunito"/>
              </a:rPr>
              <a:t> degrade simultaneously</a:t>
            </a:r>
          </a:p>
          <a:p>
            <a:pPr marL="866775" lvl="1" indent="-433070">
              <a:lnSpc>
                <a:spcPts val="7391"/>
              </a:lnSpc>
              <a:buFont typeface="Arial"/>
              <a:buChar char="•"/>
            </a:pPr>
            <a:r>
              <a:rPr lang="en-US" sz="4017" dirty="0">
                <a:solidFill>
                  <a:srgbClr val="303870"/>
                </a:solidFill>
                <a:latin typeface="Nunito"/>
                <a:ea typeface="Nunito"/>
                <a:cs typeface="Nunito"/>
                <a:sym typeface="Nunito"/>
              </a:rPr>
              <a:t>Decrease in rate of degradation over time</a:t>
            </a:r>
          </a:p>
          <a:p>
            <a:pPr marL="866775" lvl="1" indent="-433070">
              <a:lnSpc>
                <a:spcPts val="7391"/>
              </a:lnSpc>
              <a:buFont typeface="Arial"/>
              <a:buChar char="•"/>
            </a:pPr>
            <a:r>
              <a:rPr lang="en-US" sz="4017" dirty="0">
                <a:solidFill>
                  <a:srgbClr val="303870"/>
                </a:solidFill>
                <a:latin typeface="Nunito"/>
                <a:ea typeface="Nunito"/>
                <a:cs typeface="Nunito"/>
                <a:sym typeface="Nunito"/>
              </a:rPr>
              <a:t>Covalently linked components</a:t>
            </a:r>
            <a:endParaRPr lang="en-US" sz="4017" dirty="0">
              <a:solidFill>
                <a:srgbClr val="303870"/>
              </a:solidFill>
              <a:latin typeface="Nunito"/>
              <a:ea typeface="Nunito"/>
              <a:cs typeface="Nunito"/>
            </a:endParaRPr>
          </a:p>
        </p:txBody>
      </p:sp>
      <p:sp>
        <p:nvSpPr>
          <p:cNvPr id="5" name="TextBox 5"/>
          <p:cNvSpPr txBox="1"/>
          <p:nvPr/>
        </p:nvSpPr>
        <p:spPr>
          <a:xfrm>
            <a:off x="17449800" y="9501089"/>
            <a:ext cx="708766"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303870"/>
                </a:solidFill>
                <a:latin typeface="Nunito"/>
                <a:ea typeface="Nunito"/>
                <a:cs typeface="Nunito"/>
                <a:sym typeface="Nunito"/>
              </a:rPr>
              <a:t>15</a:t>
            </a:r>
          </a:p>
        </p:txBody>
      </p:sp>
      <p:graphicFrame>
        <p:nvGraphicFramePr>
          <p:cNvPr id="7" name="Chart 6">
            <a:extLst>
              <a:ext uri="{FF2B5EF4-FFF2-40B4-BE49-F238E27FC236}">
                <a16:creationId xmlns:a16="http://schemas.microsoft.com/office/drawing/2014/main" id="{E6771154-4431-325A-8198-FDA19886B688}"/>
              </a:ext>
            </a:extLst>
          </p:cNvPr>
          <p:cNvGraphicFramePr>
            <a:graphicFrameLocks/>
          </p:cNvGraphicFramePr>
          <p:nvPr>
            <p:extLst>
              <p:ext uri="{D42A27DB-BD31-4B8C-83A1-F6EECF244321}">
                <p14:modId xmlns:p14="http://schemas.microsoft.com/office/powerpoint/2010/main" val="142308541"/>
              </p:ext>
            </p:extLst>
          </p:nvPr>
        </p:nvGraphicFramePr>
        <p:xfrm>
          <a:off x="609600" y="3081268"/>
          <a:ext cx="10515600" cy="6781242"/>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4">
            <a:extLst>
              <a:ext uri="{FF2B5EF4-FFF2-40B4-BE49-F238E27FC236}">
                <a16:creationId xmlns:a16="http://schemas.microsoft.com/office/drawing/2014/main" id="{458D93F7-0066-BC05-D9D1-9E99148B0CB5}"/>
              </a:ext>
            </a:extLst>
          </p:cNvPr>
          <p:cNvSpPr txBox="1"/>
          <p:nvPr/>
        </p:nvSpPr>
        <p:spPr>
          <a:xfrm>
            <a:off x="1054100" y="2488750"/>
            <a:ext cx="10972800" cy="849913"/>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3200" b="0" i="0" u="none" strike="noStrike" kern="1200" spc="0" baseline="0">
                <a:solidFill>
                  <a:srgbClr val="303870"/>
                </a:solidFill>
                <a:latin typeface="Nunito" pitchFamily="2" charset="77"/>
                <a:ea typeface="Baskerville" panose="02020502070401020303" pitchFamily="18" charset="0"/>
                <a:cs typeface="Times New Roman" panose="02020603050405020304" pitchFamily="18" charset="0"/>
              </a:defRPr>
            </a:pPr>
            <a:r>
              <a:rPr kumimoji="0" lang="en-US" sz="3400" b="0" i="0" u="none" strike="noStrike" kern="1200" cap="none" spc="0" normalizeH="0" baseline="0" noProof="0" dirty="0">
                <a:ln>
                  <a:noFill/>
                </a:ln>
                <a:solidFill>
                  <a:srgbClr val="303870"/>
                </a:solidFill>
                <a:effectLst/>
                <a:uLnTx/>
                <a:uFillTx/>
                <a:latin typeface="Nunito" pitchFamily="2" charset="77"/>
                <a:ea typeface="Baskerville" panose="02020502070401020303" pitchFamily="18" charset="0"/>
                <a:cs typeface="Times New Roman" panose="02020603050405020304" pitchFamily="18" charset="0"/>
              </a:rPr>
              <a:t>Cumulative Percent Release during Degradation</a:t>
            </a:r>
          </a:p>
          <a:p>
            <a:pPr algn="l">
              <a:lnSpc>
                <a:spcPts val="2240"/>
              </a:lnSpc>
            </a:pPr>
            <a:endParaRPr lang="en-US" sz="3400" dirty="0"/>
          </a:p>
        </p:txBody>
      </p:sp>
    </p:spTree>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699903" y="2141751"/>
            <a:ext cx="15601591" cy="8458149"/>
          </a:xfrm>
          <a:prstGeom prst="rect">
            <a:avLst/>
          </a:prstGeom>
        </p:spPr>
        <p:txBody>
          <a:bodyPr wrap="square" lIns="0" tIns="0" rIns="0" bIns="0" rtlCol="0" anchor="t">
            <a:spAutoFit/>
          </a:bodyPr>
          <a:lstStyle/>
          <a:p>
            <a:pPr marL="867355" lvl="1" indent="-433677" algn="l">
              <a:lnSpc>
                <a:spcPts val="7391"/>
              </a:lnSpc>
              <a:buFont typeface="Arial"/>
              <a:buChar char="•"/>
            </a:pPr>
            <a:r>
              <a:rPr lang="en-US" sz="4017" dirty="0">
                <a:solidFill>
                  <a:srgbClr val="303870"/>
                </a:solidFill>
                <a:latin typeface="Nunito"/>
                <a:ea typeface="Nunito"/>
                <a:cs typeface="Nunito"/>
                <a:sym typeface="Nunito"/>
              </a:rPr>
              <a:t>Varying temperature for hydrogel storage resulted in faster degradation time: 5 days with a heat cool cycle compared to 7 days without</a:t>
            </a:r>
          </a:p>
          <a:p>
            <a:pPr marL="867355" lvl="1" indent="-433677" algn="l">
              <a:lnSpc>
                <a:spcPts val="7391"/>
              </a:lnSpc>
              <a:buFont typeface="Arial"/>
              <a:buChar char="•"/>
            </a:pPr>
            <a:r>
              <a:rPr lang="en-US" sz="4017" dirty="0">
                <a:solidFill>
                  <a:srgbClr val="303870"/>
                </a:solidFill>
                <a:latin typeface="Nunito"/>
                <a:ea typeface="Nunito"/>
                <a:cs typeface="Nunito"/>
                <a:sym typeface="Nunito"/>
              </a:rPr>
              <a:t>SDS-PAGE confirmed the presence of components A and B in supernatant as expected</a:t>
            </a:r>
          </a:p>
          <a:p>
            <a:pPr marL="867355" lvl="1" indent="-433677" algn="l">
              <a:lnSpc>
                <a:spcPts val="7391"/>
              </a:lnSpc>
              <a:buFont typeface="Arial"/>
              <a:buChar char="•"/>
            </a:pPr>
            <a:r>
              <a:rPr lang="en-US" sz="4017" dirty="0">
                <a:solidFill>
                  <a:srgbClr val="303870"/>
                </a:solidFill>
                <a:latin typeface="Nunito"/>
                <a:ea typeface="Nunito"/>
                <a:cs typeface="Nunito"/>
                <a:sym typeface="Nunito"/>
              </a:rPr>
              <a:t>Polymer A and Protein B had similar degradation patterns and reached 50% release at 24 hours, compared to 30% for control groups</a:t>
            </a:r>
          </a:p>
          <a:p>
            <a:pPr algn="l">
              <a:lnSpc>
                <a:spcPts val="7391"/>
              </a:lnSpc>
            </a:pPr>
            <a:endParaRPr lang="en-US" sz="4017" dirty="0">
              <a:solidFill>
                <a:srgbClr val="303870"/>
              </a:solidFill>
              <a:latin typeface="Nunito"/>
              <a:ea typeface="Nunito"/>
              <a:cs typeface="Nunito"/>
              <a:sym typeface="Nunito"/>
            </a:endParaRPr>
          </a:p>
        </p:txBody>
      </p:sp>
      <p:sp>
        <p:nvSpPr>
          <p:cNvPr id="6" name="TextBox 6"/>
          <p:cNvSpPr txBox="1"/>
          <p:nvPr/>
        </p:nvSpPr>
        <p:spPr>
          <a:xfrm>
            <a:off x="1125978" y="857250"/>
            <a:ext cx="15175516" cy="1264330"/>
          </a:xfrm>
          <a:prstGeom prst="rect">
            <a:avLst/>
          </a:prstGeom>
        </p:spPr>
        <p:txBody>
          <a:bodyPr lIns="0" tIns="0" rIns="0" bIns="0" rtlCol="0" anchor="t">
            <a:spAutoFit/>
          </a:bodyPr>
          <a:lstStyle/>
          <a:p>
            <a:pPr algn="l">
              <a:lnSpc>
                <a:spcPts val="8176"/>
              </a:lnSpc>
            </a:pPr>
            <a:r>
              <a:rPr lang="en-US" sz="7172" b="1" dirty="0">
                <a:solidFill>
                  <a:srgbClr val="303870"/>
                </a:solidFill>
                <a:latin typeface="Agrandir Wide Bold"/>
                <a:ea typeface="Agrandir Wide Bold"/>
                <a:cs typeface="Agrandir Wide Bold"/>
                <a:sym typeface="Agrandir Wide Bold"/>
              </a:rPr>
              <a:t>Conclusions</a:t>
            </a:r>
          </a:p>
        </p:txBody>
      </p:sp>
      <p:sp>
        <p:nvSpPr>
          <p:cNvPr id="7" name="TextBox 7"/>
          <p:cNvSpPr txBox="1"/>
          <p:nvPr/>
        </p:nvSpPr>
        <p:spPr>
          <a:xfrm>
            <a:off x="17449800" y="9501089"/>
            <a:ext cx="708766"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16</a:t>
            </a:r>
          </a:p>
        </p:txBody>
      </p:sp>
    </p:spTree>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855832" y="2404789"/>
            <a:ext cx="16012646" cy="4662238"/>
          </a:xfrm>
          <a:prstGeom prst="rect">
            <a:avLst/>
          </a:prstGeom>
        </p:spPr>
        <p:txBody>
          <a:bodyPr lIns="0" tIns="0" rIns="0" bIns="0" rtlCol="0" anchor="t">
            <a:spAutoFit/>
          </a:bodyPr>
          <a:lstStyle/>
          <a:p>
            <a:pPr marL="867355" lvl="1" indent="-433677" algn="l">
              <a:lnSpc>
                <a:spcPts val="7391"/>
              </a:lnSpc>
              <a:buFont typeface="Arial"/>
              <a:buChar char="•"/>
            </a:pPr>
            <a:r>
              <a:rPr lang="en-US" sz="4017" dirty="0">
                <a:solidFill>
                  <a:srgbClr val="303870"/>
                </a:solidFill>
                <a:latin typeface="Nunito"/>
                <a:ea typeface="Nunito"/>
                <a:cs typeface="Nunito"/>
                <a:sym typeface="Nunito"/>
              </a:rPr>
              <a:t>Confirm composition of degradation</a:t>
            </a:r>
          </a:p>
          <a:p>
            <a:pPr marL="1734709" lvl="2" indent="-578236" algn="l">
              <a:lnSpc>
                <a:spcPts val="7391"/>
              </a:lnSpc>
              <a:buFont typeface="Arial"/>
              <a:buChar char="⚬"/>
            </a:pPr>
            <a:r>
              <a:rPr lang="en-US" sz="4017" dirty="0">
                <a:solidFill>
                  <a:srgbClr val="303870"/>
                </a:solidFill>
                <a:latin typeface="Nunito"/>
                <a:ea typeface="Nunito"/>
                <a:cs typeface="Nunito"/>
                <a:sym typeface="Nunito"/>
              </a:rPr>
              <a:t>Test for micelles in the supernatants throughout the study using Dynamic Light Scattering (DLS)</a:t>
            </a:r>
          </a:p>
          <a:p>
            <a:pPr marL="1028700" lvl="1" indent="-571500">
              <a:lnSpc>
                <a:spcPts val="7391"/>
              </a:lnSpc>
              <a:buFont typeface="Arial" panose="020B0604020202020204" pitchFamily="34" charset="0"/>
              <a:buChar char="•"/>
            </a:pPr>
            <a:r>
              <a:rPr lang="en-US" sz="4017" dirty="0">
                <a:solidFill>
                  <a:srgbClr val="303870"/>
                </a:solidFill>
                <a:latin typeface="Nunito"/>
                <a:ea typeface="Nunito"/>
                <a:cs typeface="Nunito"/>
                <a:sym typeface="Nunito"/>
              </a:rPr>
              <a:t>See if thermocycling affects degradation and efficacy of drug-loaded hydrogel</a:t>
            </a:r>
          </a:p>
        </p:txBody>
      </p:sp>
      <p:sp>
        <p:nvSpPr>
          <p:cNvPr id="6" name="TextBox 6"/>
          <p:cNvSpPr txBox="1"/>
          <p:nvPr/>
        </p:nvSpPr>
        <p:spPr>
          <a:xfrm>
            <a:off x="1066800" y="1140459"/>
            <a:ext cx="15175516" cy="1264330"/>
          </a:xfrm>
          <a:prstGeom prst="rect">
            <a:avLst/>
          </a:prstGeom>
        </p:spPr>
        <p:txBody>
          <a:bodyPr lIns="0" tIns="0" rIns="0" bIns="0" rtlCol="0" anchor="t">
            <a:spAutoFit/>
          </a:bodyPr>
          <a:lstStyle/>
          <a:p>
            <a:pPr algn="l">
              <a:lnSpc>
                <a:spcPts val="8176"/>
              </a:lnSpc>
            </a:pPr>
            <a:r>
              <a:rPr lang="en-US" sz="7172" b="1" dirty="0">
                <a:solidFill>
                  <a:srgbClr val="303870"/>
                </a:solidFill>
                <a:latin typeface="Agrandir Wide Bold"/>
                <a:ea typeface="Agrandir Wide Bold"/>
                <a:cs typeface="Agrandir Wide Bold"/>
                <a:sym typeface="Agrandir Wide Bold"/>
              </a:rPr>
              <a:t>Future Considerations</a:t>
            </a:r>
          </a:p>
        </p:txBody>
      </p:sp>
      <p:sp>
        <p:nvSpPr>
          <p:cNvPr id="7" name="TextBox 7"/>
          <p:cNvSpPr txBox="1"/>
          <p:nvPr/>
        </p:nvSpPr>
        <p:spPr>
          <a:xfrm>
            <a:off x="17449800" y="9501089"/>
            <a:ext cx="708766"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17</a:t>
            </a:r>
          </a:p>
        </p:txBody>
      </p:sp>
    </p:spTree>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1028700" y="2131437"/>
            <a:ext cx="16559397" cy="6283771"/>
          </a:xfrm>
          <a:prstGeom prst="rect">
            <a:avLst/>
          </a:prstGeom>
        </p:spPr>
        <p:txBody>
          <a:bodyPr lIns="0" tIns="0" rIns="0" bIns="0" rtlCol="0" anchor="t">
            <a:spAutoFit/>
          </a:bodyPr>
          <a:lstStyle/>
          <a:p>
            <a:pPr marL="433705" lvl="1">
              <a:lnSpc>
                <a:spcPct val="150000"/>
              </a:lnSpc>
              <a:spcAft>
                <a:spcPts val="500"/>
              </a:spcAft>
            </a:pPr>
            <a:r>
              <a:rPr lang="en-US" sz="4000" b="1">
                <a:solidFill>
                  <a:srgbClr val="303870"/>
                </a:solidFill>
                <a:latin typeface="Nunito"/>
                <a:ea typeface="Nunito"/>
                <a:cs typeface="Nunito"/>
              </a:rPr>
              <a:t>Thomas Lab</a:t>
            </a:r>
            <a:endParaRPr lang="en-US" sz="4000">
              <a:ea typeface="Calibri"/>
              <a:cs typeface="Calibri"/>
            </a:endParaRPr>
          </a:p>
          <a:p>
            <a:pPr marL="866775" lvl="1" indent="-433070">
              <a:buFont typeface="Arial"/>
              <a:buChar char="•"/>
            </a:pPr>
            <a:r>
              <a:rPr lang="en-US" sz="4000">
                <a:solidFill>
                  <a:srgbClr val="303870"/>
                </a:solidFill>
                <a:latin typeface="Nunito"/>
                <a:ea typeface="Nunito"/>
                <a:cs typeface="Nunito"/>
                <a:sym typeface="Nunito"/>
              </a:rPr>
              <a:t>Marianne Esnaurrizar</a:t>
            </a:r>
            <a:endParaRPr lang="en-US" sz="4000">
              <a:solidFill>
                <a:srgbClr val="000000"/>
              </a:solidFill>
              <a:latin typeface="Calibri"/>
              <a:ea typeface="Calibri"/>
              <a:cs typeface="Calibri"/>
            </a:endParaRPr>
          </a:p>
          <a:p>
            <a:pPr marL="866775" lvl="1" indent="-433070" algn="l">
              <a:buFont typeface="Arial"/>
              <a:buChar char="•"/>
            </a:pPr>
            <a:r>
              <a:rPr lang="en-US" sz="4000">
                <a:solidFill>
                  <a:srgbClr val="303870"/>
                </a:solidFill>
                <a:latin typeface="Nunito"/>
                <a:ea typeface="Nunito"/>
                <a:cs typeface="Nunito"/>
                <a:sym typeface="Nunito"/>
              </a:rPr>
              <a:t>Dr. Emily Roe</a:t>
            </a:r>
            <a:endParaRPr lang="en-US" sz="4000">
              <a:solidFill>
                <a:srgbClr val="303870"/>
              </a:solidFill>
              <a:latin typeface="Nunito"/>
              <a:ea typeface="Nunito"/>
              <a:cs typeface="Nunito"/>
            </a:endParaRPr>
          </a:p>
          <a:p>
            <a:pPr marL="866775" lvl="1" indent="-433070" algn="l">
              <a:buFont typeface="Arial"/>
              <a:buChar char="•"/>
            </a:pPr>
            <a:r>
              <a:rPr lang="en-US" sz="4000">
                <a:solidFill>
                  <a:srgbClr val="303870"/>
                </a:solidFill>
                <a:latin typeface="Nunito"/>
                <a:ea typeface="Nunito"/>
                <a:cs typeface="Nunito"/>
                <a:sym typeface="Nunito"/>
              </a:rPr>
              <a:t>Dr. Megan Elliott</a:t>
            </a:r>
            <a:endParaRPr lang="en-US" sz="4000">
              <a:solidFill>
                <a:srgbClr val="303870"/>
              </a:solidFill>
              <a:latin typeface="Nunito"/>
              <a:ea typeface="Nunito"/>
              <a:cs typeface="Nunito"/>
            </a:endParaRPr>
          </a:p>
          <a:p>
            <a:pPr marL="866775" lvl="1" indent="-433070">
              <a:buFont typeface="Arial"/>
              <a:buChar char="•"/>
            </a:pPr>
            <a:r>
              <a:rPr lang="en-US" sz="4000">
                <a:solidFill>
                  <a:srgbClr val="303870"/>
                </a:solidFill>
                <a:latin typeface="Nunito"/>
                <a:ea typeface="Nunito"/>
                <a:cs typeface="Nunito"/>
              </a:rPr>
              <a:t>Maya Levitan</a:t>
            </a:r>
          </a:p>
          <a:p>
            <a:pPr marL="866775" lvl="1" indent="-433070" algn="l">
              <a:buFont typeface="Arial"/>
              <a:buChar char="•"/>
            </a:pPr>
            <a:r>
              <a:rPr lang="en-US" sz="4000">
                <a:solidFill>
                  <a:srgbClr val="303870"/>
                </a:solidFill>
                <a:latin typeface="Nunito"/>
                <a:ea typeface="Nunito"/>
                <a:cs typeface="Nunito"/>
                <a:sym typeface="Nunito"/>
              </a:rPr>
              <a:t>Nathan Holland</a:t>
            </a:r>
            <a:endParaRPr lang="en-US" sz="4000">
              <a:solidFill>
                <a:srgbClr val="303870"/>
              </a:solidFill>
              <a:latin typeface="Nunito"/>
              <a:ea typeface="Nunito"/>
              <a:cs typeface="Nunito"/>
            </a:endParaRPr>
          </a:p>
          <a:p>
            <a:pPr marL="433705" lvl="1">
              <a:lnSpc>
                <a:spcPct val="150000"/>
              </a:lnSpc>
              <a:spcAft>
                <a:spcPts val="500"/>
              </a:spcAft>
            </a:pPr>
            <a:r>
              <a:rPr lang="en-US" sz="4000" b="1">
                <a:solidFill>
                  <a:srgbClr val="303870"/>
                </a:solidFill>
                <a:latin typeface="Nunito"/>
                <a:ea typeface="Nunito"/>
                <a:cs typeface="Nunito"/>
              </a:rPr>
              <a:t>SUIN Program Directors</a:t>
            </a:r>
          </a:p>
          <a:p>
            <a:pPr marL="866775" lvl="1" indent="-433070" algn="l">
              <a:buFont typeface="Arial"/>
              <a:buChar char="•"/>
            </a:pPr>
            <a:r>
              <a:rPr lang="en-US" sz="4000">
                <a:solidFill>
                  <a:srgbClr val="303870"/>
                </a:solidFill>
                <a:latin typeface="Nunito"/>
                <a:ea typeface="Nunito"/>
                <a:cs typeface="Nunito"/>
                <a:sym typeface="Nunito"/>
              </a:rPr>
              <a:t>Dr. Mikkel Thomas</a:t>
            </a:r>
            <a:endParaRPr lang="en-US" sz="4000">
              <a:solidFill>
                <a:srgbClr val="303870"/>
              </a:solidFill>
              <a:latin typeface="Nunito"/>
              <a:ea typeface="Nunito"/>
              <a:cs typeface="Nunito"/>
            </a:endParaRPr>
          </a:p>
          <a:p>
            <a:pPr marL="866775" lvl="1" indent="-433070" algn="l">
              <a:buFont typeface="Arial"/>
              <a:buChar char="•"/>
            </a:pPr>
            <a:r>
              <a:rPr lang="en-US" sz="4000">
                <a:solidFill>
                  <a:srgbClr val="303870"/>
                </a:solidFill>
                <a:latin typeface="Nunito"/>
                <a:ea typeface="Nunito"/>
                <a:cs typeface="Nunito"/>
                <a:sym typeface="Nunito"/>
              </a:rPr>
              <a:t>Leslie O’Neill</a:t>
            </a:r>
            <a:endParaRPr lang="en-US" sz="4000">
              <a:solidFill>
                <a:srgbClr val="303870"/>
              </a:solidFill>
              <a:latin typeface="Nunito"/>
              <a:ea typeface="Nunito"/>
              <a:cs typeface="Nunito"/>
            </a:endParaRPr>
          </a:p>
        </p:txBody>
      </p:sp>
      <p:sp>
        <p:nvSpPr>
          <p:cNvPr id="6" name="Freeform 6"/>
          <p:cNvSpPr/>
          <p:nvPr/>
        </p:nvSpPr>
        <p:spPr>
          <a:xfrm rot="5400000">
            <a:off x="10949612" y="2623483"/>
            <a:ext cx="6094046" cy="4970114"/>
          </a:xfrm>
          <a:custGeom>
            <a:avLst/>
            <a:gdLst/>
            <a:ahLst/>
            <a:cxnLst/>
            <a:rect l="l" t="t" r="r" b="b"/>
            <a:pathLst>
              <a:path w="6812538" h="5458367">
                <a:moveTo>
                  <a:pt x="0" y="0"/>
                </a:moveTo>
                <a:lnTo>
                  <a:pt x="6812538" y="0"/>
                </a:lnTo>
                <a:lnTo>
                  <a:pt x="6812538" y="5458368"/>
                </a:lnTo>
                <a:lnTo>
                  <a:pt x="0" y="5458368"/>
                </a:lnTo>
                <a:lnTo>
                  <a:pt x="0" y="0"/>
                </a:lnTo>
                <a:close/>
              </a:path>
            </a:pathLst>
          </a:custGeom>
          <a:blipFill>
            <a:blip r:embed="rId4"/>
            <a:stretch>
              <a:fillRect l="-6829"/>
            </a:stretch>
          </a:blipFill>
        </p:spPr>
        <p:txBody>
          <a:bodyPr/>
          <a:lstStyle/>
          <a:p>
            <a:endParaRPr lang="en-US"/>
          </a:p>
        </p:txBody>
      </p:sp>
      <p:sp>
        <p:nvSpPr>
          <p:cNvPr id="7" name="TextBox 7"/>
          <p:cNvSpPr txBox="1"/>
          <p:nvPr/>
        </p:nvSpPr>
        <p:spPr>
          <a:xfrm>
            <a:off x="1028700" y="857250"/>
            <a:ext cx="15175516" cy="1264330"/>
          </a:xfrm>
          <a:prstGeom prst="rect">
            <a:avLst/>
          </a:prstGeom>
        </p:spPr>
        <p:txBody>
          <a:bodyPr lIns="0" tIns="0" rIns="0" bIns="0" rtlCol="0" anchor="t">
            <a:spAutoFit/>
          </a:bodyPr>
          <a:lstStyle/>
          <a:p>
            <a:pPr algn="l">
              <a:lnSpc>
                <a:spcPts val="8176"/>
              </a:lnSpc>
            </a:pPr>
            <a:r>
              <a:rPr lang="en-US" sz="7172" b="1" dirty="0">
                <a:solidFill>
                  <a:srgbClr val="303870"/>
                </a:solidFill>
                <a:latin typeface="Agrandir Wide Bold"/>
                <a:ea typeface="Agrandir Wide Bold"/>
                <a:cs typeface="Agrandir Wide Bold"/>
                <a:sym typeface="Agrandir Wide Bold"/>
              </a:rPr>
              <a:t>Acknowledgements</a:t>
            </a:r>
          </a:p>
        </p:txBody>
      </p:sp>
      <p:sp>
        <p:nvSpPr>
          <p:cNvPr id="8" name="TextBox 8"/>
          <p:cNvSpPr txBox="1"/>
          <p:nvPr/>
        </p:nvSpPr>
        <p:spPr>
          <a:xfrm>
            <a:off x="17526000" y="9571336"/>
            <a:ext cx="708766" cy="556819"/>
          </a:xfrm>
          <a:prstGeom prst="rect">
            <a:avLst/>
          </a:prstGeom>
        </p:spPr>
        <p:txBody>
          <a:bodyPr wrap="square"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18</a:t>
            </a:r>
          </a:p>
        </p:txBody>
      </p:sp>
      <p:sp>
        <p:nvSpPr>
          <p:cNvPr id="9" name="TextBox 8">
            <a:extLst>
              <a:ext uri="{FF2B5EF4-FFF2-40B4-BE49-F238E27FC236}">
                <a16:creationId xmlns:a16="http://schemas.microsoft.com/office/drawing/2014/main" id="{63824BAE-4AAB-0770-B5E1-005FFAB9462F}"/>
              </a:ext>
            </a:extLst>
          </p:cNvPr>
          <p:cNvSpPr txBox="1"/>
          <p:nvPr/>
        </p:nvSpPr>
        <p:spPr>
          <a:xfrm>
            <a:off x="1028302" y="8685777"/>
            <a:ext cx="9866677"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tx2">
                    <a:lumMod val="76000"/>
                  </a:schemeClr>
                </a:solidFill>
                <a:latin typeface="Nunito"/>
                <a:ea typeface="Calibri"/>
                <a:cs typeface="Calibri"/>
              </a:rPr>
              <a:t>This research was </a:t>
            </a:r>
            <a:r>
              <a:rPr lang="en-US" sz="3200">
                <a:solidFill>
                  <a:schemeClr val="tx2">
                    <a:lumMod val="76000"/>
                  </a:schemeClr>
                </a:solidFill>
                <a:latin typeface="Nunito"/>
                <a:ea typeface="Calibri"/>
                <a:cs typeface="Calibri"/>
              </a:rPr>
              <a:t>funded by NSF </a:t>
            </a:r>
            <a:r>
              <a:rPr lang="en-US" sz="3200" dirty="0">
                <a:solidFill>
                  <a:schemeClr val="tx2">
                    <a:lumMod val="76000"/>
                  </a:schemeClr>
                </a:solidFill>
                <a:latin typeface="Nunito"/>
                <a:ea typeface="Calibri"/>
                <a:cs typeface="Calibri"/>
              </a:rPr>
              <a:t>Award #2349519 and ARPA-H agreement #AY2AX000135</a:t>
            </a:r>
            <a:endParaRPr lang="en-US" sz="3200">
              <a:solidFill>
                <a:schemeClr val="tx2">
                  <a:lumMod val="76000"/>
                </a:schemeClr>
              </a:solidFill>
              <a:latin typeface="Nunito"/>
              <a:ea typeface="Calibri"/>
              <a:cs typeface="Calibri"/>
            </a:endParaRPr>
          </a:p>
          <a:p>
            <a:endParaRPr lang="en-US" dirty="0">
              <a:ea typeface="Calibri"/>
              <a:cs typeface="Calibri"/>
            </a:endParaRPr>
          </a:p>
        </p:txBody>
      </p:sp>
      <p:pic>
        <p:nvPicPr>
          <p:cNvPr id="10" name="Picture 9">
            <a:extLst>
              <a:ext uri="{FF2B5EF4-FFF2-40B4-BE49-F238E27FC236}">
                <a16:creationId xmlns:a16="http://schemas.microsoft.com/office/drawing/2014/main" id="{BFE54851-41C9-A4D2-B2DB-C7333EADC82C}"/>
              </a:ext>
            </a:extLst>
          </p:cNvPr>
          <p:cNvPicPr>
            <a:picLocks noChangeAspect="1"/>
          </p:cNvPicPr>
          <p:nvPr/>
        </p:nvPicPr>
        <p:blipFill>
          <a:blip r:embed="rId5"/>
          <a:stretch>
            <a:fillRect/>
          </a:stretch>
        </p:blipFill>
        <p:spPr>
          <a:xfrm>
            <a:off x="11481089" y="8420100"/>
            <a:ext cx="5205846" cy="1534391"/>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sp>
        <p:nvSpPr>
          <p:cNvPr id="5" name="TextBox 5"/>
          <p:cNvSpPr txBox="1"/>
          <p:nvPr/>
        </p:nvSpPr>
        <p:spPr>
          <a:xfrm>
            <a:off x="743131" y="870769"/>
            <a:ext cx="15323839" cy="1104982"/>
          </a:xfrm>
          <a:prstGeom prst="rect">
            <a:avLst/>
          </a:prstGeom>
        </p:spPr>
        <p:txBody>
          <a:bodyPr lIns="0" tIns="0" rIns="0" bIns="0" rtlCol="0" anchor="t">
            <a:spAutoFit/>
          </a:bodyPr>
          <a:lstStyle/>
          <a:p>
            <a:pPr algn="l">
              <a:lnSpc>
                <a:spcPts val="8518"/>
              </a:lnSpc>
            </a:pPr>
            <a:r>
              <a:rPr lang="en-US" sz="7472" b="1" dirty="0">
                <a:solidFill>
                  <a:srgbClr val="303870"/>
                </a:solidFill>
                <a:latin typeface="Agrandir Wide Bold"/>
                <a:ea typeface="Agrandir Wide Bold"/>
                <a:cs typeface="Agrandir Wide Bold"/>
                <a:sym typeface="Agrandir Wide Bold"/>
              </a:rPr>
              <a:t>Introduction</a:t>
            </a:r>
          </a:p>
        </p:txBody>
      </p:sp>
      <p:sp>
        <p:nvSpPr>
          <p:cNvPr id="6" name="TextBox 6"/>
          <p:cNvSpPr txBox="1"/>
          <p:nvPr/>
        </p:nvSpPr>
        <p:spPr>
          <a:xfrm>
            <a:off x="457563" y="2301488"/>
            <a:ext cx="15894976" cy="2658485"/>
          </a:xfrm>
          <a:prstGeom prst="rect">
            <a:avLst/>
          </a:prstGeom>
        </p:spPr>
        <p:txBody>
          <a:bodyPr lIns="0" tIns="0" rIns="0" bIns="0" rtlCol="0" anchor="t">
            <a:spAutoFit/>
          </a:bodyPr>
          <a:lstStyle/>
          <a:p>
            <a:pPr marL="433678" lvl="1" algn="l">
              <a:lnSpc>
                <a:spcPts val="7070"/>
              </a:lnSpc>
            </a:pPr>
            <a:r>
              <a:rPr lang="en-US" sz="4800" b="1" dirty="0">
                <a:solidFill>
                  <a:srgbClr val="303870"/>
                </a:solidFill>
                <a:latin typeface="Nunito"/>
                <a:ea typeface="Nunito"/>
                <a:cs typeface="Nunito"/>
                <a:sym typeface="Nunito"/>
              </a:rPr>
              <a:t>What is a hydrogel?</a:t>
            </a:r>
          </a:p>
          <a:p>
            <a:pPr marL="1005178" lvl="1" indent="-571500" algn="l">
              <a:lnSpc>
                <a:spcPts val="7070"/>
              </a:lnSpc>
              <a:buFont typeface="Arial" panose="020B0604020202020204" pitchFamily="34" charset="0"/>
              <a:buChar char="•"/>
            </a:pPr>
            <a:r>
              <a:rPr lang="en-US" sz="4017" dirty="0">
                <a:solidFill>
                  <a:srgbClr val="303870"/>
                </a:solidFill>
                <a:latin typeface="Nunito"/>
                <a:ea typeface="Nunito"/>
                <a:cs typeface="Nunito"/>
                <a:sym typeface="Nunito"/>
              </a:rPr>
              <a:t>Network of cross-linked polymers</a:t>
            </a:r>
          </a:p>
          <a:p>
            <a:pPr marL="1005178" lvl="1" indent="-571500" algn="l">
              <a:lnSpc>
                <a:spcPts val="7070"/>
              </a:lnSpc>
              <a:buFont typeface="Arial" panose="020B0604020202020204" pitchFamily="34" charset="0"/>
              <a:buChar char="•"/>
            </a:pPr>
            <a:r>
              <a:rPr lang="en-US" sz="4017" dirty="0">
                <a:solidFill>
                  <a:srgbClr val="303870"/>
                </a:solidFill>
                <a:latin typeface="Nunito"/>
                <a:ea typeface="Nunito"/>
                <a:cs typeface="Nunito"/>
                <a:sym typeface="Nunito"/>
              </a:rPr>
              <a:t>Retain large amounts of water</a:t>
            </a:r>
            <a:endParaRPr lang="en-US" sz="3600" dirty="0">
              <a:solidFill>
                <a:srgbClr val="303870"/>
              </a:solidFill>
              <a:latin typeface="Nunito"/>
              <a:ea typeface="Nunito"/>
              <a:cs typeface="Nunito"/>
              <a:sym typeface="Nunito"/>
            </a:endParaRPr>
          </a:p>
        </p:txBody>
      </p:sp>
      <p:sp>
        <p:nvSpPr>
          <p:cNvPr id="7" name="TextBox 7"/>
          <p:cNvSpPr txBox="1"/>
          <p:nvPr/>
        </p:nvSpPr>
        <p:spPr>
          <a:xfrm>
            <a:off x="17692455" y="9501089"/>
            <a:ext cx="226516" cy="556819"/>
          </a:xfrm>
          <a:prstGeom prst="rect">
            <a:avLst/>
          </a:prstGeom>
        </p:spPr>
        <p:txBody>
          <a:bodyPr lIns="0" tIns="0" rIns="0" bIns="0" rtlCol="0" anchor="t">
            <a:spAutoFit/>
          </a:bodyPr>
          <a:lstStyle/>
          <a:p>
            <a:pPr algn="ctr">
              <a:lnSpc>
                <a:spcPts val="4655"/>
              </a:lnSpc>
              <a:spcBef>
                <a:spcPct val="0"/>
              </a:spcBef>
            </a:pPr>
            <a:r>
              <a:rPr lang="en-US" sz="2722" spc="149" dirty="0">
                <a:solidFill>
                  <a:srgbClr val="303870"/>
                </a:solidFill>
                <a:latin typeface="Nunito"/>
                <a:ea typeface="Nunito"/>
                <a:cs typeface="Nunito"/>
                <a:sym typeface="Nunito"/>
              </a:rPr>
              <a:t>1</a:t>
            </a:r>
          </a:p>
        </p:txBody>
      </p:sp>
      <p:sp>
        <p:nvSpPr>
          <p:cNvPr id="8" name="TextBox 6">
            <a:extLst>
              <a:ext uri="{FF2B5EF4-FFF2-40B4-BE49-F238E27FC236}">
                <a16:creationId xmlns:a16="http://schemas.microsoft.com/office/drawing/2014/main" id="{A5AA26EB-8B4D-9C66-315F-CB25418C1A8D}"/>
              </a:ext>
            </a:extLst>
          </p:cNvPr>
          <p:cNvSpPr txBox="1"/>
          <p:nvPr/>
        </p:nvSpPr>
        <p:spPr>
          <a:xfrm>
            <a:off x="457563" y="5299229"/>
            <a:ext cx="15894976" cy="3568990"/>
          </a:xfrm>
          <a:prstGeom prst="rect">
            <a:avLst/>
          </a:prstGeom>
        </p:spPr>
        <p:txBody>
          <a:bodyPr lIns="0" tIns="0" rIns="0" bIns="0" rtlCol="0" anchor="t">
            <a:spAutoFit/>
          </a:bodyPr>
          <a:lstStyle/>
          <a:p>
            <a:pPr marL="433678" lvl="1" algn="l">
              <a:lnSpc>
                <a:spcPts val="7070"/>
              </a:lnSpc>
            </a:pPr>
            <a:r>
              <a:rPr lang="en-US" sz="4800" b="1" dirty="0">
                <a:solidFill>
                  <a:srgbClr val="303870"/>
                </a:solidFill>
                <a:latin typeface="Nunito"/>
                <a:ea typeface="Nunito"/>
                <a:cs typeface="Nunito"/>
                <a:sym typeface="Nunito"/>
              </a:rPr>
              <a:t>What is the lymphatic system?</a:t>
            </a:r>
          </a:p>
          <a:p>
            <a:pPr marL="1005178" lvl="1" indent="-571500" algn="l">
              <a:lnSpc>
                <a:spcPts val="7070"/>
              </a:lnSpc>
              <a:buFont typeface="Arial" panose="020B0604020202020204" pitchFamily="34" charset="0"/>
              <a:buChar char="•"/>
            </a:pPr>
            <a:r>
              <a:rPr lang="en-US" sz="4017" dirty="0">
                <a:solidFill>
                  <a:srgbClr val="303870"/>
                </a:solidFill>
                <a:latin typeface="Nunito"/>
                <a:ea typeface="Nunito"/>
                <a:cs typeface="Nunito"/>
                <a:sym typeface="Nunito"/>
              </a:rPr>
              <a:t>Second circulatory system</a:t>
            </a:r>
          </a:p>
          <a:p>
            <a:pPr marL="1005178" lvl="1" indent="-571500" algn="l">
              <a:lnSpc>
                <a:spcPts val="7070"/>
              </a:lnSpc>
              <a:buFont typeface="Arial" panose="020B0604020202020204" pitchFamily="34" charset="0"/>
              <a:buChar char="•"/>
            </a:pPr>
            <a:r>
              <a:rPr lang="en-US" sz="4017" dirty="0">
                <a:solidFill>
                  <a:srgbClr val="303870"/>
                </a:solidFill>
                <a:latin typeface="Nunito"/>
                <a:ea typeface="Nunito"/>
                <a:cs typeface="Nunito"/>
                <a:sym typeface="Nunito"/>
              </a:rPr>
              <a:t>Acts as a drainage system</a:t>
            </a:r>
          </a:p>
          <a:p>
            <a:pPr marL="1005178" lvl="1" indent="-571500" algn="l">
              <a:lnSpc>
                <a:spcPts val="7070"/>
              </a:lnSpc>
              <a:buFont typeface="Arial" panose="020B0604020202020204" pitchFamily="34" charset="0"/>
              <a:buChar char="•"/>
            </a:pPr>
            <a:r>
              <a:rPr lang="en-US" sz="4017" dirty="0">
                <a:solidFill>
                  <a:srgbClr val="303870"/>
                </a:solidFill>
                <a:latin typeface="Nunito"/>
                <a:ea typeface="Nunito"/>
                <a:cs typeface="Nunito"/>
                <a:sym typeface="Nunito"/>
              </a:rPr>
              <a:t>Surveillance of the immune environment</a:t>
            </a:r>
            <a:endParaRPr lang="en-US" sz="4000" dirty="0">
              <a:solidFill>
                <a:srgbClr val="303870"/>
              </a:solidFill>
              <a:latin typeface="Nunito"/>
              <a:ea typeface="Nunito"/>
              <a:cs typeface="Nunito"/>
            </a:endParaRPr>
          </a:p>
        </p:txBody>
      </p:sp>
      <p:sp>
        <p:nvSpPr>
          <p:cNvPr id="9" name="TextBox 8">
            <a:extLst>
              <a:ext uri="{FF2B5EF4-FFF2-40B4-BE49-F238E27FC236}">
                <a16:creationId xmlns:a16="http://schemas.microsoft.com/office/drawing/2014/main" id="{1AB5CA7A-083D-FAC5-0596-2592EE390249}"/>
              </a:ext>
            </a:extLst>
          </p:cNvPr>
          <p:cNvSpPr txBox="1"/>
          <p:nvPr/>
        </p:nvSpPr>
        <p:spPr>
          <a:xfrm>
            <a:off x="428066" y="9547704"/>
            <a:ext cx="12707628" cy="463588"/>
          </a:xfrm>
          <a:prstGeom prst="rect">
            <a:avLst/>
          </a:prstGeom>
        </p:spPr>
        <p:txBody>
          <a:bodyPr wrap="square" lIns="0" tIns="0" rIns="0" bIns="0" rtlCol="0" anchor="t">
            <a:spAutoFit/>
          </a:bodyPr>
          <a:lstStyle/>
          <a:p>
            <a:pPr>
              <a:lnSpc>
                <a:spcPts val="3696"/>
              </a:lnSpc>
            </a:pPr>
            <a:r>
              <a:rPr lang="en-US" sz="2800" dirty="0">
                <a:solidFill>
                  <a:srgbClr val="303870"/>
                </a:solidFill>
                <a:latin typeface="Nunito"/>
                <a:ea typeface="Nunito"/>
                <a:cs typeface="Nunito"/>
                <a:sym typeface="Nunito"/>
              </a:rPr>
              <a:t>(Ho, Tzu-Chuan et al., 2023, MDPI </a:t>
            </a:r>
            <a:r>
              <a:rPr lang="en-US" sz="2800" i="1" dirty="0">
                <a:solidFill>
                  <a:srgbClr val="303870"/>
                </a:solidFill>
                <a:latin typeface="Nunito"/>
                <a:ea typeface="Nunito"/>
                <a:cs typeface="Nunito"/>
                <a:sym typeface="Nunito"/>
              </a:rPr>
              <a:t>Molecules</a:t>
            </a:r>
            <a:r>
              <a:rPr lang="en-US" sz="2800" dirty="0">
                <a:solidFill>
                  <a:srgbClr val="303870"/>
                </a:solidFill>
                <a:latin typeface="Nunito"/>
                <a:ea typeface="Nunito"/>
                <a:cs typeface="Nunito"/>
                <a:sym typeface="Nunito"/>
              </a:rPr>
              <a:t>)</a:t>
            </a:r>
          </a:p>
        </p:txBody>
      </p:sp>
      <p:pic>
        <p:nvPicPr>
          <p:cNvPr id="10" name="Picture 9">
            <a:extLst>
              <a:ext uri="{FF2B5EF4-FFF2-40B4-BE49-F238E27FC236}">
                <a16:creationId xmlns:a16="http://schemas.microsoft.com/office/drawing/2014/main" id="{46B67F23-D891-A944-0ADA-FF3AC0E9FDE6}"/>
              </a:ext>
            </a:extLst>
          </p:cNvPr>
          <p:cNvPicPr>
            <a:picLocks noChangeAspect="1"/>
          </p:cNvPicPr>
          <p:nvPr/>
        </p:nvPicPr>
        <p:blipFill>
          <a:blip r:embed="rId4"/>
          <a:stretch>
            <a:fillRect/>
          </a:stretch>
        </p:blipFill>
        <p:spPr>
          <a:xfrm>
            <a:off x="11192892" y="1544877"/>
            <a:ext cx="6499563" cy="7132579"/>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a:extLst>
            <a:ext uri="{FF2B5EF4-FFF2-40B4-BE49-F238E27FC236}">
              <a16:creationId xmlns:a16="http://schemas.microsoft.com/office/drawing/2014/main" id="{9CA87B15-DF25-D276-0323-54AC0F73C89E}"/>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3845CC93-8298-7BAB-4EC1-D5C4ACFAE8AB}"/>
              </a:ext>
            </a:extLst>
          </p:cNvPr>
          <p:cNvPicPr>
            <a:picLocks noChangeAspect="1"/>
          </p:cNvPicPr>
          <p:nvPr/>
        </p:nvPicPr>
        <p:blipFill>
          <a:blip r:embed="rId3">
            <a:extLst>
              <a:ext uri="{28A0092B-C50C-407E-A947-70E740481C1C}">
                <a14:useLocalDpi xmlns:a14="http://schemas.microsoft.com/office/drawing/2010/main" val="0"/>
              </a:ext>
            </a:extLst>
          </a:blip>
          <a:srcRect l="21886" r="15921" b="4412"/>
          <a:stretch>
            <a:fillRect/>
          </a:stretch>
        </p:blipFill>
        <p:spPr>
          <a:xfrm>
            <a:off x="12272847" y="1512803"/>
            <a:ext cx="4849399" cy="7453359"/>
          </a:xfrm>
          <a:prstGeom prst="rect">
            <a:avLst/>
          </a:prstGeom>
        </p:spPr>
      </p:pic>
      <p:pic>
        <p:nvPicPr>
          <p:cNvPr id="16" name="Picture 15">
            <a:extLst>
              <a:ext uri="{FF2B5EF4-FFF2-40B4-BE49-F238E27FC236}">
                <a16:creationId xmlns:a16="http://schemas.microsoft.com/office/drawing/2014/main" id="{730ABEC0-9934-4534-5177-EEB9393874BB}"/>
              </a:ext>
            </a:extLst>
          </p:cNvPr>
          <p:cNvPicPr>
            <a:picLocks noChangeAspect="1"/>
          </p:cNvPicPr>
          <p:nvPr/>
        </p:nvPicPr>
        <p:blipFill>
          <a:blip r:embed="rId4">
            <a:extLst>
              <a:ext uri="{28A0092B-C50C-407E-A947-70E740481C1C}">
                <a14:useLocalDpi xmlns:a14="http://schemas.microsoft.com/office/drawing/2010/main" val="0"/>
              </a:ext>
            </a:extLst>
          </a:blip>
          <a:srcRect t="27035" b="17688"/>
          <a:stretch>
            <a:fillRect/>
          </a:stretch>
        </p:blipFill>
        <p:spPr>
          <a:xfrm>
            <a:off x="2036174" y="5473706"/>
            <a:ext cx="9020852" cy="3492456"/>
          </a:xfrm>
          <a:prstGeom prst="rect">
            <a:avLst/>
          </a:prstGeom>
        </p:spPr>
      </p:pic>
      <p:grpSp>
        <p:nvGrpSpPr>
          <p:cNvPr id="2" name="Group 2">
            <a:extLst>
              <a:ext uri="{FF2B5EF4-FFF2-40B4-BE49-F238E27FC236}">
                <a16:creationId xmlns:a16="http://schemas.microsoft.com/office/drawing/2014/main" id="{16E17667-0104-8198-2432-0B54FFA9CFA1}"/>
              </a:ext>
            </a:extLst>
          </p:cNvPr>
          <p:cNvGrpSpPr/>
          <p:nvPr/>
        </p:nvGrpSpPr>
        <p:grpSpPr>
          <a:xfrm>
            <a:off x="17259300" y="0"/>
            <a:ext cx="3086100" cy="10287000"/>
            <a:chOff x="0" y="0"/>
            <a:chExt cx="812800" cy="2709333"/>
          </a:xfrm>
        </p:grpSpPr>
        <p:sp>
          <p:nvSpPr>
            <p:cNvPr id="3" name="Freeform 3">
              <a:extLst>
                <a:ext uri="{FF2B5EF4-FFF2-40B4-BE49-F238E27FC236}">
                  <a16:creationId xmlns:a16="http://schemas.microsoft.com/office/drawing/2014/main" id="{69937311-6768-E054-0162-40FF20B1E71A}"/>
                </a:ext>
              </a:extLst>
            </p:cNvPr>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a:extLst>
                <a:ext uri="{FF2B5EF4-FFF2-40B4-BE49-F238E27FC236}">
                  <a16:creationId xmlns:a16="http://schemas.microsoft.com/office/drawing/2014/main" id="{2A09FC4D-964D-02C5-7228-09BEC2D425DD}"/>
                </a:ext>
              </a:extLst>
            </p:cNvPr>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a:extLst>
              <a:ext uri="{FF2B5EF4-FFF2-40B4-BE49-F238E27FC236}">
                <a16:creationId xmlns:a16="http://schemas.microsoft.com/office/drawing/2014/main" id="{53CC31CB-5222-6264-6434-F86B9F69D13D}"/>
              </a:ext>
            </a:extLst>
          </p:cNvPr>
          <p:cNvSpPr txBox="1"/>
          <p:nvPr/>
        </p:nvSpPr>
        <p:spPr>
          <a:xfrm>
            <a:off x="1028700" y="857250"/>
            <a:ext cx="15323839" cy="1304716"/>
          </a:xfrm>
          <a:prstGeom prst="rect">
            <a:avLst/>
          </a:prstGeom>
        </p:spPr>
        <p:txBody>
          <a:bodyPr lIns="0" tIns="0" rIns="0" bIns="0" rtlCol="0" anchor="t">
            <a:spAutoFit/>
          </a:bodyPr>
          <a:lstStyle/>
          <a:p>
            <a:pPr algn="l">
              <a:lnSpc>
                <a:spcPts val="8518"/>
              </a:lnSpc>
            </a:pPr>
            <a:r>
              <a:rPr lang="en-US" sz="7472" b="1">
                <a:solidFill>
                  <a:srgbClr val="303870"/>
                </a:solidFill>
                <a:latin typeface="Agrandir Wide Bold"/>
                <a:ea typeface="Agrandir Wide Bold"/>
                <a:cs typeface="Agrandir Wide Bold"/>
                <a:sym typeface="Agrandir Wide Bold"/>
              </a:rPr>
              <a:t>Purpose of Hydrogel</a:t>
            </a:r>
          </a:p>
        </p:txBody>
      </p:sp>
      <p:sp>
        <p:nvSpPr>
          <p:cNvPr id="7" name="TextBox 7">
            <a:extLst>
              <a:ext uri="{FF2B5EF4-FFF2-40B4-BE49-F238E27FC236}">
                <a16:creationId xmlns:a16="http://schemas.microsoft.com/office/drawing/2014/main" id="{087020B5-4650-FDC6-F3E6-7917519F47B8}"/>
              </a:ext>
            </a:extLst>
          </p:cNvPr>
          <p:cNvSpPr txBox="1"/>
          <p:nvPr/>
        </p:nvSpPr>
        <p:spPr>
          <a:xfrm>
            <a:off x="17692455" y="9501089"/>
            <a:ext cx="226516" cy="556819"/>
          </a:xfrm>
          <a:prstGeom prst="rect">
            <a:avLst/>
          </a:prstGeom>
        </p:spPr>
        <p:txBody>
          <a:bodyPr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2</a:t>
            </a:r>
          </a:p>
        </p:txBody>
      </p:sp>
      <p:sp>
        <p:nvSpPr>
          <p:cNvPr id="8" name="TextBox 7">
            <a:extLst>
              <a:ext uri="{FF2B5EF4-FFF2-40B4-BE49-F238E27FC236}">
                <a16:creationId xmlns:a16="http://schemas.microsoft.com/office/drawing/2014/main" id="{E702B943-064D-C0A4-B00D-E2A169B3901C}"/>
              </a:ext>
            </a:extLst>
          </p:cNvPr>
          <p:cNvSpPr txBox="1"/>
          <p:nvPr/>
        </p:nvSpPr>
        <p:spPr>
          <a:xfrm>
            <a:off x="369029" y="8966162"/>
            <a:ext cx="5629211" cy="463588"/>
          </a:xfrm>
          <a:prstGeom prst="rect">
            <a:avLst/>
          </a:prstGeom>
        </p:spPr>
        <p:txBody>
          <a:bodyPr wrap="square" lIns="0" tIns="0" rIns="0" bIns="0" rtlCol="0" anchor="t">
            <a:spAutoFit/>
          </a:bodyPr>
          <a:lstStyle/>
          <a:p>
            <a:pPr>
              <a:lnSpc>
                <a:spcPts val="3696"/>
              </a:lnSpc>
            </a:pPr>
            <a:r>
              <a:rPr lang="en-US" sz="2800" dirty="0">
                <a:solidFill>
                  <a:srgbClr val="303870"/>
                </a:solidFill>
                <a:latin typeface="Nunito"/>
                <a:ea typeface="Nunito"/>
                <a:cs typeface="Nunito"/>
                <a:sym typeface="Nunito"/>
              </a:rPr>
              <a:t>(Lucas et al., 2025, ACS Nano)</a:t>
            </a:r>
          </a:p>
        </p:txBody>
      </p:sp>
      <p:sp>
        <p:nvSpPr>
          <p:cNvPr id="9" name="TextBox 8">
            <a:extLst>
              <a:ext uri="{FF2B5EF4-FFF2-40B4-BE49-F238E27FC236}">
                <a16:creationId xmlns:a16="http://schemas.microsoft.com/office/drawing/2014/main" id="{160C6ABC-28B9-682F-2FAD-B54CB41239E1}"/>
              </a:ext>
            </a:extLst>
          </p:cNvPr>
          <p:cNvSpPr txBox="1"/>
          <p:nvPr/>
        </p:nvSpPr>
        <p:spPr>
          <a:xfrm>
            <a:off x="369029" y="9543074"/>
            <a:ext cx="7260100" cy="463588"/>
          </a:xfrm>
          <a:prstGeom prst="rect">
            <a:avLst/>
          </a:prstGeom>
        </p:spPr>
        <p:txBody>
          <a:bodyPr wrap="square" lIns="0" tIns="0" rIns="0" bIns="0" rtlCol="0" anchor="t">
            <a:spAutoFit/>
          </a:bodyPr>
          <a:lstStyle/>
          <a:p>
            <a:pPr>
              <a:lnSpc>
                <a:spcPts val="3696"/>
              </a:lnSpc>
            </a:pPr>
            <a:r>
              <a:rPr lang="en-US" sz="2800" dirty="0">
                <a:solidFill>
                  <a:srgbClr val="303870"/>
                </a:solidFill>
                <a:latin typeface="Nunito"/>
                <a:ea typeface="Nunito"/>
                <a:cs typeface="Nunito"/>
                <a:sym typeface="Nunito"/>
              </a:rPr>
              <a:t>(Kim et al., 2022, Nature Communications)</a:t>
            </a:r>
          </a:p>
        </p:txBody>
      </p:sp>
      <p:sp>
        <p:nvSpPr>
          <p:cNvPr id="12" name="TextBox 11">
            <a:extLst>
              <a:ext uri="{FF2B5EF4-FFF2-40B4-BE49-F238E27FC236}">
                <a16:creationId xmlns:a16="http://schemas.microsoft.com/office/drawing/2014/main" id="{5E4D4E10-C8EC-1F04-85ED-3C6E906BEC60}"/>
              </a:ext>
            </a:extLst>
          </p:cNvPr>
          <p:cNvSpPr txBox="1"/>
          <p:nvPr/>
        </p:nvSpPr>
        <p:spPr>
          <a:xfrm>
            <a:off x="13101373" y="9648538"/>
            <a:ext cx="4020874" cy="400110"/>
          </a:xfrm>
          <a:prstGeom prst="rect">
            <a:avLst/>
          </a:prstGeom>
          <a:noFill/>
        </p:spPr>
        <p:txBody>
          <a:bodyPr wrap="square" rtlCol="0">
            <a:spAutoFit/>
          </a:bodyPr>
          <a:lstStyle/>
          <a:p>
            <a:r>
              <a:rPr lang="en-US" sz="2000" dirty="0">
                <a:solidFill>
                  <a:srgbClr val="303870"/>
                </a:solidFill>
                <a:latin typeface="Nunito" pitchFamily="2" charset="77"/>
                <a:cs typeface="Arial" pitchFamily="34" charset="0"/>
              </a:rPr>
              <a:t>Created in https://BioRender.com</a:t>
            </a:r>
          </a:p>
        </p:txBody>
      </p:sp>
      <p:sp>
        <p:nvSpPr>
          <p:cNvPr id="6" name="TextBox 6">
            <a:extLst>
              <a:ext uri="{FF2B5EF4-FFF2-40B4-BE49-F238E27FC236}">
                <a16:creationId xmlns:a16="http://schemas.microsoft.com/office/drawing/2014/main" id="{D2E73033-C927-2041-CDCE-290D31BFF7A3}"/>
              </a:ext>
            </a:extLst>
          </p:cNvPr>
          <p:cNvSpPr txBox="1"/>
          <p:nvPr/>
        </p:nvSpPr>
        <p:spPr>
          <a:xfrm>
            <a:off x="820353" y="2275290"/>
            <a:ext cx="11696700" cy="3568285"/>
          </a:xfrm>
          <a:prstGeom prst="rect">
            <a:avLst/>
          </a:prstGeom>
        </p:spPr>
        <p:txBody>
          <a:bodyPr wrap="square" lIns="0" tIns="0" rIns="0" bIns="0" rtlCol="0" anchor="t">
            <a:spAutoFit/>
          </a:bodyPr>
          <a:lstStyle/>
          <a:p>
            <a:pPr marL="867355" lvl="1" indent="-433677" algn="l">
              <a:lnSpc>
                <a:spcPts val="7070"/>
              </a:lnSpc>
              <a:buFont typeface="Arial"/>
              <a:buChar char="•"/>
            </a:pPr>
            <a:r>
              <a:rPr lang="en-US" sz="4017" dirty="0">
                <a:solidFill>
                  <a:srgbClr val="303870"/>
                </a:solidFill>
                <a:latin typeface="Nunito"/>
                <a:ea typeface="Nunito"/>
                <a:cs typeface="Nunito"/>
                <a:sym typeface="Nunito"/>
              </a:rPr>
              <a:t>Drug delivery system capable of enabling sustained drug release of small molecules into the lymphatic system </a:t>
            </a:r>
          </a:p>
          <a:p>
            <a:pPr marL="867355" lvl="1" indent="-433677">
              <a:lnSpc>
                <a:spcPts val="7070"/>
              </a:lnSpc>
              <a:buFont typeface="Arial"/>
              <a:buChar char="•"/>
            </a:pPr>
            <a:r>
              <a:rPr lang="en-US" sz="4000" dirty="0">
                <a:solidFill>
                  <a:srgbClr val="303870"/>
                </a:solidFill>
                <a:latin typeface="Nunito"/>
                <a:ea typeface="Nunito"/>
                <a:cs typeface="Nunito"/>
                <a:sym typeface="Nunito"/>
              </a:rPr>
              <a:t>Treat lymphatic diseases</a:t>
            </a:r>
            <a:endParaRPr lang="en-US" sz="4000" dirty="0">
              <a:solidFill>
                <a:srgbClr val="303870"/>
              </a:solidFill>
              <a:latin typeface="Nunito"/>
              <a:ea typeface="Nunito"/>
              <a:cs typeface="Nunito"/>
            </a:endParaRPr>
          </a:p>
        </p:txBody>
      </p:sp>
    </p:spTree>
    <p:extLst>
      <p:ext uri="{BB962C8B-B14F-4D97-AF65-F5344CB8AC3E}">
        <p14:creationId xmlns:p14="http://schemas.microsoft.com/office/powerpoint/2010/main" val="1921914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712252" y="2264746"/>
            <a:ext cx="8648298" cy="4716612"/>
          </a:xfrm>
          <a:prstGeom prst="rect">
            <a:avLst/>
          </a:prstGeom>
        </p:spPr>
        <p:txBody>
          <a:bodyPr wrap="square" lIns="0" tIns="0" rIns="0" bIns="0" rtlCol="0" anchor="t">
            <a:spAutoFit/>
          </a:bodyPr>
          <a:lstStyle/>
          <a:p>
            <a:pPr marL="830580" lvl="1" indent="-415290" algn="l">
              <a:lnSpc>
                <a:spcPts val="7542"/>
              </a:lnSpc>
              <a:buFont typeface="Arial"/>
              <a:buChar char="•"/>
            </a:pPr>
            <a:r>
              <a:rPr lang="en-US" sz="4020" dirty="0">
                <a:solidFill>
                  <a:srgbClr val="303870"/>
                </a:solidFill>
                <a:latin typeface="Nunito" pitchFamily="2" charset="77"/>
                <a:ea typeface="Nunito"/>
                <a:cs typeface="Nunito"/>
                <a:sym typeface="Nunito"/>
              </a:rPr>
              <a:t>Triblock copolymer</a:t>
            </a:r>
          </a:p>
          <a:p>
            <a:pPr marL="830580" lvl="1" indent="-415290" algn="l">
              <a:lnSpc>
                <a:spcPts val="7542"/>
              </a:lnSpc>
              <a:buFont typeface="Arial"/>
              <a:buChar char="•"/>
            </a:pPr>
            <a:r>
              <a:rPr lang="en-US" sz="4020" dirty="0">
                <a:solidFill>
                  <a:srgbClr val="303870"/>
                </a:solidFill>
                <a:latin typeface="Nunito" pitchFamily="2" charset="77"/>
                <a:sym typeface="Nunito"/>
              </a:rPr>
              <a:t>Has hydrophilic and hydrophobic regions</a:t>
            </a:r>
            <a:endParaRPr lang="en-US" sz="4020" dirty="0">
              <a:latin typeface="Nunito" pitchFamily="2" charset="77"/>
            </a:endParaRPr>
          </a:p>
          <a:p>
            <a:pPr marL="830580" lvl="1" indent="-415290" algn="l">
              <a:lnSpc>
                <a:spcPts val="7542"/>
              </a:lnSpc>
              <a:buFont typeface="Arial"/>
              <a:buChar char="•"/>
            </a:pPr>
            <a:r>
              <a:rPr lang="en-US" sz="4020" dirty="0">
                <a:solidFill>
                  <a:srgbClr val="303870"/>
                </a:solidFill>
                <a:latin typeface="Nunito" pitchFamily="2" charset="77"/>
                <a:ea typeface="Nunito"/>
                <a:cs typeface="Nunito"/>
                <a:sym typeface="Nunito"/>
              </a:rPr>
              <a:t>Forms micelles above specific concentration and temperature</a:t>
            </a:r>
            <a:endParaRPr lang="en-US" sz="4020" dirty="0">
              <a:solidFill>
                <a:srgbClr val="303870"/>
              </a:solidFill>
              <a:latin typeface="Nunito" pitchFamily="2" charset="77"/>
              <a:ea typeface="Nunito"/>
              <a:cs typeface="Nunito"/>
            </a:endParaRPr>
          </a:p>
        </p:txBody>
      </p:sp>
      <p:sp>
        <p:nvSpPr>
          <p:cNvPr id="6" name="Freeform 6"/>
          <p:cNvSpPr/>
          <p:nvPr/>
        </p:nvSpPr>
        <p:spPr>
          <a:xfrm>
            <a:off x="1028700" y="7135044"/>
            <a:ext cx="7965306" cy="2254343"/>
          </a:xfrm>
          <a:custGeom>
            <a:avLst/>
            <a:gdLst/>
            <a:ahLst/>
            <a:cxnLst/>
            <a:rect l="l" t="t" r="r" b="b"/>
            <a:pathLst>
              <a:path w="7965306" h="2254343">
                <a:moveTo>
                  <a:pt x="0" y="0"/>
                </a:moveTo>
                <a:lnTo>
                  <a:pt x="7965306" y="0"/>
                </a:lnTo>
                <a:lnTo>
                  <a:pt x="7965306" y="2254343"/>
                </a:lnTo>
                <a:lnTo>
                  <a:pt x="0" y="2254343"/>
                </a:lnTo>
                <a:lnTo>
                  <a:pt x="0" y="0"/>
                </a:lnTo>
                <a:close/>
              </a:path>
            </a:pathLst>
          </a:custGeom>
          <a:blipFill>
            <a:blip r:embed="rId4"/>
            <a:stretch>
              <a:fillRect t="-102282"/>
            </a:stretch>
          </a:blipFill>
        </p:spPr>
        <p:txBody>
          <a:bodyPr/>
          <a:lstStyle/>
          <a:p>
            <a:endParaRPr lang="en-US"/>
          </a:p>
        </p:txBody>
      </p:sp>
      <p:sp>
        <p:nvSpPr>
          <p:cNvPr id="7" name="TextBox 7"/>
          <p:cNvSpPr txBox="1"/>
          <p:nvPr/>
        </p:nvSpPr>
        <p:spPr>
          <a:xfrm>
            <a:off x="1028700" y="876300"/>
            <a:ext cx="15144712" cy="1028038"/>
          </a:xfrm>
          <a:prstGeom prst="rect">
            <a:avLst/>
          </a:prstGeom>
        </p:spPr>
        <p:txBody>
          <a:bodyPr lIns="0" tIns="0" rIns="0" bIns="0" rtlCol="0" anchor="t">
            <a:spAutoFit/>
          </a:bodyPr>
          <a:lstStyle/>
          <a:p>
            <a:pPr algn="l">
              <a:lnSpc>
                <a:spcPts val="7948"/>
              </a:lnSpc>
            </a:pPr>
            <a:r>
              <a:rPr lang="en-US" sz="6972" b="1" dirty="0">
                <a:solidFill>
                  <a:schemeClr val="accent2"/>
                </a:solidFill>
                <a:latin typeface="Agrandir Wide Bold"/>
                <a:ea typeface="Agrandir Wide Bold"/>
                <a:cs typeface="Agrandir Wide Bold"/>
                <a:sym typeface="Agrandir Wide Bold"/>
              </a:rPr>
              <a:t>Polymer A</a:t>
            </a:r>
          </a:p>
        </p:txBody>
      </p:sp>
      <p:sp>
        <p:nvSpPr>
          <p:cNvPr id="8" name="TextBox 8"/>
          <p:cNvSpPr txBox="1"/>
          <p:nvPr/>
        </p:nvSpPr>
        <p:spPr>
          <a:xfrm>
            <a:off x="457647" y="9543074"/>
            <a:ext cx="16727784" cy="463588"/>
          </a:xfrm>
          <a:prstGeom prst="rect">
            <a:avLst/>
          </a:prstGeom>
        </p:spPr>
        <p:txBody>
          <a:bodyPr wrap="square" lIns="0" tIns="0" rIns="0" bIns="0" rtlCol="0" anchor="t">
            <a:spAutoFit/>
          </a:bodyPr>
          <a:lstStyle/>
          <a:p>
            <a:pPr>
              <a:lnSpc>
                <a:spcPts val="3696"/>
              </a:lnSpc>
            </a:pPr>
            <a:r>
              <a:rPr lang="en-US" sz="2800" dirty="0">
                <a:solidFill>
                  <a:srgbClr val="303870"/>
                </a:solidFill>
                <a:latin typeface="Nunito"/>
                <a:ea typeface="Nunito"/>
                <a:cs typeface="Nunito"/>
                <a:sym typeface="Nunito"/>
              </a:rPr>
              <a:t>(Li, Shanshan et al., 2023, International Journal of Nanomedicine)</a:t>
            </a:r>
          </a:p>
        </p:txBody>
      </p:sp>
      <p:sp>
        <p:nvSpPr>
          <p:cNvPr id="9" name="TextBox 9"/>
          <p:cNvSpPr txBox="1"/>
          <p:nvPr/>
        </p:nvSpPr>
        <p:spPr>
          <a:xfrm>
            <a:off x="17692455" y="9501089"/>
            <a:ext cx="226516" cy="556819"/>
          </a:xfrm>
          <a:prstGeom prst="rect">
            <a:avLst/>
          </a:prstGeom>
        </p:spPr>
        <p:txBody>
          <a:bodyPr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3</a:t>
            </a:r>
          </a:p>
        </p:txBody>
      </p:sp>
      <p:sp>
        <p:nvSpPr>
          <p:cNvPr id="10" name="TextBox 10"/>
          <p:cNvSpPr txBox="1"/>
          <p:nvPr/>
        </p:nvSpPr>
        <p:spPr>
          <a:xfrm>
            <a:off x="9525000" y="876300"/>
            <a:ext cx="15144712" cy="1028038"/>
          </a:xfrm>
          <a:prstGeom prst="rect">
            <a:avLst/>
          </a:prstGeom>
        </p:spPr>
        <p:txBody>
          <a:bodyPr lIns="0" tIns="0" rIns="0" bIns="0" rtlCol="0" anchor="t">
            <a:spAutoFit/>
          </a:bodyPr>
          <a:lstStyle/>
          <a:p>
            <a:pPr algn="l">
              <a:lnSpc>
                <a:spcPts val="7948"/>
              </a:lnSpc>
            </a:pPr>
            <a:r>
              <a:rPr lang="en-US" sz="6972" b="1" dirty="0">
                <a:solidFill>
                  <a:schemeClr val="accent4"/>
                </a:solidFill>
                <a:latin typeface="Agrandir Wide Bold"/>
                <a:ea typeface="Agrandir Wide Bold"/>
                <a:cs typeface="Agrandir Wide Bold"/>
                <a:sym typeface="Agrandir Wide Bold"/>
              </a:rPr>
              <a:t>Protein B</a:t>
            </a:r>
          </a:p>
        </p:txBody>
      </p:sp>
      <p:sp>
        <p:nvSpPr>
          <p:cNvPr id="11" name="TextBox 11"/>
          <p:cNvSpPr txBox="1"/>
          <p:nvPr/>
        </p:nvSpPr>
        <p:spPr>
          <a:xfrm>
            <a:off x="9370075" y="2258911"/>
            <a:ext cx="7744785" cy="4722447"/>
          </a:xfrm>
          <a:prstGeom prst="rect">
            <a:avLst/>
          </a:prstGeom>
        </p:spPr>
        <p:txBody>
          <a:bodyPr lIns="0" tIns="0" rIns="0" bIns="0" rtlCol="0" anchor="t">
            <a:spAutoFit/>
          </a:bodyPr>
          <a:lstStyle/>
          <a:p>
            <a:pPr marL="830883" lvl="1" indent="-415442" algn="l">
              <a:lnSpc>
                <a:spcPts val="7542"/>
              </a:lnSpc>
              <a:buFont typeface="Arial"/>
              <a:buChar char="•"/>
            </a:pPr>
            <a:r>
              <a:rPr lang="en-US" sz="4020" dirty="0">
                <a:solidFill>
                  <a:srgbClr val="303870"/>
                </a:solidFill>
                <a:latin typeface="Nunito"/>
                <a:ea typeface="Nunito"/>
                <a:cs typeface="Nunito"/>
                <a:sym typeface="Nunito"/>
              </a:rPr>
              <a:t>Has acidic (carboxyl) and basic (amine) functional groups</a:t>
            </a:r>
          </a:p>
          <a:p>
            <a:pPr marL="830883" lvl="1" indent="-415442" algn="l">
              <a:lnSpc>
                <a:spcPts val="7542"/>
              </a:lnSpc>
              <a:buFont typeface="Arial"/>
              <a:buChar char="•"/>
            </a:pPr>
            <a:r>
              <a:rPr lang="en-US" sz="4020" dirty="0">
                <a:solidFill>
                  <a:srgbClr val="303870"/>
                </a:solidFill>
                <a:latin typeface="Nunito"/>
                <a:ea typeface="Nunito"/>
                <a:cs typeface="Nunito"/>
                <a:sym typeface="Nunito"/>
              </a:rPr>
              <a:t>Very reactive, allows for chemical cross-linking</a:t>
            </a:r>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a:extLst>
            <a:ext uri="{FF2B5EF4-FFF2-40B4-BE49-F238E27FC236}">
              <a16:creationId xmlns:a16="http://schemas.microsoft.com/office/drawing/2014/main" id="{91234C6E-836C-CAAC-BB71-22CF6232C25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0A06F22-AD4C-B1EF-266C-519F409CD3A7}"/>
              </a:ext>
            </a:extLst>
          </p:cNvPr>
          <p:cNvGrpSpPr/>
          <p:nvPr/>
        </p:nvGrpSpPr>
        <p:grpSpPr>
          <a:xfrm>
            <a:off x="17259300" y="0"/>
            <a:ext cx="3086100" cy="10287000"/>
            <a:chOff x="0" y="0"/>
            <a:chExt cx="812800" cy="2709333"/>
          </a:xfrm>
        </p:grpSpPr>
        <p:sp>
          <p:nvSpPr>
            <p:cNvPr id="3" name="Freeform 3">
              <a:extLst>
                <a:ext uri="{FF2B5EF4-FFF2-40B4-BE49-F238E27FC236}">
                  <a16:creationId xmlns:a16="http://schemas.microsoft.com/office/drawing/2014/main" id="{80947A24-F1AD-5242-7E18-DC6B671557EB}"/>
                </a:ext>
              </a:extLst>
            </p:cNvPr>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dirty="0"/>
            </a:p>
          </p:txBody>
        </p:sp>
        <p:sp>
          <p:nvSpPr>
            <p:cNvPr id="4" name="TextBox 4">
              <a:extLst>
                <a:ext uri="{FF2B5EF4-FFF2-40B4-BE49-F238E27FC236}">
                  <a16:creationId xmlns:a16="http://schemas.microsoft.com/office/drawing/2014/main" id="{D4537ABA-2608-AAF4-45E5-1C5F4FCF4D44}"/>
                </a:ext>
              </a:extLst>
            </p:cNvPr>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9" name="TextBox 9">
            <a:extLst>
              <a:ext uri="{FF2B5EF4-FFF2-40B4-BE49-F238E27FC236}">
                <a16:creationId xmlns:a16="http://schemas.microsoft.com/office/drawing/2014/main" id="{44A39E63-AD6D-0D60-100E-6F6F7BBAFC77}"/>
              </a:ext>
            </a:extLst>
          </p:cNvPr>
          <p:cNvSpPr txBox="1"/>
          <p:nvPr/>
        </p:nvSpPr>
        <p:spPr>
          <a:xfrm>
            <a:off x="17692455" y="9501089"/>
            <a:ext cx="226516" cy="556819"/>
          </a:xfrm>
          <a:prstGeom prst="rect">
            <a:avLst/>
          </a:prstGeom>
        </p:spPr>
        <p:txBody>
          <a:bodyPr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4</a:t>
            </a:r>
          </a:p>
        </p:txBody>
      </p:sp>
      <p:graphicFrame>
        <p:nvGraphicFramePr>
          <p:cNvPr id="13" name="Table 12">
            <a:extLst>
              <a:ext uri="{FF2B5EF4-FFF2-40B4-BE49-F238E27FC236}">
                <a16:creationId xmlns:a16="http://schemas.microsoft.com/office/drawing/2014/main" id="{97D28801-D678-2E74-1AD5-CA3A45000847}"/>
              </a:ext>
            </a:extLst>
          </p:cNvPr>
          <p:cNvGraphicFramePr>
            <a:graphicFrameLocks noGrp="1"/>
          </p:cNvGraphicFramePr>
          <p:nvPr>
            <p:extLst>
              <p:ext uri="{D42A27DB-BD31-4B8C-83A1-F6EECF244321}">
                <p14:modId xmlns:p14="http://schemas.microsoft.com/office/powerpoint/2010/main" val="2856642746"/>
              </p:ext>
            </p:extLst>
          </p:nvPr>
        </p:nvGraphicFramePr>
        <p:xfrm>
          <a:off x="1419522" y="2628900"/>
          <a:ext cx="14496456" cy="6404205"/>
        </p:xfrm>
        <a:graphic>
          <a:graphicData uri="http://schemas.openxmlformats.org/drawingml/2006/table">
            <a:tbl>
              <a:tblPr firstRow="1" bandRow="1">
                <a:tableStyleId>{5C22544A-7EE6-4342-B048-85BDC9FD1C3A}</a:tableStyleId>
              </a:tblPr>
              <a:tblGrid>
                <a:gridCol w="3624114">
                  <a:extLst>
                    <a:ext uri="{9D8B030D-6E8A-4147-A177-3AD203B41FA5}">
                      <a16:colId xmlns:a16="http://schemas.microsoft.com/office/drawing/2014/main" val="3863668236"/>
                    </a:ext>
                  </a:extLst>
                </a:gridCol>
                <a:gridCol w="3624114">
                  <a:extLst>
                    <a:ext uri="{9D8B030D-6E8A-4147-A177-3AD203B41FA5}">
                      <a16:colId xmlns:a16="http://schemas.microsoft.com/office/drawing/2014/main" val="3396578506"/>
                    </a:ext>
                  </a:extLst>
                </a:gridCol>
                <a:gridCol w="3624114">
                  <a:extLst>
                    <a:ext uri="{9D8B030D-6E8A-4147-A177-3AD203B41FA5}">
                      <a16:colId xmlns:a16="http://schemas.microsoft.com/office/drawing/2014/main" val="966217652"/>
                    </a:ext>
                  </a:extLst>
                </a:gridCol>
                <a:gridCol w="3624114">
                  <a:extLst>
                    <a:ext uri="{9D8B030D-6E8A-4147-A177-3AD203B41FA5}">
                      <a16:colId xmlns:a16="http://schemas.microsoft.com/office/drawing/2014/main" val="570647656"/>
                    </a:ext>
                  </a:extLst>
                </a:gridCol>
              </a:tblGrid>
              <a:tr h="1280841">
                <a:tc>
                  <a:txBody>
                    <a:bodyPr/>
                    <a:lstStyle/>
                    <a:p>
                      <a:pPr algn="ctr"/>
                      <a:endParaRPr lang="en-US" sz="3600" dirty="0">
                        <a:solidFill>
                          <a:srgbClr val="303870"/>
                        </a:solidFill>
                        <a:latin typeface="Nunito" pitchFamily="2" charset="77"/>
                      </a:endParaRPr>
                    </a:p>
                  </a:txBody>
                  <a:tcPr anchor="ctr">
                    <a:lnL w="12700" cap="flat" cmpd="sng" algn="ctr">
                      <a:no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dirty="0">
                          <a:solidFill>
                            <a:schemeClr val="accent2"/>
                          </a:solidFill>
                          <a:latin typeface="Nunito" pitchFamily="2" charset="77"/>
                        </a:rPr>
                        <a:t>Polymer A</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dirty="0">
                          <a:solidFill>
                            <a:schemeClr val="accent4"/>
                          </a:solidFill>
                          <a:latin typeface="Nunito" pitchFamily="2" charset="77"/>
                        </a:rPr>
                        <a:t>Protein B</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dirty="0">
                          <a:solidFill>
                            <a:srgbClr val="303870"/>
                          </a:solidFill>
                          <a:latin typeface="Nunito" pitchFamily="2" charset="77"/>
                        </a:rPr>
                        <a:t>Hydrogel</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6363168"/>
                  </a:ext>
                </a:extLst>
              </a:tr>
              <a:tr h="1280841">
                <a:tc>
                  <a:txBody>
                    <a:bodyPr/>
                    <a:lstStyle/>
                    <a:p>
                      <a:pPr algn="ctr"/>
                      <a:r>
                        <a:rPr lang="en-US" sz="3600" b="1" dirty="0">
                          <a:solidFill>
                            <a:srgbClr val="303870"/>
                          </a:solidFill>
                          <a:latin typeface="Nunito" pitchFamily="2" charset="77"/>
                        </a:rPr>
                        <a:t>Biocompatible</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3600" dirty="0">
                        <a:solidFill>
                          <a:srgbClr val="303870"/>
                        </a:solidFill>
                        <a:latin typeface="Nunito" pitchFamily="2" charset="77"/>
                      </a:endParaRP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3600" dirty="0">
                        <a:solidFill>
                          <a:srgbClr val="303870"/>
                        </a:solidFill>
                        <a:latin typeface="Nunito" pitchFamily="2" charset="77"/>
                      </a:endParaRP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3600" dirty="0">
                        <a:solidFill>
                          <a:srgbClr val="303870"/>
                        </a:solidFill>
                        <a:latin typeface="Nunito" pitchFamily="2" charset="77"/>
                      </a:endParaRP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1426808"/>
                  </a:ext>
                </a:extLst>
              </a:tr>
              <a:tr h="1280841">
                <a:tc>
                  <a:txBody>
                    <a:bodyPr/>
                    <a:lstStyle/>
                    <a:p>
                      <a:pPr algn="ctr"/>
                      <a:r>
                        <a:rPr lang="en-US" sz="3600" b="1" dirty="0">
                          <a:solidFill>
                            <a:srgbClr val="303870"/>
                          </a:solidFill>
                          <a:latin typeface="Nunito" pitchFamily="2" charset="77"/>
                        </a:rPr>
                        <a:t>Forms micelles</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3600" dirty="0">
                        <a:solidFill>
                          <a:srgbClr val="303870"/>
                        </a:solidFill>
                        <a:latin typeface="Nunito" pitchFamily="2" charset="77"/>
                      </a:endParaRP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3600">
                        <a:solidFill>
                          <a:srgbClr val="303870"/>
                        </a:solidFill>
                        <a:latin typeface="Nunito" pitchFamily="2" charset="77"/>
                      </a:endParaRP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3600" dirty="0">
                        <a:solidFill>
                          <a:srgbClr val="303870"/>
                        </a:solidFill>
                        <a:latin typeface="Nunito" pitchFamily="2" charset="77"/>
                      </a:endParaRP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8087441"/>
                  </a:ext>
                </a:extLst>
              </a:tr>
              <a:tr h="1280841">
                <a:tc>
                  <a:txBody>
                    <a:bodyPr/>
                    <a:lstStyle/>
                    <a:p>
                      <a:pPr algn="ctr"/>
                      <a:r>
                        <a:rPr lang="en-US" sz="3600" b="1" dirty="0">
                          <a:solidFill>
                            <a:srgbClr val="303870"/>
                          </a:solidFill>
                          <a:latin typeface="Nunito" pitchFamily="2" charset="77"/>
                        </a:rPr>
                        <a:t>Stable</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3600" dirty="0">
                        <a:solidFill>
                          <a:srgbClr val="303870"/>
                        </a:solidFill>
                        <a:latin typeface="Nunito" pitchFamily="2" charset="77"/>
                      </a:endParaRP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3600">
                        <a:solidFill>
                          <a:srgbClr val="303870"/>
                        </a:solidFill>
                        <a:latin typeface="Nunito" pitchFamily="2" charset="77"/>
                      </a:endParaRP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3600" dirty="0">
                        <a:solidFill>
                          <a:srgbClr val="303870"/>
                        </a:solidFill>
                        <a:latin typeface="Nunito" pitchFamily="2" charset="77"/>
                      </a:endParaRP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3335290"/>
                  </a:ext>
                </a:extLst>
              </a:tr>
              <a:tr h="1280841">
                <a:tc>
                  <a:txBody>
                    <a:bodyPr/>
                    <a:lstStyle/>
                    <a:p>
                      <a:pPr algn="ctr"/>
                      <a:r>
                        <a:rPr lang="en-US" sz="3600" b="1" dirty="0">
                          <a:solidFill>
                            <a:srgbClr val="303870"/>
                          </a:solidFill>
                          <a:latin typeface="Nunito" pitchFamily="2" charset="77"/>
                        </a:rPr>
                        <a:t>Gelation Temperature</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dirty="0">
                          <a:solidFill>
                            <a:srgbClr val="303870"/>
                          </a:solidFill>
                          <a:latin typeface="Nunito" pitchFamily="2" charset="77"/>
                        </a:rPr>
                        <a:t>High</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dirty="0">
                          <a:solidFill>
                            <a:srgbClr val="303870"/>
                          </a:solidFill>
                          <a:latin typeface="Nunito" pitchFamily="2" charset="77"/>
                        </a:rPr>
                        <a:t>Low</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dirty="0">
                          <a:solidFill>
                            <a:srgbClr val="303870"/>
                          </a:solidFill>
                          <a:latin typeface="Nunito" pitchFamily="2" charset="77"/>
                        </a:rPr>
                        <a:t>Above room temperature</a:t>
                      </a:r>
                    </a:p>
                  </a:txBody>
                  <a:tcPr anchor="ctr">
                    <a:lnL w="12700" cap="flat" cmpd="sng" algn="ctr">
                      <a:solidFill>
                        <a:srgbClr val="303870"/>
                      </a:solidFill>
                      <a:prstDash val="solid"/>
                      <a:round/>
                      <a:headEnd type="none" w="med" len="med"/>
                      <a:tailEnd type="none" w="med" len="med"/>
                    </a:lnL>
                    <a:lnR w="12700" cap="flat" cmpd="sng" algn="ctr">
                      <a:solidFill>
                        <a:srgbClr val="303870"/>
                      </a:solidFill>
                      <a:prstDash val="solid"/>
                      <a:round/>
                      <a:headEnd type="none" w="med" len="med"/>
                      <a:tailEnd type="none" w="med" len="med"/>
                    </a:lnR>
                    <a:lnT w="12700" cap="flat" cmpd="sng" algn="ctr">
                      <a:solidFill>
                        <a:srgbClr val="303870"/>
                      </a:solidFill>
                      <a:prstDash val="solid"/>
                      <a:round/>
                      <a:headEnd type="none" w="med" len="med"/>
                      <a:tailEnd type="none" w="med" len="med"/>
                    </a:lnT>
                    <a:lnB w="12700" cap="flat" cmpd="sng" algn="ctr">
                      <a:solidFill>
                        <a:srgbClr val="30387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8692104"/>
                  </a:ext>
                </a:extLst>
              </a:tr>
            </a:tbl>
          </a:graphicData>
        </a:graphic>
      </p:graphicFrame>
      <p:sp>
        <p:nvSpPr>
          <p:cNvPr id="14" name="TextBox 7">
            <a:extLst>
              <a:ext uri="{FF2B5EF4-FFF2-40B4-BE49-F238E27FC236}">
                <a16:creationId xmlns:a16="http://schemas.microsoft.com/office/drawing/2014/main" id="{FC097D40-2FC3-0ECE-B4E0-5B40F0BD235F}"/>
              </a:ext>
            </a:extLst>
          </p:cNvPr>
          <p:cNvSpPr txBox="1"/>
          <p:nvPr/>
        </p:nvSpPr>
        <p:spPr>
          <a:xfrm>
            <a:off x="1028700" y="866775"/>
            <a:ext cx="12059524" cy="1051122"/>
          </a:xfrm>
          <a:prstGeom prst="rect">
            <a:avLst/>
          </a:prstGeom>
        </p:spPr>
        <p:txBody>
          <a:bodyPr lIns="0" tIns="0" rIns="0" bIns="0" rtlCol="0" anchor="t">
            <a:spAutoFit/>
          </a:bodyPr>
          <a:lstStyle/>
          <a:p>
            <a:pPr algn="l">
              <a:lnSpc>
                <a:spcPts val="8062"/>
              </a:lnSpc>
            </a:pPr>
            <a:r>
              <a:rPr lang="en-US" sz="7072" b="1" dirty="0">
                <a:solidFill>
                  <a:srgbClr val="303870"/>
                </a:solidFill>
                <a:latin typeface="Agrandir Wide Bold"/>
                <a:ea typeface="Agrandir Wide Bold"/>
                <a:cs typeface="Agrandir Wide Bold"/>
                <a:sym typeface="Agrandir Wide Bold"/>
              </a:rPr>
              <a:t>Material Properties</a:t>
            </a:r>
          </a:p>
        </p:txBody>
      </p:sp>
      <p:grpSp>
        <p:nvGrpSpPr>
          <p:cNvPr id="27" name="Group 26">
            <a:extLst>
              <a:ext uri="{FF2B5EF4-FFF2-40B4-BE49-F238E27FC236}">
                <a16:creationId xmlns:a16="http://schemas.microsoft.com/office/drawing/2014/main" id="{9D80A0A9-D12B-B3CB-40A6-FC358E2A70F3}"/>
              </a:ext>
            </a:extLst>
          </p:cNvPr>
          <p:cNvGrpSpPr/>
          <p:nvPr/>
        </p:nvGrpSpPr>
        <p:grpSpPr>
          <a:xfrm>
            <a:off x="6400800" y="4104619"/>
            <a:ext cx="8185358" cy="3477831"/>
            <a:chOff x="6400800" y="3771900"/>
            <a:chExt cx="8185358" cy="3477831"/>
          </a:xfrm>
        </p:grpSpPr>
        <p:pic>
          <p:nvPicPr>
            <p:cNvPr id="16" name="Graphic 15" descr="Checkmark with solid fill">
              <a:extLst>
                <a:ext uri="{FF2B5EF4-FFF2-40B4-BE49-F238E27FC236}">
                  <a16:creationId xmlns:a16="http://schemas.microsoft.com/office/drawing/2014/main" id="{1E9E4FC8-E77A-BDB2-2065-ECEE4D17CD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0800" y="3771900"/>
              <a:ext cx="914400" cy="914400"/>
            </a:xfrm>
            <a:prstGeom prst="rect">
              <a:avLst/>
            </a:prstGeom>
          </p:spPr>
        </p:pic>
        <p:pic>
          <p:nvPicPr>
            <p:cNvPr id="19" name="Picture 18">
              <a:extLst>
                <a:ext uri="{FF2B5EF4-FFF2-40B4-BE49-F238E27FC236}">
                  <a16:creationId xmlns:a16="http://schemas.microsoft.com/office/drawing/2014/main" id="{0F0F9DDB-EA42-C078-1E3F-CE6A39A35FE2}"/>
                </a:ext>
              </a:extLst>
            </p:cNvPr>
            <p:cNvPicPr>
              <a:picLocks noChangeAspect="1"/>
            </p:cNvPicPr>
            <p:nvPr/>
          </p:nvPicPr>
          <p:blipFill>
            <a:blip r:embed="rId4"/>
            <a:stretch>
              <a:fillRect/>
            </a:stretch>
          </p:blipFill>
          <p:spPr>
            <a:xfrm>
              <a:off x="10036279" y="3771900"/>
              <a:ext cx="914400" cy="914400"/>
            </a:xfrm>
            <a:prstGeom prst="rect">
              <a:avLst/>
            </a:prstGeom>
          </p:spPr>
        </p:pic>
        <p:pic>
          <p:nvPicPr>
            <p:cNvPr id="20" name="Picture 19">
              <a:extLst>
                <a:ext uri="{FF2B5EF4-FFF2-40B4-BE49-F238E27FC236}">
                  <a16:creationId xmlns:a16="http://schemas.microsoft.com/office/drawing/2014/main" id="{9F5AD342-AA2E-9042-7AA8-9E441586FD4C}"/>
                </a:ext>
              </a:extLst>
            </p:cNvPr>
            <p:cNvPicPr>
              <a:picLocks noChangeAspect="1"/>
            </p:cNvPicPr>
            <p:nvPr/>
          </p:nvPicPr>
          <p:blipFill>
            <a:blip r:embed="rId4"/>
            <a:stretch>
              <a:fillRect/>
            </a:stretch>
          </p:blipFill>
          <p:spPr>
            <a:xfrm>
              <a:off x="13671758" y="3771900"/>
              <a:ext cx="914400" cy="914400"/>
            </a:xfrm>
            <a:prstGeom prst="rect">
              <a:avLst/>
            </a:prstGeom>
          </p:spPr>
        </p:pic>
        <p:pic>
          <p:nvPicPr>
            <p:cNvPr id="21" name="Picture 20">
              <a:extLst>
                <a:ext uri="{FF2B5EF4-FFF2-40B4-BE49-F238E27FC236}">
                  <a16:creationId xmlns:a16="http://schemas.microsoft.com/office/drawing/2014/main" id="{5E1C25DE-28C2-835E-4A27-5789BB79CE63}"/>
                </a:ext>
              </a:extLst>
            </p:cNvPr>
            <p:cNvPicPr>
              <a:picLocks noChangeAspect="1"/>
            </p:cNvPicPr>
            <p:nvPr/>
          </p:nvPicPr>
          <p:blipFill>
            <a:blip r:embed="rId4"/>
            <a:stretch>
              <a:fillRect/>
            </a:stretch>
          </p:blipFill>
          <p:spPr>
            <a:xfrm>
              <a:off x="10036279" y="6335331"/>
              <a:ext cx="914400" cy="914400"/>
            </a:xfrm>
            <a:prstGeom prst="rect">
              <a:avLst/>
            </a:prstGeom>
          </p:spPr>
        </p:pic>
        <p:pic>
          <p:nvPicPr>
            <p:cNvPr id="22" name="Picture 21">
              <a:extLst>
                <a:ext uri="{FF2B5EF4-FFF2-40B4-BE49-F238E27FC236}">
                  <a16:creationId xmlns:a16="http://schemas.microsoft.com/office/drawing/2014/main" id="{205BBBB6-3164-1E89-3C72-95A0562BFF51}"/>
                </a:ext>
              </a:extLst>
            </p:cNvPr>
            <p:cNvPicPr>
              <a:picLocks noChangeAspect="1"/>
            </p:cNvPicPr>
            <p:nvPr/>
          </p:nvPicPr>
          <p:blipFill>
            <a:blip r:embed="rId4"/>
            <a:stretch>
              <a:fillRect/>
            </a:stretch>
          </p:blipFill>
          <p:spPr>
            <a:xfrm>
              <a:off x="13638357" y="6335331"/>
              <a:ext cx="914400" cy="914400"/>
            </a:xfrm>
            <a:prstGeom prst="rect">
              <a:avLst/>
            </a:prstGeom>
          </p:spPr>
        </p:pic>
        <p:pic>
          <p:nvPicPr>
            <p:cNvPr id="25" name="Graphic 24" descr="Checkmark with solid fill">
              <a:extLst>
                <a:ext uri="{FF2B5EF4-FFF2-40B4-BE49-F238E27FC236}">
                  <a16:creationId xmlns:a16="http://schemas.microsoft.com/office/drawing/2014/main" id="{BF2A9666-CF5F-1F82-E6B9-3D9796C737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3258" y="5039931"/>
              <a:ext cx="914400" cy="914400"/>
            </a:xfrm>
            <a:prstGeom prst="rect">
              <a:avLst/>
            </a:prstGeom>
          </p:spPr>
        </p:pic>
        <p:pic>
          <p:nvPicPr>
            <p:cNvPr id="26" name="Graphic 25" descr="Checkmark with solid fill">
              <a:extLst>
                <a:ext uri="{FF2B5EF4-FFF2-40B4-BE49-F238E27FC236}">
                  <a16:creationId xmlns:a16="http://schemas.microsoft.com/office/drawing/2014/main" id="{BDE9879D-5344-5A98-565B-5E3B0BB53E6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638357" y="5039931"/>
              <a:ext cx="914400" cy="914400"/>
            </a:xfrm>
            <a:prstGeom prst="rect">
              <a:avLst/>
            </a:prstGeom>
          </p:spPr>
        </p:pic>
      </p:grpSp>
    </p:spTree>
    <p:extLst>
      <p:ext uri="{BB962C8B-B14F-4D97-AF65-F5344CB8AC3E}">
        <p14:creationId xmlns:p14="http://schemas.microsoft.com/office/powerpoint/2010/main" val="398447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428382" y="2245960"/>
            <a:ext cx="16830918" cy="2905347"/>
          </a:xfrm>
          <a:prstGeom prst="rect">
            <a:avLst/>
          </a:prstGeom>
        </p:spPr>
        <p:txBody>
          <a:bodyPr wrap="square" lIns="0" tIns="0" rIns="0" bIns="0" rtlCol="0" anchor="t">
            <a:spAutoFit/>
          </a:bodyPr>
          <a:lstStyle/>
          <a:p>
            <a:pPr marL="867355" lvl="1" indent="-433677" algn="l">
              <a:lnSpc>
                <a:spcPts val="7793"/>
              </a:lnSpc>
              <a:buFont typeface="Arial"/>
              <a:buChar char="•"/>
            </a:pPr>
            <a:r>
              <a:rPr lang="en-US" sz="4017" dirty="0">
                <a:solidFill>
                  <a:srgbClr val="303870"/>
                </a:solidFill>
                <a:latin typeface="Nunito"/>
                <a:ea typeface="Nunito"/>
                <a:cs typeface="Nunito"/>
                <a:sym typeface="Nunito"/>
              </a:rPr>
              <a:t>Degradation forms micelles that carry drugs to the lymphatic system</a:t>
            </a:r>
          </a:p>
          <a:p>
            <a:pPr marL="867355" lvl="1" indent="-433677" algn="l">
              <a:lnSpc>
                <a:spcPts val="7793"/>
              </a:lnSpc>
              <a:buFont typeface="Arial"/>
              <a:buChar char="•"/>
            </a:pPr>
            <a:r>
              <a:rPr lang="en-US" sz="4017" dirty="0">
                <a:solidFill>
                  <a:srgbClr val="303870"/>
                </a:solidFill>
                <a:latin typeface="Nunito"/>
                <a:ea typeface="Nunito"/>
                <a:cs typeface="Nunito"/>
                <a:sym typeface="Nunito"/>
              </a:rPr>
              <a:t>Does varied temperature change the stability of the hydrogel?</a:t>
            </a:r>
          </a:p>
          <a:p>
            <a:pPr marL="867355" lvl="1" indent="-433677" algn="l">
              <a:lnSpc>
                <a:spcPts val="7793"/>
              </a:lnSpc>
              <a:buFont typeface="Arial"/>
              <a:buChar char="•"/>
            </a:pPr>
            <a:r>
              <a:rPr lang="en-US" sz="4017" dirty="0">
                <a:solidFill>
                  <a:srgbClr val="303870"/>
                </a:solidFill>
                <a:latin typeface="Nunito"/>
                <a:ea typeface="Nunito"/>
                <a:cs typeface="Nunito"/>
                <a:sym typeface="Nunito"/>
              </a:rPr>
              <a:t>Where are components A and B in the degraded samples</a:t>
            </a:r>
          </a:p>
        </p:txBody>
      </p:sp>
      <p:sp>
        <p:nvSpPr>
          <p:cNvPr id="6" name="TextBox 6"/>
          <p:cNvSpPr txBox="1"/>
          <p:nvPr/>
        </p:nvSpPr>
        <p:spPr>
          <a:xfrm>
            <a:off x="792798" y="866775"/>
            <a:ext cx="16107018" cy="1051122"/>
          </a:xfrm>
          <a:prstGeom prst="rect">
            <a:avLst/>
          </a:prstGeom>
        </p:spPr>
        <p:txBody>
          <a:bodyPr lIns="0" tIns="0" rIns="0" bIns="0" rtlCol="0" anchor="t">
            <a:spAutoFit/>
          </a:bodyPr>
          <a:lstStyle/>
          <a:p>
            <a:pPr algn="l">
              <a:lnSpc>
                <a:spcPts val="8062"/>
              </a:lnSpc>
            </a:pPr>
            <a:r>
              <a:rPr lang="en-US" sz="7072" b="1" dirty="0">
                <a:solidFill>
                  <a:srgbClr val="303870"/>
                </a:solidFill>
                <a:latin typeface="Agrandir Wide Bold"/>
                <a:ea typeface="Agrandir Wide Bold"/>
                <a:cs typeface="Agrandir Wide Bold"/>
                <a:sym typeface="Agrandir Wide Bold"/>
              </a:rPr>
              <a:t>Degradation of Hydrogel</a:t>
            </a:r>
          </a:p>
        </p:txBody>
      </p:sp>
      <p:sp>
        <p:nvSpPr>
          <p:cNvPr id="7" name="TextBox 7"/>
          <p:cNvSpPr txBox="1"/>
          <p:nvPr/>
        </p:nvSpPr>
        <p:spPr>
          <a:xfrm>
            <a:off x="17692455" y="9501089"/>
            <a:ext cx="226516" cy="556819"/>
          </a:xfrm>
          <a:prstGeom prst="rect">
            <a:avLst/>
          </a:prstGeom>
        </p:spPr>
        <p:txBody>
          <a:bodyPr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5</a:t>
            </a:r>
          </a:p>
        </p:txBody>
      </p:sp>
      <p:sp>
        <p:nvSpPr>
          <p:cNvPr id="9" name="Freeform 6">
            <a:extLst>
              <a:ext uri="{FF2B5EF4-FFF2-40B4-BE49-F238E27FC236}">
                <a16:creationId xmlns:a16="http://schemas.microsoft.com/office/drawing/2014/main" id="{9EEAA06B-986A-B77F-3865-696AC314DB73}"/>
              </a:ext>
            </a:extLst>
          </p:cNvPr>
          <p:cNvSpPr>
            <a:spLocks noChangeAspect="1"/>
          </p:cNvSpPr>
          <p:nvPr/>
        </p:nvSpPr>
        <p:spPr>
          <a:xfrm>
            <a:off x="3827717" y="5732180"/>
            <a:ext cx="10032248" cy="3517736"/>
          </a:xfrm>
          <a:custGeom>
            <a:avLst/>
            <a:gdLst/>
            <a:ahLst/>
            <a:cxnLst/>
            <a:rect l="l" t="t" r="r" b="b"/>
            <a:pathLst>
              <a:path w="15002052" h="3037351">
                <a:moveTo>
                  <a:pt x="0" y="0"/>
                </a:moveTo>
                <a:lnTo>
                  <a:pt x="15002051" y="0"/>
                </a:lnTo>
                <a:lnTo>
                  <a:pt x="15002051" y="3037351"/>
                </a:lnTo>
                <a:lnTo>
                  <a:pt x="0" y="3037351"/>
                </a:lnTo>
                <a:lnTo>
                  <a:pt x="0" y="0"/>
                </a:lnTo>
                <a:close/>
              </a:path>
            </a:pathLst>
          </a:custGeom>
          <a:blipFill>
            <a:blip r:embed="rId4"/>
            <a:stretch>
              <a:fillRect l="-84108" r="-1" b="-23654"/>
            </a:stretch>
          </a:blipFill>
        </p:spPr>
        <p:txBody>
          <a:bodyPr/>
          <a:lstStyle/>
          <a:p>
            <a:endParaRPr lang="en-US" dirty="0"/>
          </a:p>
        </p:txBody>
      </p:sp>
      <p:sp>
        <p:nvSpPr>
          <p:cNvPr id="10" name="TextBox 9">
            <a:extLst>
              <a:ext uri="{FF2B5EF4-FFF2-40B4-BE49-F238E27FC236}">
                <a16:creationId xmlns:a16="http://schemas.microsoft.com/office/drawing/2014/main" id="{78B746DC-8242-9F8C-49E3-8F28B870CB86}"/>
              </a:ext>
            </a:extLst>
          </p:cNvPr>
          <p:cNvSpPr txBox="1"/>
          <p:nvPr/>
        </p:nvSpPr>
        <p:spPr>
          <a:xfrm>
            <a:off x="634009" y="9773639"/>
            <a:ext cx="11242661" cy="463588"/>
          </a:xfrm>
          <a:prstGeom prst="rect">
            <a:avLst/>
          </a:prstGeom>
        </p:spPr>
        <p:txBody>
          <a:bodyPr wrap="square" lIns="0" tIns="0" rIns="0" bIns="0" rtlCol="0" anchor="t">
            <a:spAutoFit/>
          </a:bodyPr>
          <a:lstStyle/>
          <a:p>
            <a:pPr>
              <a:lnSpc>
                <a:spcPts val="3696"/>
              </a:lnSpc>
            </a:pPr>
            <a:r>
              <a:rPr lang="en-US" sz="2800" dirty="0">
                <a:solidFill>
                  <a:srgbClr val="303870"/>
                </a:solidFill>
                <a:latin typeface="Nunito"/>
                <a:ea typeface="Nunito"/>
                <a:cs typeface="Nunito"/>
                <a:sym typeface="Nunito"/>
              </a:rPr>
              <a:t>(Wu, Jinghua et al., 2024, MDPI </a:t>
            </a:r>
            <a:r>
              <a:rPr lang="en-US" sz="2800" i="1" dirty="0">
                <a:solidFill>
                  <a:srgbClr val="303870"/>
                </a:solidFill>
                <a:latin typeface="Nunito"/>
                <a:ea typeface="Nunito"/>
                <a:cs typeface="Nunito"/>
                <a:sym typeface="Nunito"/>
              </a:rPr>
              <a:t>Gels)</a:t>
            </a:r>
            <a:endParaRPr lang="en-US" sz="2800" dirty="0">
              <a:solidFill>
                <a:srgbClr val="303870"/>
              </a:solidFill>
              <a:latin typeface="Nunito"/>
              <a:ea typeface="Nunito"/>
              <a:cs typeface="Nunito"/>
              <a:sym typeface="Nunito"/>
            </a:endParaRPr>
          </a:p>
        </p:txBody>
      </p:sp>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a:extLst>
            <a:ext uri="{FF2B5EF4-FFF2-40B4-BE49-F238E27FC236}">
              <a16:creationId xmlns:a16="http://schemas.microsoft.com/office/drawing/2014/main" id="{4EDCDE32-7096-A26B-0660-2F59CFB1E9C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2EA7672-A9DC-B920-8B19-D7C6A00D2275}"/>
              </a:ext>
            </a:extLst>
          </p:cNvPr>
          <p:cNvGrpSpPr/>
          <p:nvPr/>
        </p:nvGrpSpPr>
        <p:grpSpPr>
          <a:xfrm>
            <a:off x="17259300" y="0"/>
            <a:ext cx="3086100" cy="10287000"/>
            <a:chOff x="0" y="0"/>
            <a:chExt cx="812800" cy="2709333"/>
          </a:xfrm>
        </p:grpSpPr>
        <p:sp>
          <p:nvSpPr>
            <p:cNvPr id="3" name="Freeform 3">
              <a:extLst>
                <a:ext uri="{FF2B5EF4-FFF2-40B4-BE49-F238E27FC236}">
                  <a16:creationId xmlns:a16="http://schemas.microsoft.com/office/drawing/2014/main" id="{E1CD125E-655D-D128-52B3-0CA1404C8A4D}"/>
                </a:ext>
              </a:extLst>
            </p:cNvPr>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txBody>
            <a:bodyPr/>
            <a:lstStyle/>
            <a:p>
              <a:endParaRPr lang="en-US"/>
            </a:p>
          </p:txBody>
        </p:sp>
        <p:sp>
          <p:nvSpPr>
            <p:cNvPr id="4" name="TextBox 4">
              <a:extLst>
                <a:ext uri="{FF2B5EF4-FFF2-40B4-BE49-F238E27FC236}">
                  <a16:creationId xmlns:a16="http://schemas.microsoft.com/office/drawing/2014/main" id="{4E368C83-2231-5AAE-7C16-AB3E60582BB3}"/>
                </a:ext>
              </a:extLst>
            </p:cNvPr>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6" name="TextBox 6">
            <a:extLst>
              <a:ext uri="{FF2B5EF4-FFF2-40B4-BE49-F238E27FC236}">
                <a16:creationId xmlns:a16="http://schemas.microsoft.com/office/drawing/2014/main" id="{5F82397B-3B17-524A-23FF-5EF64F05BA10}"/>
              </a:ext>
            </a:extLst>
          </p:cNvPr>
          <p:cNvSpPr txBox="1"/>
          <p:nvPr/>
        </p:nvSpPr>
        <p:spPr>
          <a:xfrm>
            <a:off x="792798" y="866775"/>
            <a:ext cx="16107018" cy="1051122"/>
          </a:xfrm>
          <a:prstGeom prst="rect">
            <a:avLst/>
          </a:prstGeom>
        </p:spPr>
        <p:txBody>
          <a:bodyPr lIns="0" tIns="0" rIns="0" bIns="0" rtlCol="0" anchor="t">
            <a:spAutoFit/>
          </a:bodyPr>
          <a:lstStyle/>
          <a:p>
            <a:pPr algn="l">
              <a:lnSpc>
                <a:spcPts val="8062"/>
              </a:lnSpc>
            </a:pPr>
            <a:r>
              <a:rPr lang="en-US" sz="7072" b="1" dirty="0">
                <a:solidFill>
                  <a:srgbClr val="303870"/>
                </a:solidFill>
                <a:latin typeface="Agrandir Wide Bold"/>
                <a:ea typeface="Agrandir Wide Bold"/>
                <a:cs typeface="Agrandir Wide Bold"/>
                <a:sym typeface="Agrandir Wide Bold"/>
              </a:rPr>
              <a:t>Objectives</a:t>
            </a:r>
          </a:p>
        </p:txBody>
      </p:sp>
      <p:sp>
        <p:nvSpPr>
          <p:cNvPr id="7" name="TextBox 7">
            <a:extLst>
              <a:ext uri="{FF2B5EF4-FFF2-40B4-BE49-F238E27FC236}">
                <a16:creationId xmlns:a16="http://schemas.microsoft.com/office/drawing/2014/main" id="{278611A3-9E26-FDB0-CE8A-798F6C4BE3D3}"/>
              </a:ext>
            </a:extLst>
          </p:cNvPr>
          <p:cNvSpPr txBox="1"/>
          <p:nvPr/>
        </p:nvSpPr>
        <p:spPr>
          <a:xfrm>
            <a:off x="17692455" y="9501089"/>
            <a:ext cx="226516" cy="556819"/>
          </a:xfrm>
          <a:prstGeom prst="rect">
            <a:avLst/>
          </a:prstGeom>
        </p:spPr>
        <p:txBody>
          <a:bodyPr lIns="0" tIns="0" rIns="0" bIns="0" rtlCol="0" anchor="t">
            <a:spAutoFit/>
          </a:bodyPr>
          <a:lstStyle/>
          <a:p>
            <a:pPr algn="ctr">
              <a:lnSpc>
                <a:spcPts val="4655"/>
              </a:lnSpc>
              <a:spcBef>
                <a:spcPct val="0"/>
              </a:spcBef>
            </a:pPr>
            <a:r>
              <a:rPr lang="en-US" sz="2722" spc="149" dirty="0">
                <a:solidFill>
                  <a:srgbClr val="F0ECE0"/>
                </a:solidFill>
                <a:latin typeface="Nunito"/>
                <a:ea typeface="Nunito"/>
                <a:cs typeface="Nunito"/>
                <a:sym typeface="Nunito"/>
              </a:rPr>
              <a:t>6</a:t>
            </a:r>
          </a:p>
        </p:txBody>
      </p:sp>
      <p:sp>
        <p:nvSpPr>
          <p:cNvPr id="11" name="TextBox 5">
            <a:extLst>
              <a:ext uri="{FF2B5EF4-FFF2-40B4-BE49-F238E27FC236}">
                <a16:creationId xmlns:a16="http://schemas.microsoft.com/office/drawing/2014/main" id="{10E5A9BE-CF7E-4DCE-4D91-25F0BEB1C072}"/>
              </a:ext>
            </a:extLst>
          </p:cNvPr>
          <p:cNvSpPr txBox="1"/>
          <p:nvPr/>
        </p:nvSpPr>
        <p:spPr>
          <a:xfrm>
            <a:off x="789214" y="2245960"/>
            <a:ext cx="15635215" cy="4905895"/>
          </a:xfrm>
          <a:prstGeom prst="rect">
            <a:avLst/>
          </a:prstGeom>
        </p:spPr>
        <p:txBody>
          <a:bodyPr lIns="0" tIns="0" rIns="0" bIns="0" rtlCol="0" anchor="t">
            <a:spAutoFit/>
          </a:bodyPr>
          <a:lstStyle/>
          <a:p>
            <a:pPr marL="867355" lvl="1" indent="-433677">
              <a:lnSpc>
                <a:spcPts val="7793"/>
              </a:lnSpc>
              <a:buFont typeface="Arial"/>
              <a:buChar char="•"/>
            </a:pPr>
            <a:r>
              <a:rPr lang="en-US" sz="4017" dirty="0">
                <a:solidFill>
                  <a:srgbClr val="303870"/>
                </a:solidFill>
                <a:latin typeface="Nunito"/>
                <a:ea typeface="Nunito"/>
                <a:cs typeface="Nunito"/>
                <a:sym typeface="Nunito"/>
              </a:rPr>
              <a:t>Simulate degradation of hydrogel in physiological conditions</a:t>
            </a:r>
          </a:p>
          <a:p>
            <a:pPr marL="867355" lvl="1" indent="-433677" algn="l">
              <a:lnSpc>
                <a:spcPts val="7793"/>
              </a:lnSpc>
              <a:buFont typeface="Arial"/>
              <a:buChar char="•"/>
            </a:pPr>
            <a:r>
              <a:rPr lang="en-US" sz="4017" dirty="0">
                <a:solidFill>
                  <a:srgbClr val="303870"/>
                </a:solidFill>
                <a:latin typeface="Nunito"/>
                <a:ea typeface="Nunito"/>
                <a:cs typeface="Nunito"/>
                <a:sym typeface="Nunito"/>
              </a:rPr>
              <a:t>Determine effects of different temperature storage conditions on degradation time and composition</a:t>
            </a:r>
          </a:p>
          <a:p>
            <a:pPr marL="867355" lvl="1" indent="-433677" algn="l">
              <a:lnSpc>
                <a:spcPts val="7793"/>
              </a:lnSpc>
              <a:buFont typeface="Arial"/>
              <a:buChar char="•"/>
            </a:pPr>
            <a:r>
              <a:rPr lang="en-US" sz="4017" dirty="0">
                <a:solidFill>
                  <a:srgbClr val="303870"/>
                </a:solidFill>
                <a:latin typeface="Nunito"/>
                <a:ea typeface="Nunito"/>
                <a:cs typeface="Nunito"/>
                <a:sym typeface="Nunito"/>
              </a:rPr>
              <a:t>Characterize components of hydrogel degradation in supernatant using SDS-PAGE, iodine assay, and BCA assay</a:t>
            </a:r>
          </a:p>
        </p:txBody>
      </p:sp>
    </p:spTree>
    <p:extLst>
      <p:ext uri="{BB962C8B-B14F-4D97-AF65-F5344CB8AC3E}">
        <p14:creationId xmlns:p14="http://schemas.microsoft.com/office/powerpoint/2010/main" val="4221204573"/>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C652C7C-44B5-CEFB-C97A-FA4482468138}"/>
              </a:ext>
            </a:extLst>
          </p:cNvPr>
          <p:cNvPicPr>
            <a:picLocks noChangeAspect="1"/>
          </p:cNvPicPr>
          <p:nvPr/>
        </p:nvPicPr>
        <p:blipFill>
          <a:blip r:embed="rId4">
            <a:extLst>
              <a:ext uri="{28A0092B-C50C-407E-A947-70E740481C1C}">
                <a14:useLocalDpi xmlns:a14="http://schemas.microsoft.com/office/drawing/2010/main" val="0"/>
              </a:ext>
            </a:extLst>
          </a:blip>
          <a:srcRect t="27041" b="33771"/>
          <a:stretch>
            <a:fillRect/>
          </a:stretch>
        </p:blipFill>
        <p:spPr>
          <a:xfrm>
            <a:off x="4802684" y="5179741"/>
            <a:ext cx="11963400" cy="4688201"/>
          </a:xfrm>
          <a:prstGeom prst="rect">
            <a:avLst/>
          </a:prstGeom>
        </p:spPr>
      </p:pic>
      <p:sp>
        <p:nvSpPr>
          <p:cNvPr id="5" name="TextBox 5"/>
          <p:cNvSpPr txBox="1"/>
          <p:nvPr/>
        </p:nvSpPr>
        <p:spPr>
          <a:xfrm>
            <a:off x="400422" y="2075218"/>
            <a:ext cx="17487156" cy="3904915"/>
          </a:xfrm>
          <a:prstGeom prst="rect">
            <a:avLst/>
          </a:prstGeom>
        </p:spPr>
        <p:txBody>
          <a:bodyPr wrap="square" lIns="0" tIns="0" rIns="0" bIns="0" rtlCol="0" anchor="t">
            <a:spAutoFit/>
          </a:bodyPr>
          <a:lstStyle/>
          <a:p>
            <a:pPr marL="866775" lvl="1" indent="-433070">
              <a:lnSpc>
                <a:spcPts val="7793"/>
              </a:lnSpc>
              <a:buFont typeface="Arial"/>
              <a:buChar char="•"/>
            </a:pPr>
            <a:r>
              <a:rPr lang="en-US" sz="4000" dirty="0">
                <a:solidFill>
                  <a:srgbClr val="303870"/>
                </a:solidFill>
                <a:latin typeface="Nunito" pitchFamily="2" charset="77"/>
                <a:ea typeface="Nunito"/>
                <a:cs typeface="Nunito"/>
                <a:sym typeface="Nunito"/>
              </a:rPr>
              <a:t>A heat-cool cycle was performed: s</a:t>
            </a:r>
            <a:r>
              <a:rPr lang="en-US" sz="4000" dirty="0">
                <a:solidFill>
                  <a:srgbClr val="303870"/>
                </a:solidFill>
                <a:latin typeface="Nunito" pitchFamily="2" charset="77"/>
              </a:rPr>
              <a:t>olubilized hydrogel was placed in the fridge and then warmed to room temperature three times </a:t>
            </a:r>
            <a:endParaRPr lang="en-US" sz="4000" dirty="0">
              <a:solidFill>
                <a:srgbClr val="303870"/>
              </a:solidFill>
              <a:latin typeface="Nunito" pitchFamily="2" charset="77"/>
              <a:ea typeface="Nunito"/>
              <a:cs typeface="Nunito"/>
              <a:sym typeface="Nunito"/>
            </a:endParaRPr>
          </a:p>
          <a:p>
            <a:pPr marL="866775" lvl="1" indent="-433070">
              <a:lnSpc>
                <a:spcPts val="7793"/>
              </a:lnSpc>
              <a:buFont typeface="Arial"/>
              <a:buChar char="•"/>
            </a:pPr>
            <a:r>
              <a:rPr lang="en-US" sz="4000" dirty="0">
                <a:solidFill>
                  <a:srgbClr val="303870"/>
                </a:solidFill>
                <a:latin typeface="Nunito"/>
                <a:ea typeface="Nunito"/>
                <a:cs typeface="Nunito"/>
                <a:sym typeface="Nunito"/>
              </a:rPr>
              <a:t>Collected samples at hour 1, 2, 4, 7 (Day 0), and then once per day until fully degraded</a:t>
            </a:r>
            <a:endParaRPr lang="en-US" sz="4000" dirty="0">
              <a:solidFill>
                <a:srgbClr val="303870"/>
              </a:solidFill>
              <a:latin typeface="Nunito"/>
              <a:ea typeface="Nunito"/>
              <a:cs typeface="Nunito"/>
            </a:endParaRPr>
          </a:p>
        </p:txBody>
      </p:sp>
      <p:sp>
        <p:nvSpPr>
          <p:cNvPr id="6" name="TextBox 6"/>
          <p:cNvSpPr txBox="1"/>
          <p:nvPr/>
        </p:nvSpPr>
        <p:spPr>
          <a:xfrm>
            <a:off x="1028700" y="866775"/>
            <a:ext cx="15175516" cy="1234993"/>
          </a:xfrm>
          <a:prstGeom prst="rect">
            <a:avLst/>
          </a:prstGeom>
        </p:spPr>
        <p:txBody>
          <a:bodyPr lIns="0" tIns="0" rIns="0" bIns="0" rtlCol="0" anchor="t">
            <a:spAutoFit/>
          </a:bodyPr>
          <a:lstStyle/>
          <a:p>
            <a:pPr algn="l">
              <a:lnSpc>
                <a:spcPts val="8062"/>
              </a:lnSpc>
            </a:pPr>
            <a:r>
              <a:rPr lang="en-US" sz="7072" b="1" dirty="0">
                <a:solidFill>
                  <a:srgbClr val="303870"/>
                </a:solidFill>
                <a:latin typeface="Agrandir Wide Bold"/>
                <a:ea typeface="Agrandir Wide Bold"/>
                <a:cs typeface="Agrandir Wide Bold"/>
                <a:sym typeface="Agrandir Wide Bold"/>
              </a:rPr>
              <a:t>Methods</a:t>
            </a:r>
          </a:p>
        </p:txBody>
      </p:sp>
      <p:sp>
        <p:nvSpPr>
          <p:cNvPr id="7" name="TextBox 7"/>
          <p:cNvSpPr txBox="1"/>
          <p:nvPr/>
        </p:nvSpPr>
        <p:spPr>
          <a:xfrm>
            <a:off x="17692455" y="9501089"/>
            <a:ext cx="226516" cy="556819"/>
          </a:xfrm>
          <a:prstGeom prst="rect">
            <a:avLst/>
          </a:prstGeom>
        </p:spPr>
        <p:txBody>
          <a:bodyPr lIns="0" tIns="0" rIns="0" bIns="0" rtlCol="0" anchor="t">
            <a:spAutoFit/>
          </a:bodyPr>
          <a:lstStyle/>
          <a:p>
            <a:pPr algn="ctr">
              <a:lnSpc>
                <a:spcPts val="4655"/>
              </a:lnSpc>
              <a:spcBef>
                <a:spcPct val="0"/>
              </a:spcBef>
            </a:pPr>
            <a:r>
              <a:rPr lang="en-US" sz="2722" spc="149" dirty="0">
                <a:solidFill>
                  <a:srgbClr val="303870"/>
                </a:solidFill>
                <a:latin typeface="Nunito"/>
                <a:ea typeface="Nunito"/>
                <a:cs typeface="Nunito"/>
                <a:sym typeface="Nunito"/>
              </a:rPr>
              <a:t>7</a:t>
            </a:r>
          </a:p>
        </p:txBody>
      </p:sp>
      <p:sp>
        <p:nvSpPr>
          <p:cNvPr id="28" name="TextBox 27">
            <a:extLst>
              <a:ext uri="{FF2B5EF4-FFF2-40B4-BE49-F238E27FC236}">
                <a16:creationId xmlns:a16="http://schemas.microsoft.com/office/drawing/2014/main" id="{2CF0DE58-205A-DE02-FBB1-71258707000C}"/>
              </a:ext>
            </a:extLst>
          </p:cNvPr>
          <p:cNvSpPr txBox="1"/>
          <p:nvPr/>
        </p:nvSpPr>
        <p:spPr>
          <a:xfrm>
            <a:off x="340454" y="9686373"/>
            <a:ext cx="5629211" cy="400110"/>
          </a:xfrm>
          <a:prstGeom prst="rect">
            <a:avLst/>
          </a:prstGeom>
          <a:noFill/>
        </p:spPr>
        <p:txBody>
          <a:bodyPr wrap="square" rtlCol="0">
            <a:spAutoFit/>
          </a:bodyPr>
          <a:lstStyle/>
          <a:p>
            <a:r>
              <a:rPr lang="en-US" sz="2000" dirty="0">
                <a:solidFill>
                  <a:srgbClr val="303870"/>
                </a:solidFill>
                <a:latin typeface="Nunito" pitchFamily="2" charset="77"/>
                <a:cs typeface="Arial" pitchFamily="34" charset="0"/>
              </a:rPr>
              <a:t>Created in https://BioRender.com</a:t>
            </a:r>
          </a:p>
        </p:txBody>
      </p:sp>
    </p:spTree>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CE0"/>
        </a:solidFill>
        <a:effectLst/>
      </p:bgPr>
    </p:bg>
    <p:spTree>
      <p:nvGrpSpPr>
        <p:cNvPr id="1" name="">
          <a:extLst>
            <a:ext uri="{FF2B5EF4-FFF2-40B4-BE49-F238E27FC236}">
              <a16:creationId xmlns:a16="http://schemas.microsoft.com/office/drawing/2014/main" id="{0CA9A1D5-7E36-D4C7-60FB-8DA5F1BB384D}"/>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BB6ABC07-599E-C738-DD21-EE0995BD374F}"/>
              </a:ext>
            </a:extLst>
          </p:cNvPr>
          <p:cNvSpPr txBox="1"/>
          <p:nvPr/>
        </p:nvSpPr>
        <p:spPr>
          <a:xfrm>
            <a:off x="369029" y="9532886"/>
            <a:ext cx="8115300" cy="496290"/>
          </a:xfrm>
          <a:prstGeom prst="rect">
            <a:avLst/>
          </a:prstGeom>
        </p:spPr>
        <p:txBody>
          <a:bodyPr lIns="0" tIns="0" rIns="0" bIns="0" rtlCol="0" anchor="t">
            <a:spAutoFit/>
          </a:bodyPr>
          <a:lstStyle/>
          <a:p>
            <a:pPr algn="l">
              <a:lnSpc>
                <a:spcPts val="4223"/>
              </a:lnSpc>
            </a:pPr>
            <a:r>
              <a:rPr lang="en-US" sz="2399" dirty="0">
                <a:solidFill>
                  <a:srgbClr val="303870"/>
                </a:solidFill>
                <a:latin typeface="Nunito"/>
                <a:ea typeface="Nunito"/>
                <a:cs typeface="Nunito"/>
                <a:sym typeface="Nunito"/>
              </a:rPr>
              <a:t>Control data collected by Dr. Megan Elliott</a:t>
            </a:r>
          </a:p>
        </p:txBody>
      </p:sp>
      <p:sp>
        <p:nvSpPr>
          <p:cNvPr id="5" name="TextBox 5">
            <a:extLst>
              <a:ext uri="{FF2B5EF4-FFF2-40B4-BE49-F238E27FC236}">
                <a16:creationId xmlns:a16="http://schemas.microsoft.com/office/drawing/2014/main" id="{DF455688-0174-21E7-A3BC-206AC21EDBDD}"/>
              </a:ext>
            </a:extLst>
          </p:cNvPr>
          <p:cNvSpPr txBox="1"/>
          <p:nvPr/>
        </p:nvSpPr>
        <p:spPr>
          <a:xfrm>
            <a:off x="17692455" y="9501089"/>
            <a:ext cx="226516" cy="556819"/>
          </a:xfrm>
          <a:prstGeom prst="rect">
            <a:avLst/>
          </a:prstGeom>
        </p:spPr>
        <p:txBody>
          <a:bodyPr lIns="0" tIns="0" rIns="0" bIns="0" rtlCol="0" anchor="t">
            <a:spAutoFit/>
          </a:bodyPr>
          <a:lstStyle/>
          <a:p>
            <a:pPr algn="ctr">
              <a:lnSpc>
                <a:spcPts val="4655"/>
              </a:lnSpc>
              <a:spcBef>
                <a:spcPct val="0"/>
              </a:spcBef>
            </a:pPr>
            <a:r>
              <a:rPr lang="en-US" sz="2722" spc="149" dirty="0">
                <a:solidFill>
                  <a:srgbClr val="303870"/>
                </a:solidFill>
                <a:latin typeface="Nunito"/>
                <a:ea typeface="Nunito"/>
                <a:cs typeface="Nunito"/>
                <a:sym typeface="Nunito"/>
              </a:rPr>
              <a:t>8</a:t>
            </a:r>
          </a:p>
        </p:txBody>
      </p:sp>
      <p:sp>
        <p:nvSpPr>
          <p:cNvPr id="6" name="TextBox 6">
            <a:extLst>
              <a:ext uri="{FF2B5EF4-FFF2-40B4-BE49-F238E27FC236}">
                <a16:creationId xmlns:a16="http://schemas.microsoft.com/office/drawing/2014/main" id="{8F26B1C8-0ADF-87AD-37A3-168AF5260CCA}"/>
              </a:ext>
            </a:extLst>
          </p:cNvPr>
          <p:cNvSpPr txBox="1"/>
          <p:nvPr/>
        </p:nvSpPr>
        <p:spPr>
          <a:xfrm>
            <a:off x="10439400" y="3076947"/>
            <a:ext cx="7083816" cy="4885953"/>
          </a:xfrm>
          <a:prstGeom prst="rect">
            <a:avLst/>
          </a:prstGeom>
        </p:spPr>
        <p:txBody>
          <a:bodyPr wrap="square" lIns="0" tIns="0" rIns="0" bIns="0" rtlCol="0" anchor="t">
            <a:spAutoFit/>
          </a:bodyPr>
          <a:lstStyle/>
          <a:p>
            <a:pPr marL="647695" lvl="1" indent="-323848" algn="l">
              <a:lnSpc>
                <a:spcPts val="6000"/>
              </a:lnSpc>
              <a:spcAft>
                <a:spcPts val="2400"/>
              </a:spcAft>
              <a:buFont typeface="Arial"/>
              <a:buChar char="•"/>
            </a:pPr>
            <a:r>
              <a:rPr lang="en-US" sz="4000" dirty="0">
                <a:solidFill>
                  <a:srgbClr val="303870"/>
                </a:solidFill>
                <a:latin typeface="Nunito"/>
                <a:ea typeface="Nunito"/>
                <a:cs typeface="Nunito"/>
                <a:sym typeface="Nunito"/>
              </a:rPr>
              <a:t>Hydrogel used immediately after solubilizing had 7-day degradation time</a:t>
            </a:r>
          </a:p>
          <a:p>
            <a:pPr marL="647695" lvl="1" indent="-323848">
              <a:lnSpc>
                <a:spcPts val="6000"/>
              </a:lnSpc>
              <a:spcAft>
                <a:spcPts val="2400"/>
              </a:spcAft>
              <a:buFont typeface="Arial"/>
              <a:buChar char="•"/>
            </a:pPr>
            <a:r>
              <a:rPr lang="en-US" sz="4000" dirty="0">
                <a:solidFill>
                  <a:srgbClr val="303870"/>
                </a:solidFill>
                <a:latin typeface="Nunito"/>
                <a:ea typeface="Nunito"/>
                <a:cs typeface="Nunito"/>
                <a:sym typeface="Nunito"/>
              </a:rPr>
              <a:t>Hydrogel that underwent heat/cool cycle had a 5-day degradation time</a:t>
            </a:r>
          </a:p>
        </p:txBody>
      </p:sp>
      <p:sp>
        <p:nvSpPr>
          <p:cNvPr id="8" name="TextBox 8">
            <a:extLst>
              <a:ext uri="{FF2B5EF4-FFF2-40B4-BE49-F238E27FC236}">
                <a16:creationId xmlns:a16="http://schemas.microsoft.com/office/drawing/2014/main" id="{6C379C31-7427-9609-3BE0-0BD62A9BCF08}"/>
              </a:ext>
            </a:extLst>
          </p:cNvPr>
          <p:cNvSpPr txBox="1"/>
          <p:nvPr/>
        </p:nvSpPr>
        <p:spPr>
          <a:xfrm>
            <a:off x="896571" y="673945"/>
            <a:ext cx="17022400" cy="2003754"/>
          </a:xfrm>
          <a:prstGeom prst="rect">
            <a:avLst/>
          </a:prstGeom>
        </p:spPr>
        <p:txBody>
          <a:bodyPr wrap="square" lIns="0" tIns="0" rIns="0" bIns="0" rtlCol="0" anchor="t">
            <a:spAutoFit/>
          </a:bodyPr>
          <a:lstStyle/>
          <a:p>
            <a:pPr algn="l">
              <a:lnSpc>
                <a:spcPts val="7948"/>
              </a:lnSpc>
            </a:pPr>
            <a:r>
              <a:rPr lang="en-US" sz="6000" b="1" dirty="0">
                <a:solidFill>
                  <a:srgbClr val="303870"/>
                </a:solidFill>
                <a:latin typeface="Agrandir Wide Bold"/>
                <a:ea typeface="Agrandir Wide Bold"/>
                <a:cs typeface="Agrandir Wide Bold"/>
                <a:sym typeface="Agrandir Wide Bold"/>
              </a:rPr>
              <a:t>Effects of Thermocycling on Degradation Times</a:t>
            </a:r>
          </a:p>
        </p:txBody>
      </p:sp>
      <p:graphicFrame>
        <p:nvGraphicFramePr>
          <p:cNvPr id="3" name="Chart 2">
            <a:extLst>
              <a:ext uri="{FF2B5EF4-FFF2-40B4-BE49-F238E27FC236}">
                <a16:creationId xmlns:a16="http://schemas.microsoft.com/office/drawing/2014/main" id="{A331D900-C540-EB18-B25D-CF08B8E9D7FB}"/>
              </a:ext>
            </a:extLst>
          </p:cNvPr>
          <p:cNvGraphicFramePr>
            <a:graphicFrameLocks/>
          </p:cNvGraphicFramePr>
          <p:nvPr>
            <p:extLst>
              <p:ext uri="{D42A27DB-BD31-4B8C-83A1-F6EECF244321}">
                <p14:modId xmlns:p14="http://schemas.microsoft.com/office/powerpoint/2010/main" val="2209692649"/>
              </p:ext>
            </p:extLst>
          </p:nvPr>
        </p:nvGraphicFramePr>
        <p:xfrm>
          <a:off x="764784" y="2843129"/>
          <a:ext cx="9898429" cy="65299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47952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4631</TotalTime>
  <Words>1096</Words>
  <Application>Microsoft Macintosh PowerPoint</Application>
  <PresentationFormat>Custom</PresentationFormat>
  <Paragraphs>239</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Agrandir Wide Bold</vt:lpstr>
      <vt:lpstr>Calibri</vt:lpstr>
      <vt:lpstr>Nunito</vt:lpstr>
      <vt:lpstr>Nunito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SUIN Week 8 Presentation *Censored</dc:title>
  <cp:lastModifiedBy>Thompson, Heidi</cp:lastModifiedBy>
  <cp:revision>4</cp:revision>
  <dcterms:created xsi:type="dcterms:W3CDTF">2006-08-16T00:00:00Z</dcterms:created>
  <dcterms:modified xsi:type="dcterms:W3CDTF">2026-07-29T16:27:41Z</dcterms:modified>
  <dc:identifier>DAHPpSJbt10</dc:identifier>
</cp:coreProperties>
</file>