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16"/>
  </p:notesMasterIdLst>
  <p:sldIdLst>
    <p:sldId id="256" r:id="rId3"/>
    <p:sldId id="270" r:id="rId4"/>
    <p:sldId id="258" r:id="rId5"/>
    <p:sldId id="267" r:id="rId6"/>
    <p:sldId id="266" r:id="rId7"/>
    <p:sldId id="269" r:id="rId8"/>
    <p:sldId id="259" r:id="rId9"/>
    <p:sldId id="272" r:id="rId10"/>
    <p:sldId id="274" r:id="rId11"/>
    <p:sldId id="273" r:id="rId12"/>
    <p:sldId id="275" r:id="rId13"/>
    <p:sldId id="271" r:id="rId14"/>
    <p:sldId id="265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34"/>
    <p:restoredTop sz="94624"/>
  </p:normalViewPr>
  <p:slideViewPr>
    <p:cSldViewPr snapToGrid="0">
      <p:cViewPr varScale="1">
        <p:scale>
          <a:sx n="121" d="100"/>
          <a:sy n="121" d="100"/>
        </p:scale>
        <p:origin x="17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0745cd56f_2_1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49" name="Google Shape;249;g3f0745cd56f_2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0745cd56f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f0745cd56f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Contains dipoles - little bits of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Switchable with field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Maintained after the field is removed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Acts as a switch, with polarization one way representing a 0 and the other way representing a 1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9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35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0745cd56f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0745cd56f_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015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3D986-5965-9640-14A3-B59932068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36F6D7-1522-F7D9-76E1-2907FBF0E3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7A2C7F-BBD8-8F7B-DE4C-BA5BC656A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67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513864a6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513864a68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Slide">
  <p:cSld name="1_Divider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-56445" y="5"/>
            <a:ext cx="9206200" cy="515143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8" name="Google Shape;58;p14" descr="2-line-whitetext-colorshiel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85599" y="4296762"/>
            <a:ext cx="1769927" cy="650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 amt="9000"/>
          </a:blip>
          <a:srcRect/>
          <a:stretch/>
        </p:blipFill>
        <p:spPr>
          <a:xfrm>
            <a:off x="199388" y="151675"/>
            <a:ext cx="3080816" cy="345772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958151" y="1073527"/>
            <a:ext cx="7397039" cy="174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ill Sans"/>
              <a:buNone/>
              <a:defRPr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958151" y="3255792"/>
            <a:ext cx="7397039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>
                <a:solidFill>
                  <a:srgbClr val="888894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94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94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94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9pPr>
          </a:lstStyle>
          <a:p>
            <a:endParaRPr/>
          </a:p>
        </p:txBody>
      </p:sp>
      <p:grpSp>
        <p:nvGrpSpPr>
          <p:cNvPr id="62" name="Google Shape;62;p14"/>
          <p:cNvGrpSpPr/>
          <p:nvPr/>
        </p:nvGrpSpPr>
        <p:grpSpPr>
          <a:xfrm rot="10800000">
            <a:off x="0" y="3001093"/>
            <a:ext cx="8355526" cy="57487"/>
            <a:chOff x="685800" y="1794746"/>
            <a:chExt cx="7772400" cy="179475"/>
          </a:xfrm>
        </p:grpSpPr>
        <p:sp>
          <p:nvSpPr>
            <p:cNvPr id="63" name="Google Shape;63;p14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" name="Google Shape;64;p14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" name="Google Shape;65;p14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430464" y="902369"/>
            <a:ext cx="8229600" cy="369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70" name="Google Shape;70;p15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71" name="Google Shape;71;p15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2" name="Google Shape;72;p15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3" name="Google Shape;73;p15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457200" y="1104904"/>
            <a:ext cx="4038600" cy="3489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2"/>
          </p:nvPr>
        </p:nvSpPr>
        <p:spPr>
          <a:xfrm>
            <a:off x="4648200" y="1104902"/>
            <a:ext cx="4038600" cy="3489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79" name="Google Shape;79;p16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80" name="Google Shape;80;p16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86" name="Google Shape;86;p17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87" name="Google Shape;87;p17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8" name="Google Shape;88;p17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9" name="Google Shape;89;p17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>
            <a:spLocks noGrp="1"/>
          </p:cNvSpPr>
          <p:nvPr>
            <p:ph type="pic" idx="2"/>
          </p:nvPr>
        </p:nvSpPr>
        <p:spPr>
          <a:xfrm>
            <a:off x="4811889" y="1066671"/>
            <a:ext cx="3874912" cy="3527953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457200" y="1066669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3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96" name="Google Shape;96;p18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97" name="Google Shape;97;p18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98" name="Google Shape;98;p18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99" name="Google Shape;99;p18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" type="title">
  <p:cSld name="TITL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0" descr="2-line-bluetext-colorshield.png"/>
          <p:cNvPicPr preferRelativeResize="0"/>
          <p:nvPr/>
        </p:nvPicPr>
        <p:blipFill rotWithShape="1">
          <a:blip r:embed="rId2">
            <a:alphaModFix/>
          </a:blip>
          <a:srcRect l="-1" r="-156" b="-1906"/>
          <a:stretch/>
        </p:blipFill>
        <p:spPr>
          <a:xfrm>
            <a:off x="6585599" y="4296761"/>
            <a:ext cx="1769927" cy="656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 descr="upennwatermark.pdf"/>
          <p:cNvPicPr preferRelativeResize="0"/>
          <p:nvPr/>
        </p:nvPicPr>
        <p:blipFill rotWithShape="1">
          <a:blip r:embed="rId3">
            <a:alphaModFix amt="6000"/>
          </a:blip>
          <a:srcRect/>
          <a:stretch/>
        </p:blipFill>
        <p:spPr>
          <a:xfrm>
            <a:off x="199388" y="136510"/>
            <a:ext cx="3080816" cy="347289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>
            <a:spLocks noGrp="1"/>
          </p:cNvSpPr>
          <p:nvPr>
            <p:ph type="ctrTitle"/>
          </p:nvPr>
        </p:nvSpPr>
        <p:spPr>
          <a:xfrm>
            <a:off x="958151" y="1073527"/>
            <a:ext cx="7397039" cy="174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1"/>
          </p:nvPr>
        </p:nvSpPr>
        <p:spPr>
          <a:xfrm>
            <a:off x="958151" y="3255792"/>
            <a:ext cx="7397039" cy="658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>
                <a:solidFill>
                  <a:srgbClr val="888894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94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94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>
                <a:solidFill>
                  <a:srgbClr val="888894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94"/>
              </a:buClr>
              <a:buSzPts val="2000"/>
              <a:buNone/>
              <a:defRPr>
                <a:solidFill>
                  <a:srgbClr val="888894"/>
                </a:solidFill>
              </a:defRPr>
            </a:lvl9pPr>
          </a:lstStyle>
          <a:p>
            <a:endParaRPr/>
          </a:p>
        </p:txBody>
      </p:sp>
      <p:grpSp>
        <p:nvGrpSpPr>
          <p:cNvPr id="107" name="Google Shape;107;p20"/>
          <p:cNvGrpSpPr/>
          <p:nvPr/>
        </p:nvGrpSpPr>
        <p:grpSpPr>
          <a:xfrm rot="10800000">
            <a:off x="0" y="3001093"/>
            <a:ext cx="8355526" cy="57487"/>
            <a:chOff x="685800" y="1794746"/>
            <a:chExt cx="7772400" cy="179475"/>
          </a:xfrm>
        </p:grpSpPr>
        <p:sp>
          <p:nvSpPr>
            <p:cNvPr id="108" name="Google Shape;108;p20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09" name="Google Shape;109;p20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0" name="Google Shape;110;p20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11" name="Google Shape;111;p20"/>
          <p:cNvSpPr/>
          <p:nvPr/>
        </p:nvSpPr>
        <p:spPr>
          <a:xfrm>
            <a:off x="254011" y="4572000"/>
            <a:ext cx="2243667" cy="5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/>
          <p:nvPr/>
        </p:nvSpPr>
        <p:spPr>
          <a:xfrm>
            <a:off x="10" y="0"/>
            <a:ext cx="9143999" cy="5143500"/>
          </a:xfrm>
          <a:prstGeom prst="rect">
            <a:avLst/>
          </a:prstGeom>
          <a:solidFill>
            <a:srgbClr val="D7DAD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1"/>
          </p:nvPr>
        </p:nvSpPr>
        <p:spPr>
          <a:xfrm>
            <a:off x="430464" y="902369"/>
            <a:ext cx="8229600" cy="369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117" name="Google Shape;117;p21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118" name="Google Shape;118;p21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9" name="Google Shape;119;p21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0" name="Google Shape;120;p21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pic>
        <p:nvPicPr>
          <p:cNvPr id="121" name="Google Shape;121;p21" descr="1-line-bluetext-colorshiel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0" y="4699003"/>
            <a:ext cx="1809092" cy="347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OBJEC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2" descr="upennwatermark.pdf"/>
          <p:cNvPicPr preferRelativeResize="0"/>
          <p:nvPr/>
        </p:nvPicPr>
        <p:blipFill rotWithShape="1">
          <a:blip r:embed="rId2">
            <a:alphaModFix amt="6000"/>
          </a:blip>
          <a:srcRect/>
          <a:stretch/>
        </p:blipFill>
        <p:spPr>
          <a:xfrm>
            <a:off x="199388" y="105532"/>
            <a:ext cx="3336156" cy="374596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430464" y="902369"/>
            <a:ext cx="8229600" cy="369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7" name="Google Shape;127;p22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128" name="Google Shape;128;p22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9" name="Google Shape;129;p22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30" name="Google Shape;130;p22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mparison">
  <p:cSld name="4_Comparis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3" descr="upennwatermark.pdf"/>
          <p:cNvPicPr preferRelativeResize="0"/>
          <p:nvPr/>
        </p:nvPicPr>
        <p:blipFill rotWithShape="1">
          <a:blip r:embed="rId2">
            <a:alphaModFix amt="6000"/>
          </a:blip>
          <a:srcRect/>
          <a:stretch/>
        </p:blipFill>
        <p:spPr>
          <a:xfrm>
            <a:off x="199388" y="105531"/>
            <a:ext cx="3338896" cy="3749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3"/>
          <p:cNvSpPr>
            <a:spLocks noGrp="1"/>
          </p:cNvSpPr>
          <p:nvPr>
            <p:ph type="pic" idx="2"/>
          </p:nvPr>
        </p:nvSpPr>
        <p:spPr>
          <a:xfrm>
            <a:off x="4811889" y="1066671"/>
            <a:ext cx="3874912" cy="3527953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457200" y="1066669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3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38" name="Google Shape;138;p23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139" name="Google Shape;139;p23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40" name="Google Shape;140;p23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body" idx="1"/>
          </p:nvPr>
        </p:nvSpPr>
        <p:spPr>
          <a:xfrm>
            <a:off x="457200" y="1067992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2"/>
          </p:nvPr>
        </p:nvSpPr>
        <p:spPr>
          <a:xfrm>
            <a:off x="457200" y="1546495"/>
            <a:ext cx="4040188" cy="3048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body" idx="3"/>
          </p:nvPr>
        </p:nvSpPr>
        <p:spPr>
          <a:xfrm>
            <a:off x="4645033" y="1066669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body" idx="4"/>
          </p:nvPr>
        </p:nvSpPr>
        <p:spPr>
          <a:xfrm>
            <a:off x="4645033" y="1546495"/>
            <a:ext cx="4041775" cy="3048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49" name="Google Shape;149;p24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150" name="Google Shape;150;p24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1" name="Google Shape;151;p24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2" name="Google Shape;152;p24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sidebar">
  <p:cSld name="Content and sidebar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body" idx="1"/>
          </p:nvPr>
        </p:nvSpPr>
        <p:spPr>
          <a:xfrm>
            <a:off x="6142183" y="1782939"/>
            <a:ext cx="2544621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body" idx="2"/>
          </p:nvPr>
        </p:nvSpPr>
        <p:spPr>
          <a:xfrm>
            <a:off x="6142183" y="2310652"/>
            <a:ext cx="2544621" cy="2282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58" name="Google Shape;158;p25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159" name="Google Shape;159;p25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0" name="Google Shape;160;p25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1" name="Google Shape;161;p25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cxnSp>
        <p:nvCxnSpPr>
          <p:cNvPr id="162" name="Google Shape;162;p25"/>
          <p:cNvCxnSpPr/>
          <p:nvPr/>
        </p:nvCxnSpPr>
        <p:spPr>
          <a:xfrm>
            <a:off x="5908842" y="1099993"/>
            <a:ext cx="0" cy="3599013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3" name="Google Shape;163;p25"/>
          <p:cNvSpPr txBox="1">
            <a:spLocks noGrp="1"/>
          </p:cNvSpPr>
          <p:nvPr>
            <p:ph type="body" idx="3"/>
          </p:nvPr>
        </p:nvSpPr>
        <p:spPr>
          <a:xfrm>
            <a:off x="310163" y="1485155"/>
            <a:ext cx="52947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body" idx="4"/>
          </p:nvPr>
        </p:nvSpPr>
        <p:spPr>
          <a:xfrm>
            <a:off x="310163" y="1808345"/>
            <a:ext cx="52947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body" idx="5"/>
          </p:nvPr>
        </p:nvSpPr>
        <p:spPr>
          <a:xfrm>
            <a:off x="310163" y="2353694"/>
            <a:ext cx="52947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body" idx="6"/>
          </p:nvPr>
        </p:nvSpPr>
        <p:spPr>
          <a:xfrm>
            <a:off x="310163" y="2676884"/>
            <a:ext cx="52947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body" idx="7"/>
          </p:nvPr>
        </p:nvSpPr>
        <p:spPr>
          <a:xfrm>
            <a:off x="310163" y="3191896"/>
            <a:ext cx="52947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8"/>
          </p:nvPr>
        </p:nvSpPr>
        <p:spPr>
          <a:xfrm>
            <a:off x="310163" y="3515084"/>
            <a:ext cx="52947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69" name="Google Shape;169;p25"/>
          <p:cNvSpPr txBox="1">
            <a:spLocks noGrp="1"/>
          </p:cNvSpPr>
          <p:nvPr>
            <p:ph type="body" idx="9"/>
          </p:nvPr>
        </p:nvSpPr>
        <p:spPr>
          <a:xfrm>
            <a:off x="309033" y="965872"/>
            <a:ext cx="52959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00144D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trics">
  <p:cSld name="Metric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73" name="Google Shape;173;p26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174" name="Google Shape;174;p26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77" name="Google Shape;177;p26"/>
          <p:cNvSpPr/>
          <p:nvPr/>
        </p:nvSpPr>
        <p:spPr>
          <a:xfrm>
            <a:off x="457211" y="1110136"/>
            <a:ext cx="2198255" cy="102979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accen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8" name="Google Shape;178;p26"/>
          <p:cNvSpPr/>
          <p:nvPr/>
        </p:nvSpPr>
        <p:spPr>
          <a:xfrm>
            <a:off x="457210" y="1110133"/>
            <a:ext cx="2198255" cy="475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pSp>
        <p:nvGrpSpPr>
          <p:cNvPr id="179" name="Google Shape;179;p26"/>
          <p:cNvGrpSpPr/>
          <p:nvPr/>
        </p:nvGrpSpPr>
        <p:grpSpPr>
          <a:xfrm>
            <a:off x="457198" y="2210974"/>
            <a:ext cx="3035300" cy="1029799"/>
            <a:chOff x="457198" y="2913323"/>
            <a:chExt cx="3035300" cy="1373065"/>
          </a:xfrm>
        </p:grpSpPr>
        <p:sp>
          <p:nvSpPr>
            <p:cNvPr id="180" name="Google Shape;180;p26"/>
            <p:cNvSpPr/>
            <p:nvPr/>
          </p:nvSpPr>
          <p:spPr>
            <a:xfrm>
              <a:off x="457199" y="2913323"/>
              <a:ext cx="3035299" cy="137306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457198" y="2913323"/>
              <a:ext cx="3035300" cy="63343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182" name="Google Shape;182;p26"/>
          <p:cNvGrpSpPr/>
          <p:nvPr/>
        </p:nvGrpSpPr>
        <p:grpSpPr>
          <a:xfrm>
            <a:off x="457199" y="3303511"/>
            <a:ext cx="8181976" cy="1029799"/>
            <a:chOff x="457199" y="4370039"/>
            <a:chExt cx="8181976" cy="1373065"/>
          </a:xfrm>
        </p:grpSpPr>
        <p:sp>
          <p:nvSpPr>
            <p:cNvPr id="183" name="Google Shape;183;p26"/>
            <p:cNvSpPr/>
            <p:nvPr/>
          </p:nvSpPr>
          <p:spPr>
            <a:xfrm>
              <a:off x="457199" y="4370039"/>
              <a:ext cx="8181976" cy="137306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57199" y="4370039"/>
              <a:ext cx="8181975" cy="63343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185" name="Google Shape;185;p26"/>
          <p:cNvGrpSpPr/>
          <p:nvPr/>
        </p:nvGrpSpPr>
        <p:grpSpPr>
          <a:xfrm>
            <a:off x="2746375" y="1110137"/>
            <a:ext cx="2762250" cy="1029799"/>
            <a:chOff x="2746375" y="1480176"/>
            <a:chExt cx="2762250" cy="1373065"/>
          </a:xfrm>
        </p:grpSpPr>
        <p:sp>
          <p:nvSpPr>
            <p:cNvPr id="186" name="Google Shape;186;p26"/>
            <p:cNvSpPr/>
            <p:nvPr/>
          </p:nvSpPr>
          <p:spPr>
            <a:xfrm>
              <a:off x="2746375" y="1480176"/>
              <a:ext cx="2762250" cy="137306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7" name="Google Shape;187;p26"/>
            <p:cNvSpPr/>
            <p:nvPr/>
          </p:nvSpPr>
          <p:spPr>
            <a:xfrm>
              <a:off x="2746375" y="1480176"/>
              <a:ext cx="2762250" cy="63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188" name="Google Shape;188;p26"/>
          <p:cNvGrpSpPr/>
          <p:nvPr/>
        </p:nvGrpSpPr>
        <p:grpSpPr>
          <a:xfrm>
            <a:off x="5611092" y="1110137"/>
            <a:ext cx="3028082" cy="1029799"/>
            <a:chOff x="5556249" y="1480176"/>
            <a:chExt cx="3082926" cy="1373065"/>
          </a:xfrm>
        </p:grpSpPr>
        <p:sp>
          <p:nvSpPr>
            <p:cNvPr id="189" name="Google Shape;189;p26"/>
            <p:cNvSpPr/>
            <p:nvPr/>
          </p:nvSpPr>
          <p:spPr>
            <a:xfrm>
              <a:off x="5556250" y="1480176"/>
              <a:ext cx="3082925" cy="137306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5556249" y="1480176"/>
              <a:ext cx="3082925" cy="63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pSp>
        <p:nvGrpSpPr>
          <p:cNvPr id="191" name="Google Shape;191;p26"/>
          <p:cNvGrpSpPr/>
          <p:nvPr/>
        </p:nvGrpSpPr>
        <p:grpSpPr>
          <a:xfrm>
            <a:off x="3582730" y="2210974"/>
            <a:ext cx="5056446" cy="1029799"/>
            <a:chOff x="3556000" y="2913323"/>
            <a:chExt cx="5083175" cy="1373065"/>
          </a:xfrm>
        </p:grpSpPr>
        <p:sp>
          <p:nvSpPr>
            <p:cNvPr id="192" name="Google Shape;192;p26"/>
            <p:cNvSpPr/>
            <p:nvPr/>
          </p:nvSpPr>
          <p:spPr>
            <a:xfrm>
              <a:off x="3556000" y="2913323"/>
              <a:ext cx="5083175" cy="137306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3556000" y="2913323"/>
              <a:ext cx="5083174" cy="63343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457201" y="1197944"/>
            <a:ext cx="2198254" cy="57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body" idx="2"/>
          </p:nvPr>
        </p:nvSpPr>
        <p:spPr>
          <a:xfrm>
            <a:off x="457211" y="1775180"/>
            <a:ext cx="2198255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6" name="Google Shape;196;p26"/>
          <p:cNvSpPr txBox="1">
            <a:spLocks noGrp="1"/>
          </p:cNvSpPr>
          <p:nvPr>
            <p:ph type="body" idx="3"/>
          </p:nvPr>
        </p:nvSpPr>
        <p:spPr>
          <a:xfrm>
            <a:off x="2746376" y="1197944"/>
            <a:ext cx="2762250" cy="57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body" idx="4"/>
          </p:nvPr>
        </p:nvSpPr>
        <p:spPr>
          <a:xfrm>
            <a:off x="2746378" y="1775180"/>
            <a:ext cx="276225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8" name="Google Shape;198;p26"/>
          <p:cNvSpPr txBox="1">
            <a:spLocks noGrp="1"/>
          </p:cNvSpPr>
          <p:nvPr>
            <p:ph type="body" idx="5"/>
          </p:nvPr>
        </p:nvSpPr>
        <p:spPr>
          <a:xfrm>
            <a:off x="5611093" y="1197944"/>
            <a:ext cx="3028080" cy="57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body" idx="6"/>
          </p:nvPr>
        </p:nvSpPr>
        <p:spPr>
          <a:xfrm>
            <a:off x="5611100" y="1775180"/>
            <a:ext cx="3028081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00" name="Google Shape;200;p26"/>
          <p:cNvSpPr txBox="1">
            <a:spLocks noGrp="1"/>
          </p:cNvSpPr>
          <p:nvPr>
            <p:ph type="body" idx="7"/>
          </p:nvPr>
        </p:nvSpPr>
        <p:spPr>
          <a:xfrm>
            <a:off x="3582731" y="2283875"/>
            <a:ext cx="5056442" cy="57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body" idx="8"/>
          </p:nvPr>
        </p:nvSpPr>
        <p:spPr>
          <a:xfrm>
            <a:off x="3582730" y="2861109"/>
            <a:ext cx="5056446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body" idx="9"/>
          </p:nvPr>
        </p:nvSpPr>
        <p:spPr>
          <a:xfrm>
            <a:off x="457200" y="2283875"/>
            <a:ext cx="3035298" cy="57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03" name="Google Shape;203;p26"/>
          <p:cNvSpPr txBox="1">
            <a:spLocks noGrp="1"/>
          </p:cNvSpPr>
          <p:nvPr>
            <p:ph type="body" idx="13"/>
          </p:nvPr>
        </p:nvSpPr>
        <p:spPr>
          <a:xfrm>
            <a:off x="457207" y="2861109"/>
            <a:ext cx="3035299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04" name="Google Shape;204;p26"/>
          <p:cNvSpPr txBox="1">
            <a:spLocks noGrp="1"/>
          </p:cNvSpPr>
          <p:nvPr>
            <p:ph type="body" idx="14"/>
          </p:nvPr>
        </p:nvSpPr>
        <p:spPr>
          <a:xfrm>
            <a:off x="457201" y="3385708"/>
            <a:ext cx="8181972" cy="577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05" name="Google Shape;205;p26"/>
          <p:cNvSpPr txBox="1">
            <a:spLocks noGrp="1"/>
          </p:cNvSpPr>
          <p:nvPr>
            <p:ph type="body" idx="15"/>
          </p:nvPr>
        </p:nvSpPr>
        <p:spPr>
          <a:xfrm>
            <a:off x="457197" y="3962945"/>
            <a:ext cx="8181980" cy="32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Char char="–"/>
              <a:defRPr sz="1800"/>
            </a:lvl2pPr>
            <a:lvl3pPr marL="1371600" lvl="2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 sz="1400"/>
            </a:lvl5pPr>
            <a:lvl6pPr marL="2743200" lvl="5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nn Diagram">
  <p:cSld name="Venn Diagram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"/>
          <p:cNvSpPr/>
          <p:nvPr/>
        </p:nvSpPr>
        <p:spPr>
          <a:xfrm>
            <a:off x="1602040" y="1009064"/>
            <a:ext cx="3742766" cy="37410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7"/>
          <p:cNvSpPr/>
          <p:nvPr/>
        </p:nvSpPr>
        <p:spPr>
          <a:xfrm>
            <a:off x="3764025" y="997539"/>
            <a:ext cx="3742766" cy="3742764"/>
          </a:xfrm>
          <a:prstGeom prst="ellipse">
            <a:avLst/>
          </a:prstGeom>
          <a:solidFill>
            <a:schemeClr val="accent3">
              <a:alpha val="69804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7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title"/>
          </p:nvPr>
        </p:nvSpPr>
        <p:spPr>
          <a:xfrm>
            <a:off x="1622280" y="2589950"/>
            <a:ext cx="1947510" cy="652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sz="1800" b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27"/>
          <p:cNvGrpSpPr/>
          <p:nvPr/>
        </p:nvGrpSpPr>
        <p:grpSpPr>
          <a:xfrm>
            <a:off x="-5078" y="708812"/>
            <a:ext cx="8691879" cy="47507"/>
            <a:chOff x="685800" y="1794746"/>
            <a:chExt cx="7772400" cy="179475"/>
          </a:xfrm>
        </p:grpSpPr>
        <p:sp>
          <p:nvSpPr>
            <p:cNvPr id="212" name="Google Shape;212;p27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4" name="Google Shape;214;p27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15" name="Google Shape;215;p27"/>
          <p:cNvSpPr txBox="1">
            <a:spLocks noGrp="1"/>
          </p:cNvSpPr>
          <p:nvPr>
            <p:ph type="body" idx="1"/>
          </p:nvPr>
        </p:nvSpPr>
        <p:spPr>
          <a:xfrm>
            <a:off x="310163" y="0"/>
            <a:ext cx="7986713" cy="70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27"/>
          <p:cNvSpPr txBox="1">
            <a:spLocks noGrp="1"/>
          </p:cNvSpPr>
          <p:nvPr>
            <p:ph type="body" idx="2"/>
          </p:nvPr>
        </p:nvSpPr>
        <p:spPr>
          <a:xfrm>
            <a:off x="3569790" y="2589611"/>
            <a:ext cx="1968500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27"/>
          <p:cNvSpPr txBox="1">
            <a:spLocks noGrp="1"/>
          </p:cNvSpPr>
          <p:nvPr>
            <p:ph type="body" idx="3"/>
          </p:nvPr>
        </p:nvSpPr>
        <p:spPr>
          <a:xfrm>
            <a:off x="5538290" y="2589611"/>
            <a:ext cx="1968500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/>
          <p:nvPr/>
        </p:nvSpPr>
        <p:spPr>
          <a:xfrm>
            <a:off x="239899" y="4582584"/>
            <a:ext cx="2229555" cy="3902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0" name="Google Shape;220;p28"/>
          <p:cNvSpPr>
            <a:spLocks noGrp="1"/>
          </p:cNvSpPr>
          <p:nvPr>
            <p:ph type="pic" idx="2"/>
          </p:nvPr>
        </p:nvSpPr>
        <p:spPr>
          <a:xfrm>
            <a:off x="-15075" y="0"/>
            <a:ext cx="9186334" cy="4185826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28"/>
          <p:cNvSpPr/>
          <p:nvPr/>
        </p:nvSpPr>
        <p:spPr>
          <a:xfrm>
            <a:off x="-42334" y="4233335"/>
            <a:ext cx="9242778" cy="9165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2" name="Google Shape;222;p28"/>
          <p:cNvSpPr txBox="1">
            <a:spLocks noGrp="1"/>
          </p:cNvSpPr>
          <p:nvPr>
            <p:ph type="body" idx="1"/>
          </p:nvPr>
        </p:nvSpPr>
        <p:spPr>
          <a:xfrm>
            <a:off x="465844" y="4471120"/>
            <a:ext cx="5813600" cy="45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4" name="Google Shape;224;p28"/>
          <p:cNvGrpSpPr/>
          <p:nvPr/>
        </p:nvGrpSpPr>
        <p:grpSpPr>
          <a:xfrm>
            <a:off x="-42334" y="4185827"/>
            <a:ext cx="9203267" cy="47507"/>
            <a:chOff x="685800" y="1794746"/>
            <a:chExt cx="7772400" cy="179475"/>
          </a:xfrm>
        </p:grpSpPr>
        <p:sp>
          <p:nvSpPr>
            <p:cNvPr id="225" name="Google Shape;225;p28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/>
          <p:nvPr/>
        </p:nvSpPr>
        <p:spPr>
          <a:xfrm>
            <a:off x="312469" y="4593469"/>
            <a:ext cx="2229555" cy="5282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0" name="Google Shape;230;p29"/>
          <p:cNvSpPr>
            <a:spLocks noGrp="1"/>
          </p:cNvSpPr>
          <p:nvPr>
            <p:ph type="pic" idx="2"/>
          </p:nvPr>
        </p:nvSpPr>
        <p:spPr>
          <a:xfrm>
            <a:off x="-14817" y="0"/>
            <a:ext cx="9186334" cy="4185826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29"/>
          <p:cNvSpPr txBox="1">
            <a:spLocks noGrp="1"/>
          </p:cNvSpPr>
          <p:nvPr>
            <p:ph type="body" idx="1"/>
          </p:nvPr>
        </p:nvSpPr>
        <p:spPr>
          <a:xfrm>
            <a:off x="465844" y="4471120"/>
            <a:ext cx="5813600" cy="45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2" name="Google Shape;232;p29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3" name="Google Shape;233;p29"/>
          <p:cNvGrpSpPr/>
          <p:nvPr/>
        </p:nvGrpSpPr>
        <p:grpSpPr>
          <a:xfrm>
            <a:off x="-42334" y="4185827"/>
            <a:ext cx="9203267" cy="47507"/>
            <a:chOff x="685800" y="1794746"/>
            <a:chExt cx="7772400" cy="179475"/>
          </a:xfrm>
        </p:grpSpPr>
        <p:sp>
          <p:nvSpPr>
            <p:cNvPr id="234" name="Google Shape;234;p29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icture with Caption">
  <p:cSld name="2_Picture with Caption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0"/>
          <p:cNvSpPr/>
          <p:nvPr/>
        </p:nvSpPr>
        <p:spPr>
          <a:xfrm>
            <a:off x="363799" y="4553644"/>
            <a:ext cx="2229555" cy="5898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9" name="Google Shape;239;p30"/>
          <p:cNvSpPr>
            <a:spLocks noGrp="1"/>
          </p:cNvSpPr>
          <p:nvPr>
            <p:ph type="pic" idx="2"/>
          </p:nvPr>
        </p:nvSpPr>
        <p:spPr>
          <a:xfrm>
            <a:off x="-25400" y="1011587"/>
            <a:ext cx="9186334" cy="4138319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30"/>
          <p:cNvSpPr/>
          <p:nvPr/>
        </p:nvSpPr>
        <p:spPr>
          <a:xfrm>
            <a:off x="-21167" y="-3293"/>
            <a:ext cx="9178768" cy="96737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25" rIns="914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1" name="Google Shape;241;p30"/>
          <p:cNvSpPr txBox="1">
            <a:spLocks noGrp="1"/>
          </p:cNvSpPr>
          <p:nvPr>
            <p:ph type="body" idx="1"/>
          </p:nvPr>
        </p:nvSpPr>
        <p:spPr>
          <a:xfrm>
            <a:off x="465844" y="231435"/>
            <a:ext cx="8220956" cy="455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42" name="Google Shape;242;p30"/>
          <p:cNvSpPr txBox="1">
            <a:spLocks noGrp="1"/>
          </p:cNvSpPr>
          <p:nvPr>
            <p:ph type="sldNum" idx="12"/>
          </p:nvPr>
        </p:nvSpPr>
        <p:spPr>
          <a:xfrm>
            <a:off x="6553200" y="4698999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3" name="Google Shape;243;p30"/>
          <p:cNvGrpSpPr/>
          <p:nvPr/>
        </p:nvGrpSpPr>
        <p:grpSpPr>
          <a:xfrm>
            <a:off x="-21168" y="964079"/>
            <a:ext cx="9175834" cy="47507"/>
            <a:chOff x="685800" y="1794746"/>
            <a:chExt cx="7772400" cy="179475"/>
          </a:xfrm>
        </p:grpSpPr>
        <p:sp>
          <p:nvSpPr>
            <p:cNvPr id="244" name="Google Shape;244;p30"/>
            <p:cNvSpPr/>
            <p:nvPr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 descr="1-line-bluetext-colorshield.png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57200" y="4699003"/>
            <a:ext cx="180909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30464" y="1029708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9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23520" y="-19089"/>
            <a:ext cx="8229600" cy="7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 b="0" i="0" u="none" strike="noStrike" cap="none">
                <a:solidFill>
                  <a:srgbClr val="95001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90/mi1310162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958151" y="3255792"/>
            <a:ext cx="7008707" cy="814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By Alexis Argueta and Michael Connolly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1"/>
          <p:cNvSpPr txBox="1"/>
          <p:nvPr/>
        </p:nvSpPr>
        <p:spPr>
          <a:xfrm>
            <a:off x="457200" y="863090"/>
            <a:ext cx="8229600" cy="239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ill Sans"/>
              <a:buNone/>
            </a:pPr>
            <a:r>
              <a:rPr lang="en-US" sz="3200" dirty="0">
                <a:solidFill>
                  <a:schemeClr val="lt1"/>
                </a:solidFill>
              </a:rPr>
              <a:t>Ferroelectric Field-Effect Transistors with Ultrathin AlScN Gates and 2D MoS</a:t>
            </a:r>
            <a:r>
              <a:rPr lang="en-US" sz="3200" baseline="-25000" dirty="0">
                <a:solidFill>
                  <a:schemeClr val="lt1"/>
                </a:solidFill>
              </a:rPr>
              <a:t>2</a:t>
            </a:r>
            <a:r>
              <a:rPr lang="en-US" sz="3200" dirty="0">
                <a:solidFill>
                  <a:schemeClr val="lt1"/>
                </a:solidFill>
              </a:rPr>
              <a:t> Channels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ill Sans"/>
              <a:buNone/>
            </a:pPr>
            <a:endParaRPr lang="en-US" sz="3200" dirty="0" err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C51F9-ACDF-3269-BCEF-E3FE8B083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9CF41-772E-9020-2C38-6F6CA441C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Ferroelectric Switching– C-V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570ED-F08F-3A1B-C5E2-77DED9747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6874" y="902369"/>
            <a:ext cx="2993190" cy="369079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Helvetica" pitchFamily="2" charset="0"/>
              </a:rPr>
              <a:t>Characteristic “butterfly loops”</a:t>
            </a:r>
          </a:p>
          <a:p>
            <a:r>
              <a:rPr lang="en-US" sz="2400" dirty="0">
                <a:latin typeface="Helvetica" pitchFamily="2" charset="0"/>
              </a:rPr>
              <a:t>One-way peaks indicate ferroelectric switching</a:t>
            </a:r>
          </a:p>
          <a:p>
            <a:r>
              <a:rPr lang="en-US" sz="2400" dirty="0">
                <a:latin typeface="Helvetica" pitchFamily="2" charset="0"/>
              </a:rPr>
              <a:t>Combined data confirms observations</a:t>
            </a:r>
          </a:p>
          <a:p>
            <a:endParaRPr lang="en-US" sz="2400" dirty="0">
              <a:latin typeface="Helvetica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7C3483-A38C-D54C-04B8-82B3B19B12E2}"/>
              </a:ext>
            </a:extLst>
          </p:cNvPr>
          <p:cNvGrpSpPr>
            <a:grpSpLocks noChangeAspect="1"/>
          </p:cNvGrpSpPr>
          <p:nvPr/>
        </p:nvGrpSpPr>
        <p:grpSpPr>
          <a:xfrm>
            <a:off x="310152" y="747234"/>
            <a:ext cx="5356722" cy="4001067"/>
            <a:chOff x="20572689" y="8685097"/>
            <a:chExt cx="3657600" cy="273195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B346835-0A56-7899-D30D-35484D549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72689" y="8685097"/>
              <a:ext cx="3657600" cy="2731951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BFDE667E-6C68-6BC4-EFC4-83AF4EF0AC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011604" y="9897975"/>
              <a:ext cx="1327532" cy="71655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0C601E9-59A0-2485-E059-1294A2B66B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11604" y="9897975"/>
              <a:ext cx="1327532" cy="71655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6442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A331-FEFD-D7BD-8574-E7A211350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B20D-A9F4-4D1F-6677-250CBF42A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FeFET Fabrication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C58A6-CBF9-91CD-0D0A-030812BAA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6330" y="902369"/>
            <a:ext cx="3733734" cy="369079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Helvetica" pitchFamily="2" charset="0"/>
              </a:rPr>
              <a:t>Fabrication attempts did not yield a device that showed switching</a:t>
            </a:r>
          </a:p>
          <a:p>
            <a:endParaRPr lang="en-US" dirty="0">
              <a:latin typeface="Helvetica" pitchFamily="2" charset="0"/>
            </a:endParaRPr>
          </a:p>
          <a:p>
            <a:r>
              <a:rPr lang="en-US" dirty="0">
                <a:latin typeface="Helvetica" pitchFamily="2" charset="0"/>
              </a:rPr>
              <a:t>Suspect that the device is too thin – cannot distinguish states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657ECA-F730-C3A5-D900-D39500937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 t="11193" r="10110" b="5060"/>
          <a:stretch>
            <a:fillRect/>
          </a:stretch>
        </p:blipFill>
        <p:spPr>
          <a:xfrm>
            <a:off x="310152" y="1004783"/>
            <a:ext cx="4408666" cy="34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79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32909-34D4-7DB2-13EB-F7F46CC76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Future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46FE7-FE8C-D737-916B-C71A05A59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Helvetica" pitchFamily="2" charset="0"/>
              </a:rPr>
              <a:t>More attempts at building devices with different properties – i.e. AlScN thickness</a:t>
            </a:r>
          </a:p>
          <a:p>
            <a:pPr marL="139700" indent="0">
              <a:buNone/>
            </a:pPr>
            <a:endParaRPr lang="en-US" dirty="0">
              <a:latin typeface="Helvetica" pitchFamily="2" charset="0"/>
            </a:endParaRPr>
          </a:p>
          <a:p>
            <a:r>
              <a:rPr lang="en-US" dirty="0">
                <a:latin typeface="Helvetica" pitchFamily="2" charset="0"/>
              </a:rPr>
              <a:t>A control MoS</a:t>
            </a:r>
            <a:r>
              <a:rPr lang="en-US" baseline="-25000" dirty="0">
                <a:latin typeface="Helvetica" pitchFamily="2" charset="0"/>
              </a:rPr>
              <a:t>2</a:t>
            </a:r>
            <a:r>
              <a:rPr lang="en-US" dirty="0">
                <a:latin typeface="Helvetica" pitchFamily="2" charset="0"/>
              </a:rPr>
              <a:t> FET on a standard dielectric</a:t>
            </a:r>
          </a:p>
          <a:p>
            <a:endParaRPr lang="en-US" dirty="0">
              <a:latin typeface="Helvetica" pitchFamily="2" charset="0"/>
            </a:endParaRPr>
          </a:p>
          <a:p>
            <a:pPr marL="139700" indent="0">
              <a:buNone/>
            </a:pPr>
            <a:endParaRPr lang="en-US" dirty="0">
              <a:latin typeface="Helvetica" pitchFamily="2" charset="0"/>
            </a:endParaRPr>
          </a:p>
          <a:p>
            <a:r>
              <a:rPr lang="en-US" dirty="0">
                <a:latin typeface="Helvetica" pitchFamily="2" charset="0"/>
              </a:rPr>
              <a:t>Retention and endurance testing of FeFET</a:t>
            </a:r>
          </a:p>
          <a:p>
            <a:pPr marL="139700" indent="0">
              <a:buNone/>
            </a:pPr>
            <a:endParaRPr lang="en-US" dirty="0">
              <a:latin typeface="Helvetica" pitchFamily="2" charset="0"/>
            </a:endParaRPr>
          </a:p>
          <a:p>
            <a:r>
              <a:rPr lang="en-US" dirty="0">
                <a:latin typeface="Helvetica" pitchFamily="2" charset="0"/>
              </a:rPr>
              <a:t>Interface engineering of AlScN and MoS</a:t>
            </a:r>
            <a:r>
              <a:rPr lang="en-US" baseline="-25000" dirty="0">
                <a:latin typeface="Helvetica" pitchFamily="2" charset="0"/>
              </a:rPr>
              <a:t>2</a:t>
            </a:r>
            <a:endParaRPr lang="en-US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25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" pitchFamily="2" charset="0"/>
              </a:rPr>
              <a:t>Collaborators/Acknowledgements</a:t>
            </a:r>
            <a:endParaRPr dirty="0">
              <a:latin typeface="Helvetica" pitchFamily="2" charset="0"/>
            </a:endParaRPr>
          </a:p>
        </p:txBody>
      </p:sp>
      <p:sp>
        <p:nvSpPr>
          <p:cNvPr id="335" name="Google Shape;335;p40"/>
          <p:cNvSpPr txBox="1">
            <a:spLocks noGrp="1"/>
          </p:cNvSpPr>
          <p:nvPr>
            <p:ph type="body" idx="1"/>
          </p:nvPr>
        </p:nvSpPr>
        <p:spPr>
          <a:xfrm>
            <a:off x="430475" y="798824"/>
            <a:ext cx="4364475" cy="419003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5300" dirty="0">
                <a:solidFill>
                  <a:schemeClr val="accent1"/>
                </a:solidFill>
                <a:latin typeface="Helvetica" pitchFamily="2" charset="0"/>
              </a:rPr>
              <a:t>Mentorship</a:t>
            </a:r>
            <a:endParaRPr sz="5300" dirty="0">
              <a:solidFill>
                <a:schemeClr val="accent1"/>
              </a:solidFill>
              <a:latin typeface="Helvetica" pitchFamily="2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5300" dirty="0">
                <a:latin typeface="Helvetica" pitchFamily="2" charset="0"/>
              </a:rPr>
              <a:t>Zekun Hu, Chao-Chuan Chen, Prof. Deep Jariwala, Dr. Ashley Wallace, Dr. Adriana Santiago-Ruiz</a:t>
            </a:r>
            <a:endParaRPr sz="5300" dirty="0">
              <a:solidFill>
                <a:srgbClr val="222222"/>
              </a:solidFill>
              <a:highlight>
                <a:srgbClr val="FFFFFF"/>
              </a:highlight>
              <a:latin typeface="Helvetica" pitchFamily="2" charset="0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5300" dirty="0">
              <a:solidFill>
                <a:srgbClr val="222222"/>
              </a:solidFill>
              <a:highlight>
                <a:srgbClr val="FFFFFF"/>
              </a:highlight>
              <a:latin typeface="Helvetica" pitchFamily="2" charset="0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5300" dirty="0">
                <a:solidFill>
                  <a:schemeClr val="accent1"/>
                </a:solidFill>
                <a:latin typeface="Helvetica" pitchFamily="2" charset="0"/>
              </a:rPr>
              <a:t>Research Support</a:t>
            </a:r>
            <a:endParaRPr sz="5300" dirty="0">
              <a:solidFill>
                <a:schemeClr val="accent1"/>
              </a:solidFill>
              <a:latin typeface="Helvetica" pitchFamily="2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5300" dirty="0">
                <a:latin typeface="Helvetica" pitchFamily="2" charset="0"/>
              </a:rPr>
              <a:t>Alexis Argueta, Panagiotis </a:t>
            </a:r>
            <a:r>
              <a:rPr lang="en-US" sz="5300" dirty="0" err="1">
                <a:latin typeface="Helvetica" pitchFamily="2" charset="0"/>
              </a:rPr>
              <a:t>Dimtsoudis</a:t>
            </a:r>
            <a:r>
              <a:rPr lang="en-US" sz="5300" dirty="0">
                <a:latin typeface="Helvetica" pitchFamily="2" charset="0"/>
              </a:rPr>
              <a:t>, Nancy Pham</a:t>
            </a:r>
            <a:endParaRPr lang="en" sz="5300" dirty="0">
              <a:latin typeface="Helvetica" pitchFamily="2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lang="en" dirty="0">
              <a:latin typeface="Helvetica" pitchFamily="2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3500" dirty="0">
                <a:latin typeface="Helvetica" pitchFamily="2" charset="0"/>
              </a:rPr>
              <a:t>This work was carried out in part at the Singh Center for Nanotechnology, which is supported by the NSF National Nanotechnology Coordinated Infrastructure Program under grant NNCI-2025608, and through the use of facilities supported by the University of Pennsylvania Materials Research Science and Engineering Center (MRSEC) DMR-2309043.</a:t>
            </a:r>
          </a:p>
        </p:txBody>
      </p:sp>
      <p:pic>
        <p:nvPicPr>
          <p:cNvPr id="336" name="Google Shape;33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50" y="889275"/>
            <a:ext cx="3107299" cy="8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4950" y="2636840"/>
            <a:ext cx="4155076" cy="64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2602" y="3739400"/>
            <a:ext cx="3202250" cy="964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Home">
            <a:extLst>
              <a:ext uri="{FF2B5EF4-FFF2-40B4-BE49-F238E27FC236}">
                <a16:creationId xmlns:a16="http://schemas.microsoft.com/office/drawing/2014/main" id="{FB907E7F-0D07-7712-1282-1898DFDDD4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0374" y="1836146"/>
            <a:ext cx="3457341" cy="7356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E7E94-09C0-95D9-2445-3EB95CC2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err="1"/>
              <a:t>FeFETs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5BCD4-6996-DF84-A452-47E5109BB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464" y="902369"/>
            <a:ext cx="4141536" cy="3690798"/>
          </a:xfrm>
        </p:spPr>
        <p:txBody>
          <a:bodyPr>
            <a:normAutofit/>
          </a:bodyPr>
          <a:lstStyle/>
          <a:p>
            <a:r>
              <a:rPr lang="en-US" dirty="0"/>
              <a:t>von Neumann Bottleneck</a:t>
            </a:r>
          </a:p>
          <a:p>
            <a:r>
              <a:rPr lang="en-US" dirty="0"/>
              <a:t>Matrix-vector multiplication for ML/AI applications</a:t>
            </a:r>
          </a:p>
          <a:p>
            <a:r>
              <a:rPr lang="en-US" dirty="0"/>
              <a:t>Compute-in-memory</a:t>
            </a:r>
          </a:p>
          <a:p>
            <a:pPr lvl="1"/>
            <a:r>
              <a:rPr lang="en-US" dirty="0"/>
              <a:t>Stack memory and compute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2D13045-B715-C36F-10D3-9CB1D66FD4A5}"/>
              </a:ext>
            </a:extLst>
          </p:cNvPr>
          <p:cNvSpPr txBox="1">
            <a:spLocks/>
          </p:cNvSpPr>
          <p:nvPr/>
        </p:nvSpPr>
        <p:spPr>
          <a:xfrm>
            <a:off x="5340297" y="2377962"/>
            <a:ext cx="2661781" cy="69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4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596900" lvl="1" indent="0">
              <a:buNone/>
            </a:pPr>
            <a:r>
              <a:rPr lang="en-US" sz="4000" dirty="0">
                <a:solidFill>
                  <a:srgbClr val="000000"/>
                </a:solidFill>
              </a:rPr>
              <a:t>Memory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C755496-2099-8B39-4E76-E2241DC5EE70}"/>
              </a:ext>
            </a:extLst>
          </p:cNvPr>
          <p:cNvSpPr txBox="1">
            <a:spLocks/>
          </p:cNvSpPr>
          <p:nvPr/>
        </p:nvSpPr>
        <p:spPr>
          <a:xfrm>
            <a:off x="5650012" y="957621"/>
            <a:ext cx="2661781" cy="693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4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596900" lvl="1" indent="0">
              <a:buNone/>
            </a:pPr>
            <a:r>
              <a:rPr lang="en-US" sz="4000" dirty="0">
                <a:solidFill>
                  <a:srgbClr val="000000"/>
                </a:solidFill>
              </a:rPr>
              <a:t>CPU</a:t>
            </a:r>
          </a:p>
        </p:txBody>
      </p:sp>
      <p:sp>
        <p:nvSpPr>
          <p:cNvPr id="9" name="Up-Down Arrow 8">
            <a:extLst>
              <a:ext uri="{FF2B5EF4-FFF2-40B4-BE49-F238E27FC236}">
                <a16:creationId xmlns:a16="http://schemas.microsoft.com/office/drawing/2014/main" id="{46E82842-6253-74AD-0EB2-4A345CF76724}"/>
              </a:ext>
            </a:extLst>
          </p:cNvPr>
          <p:cNvSpPr/>
          <p:nvPr/>
        </p:nvSpPr>
        <p:spPr>
          <a:xfrm flipH="1">
            <a:off x="6622027" y="1651227"/>
            <a:ext cx="516194" cy="920523"/>
          </a:xfrm>
          <a:prstGeom prst="upDownArrow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AF22BBD-E35D-3AC6-493E-62F95865DC05}"/>
              </a:ext>
            </a:extLst>
          </p:cNvPr>
          <p:cNvSpPr txBox="1">
            <a:spLocks/>
          </p:cNvSpPr>
          <p:nvPr/>
        </p:nvSpPr>
        <p:spPr>
          <a:xfrm>
            <a:off x="4809356" y="3282616"/>
            <a:ext cx="4141536" cy="369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24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800" b="0" i="0" u="none" strike="noStrike" cap="none">
                <a:solidFill>
                  <a:schemeClr val="accent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Two key goals: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Demonstrate ferroelectric switching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Fabricate a full device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07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3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" pitchFamily="2" charset="0"/>
              </a:rPr>
              <a:t>Ferroelectric Material as Memory Devices</a:t>
            </a:r>
            <a:endParaRPr dirty="0">
              <a:latin typeface="Helvetica" pitchFamily="2" charset="0"/>
            </a:endParaRPr>
          </a:p>
        </p:txBody>
      </p:sp>
      <p:sp>
        <p:nvSpPr>
          <p:cNvPr id="266" name="Google Shape;266;p33"/>
          <p:cNvSpPr txBox="1"/>
          <p:nvPr/>
        </p:nvSpPr>
        <p:spPr>
          <a:xfrm>
            <a:off x="4991650" y="3334925"/>
            <a:ext cx="4048200" cy="11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latin typeface="Helvetica" pitchFamily="2" charset="0"/>
              </a:rPr>
              <a:t>Nie, R.; Shao, S.; Luo, Z.; Kang, X.; Wu, T. Characterization of Ferroelectric Al0.7Sc0.3N Thin Film on Pt and Mo Electrodes. </a:t>
            </a:r>
            <a:r>
              <a:rPr lang="en" sz="900" i="1" dirty="0">
                <a:latin typeface="Helvetica" pitchFamily="2" charset="0"/>
              </a:rPr>
              <a:t>Micromachines</a:t>
            </a:r>
            <a:r>
              <a:rPr lang="en" sz="900" dirty="0">
                <a:latin typeface="Helvetica" pitchFamily="2" charset="0"/>
              </a:rPr>
              <a:t> </a:t>
            </a:r>
            <a:r>
              <a:rPr lang="en" sz="900" b="1" dirty="0">
                <a:latin typeface="Helvetica" pitchFamily="2" charset="0"/>
              </a:rPr>
              <a:t>2022</a:t>
            </a:r>
            <a:r>
              <a:rPr lang="en" sz="900" dirty="0">
                <a:latin typeface="Helvetica" pitchFamily="2" charset="0"/>
              </a:rPr>
              <a:t>, </a:t>
            </a:r>
            <a:r>
              <a:rPr lang="en" sz="900" i="1" dirty="0">
                <a:latin typeface="Helvetica" pitchFamily="2" charset="0"/>
              </a:rPr>
              <a:t>13</a:t>
            </a:r>
            <a:r>
              <a:rPr lang="en" sz="900" dirty="0">
                <a:latin typeface="Helvetica" pitchFamily="2" charset="0"/>
              </a:rPr>
              <a:t> (10), 1629.</a:t>
            </a:r>
            <a:r>
              <a:rPr lang="en" sz="900" dirty="0">
                <a:uFill>
                  <a:noFill/>
                </a:uFill>
                <a:latin typeface="Helvetica" pitchFamily="2" charset="0"/>
                <a:hlinkClick r:id="rId3"/>
              </a:rPr>
              <a:t> </a:t>
            </a:r>
            <a:r>
              <a:rPr lang="en" sz="900" dirty="0">
                <a:solidFill>
                  <a:srgbClr val="1264A3"/>
                </a:solidFill>
                <a:uFill>
                  <a:noFill/>
                </a:uFill>
                <a:latin typeface="Helvetica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https://doi.org/10.3390/mi13101629</a:t>
            </a:r>
            <a:r>
              <a:rPr lang="en" sz="1100" dirty="0">
                <a:latin typeface="Helvetica" pitchFamily="2" charset="0"/>
              </a:rPr>
              <a:t>. </a:t>
            </a:r>
            <a:endParaRPr dirty="0">
              <a:latin typeface="Helvetica" pitchFamily="2" charset="0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2800" dirty="0">
              <a:solidFill>
                <a:schemeClr val="accent6"/>
              </a:solidFill>
              <a:latin typeface="Helvetica" pitchFamily="2" charset="0"/>
              <a:ea typeface="Gill Sans"/>
              <a:cs typeface="Gill Sans"/>
              <a:sym typeface="Gill Sans"/>
            </a:endParaRPr>
          </a:p>
        </p:txBody>
      </p:sp>
      <p:pic>
        <p:nvPicPr>
          <p:cNvPr id="267" name="Google Shape;267;p33"/>
          <p:cNvPicPr preferRelativeResize="0"/>
          <p:nvPr/>
        </p:nvPicPr>
        <p:blipFill rotWithShape="1">
          <a:blip r:embed="rId4">
            <a:alphaModFix/>
          </a:blip>
          <a:srcRect l="7799" t="13414" r="11711" b="1955"/>
          <a:stretch/>
        </p:blipFill>
        <p:spPr>
          <a:xfrm>
            <a:off x="111300" y="1577850"/>
            <a:ext cx="4681449" cy="224025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3"/>
          <p:cNvSpPr txBox="1">
            <a:spLocks noGrp="1"/>
          </p:cNvSpPr>
          <p:nvPr>
            <p:ph type="title"/>
          </p:nvPr>
        </p:nvSpPr>
        <p:spPr>
          <a:xfrm>
            <a:off x="252150" y="884238"/>
            <a:ext cx="4693200" cy="6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Helvetica" pitchFamily="2" charset="0"/>
              </a:rPr>
              <a:t>What are Ferroelectric Materials?</a:t>
            </a:r>
          </a:p>
        </p:txBody>
      </p:sp>
      <p:sp>
        <p:nvSpPr>
          <p:cNvPr id="269" name="Google Shape;269;p33"/>
          <p:cNvSpPr txBox="1">
            <a:spLocks noGrp="1"/>
          </p:cNvSpPr>
          <p:nvPr>
            <p:ph type="title"/>
          </p:nvPr>
        </p:nvSpPr>
        <p:spPr>
          <a:xfrm>
            <a:off x="4945350" y="818238"/>
            <a:ext cx="3946500" cy="825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Helvetica" pitchFamily="2" charset="0"/>
              </a:rPr>
              <a:t>Why Aluminum Scandium Nitride (</a:t>
            </a:r>
            <a:r>
              <a:rPr lang="en" sz="2800" dirty="0" err="1">
                <a:latin typeface="Helvetica" pitchFamily="2" charset="0"/>
              </a:rPr>
              <a:t>AlScN</a:t>
            </a:r>
            <a:r>
              <a:rPr lang="en" sz="2800" dirty="0">
                <a:latin typeface="Helvetica" pitchFamily="2" charset="0"/>
              </a:rPr>
              <a:t>)?</a:t>
            </a:r>
            <a:endParaRPr sz="2800" dirty="0">
              <a:latin typeface="Helvetica" pitchFamily="2" charset="0"/>
            </a:endParaRPr>
          </a:p>
        </p:txBody>
      </p:sp>
      <p:grpSp>
        <p:nvGrpSpPr>
          <p:cNvPr id="270" name="Google Shape;270;p33"/>
          <p:cNvGrpSpPr/>
          <p:nvPr/>
        </p:nvGrpSpPr>
        <p:grpSpPr>
          <a:xfrm>
            <a:off x="4797202" y="1826775"/>
            <a:ext cx="4242800" cy="1489949"/>
            <a:chOff x="4918352" y="1698425"/>
            <a:chExt cx="4242800" cy="1489949"/>
          </a:xfrm>
        </p:grpSpPr>
        <p:pic>
          <p:nvPicPr>
            <p:cNvPr id="271" name="Google Shape;271;p33"/>
            <p:cNvPicPr preferRelativeResize="0"/>
            <p:nvPr/>
          </p:nvPicPr>
          <p:blipFill rotWithShape="1">
            <a:blip r:embed="rId5">
              <a:alphaModFix/>
            </a:blip>
            <a:srcRect l="5705"/>
            <a:stretch/>
          </p:blipFill>
          <p:spPr>
            <a:xfrm>
              <a:off x="5160250" y="1698425"/>
              <a:ext cx="4000901" cy="1489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33" title="Screenshot 2026-07-14 at 10.21.37 AM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918352" y="1698425"/>
              <a:ext cx="322750" cy="299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33" title="Screenshot 2026-07-14 at 10.21.37 AM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25677" y="1698425"/>
              <a:ext cx="322750" cy="2990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4" name="Google Shape;274;p33"/>
          <p:cNvSpPr txBox="1">
            <a:spLocks noGrp="1"/>
          </p:cNvSpPr>
          <p:nvPr>
            <p:ph type="body" idx="1"/>
          </p:nvPr>
        </p:nvSpPr>
        <p:spPr>
          <a:xfrm>
            <a:off x="4346651" y="3959516"/>
            <a:ext cx="4693199" cy="110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85000" lnSpcReduction="10000"/>
          </a:bodyPr>
          <a:lstStyle/>
          <a:p>
            <a:pPr marL="457200" lvl="0" indent="-317500" algn="l" rtl="0">
              <a:spcBef>
                <a:spcPts val="300"/>
              </a:spcBef>
              <a:spcAft>
                <a:spcPts val="0"/>
              </a:spcAft>
              <a:buSzPts val="1400"/>
              <a:buChar char="•"/>
            </a:pPr>
            <a:r>
              <a:rPr lang="en" dirty="0">
                <a:latin typeface="Helvetica" pitchFamily="2" charset="0"/>
              </a:rPr>
              <a:t>High remanent polarization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>
                <a:latin typeface="Helvetica" pitchFamily="2" charset="0"/>
              </a:rPr>
              <a:t>BEOL compatibility</a:t>
            </a:r>
            <a:endParaRPr dirty="0">
              <a:latin typeface="Helvetica" pitchFamily="2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>
                <a:latin typeface="Helvetica" pitchFamily="2" charset="0"/>
              </a:rPr>
              <a:t>Role of Scandium - Switching</a:t>
            </a:r>
            <a:endParaRPr dirty="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FE76F-8024-CE81-27D6-BB0B8BF7A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FeFET Device 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A7A824-620E-AB15-1807-C9E2EE88E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 t="11193" r="10110" b="5060"/>
          <a:stretch>
            <a:fillRect/>
          </a:stretch>
        </p:blipFill>
        <p:spPr>
          <a:xfrm>
            <a:off x="876974" y="848538"/>
            <a:ext cx="4408666" cy="34859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021CF2-83F3-9E8E-0CC5-9E1F42FCF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788" y="2381071"/>
            <a:ext cx="2140219" cy="71340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76E1F1-6804-1307-9942-48B71A5349F4}"/>
              </a:ext>
            </a:extLst>
          </p:cNvPr>
          <p:cNvCxnSpPr>
            <a:cxnSpLocks/>
          </p:cNvCxnSpPr>
          <p:nvPr/>
        </p:nvCxnSpPr>
        <p:spPr>
          <a:xfrm flipV="1">
            <a:off x="5255738" y="2381071"/>
            <a:ext cx="840050" cy="68793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01FB80B-403B-098A-8B9C-7BF53A86E05F}"/>
              </a:ext>
            </a:extLst>
          </p:cNvPr>
          <p:cNvCxnSpPr>
            <a:cxnSpLocks/>
          </p:cNvCxnSpPr>
          <p:nvPr/>
        </p:nvCxnSpPr>
        <p:spPr>
          <a:xfrm flipV="1">
            <a:off x="5255738" y="3069001"/>
            <a:ext cx="840050" cy="194591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114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A70F-C222-253E-BFF5-8EDA7296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52" y="15485"/>
            <a:ext cx="8833848" cy="693605"/>
          </a:xfrm>
        </p:spPr>
        <p:txBody>
          <a:bodyPr>
            <a:normAutofit fontScale="90000"/>
          </a:bodyPr>
          <a:lstStyle/>
          <a:p>
            <a:r>
              <a:rPr lang="en-US" sz="3000" dirty="0">
                <a:latin typeface="Helvetica" pitchFamily="2" charset="0"/>
              </a:rPr>
              <a:t>Field-Effect Transistors (FETs) with Monolayer MoS</a:t>
            </a:r>
            <a:r>
              <a:rPr lang="en-US" sz="3000" baseline="-25000" dirty="0">
                <a:latin typeface="Helvetica" pitchFamily="2" charset="0"/>
              </a:rPr>
              <a:t>2</a:t>
            </a:r>
          </a:p>
        </p:txBody>
      </p:sp>
      <p:sp>
        <p:nvSpPr>
          <p:cNvPr id="5" name="Left-Right Arrow 4">
            <a:extLst>
              <a:ext uri="{FF2B5EF4-FFF2-40B4-BE49-F238E27FC236}">
                <a16:creationId xmlns:a16="http://schemas.microsoft.com/office/drawing/2014/main" id="{74992AEA-D091-AED6-A505-EDDE1A9F78B3}"/>
              </a:ext>
            </a:extLst>
          </p:cNvPr>
          <p:cNvSpPr/>
          <p:nvPr/>
        </p:nvSpPr>
        <p:spPr>
          <a:xfrm>
            <a:off x="4061898" y="2629432"/>
            <a:ext cx="1020204" cy="415349"/>
          </a:xfrm>
          <a:prstGeom prst="leftRightArrow">
            <a:avLst>
              <a:gd name="adj1" fmla="val 30393"/>
              <a:gd name="adj2" fmla="val 53850"/>
            </a:avLst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10">
            <a:extLst>
              <a:ext uri="{FF2B5EF4-FFF2-40B4-BE49-F238E27FC236}">
                <a16:creationId xmlns:a16="http://schemas.microsoft.com/office/drawing/2014/main" id="{ACB8A232-92D9-7870-3E92-CF8AC794203B}"/>
              </a:ext>
            </a:extLst>
          </p:cNvPr>
          <p:cNvSpPr/>
          <p:nvPr/>
        </p:nvSpPr>
        <p:spPr>
          <a:xfrm>
            <a:off x="1027277" y="969266"/>
            <a:ext cx="2184249" cy="415348"/>
          </a:xfrm>
          <a:prstGeom prst="roundRect">
            <a:avLst>
              <a:gd name="adj" fmla="val 17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pPr algn="ctr"/>
            <a:r>
              <a:rPr lang="en-US" sz="3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OFF State</a:t>
            </a:r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3409BA8E-D667-C32C-0B01-BA5AB18872C0}"/>
              </a:ext>
            </a:extLst>
          </p:cNvPr>
          <p:cNvSpPr/>
          <p:nvPr/>
        </p:nvSpPr>
        <p:spPr>
          <a:xfrm>
            <a:off x="6091474" y="969266"/>
            <a:ext cx="1866249" cy="415348"/>
          </a:xfrm>
          <a:prstGeom prst="roundRect">
            <a:avLst>
              <a:gd name="adj" fmla="val 17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pPr algn="ctr"/>
            <a:r>
              <a:rPr lang="en-US" sz="3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State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C48C29-B036-FE8C-4473-23B0940F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42" y="1891004"/>
            <a:ext cx="3246120" cy="18850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B06245-843A-259D-F1C1-5889104ED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538" y="1894592"/>
            <a:ext cx="3246120" cy="18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1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07434-B473-8E19-F470-6F3CB7772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093BD-B2D5-B202-E856-7A9BCCD57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latin typeface="Helvetica" pitchFamily="2" charset="0"/>
              </a:rPr>
              <a:t>Ferroelectric Field-Effect Transistors (</a:t>
            </a:r>
            <a:r>
              <a:rPr lang="en-US" sz="3000" dirty="0" err="1">
                <a:latin typeface="Helvetica" pitchFamily="2" charset="0"/>
              </a:rPr>
              <a:t>FeFETs</a:t>
            </a:r>
            <a:r>
              <a:rPr lang="en-US" sz="3000" dirty="0">
                <a:latin typeface="Helvetica" pitchFamily="2" charset="0"/>
              </a:rPr>
              <a:t>)</a:t>
            </a:r>
          </a:p>
        </p:txBody>
      </p:sp>
      <p:sp>
        <p:nvSpPr>
          <p:cNvPr id="5" name="Left-Right Arrow 4">
            <a:extLst>
              <a:ext uri="{FF2B5EF4-FFF2-40B4-BE49-F238E27FC236}">
                <a16:creationId xmlns:a16="http://schemas.microsoft.com/office/drawing/2014/main" id="{7AED8724-2AA2-4DBE-BB16-733F98954A70}"/>
              </a:ext>
            </a:extLst>
          </p:cNvPr>
          <p:cNvSpPr/>
          <p:nvPr/>
        </p:nvSpPr>
        <p:spPr>
          <a:xfrm>
            <a:off x="4061898" y="2485996"/>
            <a:ext cx="1020204" cy="415349"/>
          </a:xfrm>
          <a:prstGeom prst="leftRightArrow">
            <a:avLst>
              <a:gd name="adj1" fmla="val 30393"/>
              <a:gd name="adj2" fmla="val 53850"/>
            </a:avLst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10">
            <a:extLst>
              <a:ext uri="{FF2B5EF4-FFF2-40B4-BE49-F238E27FC236}">
                <a16:creationId xmlns:a16="http://schemas.microsoft.com/office/drawing/2014/main" id="{3DD7736A-3229-295A-ED1E-1EE0BA821264}"/>
              </a:ext>
            </a:extLst>
          </p:cNvPr>
          <p:cNvSpPr/>
          <p:nvPr/>
        </p:nvSpPr>
        <p:spPr>
          <a:xfrm>
            <a:off x="1052455" y="969266"/>
            <a:ext cx="2184249" cy="415348"/>
          </a:xfrm>
          <a:prstGeom prst="roundRect">
            <a:avLst>
              <a:gd name="adj" fmla="val 17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pPr algn="ctr"/>
            <a:r>
              <a:rPr lang="en-US" sz="3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OFF State</a:t>
            </a:r>
          </a:p>
        </p:txBody>
      </p:sp>
      <p:sp>
        <p:nvSpPr>
          <p:cNvPr id="7" name="Rectangle: Rounded Corners 10">
            <a:extLst>
              <a:ext uri="{FF2B5EF4-FFF2-40B4-BE49-F238E27FC236}">
                <a16:creationId xmlns:a16="http://schemas.microsoft.com/office/drawing/2014/main" id="{88EC84BB-DA0C-E90B-4862-4B8D8055C620}"/>
              </a:ext>
            </a:extLst>
          </p:cNvPr>
          <p:cNvSpPr/>
          <p:nvPr/>
        </p:nvSpPr>
        <p:spPr>
          <a:xfrm>
            <a:off x="6091474" y="969266"/>
            <a:ext cx="1866249" cy="415348"/>
          </a:xfrm>
          <a:prstGeom prst="roundRect">
            <a:avLst>
              <a:gd name="adj" fmla="val 17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pPr algn="ctr"/>
            <a:r>
              <a:rPr lang="en-US" sz="30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 State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4A947A-FCCE-FDFB-29A5-77EBF6D97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42" y="1805259"/>
            <a:ext cx="3246120" cy="17768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EBFB64-81F7-530F-9E21-AFB146B0B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538" y="1805259"/>
            <a:ext cx="3246120" cy="177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4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 txBox="1">
            <a:spLocks noGrp="1"/>
          </p:cNvSpPr>
          <p:nvPr>
            <p:ph type="title"/>
          </p:nvPr>
        </p:nvSpPr>
        <p:spPr>
          <a:xfrm>
            <a:off x="310152" y="15485"/>
            <a:ext cx="8229600" cy="6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 dirty="0">
                <a:latin typeface="Helvetica" pitchFamily="2" charset="0"/>
              </a:rPr>
              <a:t>Ultrathin </a:t>
            </a:r>
            <a:r>
              <a:rPr lang="en" sz="3640" dirty="0" err="1">
                <a:latin typeface="Helvetica" pitchFamily="2" charset="0"/>
              </a:rPr>
              <a:t>AlScN</a:t>
            </a:r>
            <a:r>
              <a:rPr lang="en" sz="3640" dirty="0">
                <a:latin typeface="Helvetica" pitchFamily="2" charset="0"/>
              </a:rPr>
              <a:t> Ferroelectric Devices</a:t>
            </a:r>
            <a:endParaRPr sz="3640" dirty="0">
              <a:latin typeface="Helvetica" pitchFamily="2" charset="0"/>
            </a:endParaRPr>
          </a:p>
        </p:txBody>
      </p:sp>
      <p:pic>
        <p:nvPicPr>
          <p:cNvPr id="280" name="Google Shape;280;p34" title="Screenshot 2026-07-02 153525.png"/>
          <p:cNvPicPr preferRelativeResize="0"/>
          <p:nvPr/>
        </p:nvPicPr>
        <p:blipFill rotWithShape="1">
          <a:blip r:embed="rId3">
            <a:alphaModFix/>
          </a:blip>
          <a:srcRect t="25728" r="25728"/>
          <a:stretch/>
        </p:blipFill>
        <p:spPr>
          <a:xfrm>
            <a:off x="3172703" y="1158951"/>
            <a:ext cx="4285598" cy="242154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4"/>
          <p:cNvSpPr txBox="1"/>
          <p:nvPr/>
        </p:nvSpPr>
        <p:spPr>
          <a:xfrm>
            <a:off x="7563690" y="1158925"/>
            <a:ext cx="1348134" cy="24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6"/>
                </a:solidFill>
                <a:latin typeface="Helvetica" pitchFamily="2" charset="0"/>
                <a:ea typeface="Gill Sans"/>
                <a:cs typeface="Gill Sans"/>
                <a:sym typeface="Gill Sans"/>
              </a:rPr>
              <a:t>Optical micrograph of the ferroelectric device array. Probe tips are used to contact individual devices for electrical characterization. </a:t>
            </a:r>
            <a:endParaRPr sz="1200" dirty="0">
              <a:solidFill>
                <a:schemeClr val="accent6"/>
              </a:solidFill>
              <a:latin typeface="Helvetica" pitchFamily="2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288" name="Google Shape;288;p34"/>
          <p:cNvSpPr txBox="1">
            <a:spLocks noGrp="1"/>
          </p:cNvSpPr>
          <p:nvPr>
            <p:ph type="title"/>
          </p:nvPr>
        </p:nvSpPr>
        <p:spPr>
          <a:xfrm>
            <a:off x="3329591" y="3580500"/>
            <a:ext cx="5233200" cy="1055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20" dirty="0">
                <a:latin typeface="Helvetica" pitchFamily="2" charset="0"/>
              </a:rPr>
              <a:t>Will this ultrathin device show ferroelectric switching?</a:t>
            </a:r>
            <a:endParaRPr sz="2220" dirty="0">
              <a:latin typeface="Helvetica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44A9B9-747B-D0B6-ADA8-A5D0EC201C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07" y="1913668"/>
            <a:ext cx="2339848" cy="2536889"/>
          </a:xfrm>
          <a:prstGeom prst="rect">
            <a:avLst/>
          </a:prstGeom>
        </p:spPr>
      </p:pic>
      <p:sp>
        <p:nvSpPr>
          <p:cNvPr id="5" name="Google Shape;288;p34">
            <a:extLst>
              <a:ext uri="{FF2B5EF4-FFF2-40B4-BE49-F238E27FC236}">
                <a16:creationId xmlns:a16="http://schemas.microsoft.com/office/drawing/2014/main" id="{C95AEA6C-00D5-29B2-AB42-6930ABBA43C7}"/>
              </a:ext>
            </a:extLst>
          </p:cNvPr>
          <p:cNvSpPr txBox="1">
            <a:spLocks/>
          </p:cNvSpPr>
          <p:nvPr/>
        </p:nvSpPr>
        <p:spPr>
          <a:xfrm>
            <a:off x="0" y="857968"/>
            <a:ext cx="2995863" cy="1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5001A"/>
              </a:buClr>
              <a:buSzPts val="3600"/>
              <a:buFont typeface="Gill Sans"/>
              <a:buNone/>
              <a:defRPr sz="3600" b="0" i="0" u="none" strike="noStrike" cap="none">
                <a:solidFill>
                  <a:srgbClr val="95001A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en-US" sz="3200" dirty="0" err="1">
                <a:latin typeface="Helvetica" pitchFamily="2" charset="0"/>
              </a:rPr>
              <a:t>FeDiode</a:t>
            </a:r>
            <a:r>
              <a:rPr lang="en-US" sz="3200" dirty="0">
                <a:latin typeface="Helvetica" pitchFamily="2" charset="0"/>
              </a:rPr>
              <a:t> Device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054A5-0FCB-CDF9-D9C3-08E768D0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Ferroelectric Switching– DC J-V Data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92B126-7290-5A25-C8E4-8ED2A28F4217}"/>
              </a:ext>
            </a:extLst>
          </p:cNvPr>
          <p:cNvGrpSpPr/>
          <p:nvPr/>
        </p:nvGrpSpPr>
        <p:grpSpPr>
          <a:xfrm>
            <a:off x="310152" y="1176799"/>
            <a:ext cx="4668253" cy="3399502"/>
            <a:chOff x="914400" y="1193665"/>
            <a:chExt cx="3657600" cy="275617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3730ED-4800-C149-53F1-D8BAD4340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1193665"/>
              <a:ext cx="3657600" cy="2756170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84A6D24-41C5-2F15-F827-FB6C5472E08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064044" y="1515101"/>
              <a:ext cx="877541" cy="104042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0AA9FA9-9AD5-5AEE-3168-4C9F1F8F2D3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3467742" y="1789360"/>
              <a:ext cx="720969" cy="99293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854B464-1909-A712-0899-C5F96675F8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36957" y="1961952"/>
              <a:ext cx="308228" cy="34893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FF7E8D3-8C73-A354-7C14-4971E2BB37B6}"/>
                </a:ext>
              </a:extLst>
            </p:cNvPr>
            <p:cNvCxnSpPr>
              <a:cxnSpLocks/>
            </p:cNvCxnSpPr>
            <p:nvPr/>
          </p:nvCxnSpPr>
          <p:spPr>
            <a:xfrm>
              <a:off x="2281066" y="1745529"/>
              <a:ext cx="323934" cy="41232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486A43C-C310-08EC-C309-6C36DE958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1288" y="902369"/>
            <a:ext cx="3568775" cy="369079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Helvetica" pitchFamily="2" charset="0"/>
              </a:rPr>
              <a:t>Forward vs. reverse currents are different</a:t>
            </a:r>
          </a:p>
          <a:p>
            <a:r>
              <a:rPr lang="en-US" sz="2400" dirty="0">
                <a:latin typeface="Helvetica" pitchFamily="2" charset="0"/>
              </a:rPr>
              <a:t>Polarization affects the resistances of the device</a:t>
            </a:r>
          </a:p>
          <a:p>
            <a:r>
              <a:rPr lang="en-US" sz="2400" dirty="0">
                <a:latin typeface="Helvetica" pitchFamily="2" charset="0"/>
              </a:rPr>
              <a:t>Quantum tunneling behavior change depending on polarization </a:t>
            </a:r>
          </a:p>
        </p:txBody>
      </p:sp>
    </p:spTree>
    <p:extLst>
      <p:ext uri="{BB962C8B-B14F-4D97-AF65-F5344CB8AC3E}">
        <p14:creationId xmlns:p14="http://schemas.microsoft.com/office/powerpoint/2010/main" val="208802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DB4C-8C8B-690B-DD69-30AFFA2B2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F316-5356-5470-BC5C-5E791F43F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Helvetica" pitchFamily="2" charset="0"/>
              </a:rPr>
              <a:t>Ferroelectric Switching– AC J-V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5D6C52-D8E0-C078-E8ED-1F4A0E50E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03140" y="902369"/>
            <a:ext cx="3056923" cy="3690798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Helvetica" pitchFamily="2" charset="0"/>
              </a:rPr>
              <a:t>Charging vs. leakage vs. switching</a:t>
            </a:r>
          </a:p>
          <a:p>
            <a:r>
              <a:rPr lang="en-US" sz="2400" dirty="0">
                <a:latin typeface="Helvetica" pitchFamily="2" charset="0"/>
              </a:rPr>
              <a:t>AC gives a quick pulse that amplifies switching</a:t>
            </a:r>
          </a:p>
          <a:p>
            <a:r>
              <a:rPr lang="en-US" sz="2400" dirty="0">
                <a:latin typeface="Helvetica" pitchFamily="2" charset="0"/>
              </a:rPr>
              <a:t>Peaks are the switching current of the device</a:t>
            </a:r>
          </a:p>
          <a:p>
            <a:endParaRPr lang="en-US" sz="2400" dirty="0">
              <a:latin typeface="Helvetica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DBB022-AE7A-E5C0-0C72-CFEAB4CA9C55}"/>
              </a:ext>
            </a:extLst>
          </p:cNvPr>
          <p:cNvGrpSpPr>
            <a:grpSpLocks noChangeAspect="1"/>
          </p:cNvGrpSpPr>
          <p:nvPr/>
        </p:nvGrpSpPr>
        <p:grpSpPr>
          <a:xfrm>
            <a:off x="430464" y="902369"/>
            <a:ext cx="5172677" cy="3884077"/>
            <a:chOff x="16773026" y="8686454"/>
            <a:chExt cx="3657600" cy="274643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E798A69-989B-3591-51E3-D6E2CE89C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3026" y="8686454"/>
              <a:ext cx="3657600" cy="2746431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F178DD6-28A8-5792-72A5-63DFE3C448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99075" y="10658722"/>
              <a:ext cx="508749" cy="14615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E4A88EA-2CFB-1E48-EA1D-0C7E094B20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2475" y="10839453"/>
              <a:ext cx="449803" cy="1787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5170409C-F72E-866A-666A-A50E3442FB1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7749723" y="10311286"/>
              <a:ext cx="325600" cy="47437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AEED297-6176-B560-4B4A-0C0C23212B20}"/>
                </a:ext>
              </a:extLst>
            </p:cNvPr>
            <p:cNvCxnSpPr>
              <a:cxnSpLocks/>
            </p:cNvCxnSpPr>
            <p:nvPr/>
          </p:nvCxnSpPr>
          <p:spPr>
            <a:xfrm>
              <a:off x="17560637" y="10536043"/>
              <a:ext cx="298892" cy="46450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709704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23">
      <a:dk1>
        <a:srgbClr val="00144D"/>
      </a:dk1>
      <a:lt1>
        <a:srgbClr val="FFFFFF"/>
      </a:lt1>
      <a:dk2>
        <a:srgbClr val="57000A"/>
      </a:dk2>
      <a:lt2>
        <a:srgbClr val="82AFD3"/>
      </a:lt2>
      <a:accent1>
        <a:srgbClr val="95001A"/>
      </a:accent1>
      <a:accent2>
        <a:srgbClr val="C0504D"/>
      </a:accent2>
      <a:accent3>
        <a:srgbClr val="045EA7"/>
      </a:accent3>
      <a:accent4>
        <a:srgbClr val="F2C100"/>
      </a:accent4>
      <a:accent5>
        <a:srgbClr val="00144D"/>
      </a:accent5>
      <a:accent6>
        <a:srgbClr val="44464B"/>
      </a:accent6>
      <a:hlink>
        <a:srgbClr val="00144D"/>
      </a:hlink>
      <a:folHlink>
        <a:srgbClr val="82AFD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441</Words>
  <Application>Microsoft Macintosh PowerPoint</Application>
  <PresentationFormat>On-screen Show (16:9)</PresentationFormat>
  <Paragraphs>67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Helvetica</vt:lpstr>
      <vt:lpstr>Calibri</vt:lpstr>
      <vt:lpstr>Gill Sans</vt:lpstr>
      <vt:lpstr>Helvetica Neue</vt:lpstr>
      <vt:lpstr>Arial</vt:lpstr>
      <vt:lpstr>Simple Light</vt:lpstr>
      <vt:lpstr>1_Office Theme</vt:lpstr>
      <vt:lpstr>PowerPoint Presentation</vt:lpstr>
      <vt:lpstr>Why FeFETs?</vt:lpstr>
      <vt:lpstr>Ferroelectric Material as Memory Devices</vt:lpstr>
      <vt:lpstr>FeFET Device Structure</vt:lpstr>
      <vt:lpstr>Field-Effect Transistors (FETs) with Monolayer MoS2</vt:lpstr>
      <vt:lpstr>Ferroelectric Field-Effect Transistors (FeFETs)</vt:lpstr>
      <vt:lpstr>Ultrathin AlScN Ferroelectric Devices</vt:lpstr>
      <vt:lpstr>Ferroelectric Switching– DC J-V Data</vt:lpstr>
      <vt:lpstr>Ferroelectric Switching– AC J-V Data</vt:lpstr>
      <vt:lpstr>Ferroelectric Switching– C-V Data</vt:lpstr>
      <vt:lpstr>FeFET Fabrication Results</vt:lpstr>
      <vt:lpstr>Future Work</vt:lpstr>
      <vt:lpstr>Collaborators/Acknowledgements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Michael Connolly</cp:lastModifiedBy>
  <cp:revision>10</cp:revision>
  <cp:lastPrinted>2026-07-27T15:56:25Z</cp:lastPrinted>
  <dcterms:modified xsi:type="dcterms:W3CDTF">2026-07-27T16:06:41Z</dcterms:modified>
</cp:coreProperties>
</file>