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2" r:id="rId4"/>
    <p:sldId id="263" r:id="rId5"/>
    <p:sldId id="271" r:id="rId6"/>
    <p:sldId id="264" r:id="rId7"/>
    <p:sldId id="265" r:id="rId8"/>
    <p:sldId id="267" r:id="rId9"/>
    <p:sldId id="268" r:id="rId10"/>
    <p:sldId id="272" r:id="rId11"/>
    <p:sldId id="269" r:id="rId12"/>
    <p:sldId id="26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E640A50-8BC1-C4FD-F9D8-70575ABBCFCA}" name="McLane, April E" initials="" userId="S::amclane6@gatech.edu::0995178a-1718-4f7b-bfbb-a4699c4b6db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34" autoAdjust="0"/>
    <p:restoredTop sz="90567"/>
  </p:normalViewPr>
  <p:slideViewPr>
    <p:cSldViewPr snapToGrid="0">
      <p:cViewPr>
        <p:scale>
          <a:sx n="94" d="100"/>
          <a:sy n="94" d="100"/>
        </p:scale>
        <p:origin x="1200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59431-A675-4A7A-BD10-33C2AA9F2614}" type="datetimeFigureOut">
              <a:rPr lang="en-US" smtClean="0"/>
              <a:t>7/20/26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7529A6-B9A4-4F95-9B24-96CD4F87FD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66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67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029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2853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96050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186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019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105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4063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92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1538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980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7529A6-B9A4-4F95-9B24-96CD4F87FD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893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10052-9085-B18C-5A88-DB51FE5170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B2E022-ADF0-705F-30A1-5DE1AE628E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1469AF-4AF6-4B07-EA17-9F9E8436C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6CFBDA-0CC6-F9BA-DA8D-B916489C1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499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C6ADB-38C8-E25A-E0B5-3D77FBEE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CA254D-6674-B108-A489-3B8041DDA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A993D3-0D7E-B287-4E25-1CAC4B51F0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C9EB58-D06A-4E5F-B111-D7EE5A5AD438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62498-1687-5691-7E03-924F644AD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D5C904-D62B-2AEF-F3E7-B3456ABC0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564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214FAE-7639-DD22-D87F-C26607EBAE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6468F6-1DE2-0375-4987-873332D9D6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0C88E-F655-BEBA-A3C1-3F4431364E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FBA3F2-7DED-4D98-B3B4-5236AE342093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B42B0E-2989-78D5-BEEC-7251D4871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5D9E3C-E535-365E-ED39-DEDC457A8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722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781D3-37CD-8284-B19C-6B2C12FC5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C6B943-A98F-7D8F-B97D-EA2272473A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53D040-4BF3-36CD-3F3C-A89C649980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8304D7-C4DE-4928-8574-BF170DB914B2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83D480-3E19-5D6B-8A34-18DA155DE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D6CACF-EC18-7FDA-E52A-5BAA14AF7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6FC7B-A2E1-4428-EB74-B19671BF80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921C8F-2DD4-D37C-61BE-4632616DB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AF0762-19AB-E42B-B694-951F9A99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1039255-359C-4877-9FEC-7EA4EDBB1B14}" type="datetime1">
              <a:rPr lang="en-US" smtClean="0"/>
              <a:t>7/20/26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A73FA-0DA4-8A21-FC2B-AE7DB0D2B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71EFCE-7A60-0B84-68EA-9C3B776CC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A885B08-ED83-4E80-81DD-27C80F4EAFC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11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D483D-AD06-C731-8502-09CC24E2D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029609-270D-CFFF-A4AB-B26DDC44E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5E19FB-CD7B-B877-BDC9-76E389387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43ED73-576D-B2C8-C52C-FF78830B249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5C9F329-BA17-4A36-B606-E1377A5900D7}" type="datetime1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51D81D-715E-20D2-864D-7CF83782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B0117B-BABC-ECA7-218A-7D7308279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08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F21C5-6E25-A6CB-CF98-78DFFB091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50D8DC-E80D-9026-E860-03283AD39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16683D-8071-C9D6-5F86-E8BC715C07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5DCDEA-1F5A-7529-78CA-5C4A7686DF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6A7E5E-1AF2-5E2A-E442-CE723B417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FBEDB5-A02D-522B-C5D6-023BF896C3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62DE0EE-46B3-41A1-90DB-41AF58F05963}" type="datetime1">
              <a:rPr lang="en-US" smtClean="0"/>
              <a:t>7/20/26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A87522-AFA6-7F3D-840C-E0BCD8065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23E10F-BFFD-B3F5-161B-2AFA5C194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04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62F751-647A-A2A9-0C39-F35708A2D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D0141A-4256-A20B-E1BF-5453636F25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58C2EA-EE0A-4723-991C-8428793C3879}" type="datetime1">
              <a:rPr lang="en-US" smtClean="0"/>
              <a:t>7/20/26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8A381B-1C57-CBDF-1C1C-6C88DD856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1DD4090-B35D-40AD-3040-EE77ED0FE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09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A9C9ABE-EEC9-6361-6D18-E03829D815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2517F0-4AB1-46B6-821C-8B318D682948}" type="datetime1">
              <a:rPr lang="en-US" smtClean="0"/>
              <a:t>7/20/26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CB056B-30B7-2F58-EBC7-35FC47091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26E2F1-EAFF-9784-37AB-D99F9F87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623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E636A7-B777-F4AB-D311-EECAB539B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15A73-5414-289B-D731-DFD5DD83B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39F273-6AD5-6BC5-CC5F-CC0CBC757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2D0BF-EBFF-B542-50D8-76B35EC5C6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C50116D-4A66-4027-93E6-FCCB23B45B43}" type="datetime1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F4A80-30FF-14B6-ED98-970DADD23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A52254-61F5-803E-0C8D-394846EAF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274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ED0F2-51CE-ECFF-BB1A-C8FB4FBCB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024AB6-D5DC-863D-C66E-838BDC4CA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D57011-8576-6161-06C8-FD558AF0D5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24925A-18D6-23E6-C9E9-EAB77C2670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63FBA3A-5FD0-4F9B-8D40-34A187F1B197}" type="datetime1">
              <a:rPr lang="en-US" smtClean="0"/>
              <a:t>7/20/26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C8B29D-5CB2-0EF1-BCD1-18FE0058B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B6D070-84E4-AF47-CCB8-EAE5E21EE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666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9B1EEBE-DFE7-06A7-0CD1-47D7768364DB}"/>
              </a:ext>
            </a:extLst>
          </p:cNvPr>
          <p:cNvSpPr/>
          <p:nvPr userDrawn="1"/>
        </p:nvSpPr>
        <p:spPr>
          <a:xfrm>
            <a:off x="1" y="0"/>
            <a:ext cx="12192000" cy="887702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1F6682-554F-9DFE-0F0F-2B7D5F544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15" y="219338"/>
            <a:ext cx="9410054" cy="449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E366C2-4DC7-6E82-DD8B-9E648067E2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7406" y="991318"/>
            <a:ext cx="11729794" cy="4882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EF4C-3992-5B48-D8FD-2447FC159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7221" y="6409998"/>
            <a:ext cx="664779" cy="406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85B08-ED83-4E80-81DD-27C80F4EAFCA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443D678-2681-46F9-B842-636BFB1AA85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73814" y="6184591"/>
            <a:ext cx="780774" cy="5576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picture containing text, transport, wheel&#10;&#10;Description automatically generated">
            <a:extLst>
              <a:ext uri="{FF2B5EF4-FFF2-40B4-BE49-F238E27FC236}">
                <a16:creationId xmlns:a16="http://schemas.microsoft.com/office/drawing/2014/main" id="{0FD1EB1A-E71E-9A41-4074-0DEC23E4385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08" y="6061250"/>
            <a:ext cx="677496" cy="681037"/>
          </a:xfrm>
          <a:prstGeom prst="rect">
            <a:avLst/>
          </a:prstGeom>
        </p:spPr>
      </p:pic>
      <p:pic>
        <p:nvPicPr>
          <p:cNvPr id="14" name="Picture 13" descr="Text, logo&#10;&#10;Description automatically generated">
            <a:extLst>
              <a:ext uri="{FF2B5EF4-FFF2-40B4-BE49-F238E27FC236}">
                <a16:creationId xmlns:a16="http://schemas.microsoft.com/office/drawing/2014/main" id="{CB96F0FF-FF44-CBFA-E06B-87A9783D4288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8309" y="6109843"/>
            <a:ext cx="1397082" cy="672212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>
            <a:extLst>
              <a:ext uri="{FF2B5EF4-FFF2-40B4-BE49-F238E27FC236}">
                <a16:creationId xmlns:a16="http://schemas.microsoft.com/office/drawing/2014/main" id="{0019AC9F-4ADC-3215-ADFB-0C7E341C8F7A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0737" y="6146504"/>
            <a:ext cx="1205043" cy="526987"/>
          </a:xfrm>
          <a:prstGeom prst="rect">
            <a:avLst/>
          </a:prstGeom>
        </p:spPr>
      </p:pic>
      <p:pic>
        <p:nvPicPr>
          <p:cNvPr id="18" name="Picture 17" descr="The horizontal and vertical variations of the University of North Carolina at Chapel Hill signature.">
            <a:extLst>
              <a:ext uri="{FF2B5EF4-FFF2-40B4-BE49-F238E27FC236}">
                <a16:creationId xmlns:a16="http://schemas.microsoft.com/office/drawing/2014/main" id="{2A528713-BD7A-43A8-4056-37A1873F2889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rcRect l="13407" t="37112" r="51922" b="37296"/>
          <a:stretch>
            <a:fillRect/>
          </a:stretch>
        </p:blipFill>
        <p:spPr>
          <a:xfrm>
            <a:off x="4850375" y="6109843"/>
            <a:ext cx="2102328" cy="63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587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DE4EC9-BBC9-7A9C-FD11-620AA4C408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Nanoimprinted Laser Cavities on Silicon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A6E1DD-170C-C30A-7164-9E61E46CD5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>
            <a:noAutofit/>
          </a:bodyPr>
          <a:lstStyle/>
          <a:p>
            <a:r>
              <a:rPr lang="en-US" sz="1800" dirty="0"/>
              <a:t>April McLane</a:t>
            </a:r>
          </a:p>
          <a:p>
            <a:r>
              <a:rPr lang="en-US" sz="1600" b="1" dirty="0"/>
              <a:t>Home institution: </a:t>
            </a:r>
            <a:r>
              <a:rPr lang="en-US" sz="1600" i="1" dirty="0"/>
              <a:t>Georgia Institute of Technology</a:t>
            </a:r>
          </a:p>
          <a:p>
            <a:r>
              <a:rPr lang="en-US" sz="1600" b="1" dirty="0"/>
              <a:t>Host institution: </a:t>
            </a:r>
            <a:r>
              <a:rPr lang="en-US" sz="1600" i="1" dirty="0"/>
              <a:t>North Carolina State University</a:t>
            </a:r>
          </a:p>
          <a:p>
            <a:r>
              <a:rPr lang="en-US" sz="1600" b="1" dirty="0"/>
              <a:t>Mentor:</a:t>
            </a:r>
            <a:r>
              <a:rPr lang="en-US" sz="1600" i="1" dirty="0"/>
              <a:t> Md </a:t>
            </a:r>
            <a:r>
              <a:rPr lang="en-US" sz="1600" i="1" dirty="0" err="1"/>
              <a:t>Ayenul</a:t>
            </a:r>
            <a:r>
              <a:rPr lang="en-US" sz="1600" i="1" dirty="0"/>
              <a:t> Azim, North Carolina State University</a:t>
            </a:r>
          </a:p>
          <a:p>
            <a:r>
              <a:rPr lang="en-US" sz="1600" b="1" dirty="0"/>
              <a:t>PI:</a:t>
            </a:r>
            <a:r>
              <a:rPr lang="en-US" sz="1600" i="1" dirty="0"/>
              <a:t> Qing Gu, North Carolina State University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77A93-7CA0-5C7B-B3CC-78B581D8D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1723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D3E01-74DB-B332-6299-8E7D94760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999A0-0177-E265-570E-66A545F1D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Imprinting on Silicon Substrates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4BF127-1D08-FB10-A1A5-4845F5C27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10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5B612B4-02AD-7057-C6D9-CDF677987274}"/>
              </a:ext>
            </a:extLst>
          </p:cNvPr>
          <p:cNvSpPr txBox="1"/>
          <p:nvPr/>
        </p:nvSpPr>
        <p:spPr>
          <a:xfrm>
            <a:off x="3325706" y="1026591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636E9E-285B-84AA-D342-6EDC1CF5C036}"/>
              </a:ext>
            </a:extLst>
          </p:cNvPr>
          <p:cNvSpPr txBox="1"/>
          <p:nvPr/>
        </p:nvSpPr>
        <p:spPr>
          <a:xfrm>
            <a:off x="6355546" y="1026591"/>
            <a:ext cx="72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66A6BB7-BE48-91FA-BAEC-8000985D25A5}"/>
              </a:ext>
            </a:extLst>
          </p:cNvPr>
          <p:cNvSpPr txBox="1"/>
          <p:nvPr/>
        </p:nvSpPr>
        <p:spPr>
          <a:xfrm rot="16200000">
            <a:off x="2075723" y="2334494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Sample #1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FF486FC-2F58-7EA2-D281-5AA6145B43DE}"/>
              </a:ext>
            </a:extLst>
          </p:cNvPr>
          <p:cNvSpPr txBox="1"/>
          <p:nvPr/>
        </p:nvSpPr>
        <p:spPr>
          <a:xfrm rot="16200000">
            <a:off x="2075723" y="4620225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Sample #2</a:t>
            </a:r>
          </a:p>
        </p:txBody>
      </p:sp>
      <p:pic>
        <p:nvPicPr>
          <p:cNvPr id="5" name="Picture 4" descr="A square object on a blue surface&#10;&#10;Description automatically generated">
            <a:extLst>
              <a:ext uri="{FF2B5EF4-FFF2-40B4-BE49-F238E27FC236}">
                <a16:creationId xmlns:a16="http://schemas.microsoft.com/office/drawing/2014/main" id="{FC4DBBFC-324A-70DB-F79A-093EA85274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6" t="9468" r="20007" b="7572"/>
          <a:stretch/>
        </p:blipFill>
        <p:spPr>
          <a:xfrm>
            <a:off x="3325706" y="1634656"/>
            <a:ext cx="1823241" cy="1794344"/>
          </a:xfrm>
          <a:prstGeom prst="rect">
            <a:avLst/>
          </a:prstGeom>
        </p:spPr>
      </p:pic>
      <p:pic>
        <p:nvPicPr>
          <p:cNvPr id="7" name="Picture 6" descr="A square object on a blue surface&#10;&#10;Description automatically generated">
            <a:extLst>
              <a:ext uri="{FF2B5EF4-FFF2-40B4-BE49-F238E27FC236}">
                <a16:creationId xmlns:a16="http://schemas.microsoft.com/office/drawing/2014/main" id="{58C28A37-EEBC-6465-988A-344C500B117B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29" t="9863" r="18141" b="16246"/>
          <a:stretch/>
        </p:blipFill>
        <p:spPr>
          <a:xfrm>
            <a:off x="6355546" y="1636776"/>
            <a:ext cx="1792224" cy="1792224"/>
          </a:xfrm>
          <a:prstGeom prst="rect">
            <a:avLst/>
          </a:prstGeom>
        </p:spPr>
      </p:pic>
      <p:pic>
        <p:nvPicPr>
          <p:cNvPr id="9" name="Picture 8" descr="A square object on a blue surface&#10;&#10;Description automatically generated">
            <a:extLst>
              <a:ext uri="{FF2B5EF4-FFF2-40B4-BE49-F238E27FC236}">
                <a16:creationId xmlns:a16="http://schemas.microsoft.com/office/drawing/2014/main" id="{0532D2EE-CC1B-82B8-5535-09C3FF19CDC5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6" t="12301" r="21633" b="5933"/>
          <a:stretch/>
        </p:blipFill>
        <p:spPr>
          <a:xfrm>
            <a:off x="3325706" y="3923108"/>
            <a:ext cx="1792224" cy="1794344"/>
          </a:xfrm>
          <a:prstGeom prst="rect">
            <a:avLst/>
          </a:prstGeom>
        </p:spPr>
      </p:pic>
      <p:pic>
        <p:nvPicPr>
          <p:cNvPr id="11" name="Picture 10" descr="A square object on a blue surface&#10;&#10;Description automatically generated">
            <a:extLst>
              <a:ext uri="{FF2B5EF4-FFF2-40B4-BE49-F238E27FC236}">
                <a16:creationId xmlns:a16="http://schemas.microsoft.com/office/drawing/2014/main" id="{11C5C1EF-47B5-1490-7FD4-7D701747AC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 t="5217" r="13484" b="11367"/>
          <a:stretch/>
        </p:blipFill>
        <p:spPr>
          <a:xfrm>
            <a:off x="6355546" y="3923108"/>
            <a:ext cx="1792224" cy="179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251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DF203-3636-ACBF-687F-55B88AD0AA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96B6B-A30E-24F3-A9F9-995E95EC39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&amp; Future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770CA-3C62-8244-D514-3A10DB2DA3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103" y="1428046"/>
            <a:ext cx="11729794" cy="4882200"/>
          </a:xfrm>
        </p:spPr>
        <p:txBody>
          <a:bodyPr>
            <a:normAutofit/>
          </a:bodyPr>
          <a:lstStyle/>
          <a:p>
            <a:r>
              <a:rPr lang="en-US" sz="2600" dirty="0" err="1"/>
              <a:t>Nanoimprinter</a:t>
            </a:r>
            <a:r>
              <a:rPr lang="en-US" sz="2600" dirty="0"/>
              <a:t> reliably reaches target processing conditions (100</a:t>
            </a:r>
            <a:r>
              <a:rPr lang="en-US" sz="2600" baseline="30000" dirty="0"/>
              <a:t>o</a:t>
            </a:r>
            <a:r>
              <a:rPr lang="en-US" sz="2600" dirty="0"/>
              <a:t>C, 70 bar) with MAPbBr</a:t>
            </a:r>
            <a:r>
              <a:rPr lang="en-US" sz="2600" baseline="-25000" dirty="0"/>
              <a:t>3</a:t>
            </a:r>
            <a:r>
              <a:rPr lang="en-US" sz="2600" dirty="0"/>
              <a:t> on Si</a:t>
            </a:r>
          </a:p>
          <a:p>
            <a:r>
              <a:rPr lang="en-US" sz="2600" dirty="0"/>
              <a:t>FDTS-coated flat stamp met hydrophobicity requirement for clean release</a:t>
            </a:r>
          </a:p>
          <a:p>
            <a:r>
              <a:rPr lang="en-US" sz="2600" dirty="0"/>
              <a:t>Films on glass substrates showed no visible changes after imprinting</a:t>
            </a:r>
          </a:p>
          <a:p>
            <a:r>
              <a:rPr lang="en-US" sz="2600" dirty="0"/>
              <a:t>Films on silicon substrates had a visible outline after imprinting</a:t>
            </a:r>
          </a:p>
          <a:p>
            <a:pPr lvl="1"/>
            <a:r>
              <a:rPr lang="en-US" sz="2600" dirty="0"/>
              <a:t>Some FDTS transfer from stamp to film</a:t>
            </a:r>
          </a:p>
          <a:p>
            <a:pPr marL="457200" lvl="1" indent="0">
              <a:buNone/>
            </a:pPr>
            <a:endParaRPr lang="en-US" sz="2600" dirty="0"/>
          </a:p>
          <a:p>
            <a:r>
              <a:rPr lang="en-US" sz="2600" dirty="0"/>
              <a:t>Future work: characterization (e.g., photoluminescence and SEM) of films before and after imprinting to evaluate imprint success</a:t>
            </a:r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4D4723-C2A7-6059-556D-64B009459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8129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BB0A2-DC3A-7DD1-BC3A-12073307D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6D9C6-11AD-5202-B149-46113850E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06" y="1253834"/>
            <a:ext cx="11729794" cy="4882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Thank you to my mentors, Md </a:t>
            </a:r>
            <a:r>
              <a:rPr lang="en-US" sz="2000" dirty="0" err="1"/>
              <a:t>Ayenul</a:t>
            </a:r>
            <a:r>
              <a:rPr lang="en-US" sz="2000" dirty="0"/>
              <a:t> Azim and Prof. Qing Gu, for their guidance throughout this project as well as Dr. Xiang-Bin Han, Dr. </a:t>
            </a:r>
            <a:r>
              <a:rPr lang="en-US" sz="2000" dirty="0" err="1"/>
              <a:t>Boyu</a:t>
            </a:r>
            <a:r>
              <a:rPr lang="en-US" sz="2000" dirty="0"/>
              <a:t> Guo, and Prof. </a:t>
            </a:r>
            <a:r>
              <a:rPr lang="en-US" sz="2000" dirty="0" err="1"/>
              <a:t>Xiaotong</a:t>
            </a:r>
            <a:r>
              <a:rPr lang="en-US" sz="2000" dirty="0"/>
              <a:t> Li. Thank you to the RTNN REU program for the opportunity.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Contact email: </a:t>
            </a:r>
            <a:r>
              <a:rPr lang="en-US" sz="2000" dirty="0"/>
              <a:t>amclane6@gatech.edu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4B4096-86FC-64F5-08E1-4E685C22A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12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4313FD-F47E-378A-48D0-55BAC40485FC}"/>
              </a:ext>
            </a:extLst>
          </p:cNvPr>
          <p:cNvSpPr txBox="1"/>
          <p:nvPr/>
        </p:nvSpPr>
        <p:spPr>
          <a:xfrm>
            <a:off x="157406" y="3694934"/>
            <a:ext cx="993648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i="1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This material is based upon work which is supported by the National Science Foundation (award numbers 2447827, 2447828, 2447829 and ECCS-2025064). Any opinions, findings, and conclusions or recommendations expressed in this material are those of the author(s) and do not necessarily reflect the views of the National Science Foundation.</a:t>
            </a:r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661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27952-3404-8942-F54B-2F2EF5A6D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Hybrid Organic-Inorganic Metal Halide Perovskites as Laser Gain Medium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83385-B985-18DF-8952-BAC55B5F4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" y="1383204"/>
            <a:ext cx="5401565" cy="4882200"/>
          </a:xfrm>
        </p:spPr>
        <p:txBody>
          <a:bodyPr>
            <a:normAutofit/>
          </a:bodyPr>
          <a:lstStyle/>
          <a:p>
            <a:r>
              <a:rPr lang="en-US" sz="2600" dirty="0"/>
              <a:t>Perovskites have properties such as long charge carrier lifetimes, high charge carrier mobilities, high quantum yields, tunable bandgaps, and high absorption coefficients</a:t>
            </a:r>
            <a:r>
              <a:rPr lang="en-US" sz="2600" baseline="30000" dirty="0"/>
              <a:t>1</a:t>
            </a:r>
          </a:p>
          <a:p>
            <a:r>
              <a:rPr lang="en-US" sz="2600" dirty="0"/>
              <a:t>Promising for use as gain media in lasers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35E2D7-4917-AB75-6654-BDF9B88BD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4" descr="A diagram of a molecule&#10;&#10;Description automatically generated">
            <a:extLst>
              <a:ext uri="{FF2B5EF4-FFF2-40B4-BE49-F238E27FC236}">
                <a16:creationId xmlns:a16="http://schemas.microsoft.com/office/drawing/2014/main" id="{CEC7E2A5-C657-5D57-641E-620199612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353" y="1383204"/>
            <a:ext cx="3526969" cy="350014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11CFC90-BAF7-DB29-AC0E-2D20E4E6D6AF}"/>
              </a:ext>
            </a:extLst>
          </p:cNvPr>
          <p:cNvSpPr txBox="1"/>
          <p:nvPr/>
        </p:nvSpPr>
        <p:spPr>
          <a:xfrm>
            <a:off x="7233615" y="5255885"/>
            <a:ext cx="35767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Okumura, R. et. </a:t>
            </a:r>
            <a:r>
              <a:rPr lang="en-US" sz="15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al.</a:t>
            </a:r>
            <a:r>
              <a:rPr lang="en-US" sz="15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sz="1500" i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Chemistry Proceedings </a:t>
            </a:r>
            <a:r>
              <a:rPr lang="en-US" sz="1500" b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2022</a:t>
            </a:r>
            <a:r>
              <a:rPr lang="en-US" sz="15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500" i="1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9</a:t>
            </a:r>
            <a:r>
              <a:rPr lang="en-US" sz="15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(1), 11.</a:t>
            </a:r>
            <a:r>
              <a:rPr lang="en-US" sz="15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6832001-01F8-F876-42A6-5F9966906C1B}"/>
              </a:ext>
            </a:extLst>
          </p:cNvPr>
          <p:cNvSpPr txBox="1"/>
          <p:nvPr/>
        </p:nvSpPr>
        <p:spPr>
          <a:xfrm>
            <a:off x="268473" y="5255885"/>
            <a:ext cx="612784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500" kern="100" baseline="30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</a:t>
            </a:r>
            <a:r>
              <a:rPr lang="en-US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Moon, J. et. </a:t>
            </a:r>
            <a:r>
              <a:rPr lang="en-US" sz="15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al. </a:t>
            </a:r>
            <a:r>
              <a:rPr lang="en-US" sz="15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ACS applied materials &amp; interfaces </a:t>
            </a:r>
            <a:r>
              <a:rPr lang="en-US" sz="15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2021</a:t>
            </a:r>
            <a:r>
              <a:rPr lang="en-US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5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13</a:t>
            </a:r>
            <a:r>
              <a:rPr lang="en-US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(4), 5368-5378.</a:t>
            </a:r>
          </a:p>
        </p:txBody>
      </p:sp>
    </p:spTree>
    <p:extLst>
      <p:ext uri="{BB962C8B-B14F-4D97-AF65-F5344CB8AC3E}">
        <p14:creationId xmlns:p14="http://schemas.microsoft.com/office/powerpoint/2010/main" val="971205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70970-8052-031D-0B43-7AB3F2267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23BE6-1E7E-273A-A977-7FDED07C3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Motivation: Patterning Perovskites into Laser Cavities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A8B25-8955-0316-CB46-3FDDFCAF8C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" y="1325146"/>
            <a:ext cx="5735394" cy="4882200"/>
          </a:xfrm>
        </p:spPr>
        <p:txBody>
          <a:bodyPr>
            <a:normAutofit/>
          </a:bodyPr>
          <a:lstStyle/>
          <a:p>
            <a:r>
              <a:rPr lang="en-US" sz="2600" dirty="0"/>
              <a:t>The patterned perovskite film functions as the gain medium and the optical cavity</a:t>
            </a:r>
          </a:p>
          <a:p>
            <a:r>
              <a:rPr lang="en-US" sz="2600" dirty="0"/>
              <a:t>Optical cavities: confine light within the laser structure</a:t>
            </a:r>
          </a:p>
          <a:p>
            <a:pPr lvl="1"/>
            <a:r>
              <a:rPr lang="en-US" sz="2600" dirty="0"/>
              <a:t>Patterned perovskite can be used as optical cavities to provide feedback and stimulated emission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5A60E2-A8DB-348C-0E48-BAB22F848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3</a:t>
            </a:fld>
            <a:endParaRPr lang="en-US"/>
          </a:p>
        </p:txBody>
      </p:sp>
      <p:pic>
        <p:nvPicPr>
          <p:cNvPr id="6" name="Picture 5" descr="A red arrow pointing at a line&#10;&#10;Description automatically generated">
            <a:extLst>
              <a:ext uri="{FF2B5EF4-FFF2-40B4-BE49-F238E27FC236}">
                <a16:creationId xmlns:a16="http://schemas.microsoft.com/office/drawing/2014/main" id="{B3639635-08FF-40FB-83DE-419B6DB8C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" t="9211" r="7569" b="14391"/>
          <a:stretch/>
        </p:blipFill>
        <p:spPr>
          <a:xfrm>
            <a:off x="6096000" y="1665513"/>
            <a:ext cx="5550605" cy="352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64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02FC6-B81E-A5FD-84F6-D6C46361D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9D73E-9D00-A60E-1DAC-C126F309D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Nanoimprint Lithography (NIL) for Patterning Perovskite Films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B69EED-7B93-CC34-6F8E-D93718BF20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788" y="1274021"/>
            <a:ext cx="7313185" cy="4882200"/>
          </a:xfrm>
        </p:spPr>
        <p:txBody>
          <a:bodyPr>
            <a:normAutofit/>
          </a:bodyPr>
          <a:lstStyle/>
          <a:p>
            <a:r>
              <a:rPr lang="en-US" sz="2600" dirty="0"/>
              <a:t>Conventional patterning techniques (e.g. photolithography &amp; e-beam lithography) use polar solvents that degrade perovskites</a:t>
            </a:r>
            <a:r>
              <a:rPr lang="en-US" sz="2600" baseline="30000" dirty="0"/>
              <a:t>2</a:t>
            </a:r>
          </a:p>
          <a:p>
            <a:r>
              <a:rPr lang="en-US" sz="2600" dirty="0"/>
              <a:t>NIL uses heat and pressure to pattern the perovskites</a:t>
            </a:r>
          </a:p>
          <a:p>
            <a:r>
              <a:rPr lang="en-US" sz="2600" dirty="0"/>
              <a:t>REU project goal: verify imprinting on glass and silicon with a flat stamp before moving to a patterned grating stamp</a:t>
            </a:r>
          </a:p>
          <a:p>
            <a:r>
              <a:rPr lang="en-US" sz="2600" dirty="0"/>
              <a:t>Long-term goal: create photonic crystal cavity structures on perovskite thin films</a:t>
            </a:r>
            <a:endParaRPr lang="en-US" sz="2600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F3DDFB-B8EE-D0D9-82AD-2DD40CDD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4B3254B-F1CD-B69F-6774-0AB9BB29F7FB}"/>
              </a:ext>
            </a:extLst>
          </p:cNvPr>
          <p:cNvSpPr txBox="1"/>
          <p:nvPr/>
        </p:nvSpPr>
        <p:spPr>
          <a:xfrm>
            <a:off x="165788" y="5504137"/>
            <a:ext cx="612784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800"/>
              </a:spcAft>
            </a:pPr>
            <a:r>
              <a:rPr lang="en-US" sz="1500" kern="100" baseline="30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</a:t>
            </a:r>
            <a:r>
              <a:rPr lang="en-US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Moon, J. et. </a:t>
            </a:r>
            <a:r>
              <a:rPr lang="en-US" sz="1500" kern="100" dirty="0"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al. </a:t>
            </a:r>
            <a:r>
              <a:rPr lang="en-US" sz="15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ACS Photonics </a:t>
            </a:r>
            <a:r>
              <a:rPr lang="en-US" sz="15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2022</a:t>
            </a:r>
            <a:r>
              <a:rPr lang="en-US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sz="1500" i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9</a:t>
            </a:r>
            <a:r>
              <a:rPr lang="en-US" sz="15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(6), 1984-1991.</a:t>
            </a:r>
          </a:p>
        </p:txBody>
      </p:sp>
      <p:pic>
        <p:nvPicPr>
          <p:cNvPr id="12" name="Picture 11" descr="A pink square with white circles&#10;&#10;Description automatically generated">
            <a:extLst>
              <a:ext uri="{FF2B5EF4-FFF2-40B4-BE49-F238E27FC236}">
                <a16:creationId xmlns:a16="http://schemas.microsoft.com/office/drawing/2014/main" id="{7571A0B2-1C29-1046-28B6-78A8C8F006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10" t="2865" r="7612" b="17859"/>
          <a:stretch/>
        </p:blipFill>
        <p:spPr>
          <a:xfrm>
            <a:off x="6995606" y="1696612"/>
            <a:ext cx="5196394" cy="388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620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CE0F5-16DE-DA15-CEB3-67BF5D7EB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NIL Method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40407E-BC2A-7DC6-649C-75C462264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 descr="A screenshot of a video game&#10;&#10;Description automatically generated">
            <a:extLst>
              <a:ext uri="{FF2B5EF4-FFF2-40B4-BE49-F238E27FC236}">
                <a16:creationId xmlns:a16="http://schemas.microsoft.com/office/drawing/2014/main" id="{CFB23FF0-3D02-3B70-A000-B969EB72A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10556" r="9048" b="36746"/>
          <a:stretch/>
        </p:blipFill>
        <p:spPr>
          <a:xfrm>
            <a:off x="2510971" y="1811840"/>
            <a:ext cx="7170057" cy="323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83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9A45CC-9A42-CAAD-D8A7-27A13778F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7A659-65DE-1FB4-90B5-C0B53AB2E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Stamp Preparation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B82BD-06CA-071C-96D3-DF15A8086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" y="1281603"/>
            <a:ext cx="11823028" cy="4882200"/>
          </a:xfrm>
        </p:spPr>
        <p:txBody>
          <a:bodyPr>
            <a:normAutofit/>
          </a:bodyPr>
          <a:lstStyle/>
          <a:p>
            <a:r>
              <a:rPr lang="en-US" sz="2600" dirty="0"/>
              <a:t>Flat Si stamp coated with FDTS (an anti-adhesion layer)</a:t>
            </a:r>
          </a:p>
          <a:p>
            <a:pPr lvl="1"/>
            <a:r>
              <a:rPr lang="en-US" sz="2600" dirty="0"/>
              <a:t>Needed for clean stamp release after imprinting</a:t>
            </a:r>
          </a:p>
          <a:p>
            <a:r>
              <a:rPr lang="en-US" sz="2600" dirty="0"/>
              <a:t>Contact angle measured to confirm hydrophobicity (&gt;100</a:t>
            </a:r>
            <a:r>
              <a:rPr lang="en-US" sz="2600" baseline="30000" dirty="0"/>
              <a:t>o </a:t>
            </a:r>
            <a:r>
              <a:rPr lang="en-US" sz="2600" dirty="0"/>
              <a:t>needed for clean release)</a:t>
            </a:r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28814-A200-D1AA-EB99-2BD94FA86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6</a:t>
            </a:fld>
            <a:endParaRPr lang="en-US"/>
          </a:p>
        </p:txBody>
      </p:sp>
      <p:pic>
        <p:nvPicPr>
          <p:cNvPr id="6" name="Picture 5" descr="A diagram of a molecule&#10;&#10;Description automatically generated">
            <a:extLst>
              <a:ext uri="{FF2B5EF4-FFF2-40B4-BE49-F238E27FC236}">
                <a16:creationId xmlns:a16="http://schemas.microsoft.com/office/drawing/2014/main" id="{03628DFB-6DB7-E118-07FA-6871D61CA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229" y="3373420"/>
            <a:ext cx="4337942" cy="1197591"/>
          </a:xfrm>
          <a:prstGeom prst="rect">
            <a:avLst/>
          </a:prstGeom>
        </p:spPr>
      </p:pic>
      <p:pic>
        <p:nvPicPr>
          <p:cNvPr id="8" name="Picture 7" descr="A black background with red and blue lines&#10;&#10;Description automatically generated">
            <a:extLst>
              <a:ext uri="{FF2B5EF4-FFF2-40B4-BE49-F238E27FC236}">
                <a16:creationId xmlns:a16="http://schemas.microsoft.com/office/drawing/2014/main" id="{E637DD39-C73D-84C4-6D6D-6C8921907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0" t="43576" r="30275" b="15902"/>
          <a:stretch/>
        </p:blipFill>
        <p:spPr>
          <a:xfrm>
            <a:off x="975201" y="3357836"/>
            <a:ext cx="4772267" cy="2426351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09EB8A8-6183-7F89-E4CA-8B42BD2E36D2}"/>
              </a:ext>
            </a:extLst>
          </p:cNvPr>
          <p:cNvCxnSpPr/>
          <p:nvPr/>
        </p:nvCxnSpPr>
        <p:spPr>
          <a:xfrm>
            <a:off x="4812742" y="3722703"/>
            <a:ext cx="1096739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820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693DDA-2F70-C5E1-462B-230A5BEDF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4A492-C426-5359-9D4F-9452126D2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NIL Procedure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FFCE54-EB84-8BC4-A140-14EB8496E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406" y="1354175"/>
            <a:ext cx="5938594" cy="4882200"/>
          </a:xfrm>
        </p:spPr>
        <p:txBody>
          <a:bodyPr>
            <a:normAutofit/>
          </a:bodyPr>
          <a:lstStyle/>
          <a:p>
            <a:r>
              <a:rPr lang="en-US" sz="2600" dirty="0"/>
              <a:t>MAPbBr</a:t>
            </a:r>
            <a:r>
              <a:rPr lang="en-US" sz="2600" baseline="-25000" dirty="0"/>
              <a:t>3</a:t>
            </a:r>
            <a:r>
              <a:rPr lang="en-US" sz="2600" dirty="0"/>
              <a:t> thin films prepared on glass and Si substrates by Dr. </a:t>
            </a:r>
            <a:r>
              <a:rPr lang="en-US" sz="2600" dirty="0" err="1"/>
              <a:t>Xiaotong</a:t>
            </a:r>
            <a:r>
              <a:rPr lang="en-US" sz="2600" dirty="0"/>
              <a:t> Li’s group</a:t>
            </a:r>
          </a:p>
          <a:p>
            <a:r>
              <a:rPr lang="en-US" sz="2600" dirty="0"/>
              <a:t>Imprinted with flat stamp at 100</a:t>
            </a:r>
            <a:r>
              <a:rPr lang="en-US" sz="2600" baseline="30000" dirty="0"/>
              <a:t>o</a:t>
            </a:r>
            <a:r>
              <a:rPr lang="en-US" sz="2600" dirty="0"/>
              <a:t>C, 70 bar for 20 minutes</a:t>
            </a:r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F622F7-7C88-EE09-D784-44C807A3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7</a:t>
            </a:fld>
            <a:endParaRPr lang="en-US"/>
          </a:p>
        </p:txBody>
      </p:sp>
      <p:pic>
        <p:nvPicPr>
          <p:cNvPr id="7" name="Picture 6" descr="A machine with buttons and a glass cover&#10;&#10;Description automatically generated">
            <a:extLst>
              <a:ext uri="{FF2B5EF4-FFF2-40B4-BE49-F238E27FC236}">
                <a16:creationId xmlns:a16="http://schemas.microsoft.com/office/drawing/2014/main" id="{2C9D6182-2AE6-82A6-5E3F-31D43EB08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692" y="1354175"/>
            <a:ext cx="4115207" cy="396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900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694EC0-C0BE-4DE0-FE38-35A070301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A80FC-003D-4917-DCCF-7F2D47314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Contact Angle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7F35E3-2C8C-DAA1-5B2E-346CF1733D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715" y="1354175"/>
            <a:ext cx="11419506" cy="3580682"/>
          </a:xfrm>
        </p:spPr>
        <p:txBody>
          <a:bodyPr>
            <a:normAutofit/>
          </a:bodyPr>
          <a:lstStyle/>
          <a:p>
            <a:r>
              <a:rPr lang="en-US" sz="2600" dirty="0"/>
              <a:t>Average contact angle 104.49</a:t>
            </a:r>
            <a:r>
              <a:rPr lang="en-US" sz="2600" baseline="30000" dirty="0"/>
              <a:t>o</a:t>
            </a:r>
            <a:r>
              <a:rPr lang="en-US" sz="2600" dirty="0"/>
              <a:t> (left: 102.42</a:t>
            </a:r>
            <a:r>
              <a:rPr lang="en-US" sz="2600" baseline="30000" dirty="0"/>
              <a:t>o</a:t>
            </a:r>
            <a:r>
              <a:rPr lang="en-US" sz="2600" dirty="0"/>
              <a:t>, right: 106.57</a:t>
            </a:r>
            <a:r>
              <a:rPr lang="en-US" sz="2600" baseline="30000" dirty="0"/>
              <a:t>o</a:t>
            </a:r>
            <a:r>
              <a:rPr lang="en-US" sz="2600" dirty="0"/>
              <a:t>)</a:t>
            </a:r>
          </a:p>
          <a:p>
            <a:r>
              <a:rPr lang="en-US" sz="2600" dirty="0"/>
              <a:t>Meets the &gt;100</a:t>
            </a:r>
            <a:r>
              <a:rPr lang="en-US" sz="2600" baseline="30000" dirty="0"/>
              <a:t>o</a:t>
            </a:r>
            <a:r>
              <a:rPr lang="en-US" sz="2600" dirty="0"/>
              <a:t> hydrophobicity criterion for clean stamp release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0C7E72-7747-D081-70A4-5637DAA54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A black circle with red and blue arrows and a black circle with a red and blue arrow&#10;&#10;Description automatically generated">
            <a:extLst>
              <a:ext uri="{FF2B5EF4-FFF2-40B4-BE49-F238E27FC236}">
                <a16:creationId xmlns:a16="http://schemas.microsoft.com/office/drawing/2014/main" id="{9BA4632E-9208-177B-3A84-701E872C05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430" t="16866" r="22519" b="23754"/>
          <a:stretch/>
        </p:blipFill>
        <p:spPr>
          <a:xfrm>
            <a:off x="3531537" y="2738116"/>
            <a:ext cx="4571861" cy="26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08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09585-3E54-D35F-A196-0C94D9CCC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F0DA47-5B25-EFBD-FB06-07B3BFB96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Results: Imprinting on Glass Substrates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E203F-37A7-7E99-6D51-EF0DBD376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885B08-ED83-4E80-81DD-27C80F4EAFCA}" type="slidenum">
              <a:rPr lang="en-US" smtClean="0"/>
              <a:t>9</a:t>
            </a:fld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67E6E4D-88C6-1E2E-D6F9-065349B576AF}"/>
              </a:ext>
            </a:extLst>
          </p:cNvPr>
          <p:cNvSpPr txBox="1"/>
          <p:nvPr/>
        </p:nvSpPr>
        <p:spPr>
          <a:xfrm>
            <a:off x="3325706" y="1026591"/>
            <a:ext cx="939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353110-8F18-3B01-8961-645815FB95EA}"/>
              </a:ext>
            </a:extLst>
          </p:cNvPr>
          <p:cNvSpPr txBox="1"/>
          <p:nvPr/>
        </p:nvSpPr>
        <p:spPr>
          <a:xfrm>
            <a:off x="6355546" y="1026591"/>
            <a:ext cx="7248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After</a:t>
            </a:r>
          </a:p>
        </p:txBody>
      </p:sp>
      <p:pic>
        <p:nvPicPr>
          <p:cNvPr id="18" name="Picture 17" descr="A square object on a white surface&#10;&#10;Description automatically generated">
            <a:extLst>
              <a:ext uri="{FF2B5EF4-FFF2-40B4-BE49-F238E27FC236}">
                <a16:creationId xmlns:a16="http://schemas.microsoft.com/office/drawing/2014/main" id="{E8760B0A-C15A-506F-2A2E-030A7CD9C7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1" r="8902"/>
          <a:stretch/>
        </p:blipFill>
        <p:spPr>
          <a:xfrm>
            <a:off x="3325706" y="1640098"/>
            <a:ext cx="1799770" cy="1788902"/>
          </a:xfrm>
          <a:prstGeom prst="rect">
            <a:avLst/>
          </a:prstGeom>
        </p:spPr>
      </p:pic>
      <p:pic>
        <p:nvPicPr>
          <p:cNvPr id="20" name="Picture 19" descr="A square in a plastic container&#10;&#10;Description automatically generated">
            <a:extLst>
              <a:ext uri="{FF2B5EF4-FFF2-40B4-BE49-F238E27FC236}">
                <a16:creationId xmlns:a16="http://schemas.microsoft.com/office/drawing/2014/main" id="{8B4BF82D-CE0E-364F-F2A5-22472A08B9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10" t="11748" r="13401" b="7338"/>
          <a:stretch/>
        </p:blipFill>
        <p:spPr>
          <a:xfrm>
            <a:off x="6355546" y="1640098"/>
            <a:ext cx="1799771" cy="1788902"/>
          </a:xfrm>
          <a:prstGeom prst="rect">
            <a:avLst/>
          </a:prstGeom>
        </p:spPr>
      </p:pic>
      <p:pic>
        <p:nvPicPr>
          <p:cNvPr id="24" name="Picture 23" descr="A square glass on a blue surface&#10;&#10;Description automatically generated">
            <a:extLst>
              <a:ext uri="{FF2B5EF4-FFF2-40B4-BE49-F238E27FC236}">
                <a16:creationId xmlns:a16="http://schemas.microsoft.com/office/drawing/2014/main" id="{789F6FD1-42EE-69A9-92EB-9D89EA985E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37" t="6930" r="3150" b="3780"/>
          <a:stretch/>
        </p:blipFill>
        <p:spPr>
          <a:xfrm>
            <a:off x="3325705" y="3925831"/>
            <a:ext cx="1799771" cy="1788903"/>
          </a:xfrm>
          <a:prstGeom prst="rect">
            <a:avLst/>
          </a:prstGeom>
        </p:spPr>
      </p:pic>
      <p:pic>
        <p:nvPicPr>
          <p:cNvPr id="26" name="Picture 25" descr="A square object on a blue surface&#10;&#10;Description automatically generated">
            <a:extLst>
              <a:ext uri="{FF2B5EF4-FFF2-40B4-BE49-F238E27FC236}">
                <a16:creationId xmlns:a16="http://schemas.microsoft.com/office/drawing/2014/main" id="{08AB17AF-458D-B6F0-2094-9070B10315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74" r="10038"/>
          <a:stretch/>
        </p:blipFill>
        <p:spPr>
          <a:xfrm>
            <a:off x="6355546" y="3925830"/>
            <a:ext cx="1799771" cy="178890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3BA50B89-AA1E-223D-5568-6E82A8FB4E8F}"/>
              </a:ext>
            </a:extLst>
          </p:cNvPr>
          <p:cNvSpPr txBox="1"/>
          <p:nvPr/>
        </p:nvSpPr>
        <p:spPr>
          <a:xfrm rot="16200000">
            <a:off x="2075723" y="2334494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Sample #1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F1B58C-4085-1648-0DA2-401B8E24BF29}"/>
              </a:ext>
            </a:extLst>
          </p:cNvPr>
          <p:cNvSpPr txBox="1"/>
          <p:nvPr/>
        </p:nvSpPr>
        <p:spPr>
          <a:xfrm rot="16200000">
            <a:off x="2075723" y="4620225"/>
            <a:ext cx="126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Sample #2</a:t>
            </a:r>
          </a:p>
        </p:txBody>
      </p:sp>
    </p:spTree>
    <p:extLst>
      <p:ext uri="{BB962C8B-B14F-4D97-AF65-F5344CB8AC3E}">
        <p14:creationId xmlns:p14="http://schemas.microsoft.com/office/powerpoint/2010/main" val="6735357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10294</TotalTime>
  <Words>596</Words>
  <Application>Microsoft Macintosh PowerPoint</Application>
  <PresentationFormat>Widescreen</PresentationFormat>
  <Paragraphs>92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Nanoimprinted Laser Cavities on Silicon</vt:lpstr>
      <vt:lpstr>Hybrid Organic-Inorganic Metal Halide Perovskites as Laser Gain Medium</vt:lpstr>
      <vt:lpstr>Motivation: Patterning Perovskites into Laser Cavities</vt:lpstr>
      <vt:lpstr>Nanoimprint Lithography (NIL) for Patterning Perovskite Films</vt:lpstr>
      <vt:lpstr>NIL Method</vt:lpstr>
      <vt:lpstr>Stamp Preparation</vt:lpstr>
      <vt:lpstr>NIL Procedure</vt:lpstr>
      <vt:lpstr>Results: Contact Angle</vt:lpstr>
      <vt:lpstr>Results: Imprinting on Glass Substrates</vt:lpstr>
      <vt:lpstr>Results: Imprinting on Silicon Substrates</vt:lpstr>
      <vt:lpstr>Conclusion &amp; Future Work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Phillip M Strader</dc:creator>
  <cp:lastModifiedBy>McLane, April E</cp:lastModifiedBy>
  <cp:revision>12</cp:revision>
  <dcterms:created xsi:type="dcterms:W3CDTF">2022-05-16T14:38:37Z</dcterms:created>
  <dcterms:modified xsi:type="dcterms:W3CDTF">2026-07-27T17:56:31Z</dcterms:modified>
</cp:coreProperties>
</file>