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6858000" cx="12192000"/>
  <p:notesSz cx="6858000" cy="9144000"/>
  <p:embeddedFontLst>
    <p:embeddedFont>
      <p:font typeface="Helvetica Neue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regular.fntdata"/><Relationship Id="rId11" Type="http://schemas.openxmlformats.org/officeDocument/2006/relationships/slide" Target="slides/slide7.xml"/><Relationship Id="rId22" Type="http://schemas.openxmlformats.org/officeDocument/2006/relationships/font" Target="fonts/HelveticaNeue-italic.fntdata"/><Relationship Id="rId10" Type="http://schemas.openxmlformats.org/officeDocument/2006/relationships/slide" Target="slides/slide6.xml"/><Relationship Id="rId21" Type="http://schemas.openxmlformats.org/officeDocument/2006/relationships/font" Target="fonts/HelveticaNeue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schemas.openxmlformats.org/officeDocument/2006/relationships/font" Target="fonts/HelveticaNeue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f5aec53e1e_1_1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f5aec53e1e_1_1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g3f5aec53e1e_1_1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5aec53e1e_1_2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f5aec53e1e_1_2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3f5aec53e1e_1_25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f5aec53e1e_1_2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f5aec53e1e_1_2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g3f5aec53e1e_1_27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f5aec53e1e_1_2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f5aec53e1e_1_2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g3f5aec53e1e_1_28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5aec53e1e_1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f5aec53e1e_1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3f5aec53e1e_1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5aec53e1e_1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g3f5aec53e1e_1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5aec53e1e_1_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f5aec53e1e_1_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g3f5aec53e1e_1_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5aec53e1e_1_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f5aec53e1e_1_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3f5aec53e1e_1_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5aec53e1e_1_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f5aec53e1e_1_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3f5aec53e1e_1_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5aec53e1e_1_1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f5aec53e1e_1_1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3f5aec53e1e_1_1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5aec53e1e_1_2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f5aec53e1e_1_2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g3f5aec53e1e_1_2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" name="Google Shape;22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2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 rot="5400000">
            <a:off x="3581203" y="-2432479"/>
            <a:ext cx="4882200" cy="11729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1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6" name="Google Shape;86;p12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" type="body"/>
          </p:nvPr>
        </p:nvSpPr>
        <p:spPr>
          <a:xfrm>
            <a:off x="157406" y="991318"/>
            <a:ext cx="11729794" cy="48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3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4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Google Shape;51;p6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7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9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10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6.xml"/><Relationship Id="rId10" Type="http://schemas.openxmlformats.org/officeDocument/2006/relationships/slideLayout" Target="../slideLayouts/slideLayout5.xml"/><Relationship Id="rId1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7.xml"/><Relationship Id="rId1" Type="http://schemas.openxmlformats.org/officeDocument/2006/relationships/image" Target="../media/image2.jpg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14.png"/><Relationship Id="rId9" Type="http://schemas.openxmlformats.org/officeDocument/2006/relationships/slideLayout" Target="../slideLayouts/slideLayout4.xml"/><Relationship Id="rId15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9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1" y="0"/>
            <a:ext cx="12192000" cy="887702"/>
          </a:xfrm>
          <a:prstGeom prst="rect">
            <a:avLst/>
          </a:prstGeom>
          <a:solidFill>
            <a:srgbClr val="52525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157406" y="991318"/>
            <a:ext cx="11729794" cy="48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673814" y="6184591"/>
            <a:ext cx="780774" cy="5576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transport, wheel&#10;&#10;Description automatically generated" id="15" name="Google Shape;15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6708" y="6061250"/>
            <a:ext cx="677496" cy="6810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, logo&#10;&#10;Description automatically generated" id="16" name="Google Shape;1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8309" y="6109843"/>
            <a:ext cx="1397082" cy="6722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&#10;&#10;Description automatically generated" id="17" name="Google Shape;1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0737" y="6146504"/>
            <a:ext cx="1205043" cy="5269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horizontal and vertical variations of the University of North Carolina at Chapel Hill signature." id="18" name="Google Shape;18;p1"/>
          <p:cNvPicPr preferRelativeResize="0"/>
          <p:nvPr/>
        </p:nvPicPr>
        <p:blipFill rotWithShape="1">
          <a:blip r:embed="rId5">
            <a:alphaModFix/>
          </a:blip>
          <a:srcRect b="37296" l="13407" r="51922" t="37112"/>
          <a:stretch/>
        </p:blipFill>
        <p:spPr>
          <a:xfrm>
            <a:off x="4850375" y="6109843"/>
            <a:ext cx="2102328" cy="63526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6"/>
    <p:sldLayoutId id="2147483649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Relationship Id="rId4" Type="http://schemas.openxmlformats.org/officeDocument/2006/relationships/image" Target="../media/image27.png"/><Relationship Id="rId5" Type="http://schemas.openxmlformats.org/officeDocument/2006/relationships/image" Target="../media/image22.png"/><Relationship Id="rId6" Type="http://schemas.openxmlformats.org/officeDocument/2006/relationships/image" Target="../media/image2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nature.com/articles/s41467-021-22049-8" TargetMode="External"/><Relationship Id="rId4" Type="http://schemas.openxmlformats.org/officeDocument/2006/relationships/hyperlink" Target="https://www.cell.com/matter/fulltext/S2590-2385(24)00489-2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29.png"/><Relationship Id="rId10" Type="http://schemas.openxmlformats.org/officeDocument/2006/relationships/image" Target="../media/image24.jpg"/><Relationship Id="rId1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12.jpg"/><Relationship Id="rId9" Type="http://schemas.openxmlformats.org/officeDocument/2006/relationships/image" Target="../media/image18.jpg"/><Relationship Id="rId5" Type="http://schemas.openxmlformats.org/officeDocument/2006/relationships/image" Target="../media/image13.jpg"/><Relationship Id="rId6" Type="http://schemas.openxmlformats.org/officeDocument/2006/relationships/image" Target="../media/image5.jpg"/><Relationship Id="rId7" Type="http://schemas.openxmlformats.org/officeDocument/2006/relationships/image" Target="../media/image11.jpg"/><Relationship Id="rId8" Type="http://schemas.openxmlformats.org/officeDocument/2006/relationships/image" Target="../media/image2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/>
          <p:nvPr>
            <p:ph type="ctrTitle"/>
          </p:nvPr>
        </p:nvSpPr>
        <p:spPr>
          <a:xfrm>
            <a:off x="1524000" y="1854221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ML Analysis of Real Time Spectral Data During Perovskite Fabrication</a:t>
            </a:r>
            <a:endParaRPr/>
          </a:p>
        </p:txBody>
      </p:sp>
      <p:sp>
        <p:nvSpPr>
          <p:cNvPr id="92" name="Google Shape;92;p13"/>
          <p:cNvSpPr txBox="1"/>
          <p:nvPr>
            <p:ph idx="1" type="subTitle"/>
          </p:nvPr>
        </p:nvSpPr>
        <p:spPr>
          <a:xfrm>
            <a:off x="1524000" y="3602050"/>
            <a:ext cx="9144000" cy="22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Kathy Guo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i="1" lang="en-US" sz="2000"/>
              <a:t>Cornell University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i="1" lang="en-US" sz="2000"/>
              <a:t>North Carolina State University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i="1" lang="en-US" sz="2000"/>
              <a:t>Boyu Guo, Ali Shashaani, Aram Amassian</a:t>
            </a:r>
            <a:endParaRPr i="1" sz="2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i="1" lang="en-US" sz="2000"/>
              <a:t>Department of Materials Science and Engineering and Industrial and Systems Engineering and Carbon Electronics Laboratories (ORaCEL)</a:t>
            </a:r>
            <a:endParaRPr i="1" sz="2000"/>
          </a:p>
        </p:txBody>
      </p:sp>
      <p:sp>
        <p:nvSpPr>
          <p:cNvPr id="93" name="Google Shape;93;p13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2"/>
          <p:cNvSpPr txBox="1"/>
          <p:nvPr>
            <p:ph idx="12" type="sldNum"/>
          </p:nvPr>
        </p:nvSpPr>
        <p:spPr>
          <a:xfrm>
            <a:off x="8787665" y="4991372"/>
            <a:ext cx="692400" cy="423300"/>
          </a:xfrm>
          <a:prstGeom prst="rect">
            <a:avLst/>
          </a:prstGeom>
        </p:spPr>
        <p:txBody>
          <a:bodyPr anchorCtr="0" anchor="ctr" bIns="95225" lIns="95225" spcFirstLastPara="1" rIns="95225" wrap="square" tIns="952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250"/>
              <a:t>‹#›</a:t>
            </a:fld>
            <a:endParaRPr sz="1250"/>
          </a:p>
        </p:txBody>
      </p:sp>
      <p:pic>
        <p:nvPicPr>
          <p:cNvPr id="189" name="Google Shape;189;p22" title="BackdropML2.png"/>
          <p:cNvPicPr preferRelativeResize="0"/>
          <p:nvPr/>
        </p:nvPicPr>
        <p:blipFill rotWithShape="1">
          <a:blip r:embed="rId3">
            <a:alphaModFix/>
          </a:blip>
          <a:srcRect b="17324" l="3726" r="3827" t="223"/>
          <a:stretch/>
        </p:blipFill>
        <p:spPr>
          <a:xfrm>
            <a:off x="6095649" y="1156633"/>
            <a:ext cx="5449900" cy="486074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2"/>
          <p:cNvSpPr txBox="1"/>
          <p:nvPr/>
        </p:nvSpPr>
        <p:spPr>
          <a:xfrm>
            <a:off x="6189792" y="1005731"/>
            <a:ext cx="7743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Dispense Perovskite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1" name="Google Shape;191;p22"/>
          <p:cNvSpPr txBox="1"/>
          <p:nvPr/>
        </p:nvSpPr>
        <p:spPr>
          <a:xfrm>
            <a:off x="6588499" y="1666193"/>
            <a:ext cx="205500" cy="1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>
                <a:latin typeface="Helvetica Neue"/>
                <a:ea typeface="Helvetica Neue"/>
                <a:cs typeface="Helvetica Neue"/>
                <a:sym typeface="Helvetica Neue"/>
              </a:rPr>
              <a:t>0s</a:t>
            </a:r>
            <a:endParaRPr sz="875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2" name="Google Shape;192;p22"/>
          <p:cNvSpPr txBox="1"/>
          <p:nvPr/>
        </p:nvSpPr>
        <p:spPr>
          <a:xfrm>
            <a:off x="6944984" y="1005731"/>
            <a:ext cx="5517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Start spinner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3" name="Google Shape;193;p22"/>
          <p:cNvSpPr txBox="1"/>
          <p:nvPr/>
        </p:nvSpPr>
        <p:spPr>
          <a:xfrm>
            <a:off x="6969779" y="1546800"/>
            <a:ext cx="262200" cy="2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>
                <a:latin typeface="Helvetica Neue"/>
                <a:ea typeface="Helvetica Neue"/>
                <a:cs typeface="Helvetica Neue"/>
                <a:sym typeface="Helvetica Neue"/>
              </a:rPr>
              <a:t>12s</a:t>
            </a:r>
            <a:endParaRPr sz="875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4" name="Google Shape;194;p22"/>
          <p:cNvSpPr txBox="1"/>
          <p:nvPr/>
        </p:nvSpPr>
        <p:spPr>
          <a:xfrm>
            <a:off x="7431425" y="1230492"/>
            <a:ext cx="377700" cy="16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>
                <a:latin typeface="Helvetica Neue"/>
                <a:ea typeface="Helvetica Neue"/>
                <a:cs typeface="Helvetica Neue"/>
                <a:sym typeface="Helvetica Neue"/>
              </a:rPr>
              <a:t>18.5s</a:t>
            </a:r>
            <a:endParaRPr sz="875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5" name="Google Shape;195;p22"/>
          <p:cNvSpPr txBox="1"/>
          <p:nvPr/>
        </p:nvSpPr>
        <p:spPr>
          <a:xfrm>
            <a:off x="7866209" y="1558148"/>
            <a:ext cx="328500" cy="1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>
                <a:latin typeface="Helvetica Neue"/>
                <a:ea typeface="Helvetica Neue"/>
                <a:cs typeface="Helvetica Neue"/>
                <a:sym typeface="Helvetica Neue"/>
              </a:rPr>
              <a:t>19s</a:t>
            </a:r>
            <a:endParaRPr sz="875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6" name="Google Shape;196;p22"/>
          <p:cNvSpPr/>
          <p:nvPr/>
        </p:nvSpPr>
        <p:spPr>
          <a:xfrm>
            <a:off x="10482429" y="2025335"/>
            <a:ext cx="205500" cy="1201500"/>
          </a:xfrm>
          <a:prstGeom prst="bracketPair">
            <a:avLst/>
          </a:prstGeom>
          <a:solidFill>
            <a:srgbClr val="FFFFFF"/>
          </a:solidFill>
          <a:ln cap="flat" cmpd="sng" w="125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197" name="Google Shape;197;p22"/>
          <p:cNvSpPr txBox="1"/>
          <p:nvPr/>
        </p:nvSpPr>
        <p:spPr>
          <a:xfrm>
            <a:off x="10888587" y="1335306"/>
            <a:ext cx="328500" cy="1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>
                <a:latin typeface="Helvetica Neue"/>
                <a:ea typeface="Helvetica Neue"/>
                <a:cs typeface="Helvetica Neue"/>
                <a:sym typeface="Helvetica Neue"/>
              </a:rPr>
              <a:t>82s</a:t>
            </a:r>
            <a:endParaRPr sz="875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8" name="Google Shape;198;p22"/>
          <p:cNvSpPr/>
          <p:nvPr/>
        </p:nvSpPr>
        <p:spPr>
          <a:xfrm>
            <a:off x="10387946" y="2084786"/>
            <a:ext cx="229200" cy="1201500"/>
          </a:xfrm>
          <a:prstGeom prst="bracketPair">
            <a:avLst/>
          </a:prstGeom>
          <a:solidFill>
            <a:srgbClr val="FFFFFF"/>
          </a:solidFill>
          <a:ln cap="flat" cmpd="sng" w="1250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199" name="Google Shape;199;p22"/>
          <p:cNvSpPr/>
          <p:nvPr/>
        </p:nvSpPr>
        <p:spPr>
          <a:xfrm>
            <a:off x="11144663" y="2025335"/>
            <a:ext cx="205500" cy="1201500"/>
          </a:xfrm>
          <a:prstGeom prst="bracketPair">
            <a:avLst/>
          </a:prstGeom>
          <a:solidFill>
            <a:srgbClr val="FFFFFF"/>
          </a:solidFill>
          <a:ln cap="flat" cmpd="sng" w="125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200" name="Google Shape;200;p22"/>
          <p:cNvSpPr txBox="1"/>
          <p:nvPr/>
        </p:nvSpPr>
        <p:spPr>
          <a:xfrm>
            <a:off x="7967170" y="1001200"/>
            <a:ext cx="33087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Antisolvent dispense drip window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1" name="Google Shape;201;p22"/>
          <p:cNvSpPr/>
          <p:nvPr/>
        </p:nvSpPr>
        <p:spPr>
          <a:xfrm>
            <a:off x="11006986" y="2084786"/>
            <a:ext cx="229200" cy="1201500"/>
          </a:xfrm>
          <a:prstGeom prst="bracketPair">
            <a:avLst/>
          </a:prstGeom>
          <a:solidFill>
            <a:srgbClr val="FFFFFF"/>
          </a:solidFill>
          <a:ln cap="flat" cmpd="sng" w="1250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202" name="Google Shape;202;p22"/>
          <p:cNvSpPr/>
          <p:nvPr/>
        </p:nvSpPr>
        <p:spPr>
          <a:xfrm>
            <a:off x="10305510" y="2152239"/>
            <a:ext cx="229200" cy="1201500"/>
          </a:xfrm>
          <a:prstGeom prst="bracketPair">
            <a:avLst/>
          </a:prstGeom>
          <a:solidFill>
            <a:srgbClr val="FFFFFF"/>
          </a:solidFill>
          <a:ln cap="flat" cmpd="sng" w="125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203" name="Google Shape;203;p22"/>
          <p:cNvSpPr/>
          <p:nvPr/>
        </p:nvSpPr>
        <p:spPr>
          <a:xfrm>
            <a:off x="8648678" y="2025335"/>
            <a:ext cx="299700" cy="1577400"/>
          </a:xfrm>
          <a:prstGeom prst="bracketPair">
            <a:avLst/>
          </a:prstGeom>
          <a:noFill/>
          <a:ln cap="flat" cmpd="sng" w="125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204" name="Google Shape;204;p22"/>
          <p:cNvSpPr/>
          <p:nvPr/>
        </p:nvSpPr>
        <p:spPr>
          <a:xfrm>
            <a:off x="8560213" y="2086174"/>
            <a:ext cx="299700" cy="1577400"/>
          </a:xfrm>
          <a:prstGeom prst="bracketPair">
            <a:avLst/>
          </a:prstGeom>
          <a:solidFill>
            <a:srgbClr val="FFFFFF"/>
          </a:solidFill>
          <a:ln cap="flat" cmpd="sng" w="1250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205" name="Google Shape;205;p22"/>
          <p:cNvSpPr/>
          <p:nvPr/>
        </p:nvSpPr>
        <p:spPr>
          <a:xfrm>
            <a:off x="9187916" y="2026231"/>
            <a:ext cx="299700" cy="1577400"/>
          </a:xfrm>
          <a:prstGeom prst="bracketPair">
            <a:avLst/>
          </a:prstGeom>
          <a:noFill/>
          <a:ln cap="flat" cmpd="sng" w="125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206" name="Google Shape;206;p22"/>
          <p:cNvSpPr/>
          <p:nvPr/>
        </p:nvSpPr>
        <p:spPr>
          <a:xfrm>
            <a:off x="9106546" y="2087076"/>
            <a:ext cx="299700" cy="1577400"/>
          </a:xfrm>
          <a:prstGeom prst="bracketPair">
            <a:avLst/>
          </a:prstGeom>
          <a:solidFill>
            <a:srgbClr val="FFFFFF"/>
          </a:solidFill>
          <a:ln cap="flat" cmpd="sng" w="1250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207" name="Google Shape;207;p22"/>
          <p:cNvSpPr txBox="1"/>
          <p:nvPr/>
        </p:nvSpPr>
        <p:spPr>
          <a:xfrm>
            <a:off x="8275466" y="1660957"/>
            <a:ext cx="30003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>
                <a:latin typeface="Helvetica Neue"/>
                <a:ea typeface="Helvetica Neue"/>
                <a:cs typeface="Helvetica Neue"/>
                <a:sym typeface="Helvetica Neue"/>
              </a:rPr>
              <a:t>In-situ data from 500 - 900 nm during 6.5s, giving 8 pairs of spectral data with 1123 measurements per instrument</a:t>
            </a:r>
            <a:endParaRPr sz="875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8" name="Google Shape;208;p22"/>
          <p:cNvSpPr/>
          <p:nvPr/>
        </p:nvSpPr>
        <p:spPr>
          <a:xfrm>
            <a:off x="9021951" y="2146117"/>
            <a:ext cx="299700" cy="1577400"/>
          </a:xfrm>
          <a:prstGeom prst="bracketPair">
            <a:avLst/>
          </a:prstGeom>
          <a:solidFill>
            <a:srgbClr val="FFFFFF"/>
          </a:solidFill>
          <a:ln cap="flat" cmpd="sng" w="125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209" name="Google Shape;209;p22"/>
          <p:cNvSpPr/>
          <p:nvPr/>
        </p:nvSpPr>
        <p:spPr>
          <a:xfrm>
            <a:off x="10888587" y="2143624"/>
            <a:ext cx="229200" cy="1201500"/>
          </a:xfrm>
          <a:prstGeom prst="bracketPair">
            <a:avLst/>
          </a:prstGeom>
          <a:solidFill>
            <a:srgbClr val="FFFFFF"/>
          </a:solidFill>
          <a:ln cap="flat" cmpd="sng" w="125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210" name="Google Shape;210;p22"/>
          <p:cNvSpPr/>
          <p:nvPr/>
        </p:nvSpPr>
        <p:spPr>
          <a:xfrm>
            <a:off x="8474863" y="2145220"/>
            <a:ext cx="299700" cy="1577400"/>
          </a:xfrm>
          <a:prstGeom prst="bracketPair">
            <a:avLst/>
          </a:prstGeom>
          <a:solidFill>
            <a:srgbClr val="FFFFFF"/>
          </a:solidFill>
          <a:ln cap="flat" cmpd="sng" w="125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211" name="Google Shape;211;p22"/>
          <p:cNvSpPr txBox="1"/>
          <p:nvPr/>
        </p:nvSpPr>
        <p:spPr>
          <a:xfrm rot="-5400000">
            <a:off x="9831804" y="2644710"/>
            <a:ext cx="1143900" cy="1992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>
                <a:latin typeface="Helvetica Neue"/>
                <a:ea typeface="Helvetica Neue"/>
                <a:cs typeface="Helvetica Neue"/>
                <a:sym typeface="Helvetica Neue"/>
              </a:rPr>
              <a:t>Compressed UV-Vis</a:t>
            </a:r>
            <a:endParaRPr sz="875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2" name="Google Shape;212;p22"/>
          <p:cNvSpPr txBox="1"/>
          <p:nvPr/>
        </p:nvSpPr>
        <p:spPr>
          <a:xfrm rot="-5400000">
            <a:off x="8829630" y="2808772"/>
            <a:ext cx="684000" cy="2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PL Data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3" name="Google Shape;213;p22"/>
          <p:cNvSpPr txBox="1"/>
          <p:nvPr/>
        </p:nvSpPr>
        <p:spPr>
          <a:xfrm>
            <a:off x="7805741" y="3317790"/>
            <a:ext cx="6504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1123 x 1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8 times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" name="Google Shape;214;p22"/>
          <p:cNvSpPr txBox="1"/>
          <p:nvPr/>
        </p:nvSpPr>
        <p:spPr>
          <a:xfrm>
            <a:off x="9546277" y="2160547"/>
            <a:ext cx="774300" cy="5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/>
              <a:t>Convolutional Neural Network (CNN)</a:t>
            </a:r>
            <a:endParaRPr sz="875"/>
          </a:p>
        </p:txBody>
      </p:sp>
      <p:sp>
        <p:nvSpPr>
          <p:cNvPr id="215" name="Google Shape;215;p22"/>
          <p:cNvSpPr txBox="1"/>
          <p:nvPr/>
        </p:nvSpPr>
        <p:spPr>
          <a:xfrm rot="-5400000">
            <a:off x="8192393" y="2895345"/>
            <a:ext cx="864300" cy="2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UV-Vis Data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6" name="Google Shape;216;p22"/>
          <p:cNvSpPr txBox="1"/>
          <p:nvPr/>
        </p:nvSpPr>
        <p:spPr>
          <a:xfrm rot="-5400000">
            <a:off x="10481637" y="2644909"/>
            <a:ext cx="1013100" cy="1992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>
                <a:latin typeface="Helvetica Neue"/>
                <a:ea typeface="Helvetica Neue"/>
                <a:cs typeface="Helvetica Neue"/>
                <a:sym typeface="Helvetica Neue"/>
              </a:rPr>
              <a:t>Compressed PL</a:t>
            </a:r>
            <a:endParaRPr sz="875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7" name="Google Shape;217;p22"/>
          <p:cNvSpPr txBox="1"/>
          <p:nvPr/>
        </p:nvSpPr>
        <p:spPr>
          <a:xfrm>
            <a:off x="9726427" y="3080655"/>
            <a:ext cx="5517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32 x 1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8 times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8" name="Google Shape;218;p22"/>
          <p:cNvSpPr txBox="1"/>
          <p:nvPr/>
        </p:nvSpPr>
        <p:spPr>
          <a:xfrm>
            <a:off x="11087864" y="3570724"/>
            <a:ext cx="941700" cy="5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Concatenate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UV-Vis + PL 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64 x 1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9" name="Google Shape;219;p22"/>
          <p:cNvSpPr/>
          <p:nvPr/>
        </p:nvSpPr>
        <p:spPr>
          <a:xfrm>
            <a:off x="6734748" y="3765419"/>
            <a:ext cx="229200" cy="1201500"/>
          </a:xfrm>
          <a:prstGeom prst="bracketPair">
            <a:avLst/>
          </a:prstGeom>
          <a:solidFill>
            <a:srgbClr val="FFFFFF"/>
          </a:solidFill>
          <a:ln cap="flat" cmpd="sng" w="125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220" name="Google Shape;220;p22"/>
          <p:cNvSpPr txBox="1"/>
          <p:nvPr/>
        </p:nvSpPr>
        <p:spPr>
          <a:xfrm rot="-5400000">
            <a:off x="6355715" y="4245635"/>
            <a:ext cx="987300" cy="24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>
                <a:latin typeface="Helvetica Neue"/>
                <a:ea typeface="Helvetica Neue"/>
                <a:cs typeface="Helvetica Neue"/>
                <a:sym typeface="Helvetica Neue"/>
              </a:rPr>
              <a:t>Temporal Spectral</a:t>
            </a:r>
            <a:endParaRPr sz="875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1" name="Google Shape;221;p22"/>
          <p:cNvSpPr txBox="1"/>
          <p:nvPr/>
        </p:nvSpPr>
        <p:spPr>
          <a:xfrm>
            <a:off x="7949394" y="4241090"/>
            <a:ext cx="5067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9">
                <a:latin typeface="Helvetica Neue"/>
                <a:ea typeface="Helvetica Neue"/>
                <a:cs typeface="Helvetica Neue"/>
                <a:sym typeface="Helvetica Neue"/>
              </a:rPr>
              <a:t>. . .</a:t>
            </a:r>
            <a:endParaRPr sz="1749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2" name="Google Shape;222;p22"/>
          <p:cNvSpPr txBox="1"/>
          <p:nvPr/>
        </p:nvSpPr>
        <p:spPr>
          <a:xfrm>
            <a:off x="5865414" y="4060836"/>
            <a:ext cx="782400" cy="6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64 x 1 condensed spectral vector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3" name="Google Shape;223;p22"/>
          <p:cNvSpPr/>
          <p:nvPr/>
        </p:nvSpPr>
        <p:spPr>
          <a:xfrm>
            <a:off x="10762175" y="4815765"/>
            <a:ext cx="1145400" cy="1201500"/>
          </a:xfrm>
          <a:prstGeom prst="bracketPair">
            <a:avLst/>
          </a:prstGeom>
          <a:noFill/>
          <a:ln cap="flat" cmpd="sng" w="166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224" name="Google Shape;224;p22"/>
          <p:cNvSpPr txBox="1"/>
          <p:nvPr/>
        </p:nvSpPr>
        <p:spPr>
          <a:xfrm>
            <a:off x="10823965" y="4919273"/>
            <a:ext cx="1021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12"/>
              <a:t>Drip Time</a:t>
            </a:r>
            <a:endParaRPr sz="1312"/>
          </a:p>
        </p:txBody>
      </p:sp>
      <p:sp>
        <p:nvSpPr>
          <p:cNvPr id="225" name="Google Shape;225;p22"/>
          <p:cNvSpPr txBox="1"/>
          <p:nvPr/>
        </p:nvSpPr>
        <p:spPr>
          <a:xfrm>
            <a:off x="10823965" y="5251412"/>
            <a:ext cx="1021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12"/>
              <a:t>Drip Rate</a:t>
            </a:r>
            <a:endParaRPr sz="1312"/>
          </a:p>
        </p:txBody>
      </p:sp>
      <p:sp>
        <p:nvSpPr>
          <p:cNvPr id="226" name="Google Shape;226;p22"/>
          <p:cNvSpPr txBox="1"/>
          <p:nvPr/>
        </p:nvSpPr>
        <p:spPr>
          <a:xfrm>
            <a:off x="10823965" y="5583551"/>
            <a:ext cx="1021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12"/>
              <a:t>Drip Volume</a:t>
            </a:r>
            <a:endParaRPr sz="1312"/>
          </a:p>
        </p:txBody>
      </p:sp>
      <p:sp>
        <p:nvSpPr>
          <p:cNvPr id="227" name="Google Shape;227;p22"/>
          <p:cNvSpPr txBox="1"/>
          <p:nvPr/>
        </p:nvSpPr>
        <p:spPr>
          <a:xfrm>
            <a:off x="7547287" y="3987982"/>
            <a:ext cx="966600" cy="2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/>
              <a:t>Gated Recurrent Unit (GRU) </a:t>
            </a:r>
            <a:endParaRPr sz="875"/>
          </a:p>
        </p:txBody>
      </p:sp>
      <p:sp>
        <p:nvSpPr>
          <p:cNvPr id="228" name="Google Shape;228;p22"/>
          <p:cNvSpPr/>
          <p:nvPr/>
        </p:nvSpPr>
        <p:spPr>
          <a:xfrm>
            <a:off x="8918371" y="4917623"/>
            <a:ext cx="229200" cy="1013100"/>
          </a:xfrm>
          <a:prstGeom prst="bracketPair">
            <a:avLst/>
          </a:prstGeom>
          <a:solidFill>
            <a:srgbClr val="FFFFFF"/>
          </a:solidFill>
          <a:ln cap="flat" cmpd="sng" w="125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975" lIns="39975" spcFirstLastPara="1" rIns="39975" wrap="square" tIns="39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12"/>
          </a:p>
        </p:txBody>
      </p:sp>
      <p:sp>
        <p:nvSpPr>
          <p:cNvPr id="229" name="Google Shape;229;p22"/>
          <p:cNvSpPr txBox="1"/>
          <p:nvPr/>
        </p:nvSpPr>
        <p:spPr>
          <a:xfrm rot="-5400000">
            <a:off x="8521033" y="5239449"/>
            <a:ext cx="1023900" cy="24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>
                <a:latin typeface="Helvetica Neue"/>
                <a:ea typeface="Helvetica Neue"/>
                <a:cs typeface="Helvetica Neue"/>
                <a:sym typeface="Helvetica Neue"/>
              </a:rPr>
              <a:t>Drip Parameters</a:t>
            </a:r>
            <a:endParaRPr sz="875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0" name="Google Shape;230;p22"/>
          <p:cNvSpPr txBox="1"/>
          <p:nvPr/>
        </p:nvSpPr>
        <p:spPr>
          <a:xfrm>
            <a:off x="9187922" y="4726359"/>
            <a:ext cx="782400" cy="9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/>
              <a:t>16 x 1</a:t>
            </a:r>
            <a:endParaRPr sz="109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/>
              <a:t>expanded parameters for more weight</a:t>
            </a:r>
            <a:endParaRPr sz="1093"/>
          </a:p>
        </p:txBody>
      </p:sp>
      <p:sp>
        <p:nvSpPr>
          <p:cNvPr id="231" name="Google Shape;231;p22"/>
          <p:cNvSpPr txBox="1"/>
          <p:nvPr/>
        </p:nvSpPr>
        <p:spPr>
          <a:xfrm>
            <a:off x="10085904" y="5472236"/>
            <a:ext cx="7239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>
                <a:latin typeface="Helvetica Neue"/>
                <a:ea typeface="Helvetica Neue"/>
                <a:cs typeface="Helvetica Neue"/>
                <a:sym typeface="Helvetica Neue"/>
              </a:rPr>
              <a:t>Multilayer Perceptron (MLP) </a:t>
            </a:r>
            <a:endParaRPr sz="875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2" name="Google Shape;232;p22"/>
          <p:cNvSpPr txBox="1"/>
          <p:nvPr/>
        </p:nvSpPr>
        <p:spPr>
          <a:xfrm>
            <a:off x="7739884" y="5009127"/>
            <a:ext cx="1021800" cy="5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Concatenate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Spectral + Drip 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80 x 1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3" name="Google Shape;233;p22"/>
          <p:cNvSpPr txBox="1"/>
          <p:nvPr/>
        </p:nvSpPr>
        <p:spPr>
          <a:xfrm>
            <a:off x="6872836" y="5397972"/>
            <a:ext cx="599400" cy="3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>
                <a:latin typeface="Helvetica Neue"/>
                <a:ea typeface="Helvetica Neue"/>
                <a:cs typeface="Helvetica Neue"/>
                <a:sym typeface="Helvetica Neue"/>
              </a:rPr>
              <a:t>Last MLP layer</a:t>
            </a:r>
            <a:endParaRPr sz="875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4" name="Google Shape;234;p22"/>
          <p:cNvSpPr txBox="1"/>
          <p:nvPr/>
        </p:nvSpPr>
        <p:spPr>
          <a:xfrm>
            <a:off x="5851000" y="4961242"/>
            <a:ext cx="10218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39975" lIns="39975" spcFirstLastPara="1" rIns="39975" wrap="square" tIns="3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93">
                <a:latin typeface="Helvetica Neue"/>
                <a:ea typeface="Helvetica Neue"/>
                <a:cs typeface="Helvetica Neue"/>
                <a:sym typeface="Helvetica Neue"/>
              </a:rPr>
              <a:t>Predicted film quality between 0 -1</a:t>
            </a:r>
            <a:endParaRPr sz="109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5" name="Google Shape;235;p22"/>
          <p:cNvSpPr txBox="1"/>
          <p:nvPr>
            <p:ph type="title"/>
          </p:nvPr>
        </p:nvSpPr>
        <p:spPr>
          <a:xfrm>
            <a:off x="107726" y="219350"/>
            <a:ext cx="76980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Proposed Solution: ML Neural Network</a:t>
            </a:r>
            <a:endParaRPr/>
          </a:p>
        </p:txBody>
      </p:sp>
      <p:sp>
        <p:nvSpPr>
          <p:cNvPr id="236" name="Google Shape;236;p22"/>
          <p:cNvSpPr txBox="1"/>
          <p:nvPr/>
        </p:nvSpPr>
        <p:spPr>
          <a:xfrm>
            <a:off x="340875" y="1449477"/>
            <a:ext cx="5302500" cy="27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Extract key information from in-situ data about the current environment </a:t>
            </a:r>
            <a:endParaRPr sz="2700">
              <a:solidFill>
                <a:schemeClr val="dk1"/>
              </a:solidFill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Combine with drip parameters (time, rate, volume)</a:t>
            </a:r>
            <a:endParaRPr sz="2700">
              <a:solidFill>
                <a:schemeClr val="dk1"/>
              </a:solidFill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Predict the final film quality</a:t>
            </a:r>
            <a:endParaRPr sz="2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3"/>
          <p:cNvSpPr txBox="1"/>
          <p:nvPr>
            <p:ph type="title"/>
          </p:nvPr>
        </p:nvSpPr>
        <p:spPr>
          <a:xfrm>
            <a:off x="107728" y="219350"/>
            <a:ext cx="11942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Results for Predictive Model (Spectral Added Rank)</a:t>
            </a:r>
            <a:endParaRPr/>
          </a:p>
        </p:txBody>
      </p:sp>
      <p:sp>
        <p:nvSpPr>
          <p:cNvPr id="243" name="Google Shape;243;p23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44" name="Google Shape;244;p23" title="Screenshot 2026-07-18 at 20.49.0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3099" y="1474885"/>
            <a:ext cx="4455236" cy="4169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3" title="Screenshot 2026-07-18 at 20.48.4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4156" y="1213550"/>
            <a:ext cx="4455236" cy="4430891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3"/>
          <p:cNvSpPr txBox="1"/>
          <p:nvPr/>
        </p:nvSpPr>
        <p:spPr>
          <a:xfrm>
            <a:off x="377975" y="1474825"/>
            <a:ext cx="2570400" cy="4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Somewhat accurate prediction of quality before completed fabrication</a:t>
            </a:r>
            <a:endParaRPr sz="2700">
              <a:solidFill>
                <a:schemeClr val="dk1"/>
              </a:solidFill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Error ~20%</a:t>
            </a:r>
            <a:endParaRPr sz="2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 txBox="1"/>
          <p:nvPr>
            <p:ph type="title"/>
          </p:nvPr>
        </p:nvSpPr>
        <p:spPr>
          <a:xfrm>
            <a:off x="107728" y="219350"/>
            <a:ext cx="11942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Results for Predictive Model (Discrete Rank)</a:t>
            </a:r>
            <a:endParaRPr/>
          </a:p>
        </p:txBody>
      </p:sp>
      <p:sp>
        <p:nvSpPr>
          <p:cNvPr id="253" name="Google Shape;253;p24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54" name="Google Shape;254;p24" title="Screenshot 2026-07-18 at 20.49.0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3099" y="1474885"/>
            <a:ext cx="4455236" cy="4169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4" title="Screenshot 2026-07-18 at 20.48.4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4156" y="1213550"/>
            <a:ext cx="4455236" cy="4430891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4"/>
          <p:cNvSpPr txBox="1"/>
          <p:nvPr/>
        </p:nvSpPr>
        <p:spPr>
          <a:xfrm>
            <a:off x="377975" y="1474825"/>
            <a:ext cx="2585400" cy="4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Not as accurate prediction</a:t>
            </a:r>
            <a:endParaRPr sz="2700">
              <a:solidFill>
                <a:schemeClr val="dk1"/>
              </a:solidFill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Discrete data is hard to train for neural networks</a:t>
            </a:r>
            <a:endParaRPr sz="2700">
              <a:solidFill>
                <a:schemeClr val="dk1"/>
              </a:solidFill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Error ~32%</a:t>
            </a:r>
            <a:endParaRPr sz="2700">
              <a:solidFill>
                <a:schemeClr val="dk1"/>
              </a:solidFill>
            </a:endParaRPr>
          </a:p>
        </p:txBody>
      </p:sp>
      <p:pic>
        <p:nvPicPr>
          <p:cNvPr id="257" name="Google Shape;257;p24" title="Screenshot 2026-07-18 at 20.57.3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63475" y="1473635"/>
            <a:ext cx="4574327" cy="4281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4" title="Screenshot 2026-07-18 at 20.48.26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44876" y="1213550"/>
            <a:ext cx="4566026" cy="4541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5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Future Work</a:t>
            </a:r>
            <a:endParaRPr/>
          </a:p>
        </p:txBody>
      </p:sp>
      <p:sp>
        <p:nvSpPr>
          <p:cNvPr id="265" name="Google Shape;265;p25"/>
          <p:cNvSpPr txBox="1"/>
          <p:nvPr>
            <p:ph idx="1" type="body"/>
          </p:nvPr>
        </p:nvSpPr>
        <p:spPr>
          <a:xfrm>
            <a:off x="157400" y="991325"/>
            <a:ext cx="11729700" cy="4769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00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US" sz="2700"/>
              <a:t>Validate new classification with further research and collaborate with others to develop more robust system</a:t>
            </a:r>
            <a:endParaRPr sz="2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  <a:p>
            <a:pPr indent="-4000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US" sz="2700"/>
              <a:t>Validate ML model predictions in lab, changing environment to see results for same drip parameters</a:t>
            </a:r>
            <a:endParaRPr sz="2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  <a:p>
            <a:pPr indent="-4000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US" sz="2700"/>
              <a:t>Combine ML model with existing automated framework—work out a pathway for Bayesian Optimization</a:t>
            </a:r>
            <a:endParaRPr sz="2700"/>
          </a:p>
          <a:p>
            <a:pPr indent="-4000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Char char="○"/>
            </a:pPr>
            <a:r>
              <a:rPr lang="en-US" sz="2700"/>
              <a:t>Include uncertainty in model</a:t>
            </a:r>
            <a:endParaRPr sz="2700"/>
          </a:p>
        </p:txBody>
      </p:sp>
      <p:sp>
        <p:nvSpPr>
          <p:cNvPr id="266" name="Google Shape;266;p25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6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Thank You!</a:t>
            </a:r>
            <a:endParaRPr/>
          </a:p>
        </p:txBody>
      </p:sp>
      <p:sp>
        <p:nvSpPr>
          <p:cNvPr id="272" name="Google Shape;272;p26"/>
          <p:cNvSpPr txBox="1"/>
          <p:nvPr>
            <p:ph idx="1" type="body"/>
          </p:nvPr>
        </p:nvSpPr>
        <p:spPr>
          <a:xfrm>
            <a:off x="616613" y="1603875"/>
            <a:ext cx="10811400" cy="28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2700"/>
              <a:t>Thank you to the Carbon Electronics Laboratories (ORaCEL) and the Amassian Group for sponsoring and supporting this project! </a:t>
            </a:r>
            <a:endParaRPr sz="27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10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2700"/>
              <a:t>Special thanks to Boyu Guo, Ali Shashaani, Michael Hopfinger, and Aram Amassian for helping this project</a:t>
            </a:r>
            <a:endParaRPr sz="27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10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2700"/>
              <a:t>Contact: kzg7@cornell.edu </a:t>
            </a:r>
            <a:endParaRPr sz="2700"/>
          </a:p>
        </p:txBody>
      </p:sp>
      <p:sp>
        <p:nvSpPr>
          <p:cNvPr id="273" name="Google Shape;273;p26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4" name="Google Shape;274;p26"/>
          <p:cNvSpPr txBox="1"/>
          <p:nvPr/>
        </p:nvSpPr>
        <p:spPr>
          <a:xfrm>
            <a:off x="1054063" y="4549986"/>
            <a:ext cx="993648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material is based upon work which is supported by the National Science Foundation (award numbers 2447827, 2447828, 2447829 and ECCS-2025064). Any opinions, findings, and conclusions or recommendations expressed in this material are those of the author(s) and do not necessarily reflect the views of the National Science Foundation.</a:t>
            </a:r>
            <a:endParaRPr b="0" i="1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7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Citation Links</a:t>
            </a:r>
            <a:endParaRPr/>
          </a:p>
        </p:txBody>
      </p:sp>
      <p:sp>
        <p:nvSpPr>
          <p:cNvPr id="281" name="Google Shape;281;p27"/>
          <p:cNvSpPr txBox="1"/>
          <p:nvPr>
            <p:ph idx="1" type="body"/>
          </p:nvPr>
        </p:nvSpPr>
        <p:spPr>
          <a:xfrm>
            <a:off x="157406" y="991318"/>
            <a:ext cx="11729700" cy="4882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https://www.nature.com/articles/s41467-021-22049-8</a:t>
            </a:r>
            <a:r>
              <a:rPr lang="en-US"/>
              <a:t>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https://www.cell.com/matter/fulltext/S2590-2385(24)00489-2</a:t>
            </a:r>
            <a:r>
              <a:rPr lang="en-US"/>
              <a:t>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27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Hybrid Metal Halide Perovskite Background</a:t>
            </a:r>
            <a:endParaRPr/>
          </a:p>
        </p:txBody>
      </p:sp>
      <p:sp>
        <p:nvSpPr>
          <p:cNvPr id="99" name="Google Shape;99;p14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243675" y="4150500"/>
            <a:ext cx="5067300" cy="18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80850" lIns="161750" spcFirstLastPara="1" rIns="161750" wrap="square" tIns="808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Helvetica Neue"/>
                <a:ea typeface="Helvetica Neue"/>
                <a:cs typeface="Helvetica Neue"/>
                <a:sym typeface="Helvetica Neue"/>
              </a:rPr>
              <a:t>FA</a:t>
            </a:r>
            <a:r>
              <a:rPr baseline="-25000" lang="en-US" sz="2500">
                <a:latin typeface="Helvetica Neue"/>
                <a:ea typeface="Helvetica Neue"/>
                <a:cs typeface="Helvetica Neue"/>
                <a:sym typeface="Helvetica Neue"/>
              </a:rPr>
              <a:t>0.83</a:t>
            </a:r>
            <a:r>
              <a:rPr lang="en-US" sz="2500">
                <a:latin typeface="Helvetica Neue"/>
                <a:ea typeface="Helvetica Neue"/>
                <a:cs typeface="Helvetica Neue"/>
                <a:sym typeface="Helvetica Neue"/>
              </a:rPr>
              <a:t>Cs</a:t>
            </a:r>
            <a:r>
              <a:rPr baseline="-25000" lang="en-US" sz="2500">
                <a:latin typeface="Helvetica Neue"/>
                <a:ea typeface="Helvetica Neue"/>
                <a:cs typeface="Helvetica Neue"/>
                <a:sym typeface="Helvetica Neue"/>
              </a:rPr>
              <a:t>0.17</a:t>
            </a:r>
            <a:r>
              <a:rPr lang="en-US" sz="2500">
                <a:latin typeface="Helvetica Neue"/>
                <a:ea typeface="Helvetica Neue"/>
                <a:cs typeface="Helvetica Neue"/>
                <a:sym typeface="Helvetica Neue"/>
              </a:rPr>
              <a:t>Pb(I</a:t>
            </a:r>
            <a:r>
              <a:rPr baseline="-25000" lang="en-US" sz="2500">
                <a:latin typeface="Helvetica Neue"/>
                <a:ea typeface="Helvetica Neue"/>
                <a:cs typeface="Helvetica Neue"/>
                <a:sym typeface="Helvetica Neue"/>
              </a:rPr>
              <a:t>0.83</a:t>
            </a:r>
            <a:r>
              <a:rPr lang="en-US" sz="2500">
                <a:latin typeface="Helvetica Neue"/>
                <a:ea typeface="Helvetica Neue"/>
                <a:cs typeface="Helvetica Neue"/>
                <a:sym typeface="Helvetica Neue"/>
              </a:rPr>
              <a:t>Br</a:t>
            </a:r>
            <a:r>
              <a:rPr baseline="-25000" lang="en-US" sz="2500">
                <a:latin typeface="Helvetica Neue"/>
                <a:ea typeface="Helvetica Neue"/>
                <a:cs typeface="Helvetica Neue"/>
                <a:sym typeface="Helvetica Neue"/>
              </a:rPr>
              <a:t>0.17</a:t>
            </a:r>
            <a:r>
              <a:rPr lang="en-US" sz="2500"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r>
              <a:rPr baseline="-25000" lang="en-US" sz="2500"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r>
              <a:rPr lang="en-US" sz="2500">
                <a:latin typeface="Helvetica Neue"/>
                <a:ea typeface="Helvetica Neue"/>
                <a:cs typeface="Helvetica Neue"/>
                <a:sym typeface="Helvetica Neue"/>
              </a:rPr>
              <a:t> (17-17)</a:t>
            </a:r>
            <a:endParaRPr sz="25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873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500"/>
              <a:buFont typeface="Helvetica Neue"/>
              <a:buChar char="●"/>
            </a:pPr>
            <a:r>
              <a:rPr i="0" lang="en-US" sz="2500" u="none" cap="none" strike="noStrike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cation: Cs</a:t>
            </a:r>
            <a:r>
              <a:rPr baseline="30000" i="0" lang="en-US" sz="2500" u="none" cap="none" strike="noStrike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+</a:t>
            </a:r>
            <a:r>
              <a:rPr i="0" lang="en-US" sz="2500" u="none" cap="none" strike="noStrike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r>
              <a:rPr lang="en-US" sz="2500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CH₅N₂</a:t>
            </a:r>
            <a:r>
              <a:rPr baseline="30000" lang="en-US" sz="2500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+ </a:t>
            </a:r>
            <a:r>
              <a:rPr lang="en-US" sz="2500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(FA</a:t>
            </a:r>
            <a:r>
              <a:rPr baseline="30000" lang="en-US" sz="2500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+</a:t>
            </a:r>
            <a:r>
              <a:rPr lang="en-US" sz="2500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sz="25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873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500"/>
              <a:buFont typeface="Helvetica Neue"/>
              <a:buChar char="●"/>
            </a:pPr>
            <a:r>
              <a:rPr lang="en-US" sz="250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 cation: Pb</a:t>
            </a:r>
            <a:r>
              <a:rPr baseline="30000" lang="en-US" sz="250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2+</a:t>
            </a:r>
            <a:endParaRPr sz="25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873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Helvetica Neue"/>
              <a:buChar char="●"/>
            </a:pPr>
            <a:r>
              <a:rPr lang="en-US" sz="25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 halide: I</a:t>
            </a:r>
            <a:r>
              <a:rPr baseline="30000" lang="en-US" sz="25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en-US" sz="25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Br</a:t>
            </a:r>
            <a:r>
              <a:rPr baseline="30000" lang="en-US" sz="25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 sz="2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1" name="Google Shape;101;p14" title="Screenshot 2026-07-24 at 13.13.4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350" y="1118296"/>
            <a:ext cx="3943799" cy="292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4"/>
          <p:cNvSpPr txBox="1"/>
          <p:nvPr/>
        </p:nvSpPr>
        <p:spPr>
          <a:xfrm>
            <a:off x="5156200" y="1246600"/>
            <a:ext cx="6050100" cy="42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700"/>
              <a:buFont typeface="Helvetica Neue"/>
              <a:buChar char="●"/>
            </a:pP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ABX</a:t>
            </a:r>
            <a:r>
              <a:rPr baseline="-25000" lang="en-US" sz="2700"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 structure</a:t>
            </a:r>
            <a:endParaRPr sz="2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0050" lvl="1" marL="9144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700"/>
              <a:buFont typeface="Helvetica Neue"/>
              <a:buChar char="○"/>
            </a:pP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Organic and inorganic A site cation</a:t>
            </a:r>
            <a:endParaRPr sz="2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0050" lvl="1" marL="9144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700"/>
              <a:buFont typeface="Helvetica Neue"/>
              <a:buChar char="○"/>
            </a:pP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Metal B site cation</a:t>
            </a:r>
            <a:endParaRPr sz="2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0050" lvl="1" marL="9144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700"/>
              <a:buFont typeface="Helvetica Neue"/>
              <a:buChar char="○"/>
            </a:pP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X site halide</a:t>
            </a:r>
            <a:endParaRPr sz="2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00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700"/>
              <a:buFont typeface="Helvetica Neue"/>
              <a:buChar char="●"/>
            </a:pP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Antisolvent spin coating fabrication</a:t>
            </a:r>
            <a:endParaRPr sz="2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00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700"/>
              <a:buFont typeface="Helvetica Neue"/>
              <a:buChar char="●"/>
            </a:pP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Layered perovskites unique formation </a:t>
            </a:r>
            <a:endParaRPr sz="2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00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700"/>
              <a:buFont typeface="Helvetica Neue"/>
              <a:buChar char="●"/>
            </a:pPr>
            <a:r>
              <a:rPr lang="en-US"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Efficient, tunable, and inexpensive</a:t>
            </a:r>
            <a:endParaRPr sz="2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Fabrication: Antisolvent Drip Process</a:t>
            </a:r>
            <a:endParaRPr/>
          </a:p>
        </p:txBody>
      </p:sp>
      <p:sp>
        <p:nvSpPr>
          <p:cNvPr id="108" name="Google Shape;108;p15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9" name="Google Shape;109;p15"/>
          <p:cNvPicPr preferRelativeResize="0"/>
          <p:nvPr/>
        </p:nvPicPr>
        <p:blipFill rotWithShape="1">
          <a:blip r:embed="rId3">
            <a:alphaModFix/>
          </a:blip>
          <a:srcRect b="58958" l="0" r="36976" t="7187"/>
          <a:stretch/>
        </p:blipFill>
        <p:spPr>
          <a:xfrm>
            <a:off x="1885472" y="1005703"/>
            <a:ext cx="8421051" cy="266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 title="Screenshot 2026-07-24 at 13.38.06.png"/>
          <p:cNvPicPr preferRelativeResize="0"/>
          <p:nvPr/>
        </p:nvPicPr>
        <p:blipFill rotWithShape="1">
          <a:blip r:embed="rId4">
            <a:alphaModFix/>
          </a:blip>
          <a:srcRect b="1730" l="0" r="0" t="0"/>
          <a:stretch/>
        </p:blipFill>
        <p:spPr>
          <a:xfrm>
            <a:off x="1066300" y="4012000"/>
            <a:ext cx="10059401" cy="168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Automated Process</a:t>
            </a:r>
            <a:endParaRPr/>
          </a:p>
        </p:txBody>
      </p:sp>
      <p:sp>
        <p:nvSpPr>
          <p:cNvPr id="116" name="Google Shape;116;p16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7" name="Google Shape;117;p16" title="Screenshot 2026-07-16 at 13.19.3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7875" y="2364283"/>
            <a:ext cx="10136251" cy="3595117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 txBox="1"/>
          <p:nvPr/>
        </p:nvSpPr>
        <p:spPr>
          <a:xfrm>
            <a:off x="354125" y="1074450"/>
            <a:ext cx="2748600" cy="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</a:rPr>
              <a:t>RoboCoater</a:t>
            </a:r>
            <a:endParaRPr sz="3500">
              <a:solidFill>
                <a:schemeClr val="dk1"/>
              </a:solidFill>
            </a:endParaRPr>
          </a:p>
        </p:txBody>
      </p:sp>
      <p:sp>
        <p:nvSpPr>
          <p:cNvPr id="119" name="Google Shape;119;p16"/>
          <p:cNvSpPr txBox="1"/>
          <p:nvPr/>
        </p:nvSpPr>
        <p:spPr>
          <a:xfrm>
            <a:off x="1353550" y="1754850"/>
            <a:ext cx="1679400" cy="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17-17 in DMF/DMSO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20" name="Google Shape;120;p16"/>
          <p:cNvSpPr txBox="1"/>
          <p:nvPr/>
        </p:nvSpPr>
        <p:spPr>
          <a:xfrm>
            <a:off x="3797550" y="2028750"/>
            <a:ext cx="20304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Chlorobenzene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21" name="Google Shape;121;p16"/>
          <p:cNvSpPr txBox="1"/>
          <p:nvPr/>
        </p:nvSpPr>
        <p:spPr>
          <a:xfrm>
            <a:off x="9167175" y="1754850"/>
            <a:ext cx="1786800" cy="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2x wash cycle with DMF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6427150" y="1754850"/>
            <a:ext cx="2030400" cy="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Analyze along with in-situ data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Film Classification</a:t>
            </a:r>
            <a:endParaRPr/>
          </a:p>
        </p:txBody>
      </p:sp>
      <p:sp>
        <p:nvSpPr>
          <p:cNvPr id="129" name="Google Shape;129;p17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0" name="Google Shape;130;p17" title="Screenshot 2026-07-16 at 13.55.5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60255" y="1143688"/>
            <a:ext cx="1800695" cy="4805469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7"/>
          <p:cNvSpPr txBox="1"/>
          <p:nvPr/>
        </p:nvSpPr>
        <p:spPr>
          <a:xfrm>
            <a:off x="9573474" y="2071084"/>
            <a:ext cx="517200" cy="4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52075" lIns="52075" spcFirstLastPara="1" rIns="52075" wrap="square" tIns="52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49">
                <a:latin typeface="Helvetica Neue"/>
                <a:ea typeface="Helvetica Neue"/>
                <a:cs typeface="Helvetica Neue"/>
                <a:sym typeface="Helvetica Neue"/>
              </a:rPr>
              <a:t>1.0</a:t>
            </a:r>
            <a:endParaRPr sz="1949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2" name="Google Shape;132;p17"/>
          <p:cNvSpPr txBox="1"/>
          <p:nvPr/>
        </p:nvSpPr>
        <p:spPr>
          <a:xfrm>
            <a:off x="9456555" y="3196826"/>
            <a:ext cx="603900" cy="4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52075" lIns="52075" spcFirstLastPara="1" rIns="52075" wrap="square" tIns="52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49">
                <a:latin typeface="Helvetica Neue"/>
                <a:ea typeface="Helvetica Neue"/>
                <a:cs typeface="Helvetica Neue"/>
                <a:sym typeface="Helvetica Neue"/>
              </a:rPr>
              <a:t>0.66</a:t>
            </a:r>
            <a:endParaRPr sz="1949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3" name="Google Shape;133;p17"/>
          <p:cNvSpPr txBox="1"/>
          <p:nvPr/>
        </p:nvSpPr>
        <p:spPr>
          <a:xfrm>
            <a:off x="9426475" y="4310504"/>
            <a:ext cx="603900" cy="4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52075" lIns="52075" spcFirstLastPara="1" rIns="52075" wrap="square" tIns="52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49">
                <a:latin typeface="Helvetica Neue"/>
                <a:ea typeface="Helvetica Neue"/>
                <a:cs typeface="Helvetica Neue"/>
                <a:sym typeface="Helvetica Neue"/>
              </a:rPr>
              <a:t>0.33</a:t>
            </a:r>
            <a:endParaRPr sz="1949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4" name="Google Shape;134;p17"/>
          <p:cNvSpPr txBox="1"/>
          <p:nvPr/>
        </p:nvSpPr>
        <p:spPr>
          <a:xfrm>
            <a:off x="9543337" y="5454318"/>
            <a:ext cx="517200" cy="4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52075" lIns="52075" spcFirstLastPara="1" rIns="52075" wrap="square" tIns="52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49">
                <a:latin typeface="Helvetica Neue"/>
                <a:ea typeface="Helvetica Neue"/>
                <a:cs typeface="Helvetica Neue"/>
                <a:sym typeface="Helvetica Neue"/>
              </a:rPr>
              <a:t>0.0</a:t>
            </a:r>
            <a:endParaRPr sz="1949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5" name="Google Shape;135;p17"/>
          <p:cNvSpPr txBox="1"/>
          <p:nvPr/>
        </p:nvSpPr>
        <p:spPr>
          <a:xfrm>
            <a:off x="617875" y="1351400"/>
            <a:ext cx="8389800" cy="38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Char char="●"/>
            </a:pPr>
            <a:r>
              <a:rPr lang="en-US" sz="2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Current film classification depends on visual inspection into four discrete ranks</a:t>
            </a:r>
            <a:endParaRPr sz="2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0050" lvl="1" marL="9144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Char char="○"/>
            </a:pPr>
            <a:r>
              <a:rPr lang="en-US" sz="2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IV (4): Uniform, black</a:t>
            </a:r>
            <a:endParaRPr sz="2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0050" lvl="1" marL="9144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Char char="○"/>
            </a:pPr>
            <a:r>
              <a:rPr lang="en-US" sz="2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III (3): Black with unclear edges</a:t>
            </a:r>
            <a:endParaRPr sz="2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0050" lvl="1" marL="9144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Char char="○"/>
            </a:pPr>
            <a:r>
              <a:rPr lang="en-US" sz="2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II (2): Not uniform</a:t>
            </a:r>
            <a:endParaRPr sz="2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0050" lvl="1" marL="9144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Char char="○"/>
            </a:pPr>
            <a:r>
              <a:rPr lang="en-US" sz="2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(1): Uniform, hazy, not black</a:t>
            </a:r>
            <a:endParaRPr sz="2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00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Char char="●"/>
            </a:pPr>
            <a:r>
              <a:rPr lang="en-US" sz="2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Visual inspection -&gt; Random forest model</a:t>
            </a:r>
            <a:endParaRPr sz="2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00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Char char="●"/>
            </a:pPr>
            <a:r>
              <a:rPr lang="en-US" sz="2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physical (instrumentation) properties</a:t>
            </a:r>
            <a:endParaRPr sz="2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8" title="Screenshot 2026-07-20 100532.png"/>
          <p:cNvPicPr preferRelativeResize="0"/>
          <p:nvPr/>
        </p:nvPicPr>
        <p:blipFill rotWithShape="1">
          <a:blip r:embed="rId3">
            <a:alphaModFix/>
          </a:blip>
          <a:srcRect b="0" l="392" r="1491" t="0"/>
          <a:stretch/>
        </p:blipFill>
        <p:spPr>
          <a:xfrm>
            <a:off x="3693181" y="4573356"/>
            <a:ext cx="7340298" cy="818254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8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Film Classification with Spectral Data</a:t>
            </a:r>
            <a:endParaRPr/>
          </a:p>
        </p:txBody>
      </p:sp>
      <p:sp>
        <p:nvSpPr>
          <p:cNvPr id="143" name="Google Shape;143;p18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4" name="Google Shape;144;p18" title="Screenshot 2026-07-16 at 14.19.25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151" y="3550484"/>
            <a:ext cx="2541425" cy="2476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8" title="Screenshot 2026-07-16 at 14.18.56.png"/>
          <p:cNvPicPr preferRelativeResize="0"/>
          <p:nvPr/>
        </p:nvPicPr>
        <p:blipFill rotWithShape="1">
          <a:blip r:embed="rId5">
            <a:alphaModFix/>
          </a:blip>
          <a:srcRect b="0" l="0" r="1865" t="0"/>
          <a:stretch/>
        </p:blipFill>
        <p:spPr>
          <a:xfrm>
            <a:off x="671717" y="1071674"/>
            <a:ext cx="2478858" cy="2440827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8"/>
          <p:cNvSpPr txBox="1"/>
          <p:nvPr/>
        </p:nvSpPr>
        <p:spPr>
          <a:xfrm>
            <a:off x="3448825" y="1466389"/>
            <a:ext cx="8078400" cy="32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75600" lIns="75600" spcFirstLastPara="1" rIns="75600" wrap="square" tIns="75600">
            <a:noAutofit/>
          </a:bodyPr>
          <a:lstStyle/>
          <a:p>
            <a:pPr indent="-360516" lvl="0" marL="378131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700"/>
              <a:buFont typeface="Helvetica Neue"/>
              <a:buChar char="●"/>
            </a:pP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760 nm absorbance difference from zero vector</a:t>
            </a:r>
            <a:endParaRPr sz="2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0516" lvl="0" marL="378131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700"/>
              <a:buFont typeface="Helvetica Neue"/>
              <a:buChar char="●"/>
            </a:pP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Second derivative of absorbance at 710 nm</a:t>
            </a:r>
            <a:endParaRPr sz="2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0516" lvl="0" marL="378131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700"/>
              <a:buFont typeface="Helvetica Neue"/>
              <a:buChar char="●"/>
            </a:pP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Ratio of 760/710 nm abs</a:t>
            </a:r>
            <a:endParaRPr sz="2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0516" lvl="0" marL="378131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700"/>
              <a:buFont typeface="Helvetica Neue"/>
              <a:buChar char="●"/>
            </a:pP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Weighted number representing spectral classification (W</a:t>
            </a:r>
            <a:r>
              <a:rPr baseline="-25000" lang="en-US" sz="2700">
                <a:latin typeface="Helvetica Neue"/>
                <a:ea typeface="Helvetica Neue"/>
                <a:cs typeface="Helvetica Neue"/>
                <a:sym typeface="Helvetica Neue"/>
              </a:rPr>
              <a:t>spectrum</a:t>
            </a: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sz="2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0516" lvl="0" marL="378131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700"/>
              <a:buFont typeface="Helvetica Neue"/>
              <a:buChar char="●"/>
            </a:pP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Weighted portion of visual ranking (W</a:t>
            </a:r>
            <a:r>
              <a:rPr baseline="-25000" lang="en-US" sz="2700">
                <a:latin typeface="Helvetica Neue"/>
                <a:ea typeface="Helvetica Neue"/>
                <a:cs typeface="Helvetica Neue"/>
                <a:sym typeface="Helvetica Neue"/>
              </a:rPr>
              <a:t>original)</a:t>
            </a: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sz="2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0516" lvl="0" marL="378131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700"/>
              <a:buFont typeface="Helvetica Neue"/>
              <a:buChar char="●"/>
            </a:pPr>
            <a:r>
              <a:rPr lang="en-US" sz="2700">
                <a:latin typeface="Helvetica Neue"/>
                <a:ea typeface="Helvetica Neue"/>
                <a:cs typeface="Helvetica Neue"/>
                <a:sym typeface="Helvetica Neue"/>
              </a:rPr>
              <a:t>Final Rank:</a:t>
            </a:r>
            <a:endParaRPr sz="2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378131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9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Results for New Classification</a:t>
            </a:r>
            <a:endParaRPr/>
          </a:p>
        </p:txBody>
      </p:sp>
      <p:sp>
        <p:nvSpPr>
          <p:cNvPr id="153" name="Google Shape;153;p19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4" name="Google Shape;154;p19" title="Screenshot 2026-07-18 at 15.50.2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900" y="945250"/>
            <a:ext cx="6478098" cy="516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9"/>
          <p:cNvSpPr txBox="1"/>
          <p:nvPr/>
        </p:nvSpPr>
        <p:spPr>
          <a:xfrm>
            <a:off x="7204850" y="1497450"/>
            <a:ext cx="4213500" cy="38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Char char="●"/>
            </a:pPr>
            <a:r>
              <a:rPr lang="en-US" sz="2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Consistent boundaries between films</a:t>
            </a:r>
            <a:endParaRPr sz="2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00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Char char="●"/>
            </a:pPr>
            <a:r>
              <a:rPr lang="en-US" sz="2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Provides continuum of film qualities in one rank</a:t>
            </a:r>
            <a:endParaRPr sz="2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00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Char char="●"/>
            </a:pPr>
            <a:r>
              <a:rPr lang="en-US" sz="2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Weighting of visual and spectral need further study</a:t>
            </a:r>
            <a:endParaRPr sz="2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0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Score Range of Rank 4</a:t>
            </a:r>
            <a:endParaRPr/>
          </a:p>
        </p:txBody>
      </p:sp>
      <p:sp>
        <p:nvSpPr>
          <p:cNvPr id="162" name="Google Shape;162;p20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3" name="Google Shape;163;p20" title="Campaign_V9_0_film_4.jpg"/>
          <p:cNvPicPr preferRelativeResize="0"/>
          <p:nvPr/>
        </p:nvPicPr>
        <p:blipFill rotWithShape="1">
          <a:blip r:embed="rId3">
            <a:alphaModFix/>
          </a:blip>
          <a:srcRect b="9687" l="13670" r="10134" t="15853"/>
          <a:stretch/>
        </p:blipFill>
        <p:spPr>
          <a:xfrm>
            <a:off x="3216330" y="2371725"/>
            <a:ext cx="1212901" cy="1185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0" title="Campaign_V9_20_LHS_film_4.jpg"/>
          <p:cNvPicPr preferRelativeResize="0"/>
          <p:nvPr/>
        </p:nvPicPr>
        <p:blipFill rotWithShape="1">
          <a:blip r:embed="rId4">
            <a:alphaModFix/>
          </a:blip>
          <a:srcRect b="19998" l="14639" r="17775" t="18997"/>
          <a:stretch/>
        </p:blipFill>
        <p:spPr>
          <a:xfrm>
            <a:off x="432388" y="2320416"/>
            <a:ext cx="1266147" cy="1142887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0"/>
          <p:cNvSpPr txBox="1"/>
          <p:nvPr/>
        </p:nvSpPr>
        <p:spPr>
          <a:xfrm>
            <a:off x="735683" y="1878258"/>
            <a:ext cx="1759800" cy="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80850" lIns="80850" spcFirstLastPara="1" rIns="80850" wrap="square" tIns="80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11">
                <a:latin typeface="Helvetica Neue"/>
                <a:ea typeface="Helvetica Neue"/>
                <a:cs typeface="Helvetica Neue"/>
                <a:sym typeface="Helvetica Neue"/>
              </a:rPr>
              <a:t>Score &lt;0.50</a:t>
            </a:r>
            <a:endParaRPr sz="221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6" name="Google Shape;166;p20"/>
          <p:cNvSpPr txBox="1"/>
          <p:nvPr/>
        </p:nvSpPr>
        <p:spPr>
          <a:xfrm>
            <a:off x="3657304" y="1874565"/>
            <a:ext cx="1759800" cy="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80850" lIns="80850" spcFirstLastPara="1" rIns="80850" wrap="square" tIns="80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11">
                <a:latin typeface="Helvetica Neue"/>
                <a:ea typeface="Helvetica Neue"/>
                <a:cs typeface="Helvetica Neue"/>
                <a:sym typeface="Helvetica Neue"/>
              </a:rPr>
              <a:t>Score &gt;0.90</a:t>
            </a:r>
            <a:endParaRPr sz="221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67" name="Google Shape;167;p20" title="Campaign_V9_0_film_4 (1).jpg"/>
          <p:cNvPicPr preferRelativeResize="0"/>
          <p:nvPr/>
        </p:nvPicPr>
        <p:blipFill rotWithShape="1">
          <a:blip r:embed="rId5">
            <a:alphaModFix/>
          </a:blip>
          <a:srcRect b="0" l="32814" r="0" t="31671"/>
          <a:stretch/>
        </p:blipFill>
        <p:spPr>
          <a:xfrm>
            <a:off x="4579506" y="2371716"/>
            <a:ext cx="1165443" cy="1185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0" title="Campaign_V9_10_film_4.jpg"/>
          <p:cNvPicPr preferRelativeResize="0"/>
          <p:nvPr/>
        </p:nvPicPr>
        <p:blipFill rotWithShape="1">
          <a:blip r:embed="rId6">
            <a:alphaModFix/>
          </a:blip>
          <a:srcRect b="13891" l="15973" r="10622" t="20677"/>
          <a:stretch/>
        </p:blipFill>
        <p:spPr>
          <a:xfrm>
            <a:off x="3189707" y="3678952"/>
            <a:ext cx="1266140" cy="1128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0" title="Campaign_V9_5_film_4.jpg"/>
          <p:cNvPicPr preferRelativeResize="0"/>
          <p:nvPr/>
        </p:nvPicPr>
        <p:blipFill rotWithShape="1">
          <a:blip r:embed="rId7">
            <a:alphaModFix/>
          </a:blip>
          <a:srcRect b="5605" l="12597" r="5180" t="20354"/>
          <a:stretch/>
        </p:blipFill>
        <p:spPr>
          <a:xfrm>
            <a:off x="4529156" y="3673102"/>
            <a:ext cx="1266147" cy="1140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0" title="Campaign_V9_20_GPEI_film_4.jpg"/>
          <p:cNvPicPr preferRelativeResize="0"/>
          <p:nvPr/>
        </p:nvPicPr>
        <p:blipFill rotWithShape="1">
          <a:blip r:embed="rId8">
            <a:alphaModFix/>
          </a:blip>
          <a:srcRect b="0" l="18406" r="3371" t="25953"/>
          <a:stretch/>
        </p:blipFill>
        <p:spPr>
          <a:xfrm>
            <a:off x="1650419" y="2355242"/>
            <a:ext cx="1212901" cy="1148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0" title="Campaign_V9_12_GPEI_film_4.jpg"/>
          <p:cNvPicPr preferRelativeResize="0"/>
          <p:nvPr/>
        </p:nvPicPr>
        <p:blipFill rotWithShape="1">
          <a:blip r:embed="rId9">
            <a:alphaModFix/>
          </a:blip>
          <a:srcRect b="6873" l="23167" r="10791" t="30420"/>
          <a:stretch/>
        </p:blipFill>
        <p:spPr>
          <a:xfrm>
            <a:off x="284225" y="3607374"/>
            <a:ext cx="1266147" cy="1202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0" title="Campaign_V9_13_GPEI_film_4.jpg"/>
          <p:cNvPicPr preferRelativeResize="0"/>
          <p:nvPr/>
        </p:nvPicPr>
        <p:blipFill rotWithShape="1">
          <a:blip r:embed="rId10">
            <a:alphaModFix/>
          </a:blip>
          <a:srcRect b="3186" l="23165" r="9300" t="29605"/>
          <a:stretch/>
        </p:blipFill>
        <p:spPr>
          <a:xfrm>
            <a:off x="1648970" y="3590480"/>
            <a:ext cx="1212896" cy="1206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0" title="Screenshot 2026-07-20 at 11.22.50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895022" y="2010640"/>
            <a:ext cx="3012747" cy="2972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0" title="Screenshot 2026-07-20 at 11.26.24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82238" y="2011396"/>
            <a:ext cx="3012747" cy="2972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 txBox="1"/>
          <p:nvPr>
            <p:ph type="title"/>
          </p:nvPr>
        </p:nvSpPr>
        <p:spPr>
          <a:xfrm>
            <a:off x="107690" y="2608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Predictive</a:t>
            </a:r>
            <a:r>
              <a:rPr lang="en-US"/>
              <a:t> Model Before Completion</a:t>
            </a:r>
            <a:endParaRPr/>
          </a:p>
        </p:txBody>
      </p:sp>
      <p:sp>
        <p:nvSpPr>
          <p:cNvPr id="181" name="Google Shape;181;p21"/>
          <p:cNvSpPr txBox="1"/>
          <p:nvPr>
            <p:ph idx="12" type="sldNum"/>
          </p:nvPr>
        </p:nvSpPr>
        <p:spPr>
          <a:xfrm>
            <a:off x="11527196" y="64514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2" name="Google Shape;182;p21"/>
          <p:cNvSpPr txBox="1"/>
          <p:nvPr/>
        </p:nvSpPr>
        <p:spPr>
          <a:xfrm>
            <a:off x="597000" y="1281275"/>
            <a:ext cx="10998000" cy="20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Film formation requires a controlled environment and is very sensitive to small changes (humidity, hydrocarbon air density, etc.)</a:t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Antisolvent drip timing, rate, and volume may be different as a result…</a:t>
            </a:r>
            <a:endParaRPr sz="2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