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65" r:id="rId5"/>
    <p:sldId id="264" r:id="rId6"/>
    <p:sldId id="262" r:id="rId7"/>
    <p:sldId id="263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>
        <p:scale>
          <a:sx n="66" d="100"/>
          <a:sy n="66" d="100"/>
        </p:scale>
        <p:origin x="592" y="2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59431-A675-4A7A-BD10-33C2AA9F261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7529A6-B9A4-4F95-9B24-96CD4F87F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066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10052-9085-B18C-5A88-DB51FE5170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B2E022-ADF0-705F-30A1-5DE1AE628E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1469AF-4AF6-4B07-EA17-9F9E8436C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6CFBDA-0CC6-F9BA-DA8D-B916489C1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499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C6ADB-38C8-E25A-E0B5-3D77FBEEE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CA254D-6674-B108-A489-3B8041DDA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993D3-0D7E-B287-4E25-1CAC4B51F0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C9EB58-D06A-4E5F-B111-D7EE5A5AD438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62498-1687-5691-7E03-924F644AD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D5C904-D62B-2AEF-F3E7-B3456ABC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564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214FAE-7639-DD22-D87F-C26607EBAE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6468F6-1DE2-0375-4987-873332D9D6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40C88E-F655-BEBA-A3C1-3F4431364E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FBA3F2-7DED-4D98-B3B4-5236AE342093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B42B0E-2989-78D5-BEEC-7251D4871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D9E3C-E535-365E-ED39-DEDC457A8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722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781D3-37CD-8284-B19C-6B2C12FC5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6B943-A98F-7D8F-B97D-EA2272473A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53D040-4BF3-36CD-3F3C-A89C649980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8304D7-C4DE-4928-8574-BF170DB914B2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83D480-3E19-5D6B-8A34-18DA155DE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6CACF-EC18-7FDA-E52A-5BAA14AF7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6FC7B-A2E1-4428-EB74-B19671BF8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921C8F-2DD4-D37C-61BE-4632616DB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F0762-19AB-E42B-B694-951F9A999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1039255-359C-4877-9FEC-7EA4EDBB1B14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A73FA-0DA4-8A21-FC2B-AE7DB0D2B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71EFCE-7A60-0B84-68EA-9C3B776CC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A885B08-ED83-4E80-81DD-27C80F4EAF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118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D483D-AD06-C731-8502-09CC24E2D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29609-270D-CFFF-A4AB-B26DDC44E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5E19FB-CD7B-B877-BDC9-76E389387E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43ED73-576D-B2C8-C52C-FF78830B24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C9F329-BA17-4A36-B606-E1377A5900D7}" type="datetime1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51D81D-715E-20D2-864D-7CF83782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B0117B-BABC-ECA7-218A-7D7308279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08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F21C5-6E25-A6CB-CF98-78DFFB091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50D8DC-E80D-9026-E860-03283AD39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16683D-8071-C9D6-5F86-E8BC715C07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5DCDEA-1F5A-7529-78CA-5C4A7686DF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6A7E5E-1AF2-5E2A-E442-CE723B4179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FBEDB5-A02D-522B-C5D6-023BF896C3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2DE0EE-46B3-41A1-90DB-41AF58F05963}" type="datetime1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A87522-AFA6-7F3D-840C-E0BCD8065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23E10F-BFFD-B3F5-161B-2AFA5C194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04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2F751-647A-A2A9-0C39-F35708A2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D0141A-4256-A20B-E1BF-5453636F25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58C2EA-EE0A-4723-991C-8428793C3879}" type="datetime1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8A381B-1C57-CBDF-1C1C-6C88DD856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DD4090-B35D-40AD-3040-EE77ED0FE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094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9C9ABE-EEC9-6361-6D18-E03829D815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2517F0-4AB1-46B6-821C-8B318D682948}" type="datetime1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CB056B-30B7-2F58-EBC7-35FC47091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26E2F1-EAFF-9784-37AB-D99F9F87D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623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636A7-B777-F4AB-D311-EECAB539B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15A73-5414-289B-D731-DFD5DD83B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39F273-6AD5-6BC5-CC5F-CC0CBC757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32D0BF-EBFF-B542-50D8-76B35EC5C6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50116D-4A66-4027-93E6-FCCB23B45B43}" type="datetime1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1F4A80-30FF-14B6-ED98-970DADD23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A52254-61F5-803E-0C8D-394846EAF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274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ED0F2-51CE-ECFF-BB1A-C8FB4FBCB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024AB6-D5DC-863D-C66E-838BDC4CA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D57011-8576-6161-06C8-FD558AF0D5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24925A-18D6-23E6-C9E9-EAB77C2670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3FBA3A-5FD0-4F9B-8D40-34A187F1B197}" type="datetime1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C8B29D-5CB2-0EF1-BCD1-18FE0058B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B6D070-84E4-AF47-CCB8-EAE5E21EE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666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9B1EEBE-DFE7-06A7-0CD1-47D7768364DB}"/>
              </a:ext>
            </a:extLst>
          </p:cNvPr>
          <p:cNvSpPr/>
          <p:nvPr userDrawn="1"/>
        </p:nvSpPr>
        <p:spPr>
          <a:xfrm>
            <a:off x="1" y="0"/>
            <a:ext cx="12192000" cy="88770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1F6682-554F-9DFE-0F0F-2B7D5F544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366C2-4DC7-6E82-DD8B-9E648067E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406" y="991318"/>
            <a:ext cx="11729794" cy="4882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5EF4C-3992-5B48-D8FD-2447FC159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443D678-2681-46F9-B842-636BFB1AA85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3814" y="6184591"/>
            <a:ext cx="780774" cy="557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A picture containing text, transport, wheel&#10;&#10;Description automatically generated">
            <a:extLst>
              <a:ext uri="{FF2B5EF4-FFF2-40B4-BE49-F238E27FC236}">
                <a16:creationId xmlns:a16="http://schemas.microsoft.com/office/drawing/2014/main" id="{0FD1EB1A-E71E-9A41-4074-0DEC23E4385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08" y="6061250"/>
            <a:ext cx="677496" cy="681037"/>
          </a:xfrm>
          <a:prstGeom prst="rect">
            <a:avLst/>
          </a:prstGeom>
        </p:spPr>
      </p:pic>
      <p:pic>
        <p:nvPicPr>
          <p:cNvPr id="14" name="Picture 13" descr="Text, logo&#10;&#10;Description automatically generated">
            <a:extLst>
              <a:ext uri="{FF2B5EF4-FFF2-40B4-BE49-F238E27FC236}">
                <a16:creationId xmlns:a16="http://schemas.microsoft.com/office/drawing/2014/main" id="{CB96F0FF-FF44-CBFA-E06B-87A9783D428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8309" y="6109843"/>
            <a:ext cx="1397082" cy="672212"/>
          </a:xfrm>
          <a:prstGeom prst="rect">
            <a:avLst/>
          </a:prstGeom>
        </p:spPr>
      </p:pic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0019AC9F-4ADC-3215-ADFB-0C7E341C8F7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0737" y="6146504"/>
            <a:ext cx="1205043" cy="526987"/>
          </a:xfrm>
          <a:prstGeom prst="rect">
            <a:avLst/>
          </a:prstGeom>
        </p:spPr>
      </p:pic>
      <p:pic>
        <p:nvPicPr>
          <p:cNvPr id="18" name="Picture 17" descr="The horizontal and vertical variations of the University of North Carolina at Chapel Hill signature.">
            <a:extLst>
              <a:ext uri="{FF2B5EF4-FFF2-40B4-BE49-F238E27FC236}">
                <a16:creationId xmlns:a16="http://schemas.microsoft.com/office/drawing/2014/main" id="{2A528713-BD7A-43A8-4056-37A1873F2889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 l="13407" t="37112" r="51922" b="37296"/>
          <a:stretch>
            <a:fillRect/>
          </a:stretch>
        </p:blipFill>
        <p:spPr>
          <a:xfrm>
            <a:off x="4850375" y="6109843"/>
            <a:ext cx="2102328" cy="63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587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openxmlformats.org/officeDocument/2006/relationships/image" Target="../media/image12.emf"/><Relationship Id="rId4" Type="http://schemas.openxmlformats.org/officeDocument/2006/relationships/image" Target="../media/image8.png"/><Relationship Id="rId9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8.bin"/><Relationship Id="rId3" Type="http://schemas.openxmlformats.org/officeDocument/2006/relationships/image" Target="../media/image16.emf"/><Relationship Id="rId7" Type="http://schemas.openxmlformats.org/officeDocument/2006/relationships/image" Target="../media/image18.emf"/><Relationship Id="rId12" Type="http://schemas.openxmlformats.org/officeDocument/2006/relationships/image" Target="../media/image21.png"/><Relationship Id="rId2" Type="http://schemas.openxmlformats.org/officeDocument/2006/relationships/oleObject" Target="../embeddings/oleObject3.bin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20.emf"/><Relationship Id="rId5" Type="http://schemas.openxmlformats.org/officeDocument/2006/relationships/image" Target="../media/image17.emf"/><Relationship Id="rId15" Type="http://schemas.openxmlformats.org/officeDocument/2006/relationships/image" Target="../media/image23.png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9.emf"/><Relationship Id="rId14" Type="http://schemas.openxmlformats.org/officeDocument/2006/relationships/image" Target="../media/image2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kakendrick@email.meredith.ed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E4EC9-BBC9-7A9C-FD11-620AA4C408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Synthesis of 2D Multilayer Chiral Perovskites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A6E1DD-170C-C30A-7164-9E61E46CD5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Katherine Kendrick</a:t>
            </a:r>
            <a:r>
              <a:rPr lang="en-US" baseline="30000" dirty="0"/>
              <a:t>1,2</a:t>
            </a:r>
            <a:endParaRPr lang="en-US" dirty="0"/>
          </a:p>
          <a:p>
            <a:r>
              <a:rPr lang="en-US" sz="2000" i="1" baseline="30000" dirty="0"/>
              <a:t>1</a:t>
            </a:r>
            <a:r>
              <a:rPr lang="en-US" sz="2000" i="1" dirty="0"/>
              <a:t>Department of Chemistry, Meredith College</a:t>
            </a:r>
          </a:p>
          <a:p>
            <a:r>
              <a:rPr lang="en-US" sz="2000" i="1" baseline="30000" dirty="0"/>
              <a:t>2</a:t>
            </a:r>
            <a:r>
              <a:rPr lang="en-US" sz="2000" i="1" dirty="0"/>
              <a:t>Department of Chemistry, North Carolina State University</a:t>
            </a:r>
          </a:p>
          <a:p>
            <a:r>
              <a:rPr lang="en-US" sz="2000" i="1" dirty="0"/>
              <a:t>Carson Campbell</a:t>
            </a:r>
            <a:r>
              <a:rPr lang="en-US" sz="2000" i="1" baseline="30000" dirty="0"/>
              <a:t>2</a:t>
            </a:r>
            <a:r>
              <a:rPr lang="en-US" sz="2000" i="1" dirty="0"/>
              <a:t>, Violeta Spanou</a:t>
            </a:r>
            <a:r>
              <a:rPr lang="en-US" sz="2000" i="1" baseline="30000" dirty="0"/>
              <a:t>2</a:t>
            </a:r>
            <a:r>
              <a:rPr lang="en-US" sz="2000" i="1" dirty="0"/>
              <a:t>, Dr. Xiaotong Li</a:t>
            </a:r>
            <a:r>
              <a:rPr lang="en-US" sz="2000" i="1" baseline="30000" dirty="0"/>
              <a:t>2</a:t>
            </a:r>
            <a:endParaRPr lang="en-US" sz="2000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B77A93-7CA0-5C7B-B3CC-78B581D8D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172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27952-3404-8942-F54B-2F2EF5A6D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83385-B985-18DF-8952-BAC55B5F4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2977" y="5411756"/>
            <a:ext cx="4576686" cy="11652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35E2D7-4917-AB75-6654-BDF9B88BD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2</a:t>
            </a:fld>
            <a:endParaRPr lang="en-US"/>
          </a:p>
        </p:txBody>
      </p:sp>
      <p:pic>
        <p:nvPicPr>
          <p:cNvPr id="6" name="Main graphic">
            <a:extLst>
              <a:ext uri="{FF2B5EF4-FFF2-40B4-BE49-F238E27FC236}">
                <a16:creationId xmlns:a16="http://schemas.microsoft.com/office/drawing/2014/main" id="{91461C42-9BFE-5FAA-BD8D-B7AF45D69B07}"/>
              </a:ext>
            </a:extLst>
          </p:cNvPr>
          <p:cNvPicPr/>
          <p:nvPr/>
        </p:nvPicPr>
        <p:blipFill>
          <a:blip r:embed="rId2"/>
          <a:srcRect t="10246" r="69020" b="49559"/>
          <a:stretch>
            <a:fillRect/>
          </a:stretch>
        </p:blipFill>
        <p:spPr>
          <a:xfrm>
            <a:off x="534766" y="1884445"/>
            <a:ext cx="1933750" cy="1690890"/>
          </a:xfrm>
          <a:prstGeom prst="rect">
            <a:avLst/>
          </a:prstGeom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794FFA2-CFD1-3845-F593-26F667A808A7}"/>
              </a:ext>
            </a:extLst>
          </p:cNvPr>
          <p:cNvSpPr txBox="1"/>
          <p:nvPr/>
        </p:nvSpPr>
        <p:spPr>
          <a:xfrm>
            <a:off x="163740" y="3842676"/>
            <a:ext cx="2580779" cy="1867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</a:rPr>
              <a:t>ABX</a:t>
            </a:r>
            <a:r>
              <a:rPr lang="en-US" b="1" baseline="-25000" dirty="0">
                <a:latin typeface="Arial" panose="020B0604020202020204" pitchFamily="34" charset="0"/>
              </a:rPr>
              <a:t>3</a:t>
            </a:r>
          </a:p>
          <a:p>
            <a:pPr algn="ctr"/>
            <a:endParaRPr lang="en-US" sz="1100" baseline="-25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dirty="0">
                <a:latin typeface="Arial" panose="020B0604020202020204" pitchFamily="34" charset="0"/>
              </a:rPr>
              <a:t>A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 = Cs</a:t>
            </a:r>
            <a:r>
              <a:rPr lang="it-IT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, CH</a:t>
            </a:r>
            <a:r>
              <a:rPr lang="it-IT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NH</a:t>
            </a:r>
            <a:r>
              <a:rPr lang="it-IT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it-IT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(MA), HC(NH</a:t>
            </a:r>
            <a:r>
              <a:rPr lang="it-IT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r>
              <a:rPr lang="it-IT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it-IT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(FA)</a:t>
            </a:r>
            <a:endParaRPr lang="it-IT" dirty="0"/>
          </a:p>
          <a:p>
            <a:r>
              <a:rPr lang="it-IT" dirty="0">
                <a:latin typeface="Arial" panose="020B0604020202020204" pitchFamily="34" charset="0"/>
              </a:rPr>
              <a:t>B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= Pb</a:t>
            </a:r>
            <a:r>
              <a:rPr lang="it-IT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2+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, Sn</a:t>
            </a:r>
            <a:r>
              <a:rPr lang="it-IT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2+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, Ge</a:t>
            </a:r>
            <a:r>
              <a:rPr lang="it-IT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2+</a:t>
            </a:r>
            <a:endParaRPr lang="it-IT" dirty="0"/>
          </a:p>
          <a:p>
            <a:r>
              <a:rPr lang="it-IT" dirty="0">
                <a:latin typeface="Arial" panose="020B0604020202020204" pitchFamily="34" charset="0"/>
              </a:rPr>
              <a:t>X 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= I</a:t>
            </a:r>
            <a:r>
              <a:rPr lang="it-IT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-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, Br</a:t>
            </a:r>
            <a:r>
              <a:rPr lang="it-IT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-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, Cl</a:t>
            </a:r>
            <a:r>
              <a:rPr lang="it-IT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-</a:t>
            </a:r>
            <a:endParaRPr lang="it-IT" dirty="0"/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1B21B8-0A11-8822-B4DB-DCE39E29DD67}"/>
              </a:ext>
            </a:extLst>
          </p:cNvPr>
          <p:cNvSpPr txBox="1"/>
          <p:nvPr/>
        </p:nvSpPr>
        <p:spPr>
          <a:xfrm>
            <a:off x="1033076" y="1361225"/>
            <a:ext cx="42818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Hybrid Perovskitoids </a:t>
            </a:r>
            <a:endParaRPr lang="en-US" sz="2800" dirty="0"/>
          </a:p>
        </p:txBody>
      </p:sp>
      <p:sp>
        <p:nvSpPr>
          <p:cNvPr id="15" name="Plus Sign 14">
            <a:extLst>
              <a:ext uri="{FF2B5EF4-FFF2-40B4-BE49-F238E27FC236}">
                <a16:creationId xmlns:a16="http://schemas.microsoft.com/office/drawing/2014/main" id="{0487A1A0-24FA-F8C4-3987-1D4A6421609C}"/>
              </a:ext>
            </a:extLst>
          </p:cNvPr>
          <p:cNvSpPr/>
          <p:nvPr/>
        </p:nvSpPr>
        <p:spPr>
          <a:xfrm>
            <a:off x="3891320" y="3269454"/>
            <a:ext cx="469954" cy="469231"/>
          </a:xfrm>
          <a:prstGeom prst="mathPlu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6BDA9D-4F79-A575-BF83-554C7CF3DB86}"/>
              </a:ext>
            </a:extLst>
          </p:cNvPr>
          <p:cNvSpPr txBox="1"/>
          <p:nvPr/>
        </p:nvSpPr>
        <p:spPr>
          <a:xfrm>
            <a:off x="2897560" y="2834779"/>
            <a:ext cx="28618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Inorganic components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4656EFB-1A6F-B3DD-3B1D-29B64C3C63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368" y="1953099"/>
            <a:ext cx="1091095" cy="8352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A86D322-24D0-B2D2-02F6-5E520513BD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842" y="1953099"/>
            <a:ext cx="991123" cy="82723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A8A890D-BD42-4E35-9F8D-B7F1B09046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682" y="3805941"/>
            <a:ext cx="1399249" cy="119092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889D07F-941F-F187-19E6-015DCB78D69F}"/>
              </a:ext>
            </a:extLst>
          </p:cNvPr>
          <p:cNvSpPr txBox="1"/>
          <p:nvPr/>
        </p:nvSpPr>
        <p:spPr>
          <a:xfrm>
            <a:off x="2911718" y="5113773"/>
            <a:ext cx="26094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Organic components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EF004F-EFD4-6C58-A2F1-711353BA0FED}"/>
              </a:ext>
            </a:extLst>
          </p:cNvPr>
          <p:cNvSpPr txBox="1"/>
          <p:nvPr/>
        </p:nvSpPr>
        <p:spPr>
          <a:xfrm>
            <a:off x="6096000" y="1371199"/>
            <a:ext cx="61247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Amino Acid Esters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9232A37-1DB8-4BBC-1DDB-3C6F91750F12}"/>
              </a:ext>
            </a:extLst>
          </p:cNvPr>
          <p:cNvGrpSpPr/>
          <p:nvPr/>
        </p:nvGrpSpPr>
        <p:grpSpPr>
          <a:xfrm>
            <a:off x="9389873" y="4691606"/>
            <a:ext cx="946184" cy="905048"/>
            <a:chOff x="1817264" y="1294621"/>
            <a:chExt cx="861698" cy="910209"/>
          </a:xfrm>
        </p:grpSpPr>
        <p:graphicFrame>
          <p:nvGraphicFramePr>
            <p:cNvPr id="33" name="Object 32">
              <a:extLst>
                <a:ext uri="{FF2B5EF4-FFF2-40B4-BE49-F238E27FC236}">
                  <a16:creationId xmlns:a16="http://schemas.microsoft.com/office/drawing/2014/main" id="{B4D846A9-E052-1631-BAC0-ADF3865E2F3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66931030"/>
                </p:ext>
              </p:extLst>
            </p:nvPr>
          </p:nvGraphicFramePr>
          <p:xfrm>
            <a:off x="1848167" y="1347592"/>
            <a:ext cx="795337" cy="847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64-bit Drawing" r:id="rId6" imgW="795223" imgH="848375" progId="ChemDraw_x64.Document.6.0">
                    <p:embed/>
                  </p:oleObj>
                </mc:Choice>
                <mc:Fallback>
                  <p:oleObj name="CS ChemDraw 64-bit Drawing" r:id="rId6" imgW="795223" imgH="848375" progId="ChemDraw_x64.Document.6.0">
                    <p:embed/>
                    <p:pic>
                      <p:nvPicPr>
                        <p:cNvPr id="41" name="Object 40">
                          <a:extLst>
                            <a:ext uri="{FF2B5EF4-FFF2-40B4-BE49-F238E27FC236}">
                              <a16:creationId xmlns:a16="http://schemas.microsoft.com/office/drawing/2014/main" id="{15158613-F33C-6BF9-E4E2-3DB63F0CFE0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848167" y="1347592"/>
                          <a:ext cx="795337" cy="8477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CFB54DAD-C7C7-836F-914F-95440D1D1DA6}"/>
                </a:ext>
              </a:extLst>
            </p:cNvPr>
            <p:cNvSpPr/>
            <p:nvPr/>
          </p:nvSpPr>
          <p:spPr>
            <a:xfrm>
              <a:off x="1817264" y="1294621"/>
              <a:ext cx="861698" cy="910209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1063970E-F005-4505-CDCC-BA51EDF325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58377" y="2569379"/>
            <a:ext cx="1409176" cy="1920826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401B46E0-99EC-E8EC-5654-A5E4216A2951}"/>
              </a:ext>
            </a:extLst>
          </p:cNvPr>
          <p:cNvGrpSpPr/>
          <p:nvPr/>
        </p:nvGrpSpPr>
        <p:grpSpPr>
          <a:xfrm>
            <a:off x="10641972" y="4718359"/>
            <a:ext cx="1274071" cy="1022444"/>
            <a:chOff x="3415876" y="2381039"/>
            <a:chExt cx="1182772" cy="910209"/>
          </a:xfrm>
        </p:grpSpPr>
        <p:graphicFrame>
          <p:nvGraphicFramePr>
            <p:cNvPr id="37" name="Object 36">
              <a:extLst>
                <a:ext uri="{FF2B5EF4-FFF2-40B4-BE49-F238E27FC236}">
                  <a16:creationId xmlns:a16="http://schemas.microsoft.com/office/drawing/2014/main" id="{0689BDC7-0E84-4B96-D0E5-1A27937518D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92668" y="2412280"/>
            <a:ext cx="1052513" cy="847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64-bit Drawing" r:id="rId9" imgW="1052779" imgH="848375" progId="ChemDraw_x64.Document.6.0">
                    <p:embed/>
                  </p:oleObj>
                </mc:Choice>
                <mc:Fallback>
                  <p:oleObj name="CS ChemDraw 64-bit Drawing" r:id="rId9" imgW="1052779" imgH="848375" progId="ChemDraw_x64.Document.6.0">
                    <p:embed/>
                    <p:pic>
                      <p:nvPicPr>
                        <p:cNvPr id="50" name="Object 49">
                          <a:extLst>
                            <a:ext uri="{FF2B5EF4-FFF2-40B4-BE49-F238E27FC236}">
                              <a16:creationId xmlns:a16="http://schemas.microsoft.com/office/drawing/2014/main" id="{4DA79B82-BBA5-402A-0076-84B5BD51C98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3492668" y="2412280"/>
                          <a:ext cx="1052513" cy="8477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226CE35E-0927-BD75-D5FF-3D032C406C3F}"/>
                </a:ext>
              </a:extLst>
            </p:cNvPr>
            <p:cNvSpPr/>
            <p:nvPr/>
          </p:nvSpPr>
          <p:spPr>
            <a:xfrm>
              <a:off x="3415876" y="2381039"/>
              <a:ext cx="1182772" cy="910209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A5E2B607-348C-315A-7D1C-F6B33FC8F3D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5903"/>
          <a:stretch>
            <a:fillRect/>
          </a:stretch>
        </p:blipFill>
        <p:spPr>
          <a:xfrm>
            <a:off x="10745594" y="1758949"/>
            <a:ext cx="1170449" cy="2871672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B0E68022-025A-016F-6388-0E3895B8F7E7}"/>
              </a:ext>
            </a:extLst>
          </p:cNvPr>
          <p:cNvSpPr txBox="1"/>
          <p:nvPr/>
        </p:nvSpPr>
        <p:spPr>
          <a:xfrm>
            <a:off x="6299875" y="2360426"/>
            <a:ext cx="311255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Amino acids 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Natural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Abundant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Chiral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Ideal spacer candidates!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Esters of amino acids are used to avoid having water in the structure. </a:t>
            </a:r>
          </a:p>
        </p:txBody>
      </p:sp>
    </p:spTree>
    <p:extLst>
      <p:ext uri="{BB962C8B-B14F-4D97-AF65-F5344CB8AC3E}">
        <p14:creationId xmlns:p14="http://schemas.microsoft.com/office/powerpoint/2010/main" val="971205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FB1D2-356D-8D98-2EF6-8E285BAB8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Synthesis and Characterization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2CF163-B272-9310-2E47-2E21DAE9B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B9660F-780A-4B6D-0269-A6BF9A4A7FCA}"/>
              </a:ext>
            </a:extLst>
          </p:cNvPr>
          <p:cNvSpPr txBox="1"/>
          <p:nvPr/>
        </p:nvSpPr>
        <p:spPr>
          <a:xfrm>
            <a:off x="107715" y="3632179"/>
            <a:ext cx="917650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 main methods for synthesis: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Slow cooling (above) is the default method for this synthesis.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Layer diffusion (right) is used when the amino acid reacts too quickly with lead iodide. It allows for the reaction rate to be controlled.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Characterization methods include powder x-ray diffraction (PXRD), optical microscopy (OM), and UV-Vis spectroscopy (UV-Vis).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45EC92-EB3E-54CB-3051-811ADD257FFB}"/>
              </a:ext>
            </a:extLst>
          </p:cNvPr>
          <p:cNvSpPr txBox="1"/>
          <p:nvPr/>
        </p:nvSpPr>
        <p:spPr>
          <a:xfrm>
            <a:off x="11190941" y="3104355"/>
            <a:ext cx="184731" cy="265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9A434CD-3307-7B8F-E36C-8DAF46B596D0}"/>
              </a:ext>
            </a:extLst>
          </p:cNvPr>
          <p:cNvSpPr/>
          <p:nvPr/>
        </p:nvSpPr>
        <p:spPr>
          <a:xfrm>
            <a:off x="9575167" y="1990767"/>
            <a:ext cx="2088149" cy="31296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FA8970-B954-A85F-1566-98832F10F15A}"/>
              </a:ext>
            </a:extLst>
          </p:cNvPr>
          <p:cNvSpPr txBox="1"/>
          <p:nvPr/>
        </p:nvSpPr>
        <p:spPr>
          <a:xfrm>
            <a:off x="9664698" y="2224937"/>
            <a:ext cx="1795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Amino acid ester and HI</a:t>
            </a:r>
            <a:endParaRPr lang="es-MX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5DE584-10B6-D485-FE9D-9C332C2CF305}"/>
              </a:ext>
            </a:extLst>
          </p:cNvPr>
          <p:cNvSpPr txBox="1"/>
          <p:nvPr/>
        </p:nvSpPr>
        <p:spPr>
          <a:xfrm>
            <a:off x="9841793" y="3350966"/>
            <a:ext cx="1441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HI layer</a:t>
            </a:r>
            <a:endParaRPr lang="es-MX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38635D-F991-0EC4-801F-2783D1C44031}"/>
              </a:ext>
            </a:extLst>
          </p:cNvPr>
          <p:cNvSpPr txBox="1"/>
          <p:nvPr/>
        </p:nvSpPr>
        <p:spPr>
          <a:xfrm>
            <a:off x="9713809" y="4310557"/>
            <a:ext cx="1810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Lead iodide and HI</a:t>
            </a:r>
            <a:endParaRPr lang="es-MX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09EE147-DFEC-5EF7-AECA-BA8B5C5D3A47}"/>
              </a:ext>
            </a:extLst>
          </p:cNvPr>
          <p:cNvCxnSpPr>
            <a:cxnSpLocks/>
          </p:cNvCxnSpPr>
          <p:nvPr/>
        </p:nvCxnSpPr>
        <p:spPr>
          <a:xfrm>
            <a:off x="9564571" y="3098327"/>
            <a:ext cx="20987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BF5AD6B-34E7-56E1-54C1-62D2F62E90A8}"/>
              </a:ext>
            </a:extLst>
          </p:cNvPr>
          <p:cNvCxnSpPr>
            <a:cxnSpLocks/>
          </p:cNvCxnSpPr>
          <p:nvPr/>
        </p:nvCxnSpPr>
        <p:spPr>
          <a:xfrm>
            <a:off x="9564571" y="4111441"/>
            <a:ext cx="20881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oogle Shape;313;g3e35c7633be_0_112">
            <a:extLst>
              <a:ext uri="{FF2B5EF4-FFF2-40B4-BE49-F238E27FC236}">
                <a16:creationId xmlns:a16="http://schemas.microsoft.com/office/drawing/2014/main" id="{A8946404-11A6-3CAA-4113-3AF5E0327D4D}"/>
              </a:ext>
            </a:extLst>
          </p:cNvPr>
          <p:cNvSpPr txBox="1"/>
          <p:nvPr/>
        </p:nvSpPr>
        <p:spPr>
          <a:xfrm>
            <a:off x="5764315" y="1910156"/>
            <a:ext cx="242564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Cool down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Google Shape;318;g3e35c7633be_0_112">
            <a:extLst>
              <a:ext uri="{FF2B5EF4-FFF2-40B4-BE49-F238E27FC236}">
                <a16:creationId xmlns:a16="http://schemas.microsoft.com/office/drawing/2014/main" id="{B80763AF-6A3C-0030-49F4-0194997F9A53}"/>
              </a:ext>
            </a:extLst>
          </p:cNvPr>
          <p:cNvSpPr txBox="1"/>
          <p:nvPr/>
        </p:nvSpPr>
        <p:spPr>
          <a:xfrm>
            <a:off x="4033709" y="1910156"/>
            <a:ext cx="50520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HI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Google Shape;319;g3e35c7633be_0_112">
            <a:extLst>
              <a:ext uri="{FF2B5EF4-FFF2-40B4-BE49-F238E27FC236}">
                <a16:creationId xmlns:a16="http://schemas.microsoft.com/office/drawing/2014/main" id="{25EDD328-4480-3D69-AFA5-22BB9EF61079}"/>
              </a:ext>
            </a:extLst>
          </p:cNvPr>
          <p:cNvSpPr txBox="1"/>
          <p:nvPr/>
        </p:nvSpPr>
        <p:spPr>
          <a:xfrm>
            <a:off x="3625454" y="2450832"/>
            <a:ext cx="132171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Heat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Google Shape;325;g3e35c7633be_0_112">
            <a:extLst>
              <a:ext uri="{FF2B5EF4-FFF2-40B4-BE49-F238E27FC236}">
                <a16:creationId xmlns:a16="http://schemas.microsoft.com/office/drawing/2014/main" id="{B8A1298B-A639-E44E-F9ED-656ACC3F239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62808" y="1340697"/>
            <a:ext cx="986762" cy="1766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326;g3e35c7633be_0_112">
            <a:extLst>
              <a:ext uri="{FF2B5EF4-FFF2-40B4-BE49-F238E27FC236}">
                <a16:creationId xmlns:a16="http://schemas.microsoft.com/office/drawing/2014/main" id="{F12B8151-EFEA-1B6E-77E0-70B4177E105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52263" y="1340697"/>
            <a:ext cx="959425" cy="176695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9C40277-D57F-00BB-5B04-FFC11D9B66A5}"/>
              </a:ext>
            </a:extLst>
          </p:cNvPr>
          <p:cNvSpPr txBox="1"/>
          <p:nvPr/>
        </p:nvSpPr>
        <p:spPr>
          <a:xfrm>
            <a:off x="207481" y="1833470"/>
            <a:ext cx="2796241" cy="1020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Chiral organic cation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Metal source</a:t>
            </a:r>
          </a:p>
        </p:txBody>
      </p:sp>
      <p:sp>
        <p:nvSpPr>
          <p:cNvPr id="19" name="Google Shape;316;g3e35c7633be_0_112">
            <a:extLst>
              <a:ext uri="{FF2B5EF4-FFF2-40B4-BE49-F238E27FC236}">
                <a16:creationId xmlns:a16="http://schemas.microsoft.com/office/drawing/2014/main" id="{EFF422B2-C722-46D5-19C3-DD09E42C50AE}"/>
              </a:ext>
            </a:extLst>
          </p:cNvPr>
          <p:cNvSpPr/>
          <p:nvPr/>
        </p:nvSpPr>
        <p:spPr>
          <a:xfrm>
            <a:off x="2924084" y="1756687"/>
            <a:ext cx="649295" cy="1174488"/>
          </a:xfrm>
          <a:prstGeom prst="rightBrace">
            <a:avLst>
              <a:gd name="adj1" fmla="val 0"/>
              <a:gd name="adj2" fmla="val 50000"/>
            </a:avLst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D257331-A465-5F1A-C5CA-9D9C6BD5699F}"/>
              </a:ext>
            </a:extLst>
          </p:cNvPr>
          <p:cNvSpPr txBox="1"/>
          <p:nvPr/>
        </p:nvSpPr>
        <p:spPr>
          <a:xfrm>
            <a:off x="4820759" y="3127382"/>
            <a:ext cx="18708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Clear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solution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EE89BB9-9239-1BB3-0332-E7CF2F6AD69A}"/>
              </a:ext>
            </a:extLst>
          </p:cNvPr>
          <p:cNvCxnSpPr>
            <a:cxnSpLocks/>
          </p:cNvCxnSpPr>
          <p:nvPr/>
        </p:nvCxnSpPr>
        <p:spPr>
          <a:xfrm>
            <a:off x="3788143" y="2334881"/>
            <a:ext cx="108233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E99FBDC-6E3D-1E88-BE70-92945772686B}"/>
              </a:ext>
            </a:extLst>
          </p:cNvPr>
          <p:cNvCxnSpPr>
            <a:cxnSpLocks/>
          </p:cNvCxnSpPr>
          <p:nvPr/>
        </p:nvCxnSpPr>
        <p:spPr>
          <a:xfrm>
            <a:off x="6425149" y="2334881"/>
            <a:ext cx="113616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0B53427D-C3EC-3A05-BFC8-611049EFD692}"/>
              </a:ext>
            </a:extLst>
          </p:cNvPr>
          <p:cNvSpPr txBox="1"/>
          <p:nvPr/>
        </p:nvSpPr>
        <p:spPr>
          <a:xfrm>
            <a:off x="7523442" y="3127382"/>
            <a:ext cx="16170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Chiral crystals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481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ACC66-725E-22A1-2C47-0567C4BFD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8DC3F-5CA2-9ECA-68A9-B08658AA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Synthesizing D-Enantiomers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EA8C57-EDE3-643F-2067-3DC5E3057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4</a:t>
            </a:fld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EA18573-2B17-BBEC-9D01-0010920B0F2F}"/>
              </a:ext>
            </a:extLst>
          </p:cNvPr>
          <p:cNvSpPr/>
          <p:nvPr/>
        </p:nvSpPr>
        <p:spPr>
          <a:xfrm>
            <a:off x="1721767" y="3429000"/>
            <a:ext cx="1408626" cy="878724"/>
          </a:xfrm>
          <a:prstGeom prst="roundRect">
            <a:avLst/>
          </a:prstGeom>
          <a:noFill/>
          <a:ln w="38100">
            <a:solidFill>
              <a:srgbClr val="7030A0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3CE50AD-202E-7CD7-19BA-B98818E21E78}"/>
              </a:ext>
            </a:extLst>
          </p:cNvPr>
          <p:cNvGrpSpPr/>
          <p:nvPr/>
        </p:nvGrpSpPr>
        <p:grpSpPr>
          <a:xfrm>
            <a:off x="173021" y="2454046"/>
            <a:ext cx="1409222" cy="841110"/>
            <a:chOff x="20061613" y="7605471"/>
            <a:chExt cx="1233446" cy="910209"/>
          </a:xfrm>
        </p:grpSpPr>
        <p:graphicFrame>
          <p:nvGraphicFramePr>
            <p:cNvPr id="6" name="Object 5">
              <a:extLst>
                <a:ext uri="{FF2B5EF4-FFF2-40B4-BE49-F238E27FC236}">
                  <a16:creationId xmlns:a16="http://schemas.microsoft.com/office/drawing/2014/main" id="{C03BEF61-8B19-F0C5-D148-9DA8D5E2609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46322650"/>
                </p:ext>
              </p:extLst>
            </p:nvPr>
          </p:nvGraphicFramePr>
          <p:xfrm>
            <a:off x="20204683" y="7623070"/>
            <a:ext cx="960263" cy="876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64-bit Drawing" r:id="rId2" imgW="1002487" imgH="875908" progId="ChemDraw_x64.Document.6.0">
                    <p:embed/>
                  </p:oleObj>
                </mc:Choice>
                <mc:Fallback>
                  <p:oleObj name="CS ChemDraw 64-bit Drawing" r:id="rId2" imgW="1002487" imgH="875908" progId="ChemDraw_x64.Document.6.0">
                    <p:embed/>
                    <p:pic>
                      <p:nvPicPr>
                        <p:cNvPr id="1101" name="Object 1100">
                          <a:extLst>
                            <a:ext uri="{FF2B5EF4-FFF2-40B4-BE49-F238E27FC236}">
                              <a16:creationId xmlns:a16="http://schemas.microsoft.com/office/drawing/2014/main" id="{628419A3-49D0-D5DC-4395-48C771817E1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20204683" y="7623070"/>
                          <a:ext cx="960263" cy="8763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3F51BB8-F396-AE3F-9A28-B290AD197113}"/>
                </a:ext>
              </a:extLst>
            </p:cNvPr>
            <p:cNvSpPr/>
            <p:nvPr/>
          </p:nvSpPr>
          <p:spPr>
            <a:xfrm>
              <a:off x="20061613" y="7605471"/>
              <a:ext cx="1233446" cy="910209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024F7B5-2248-07A7-5709-710677946836}"/>
              </a:ext>
            </a:extLst>
          </p:cNvPr>
          <p:cNvGrpSpPr/>
          <p:nvPr/>
        </p:nvGrpSpPr>
        <p:grpSpPr>
          <a:xfrm>
            <a:off x="178078" y="3429000"/>
            <a:ext cx="1413912" cy="878724"/>
            <a:chOff x="29408108" y="5697693"/>
            <a:chExt cx="1964444" cy="1602794"/>
          </a:xfrm>
        </p:grpSpPr>
        <p:graphicFrame>
          <p:nvGraphicFramePr>
            <p:cNvPr id="9" name="Object 8">
              <a:extLst>
                <a:ext uri="{FF2B5EF4-FFF2-40B4-BE49-F238E27FC236}">
                  <a16:creationId xmlns:a16="http://schemas.microsoft.com/office/drawing/2014/main" id="{84F90236-B4A2-A7C4-C6FD-A91CAC49F51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9558970" y="5911999"/>
            <a:ext cx="1706485" cy="13256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64-bit Drawing" r:id="rId4" imgW="1833478" imgH="1424616" progId="ChemDraw_x64.Document.6.0">
                    <p:embed/>
                  </p:oleObj>
                </mc:Choice>
                <mc:Fallback>
                  <p:oleObj name="CS ChemDraw 64-bit Drawing" r:id="rId4" imgW="1833478" imgH="1424616" progId="ChemDraw_x64.Document.6.0">
                    <p:embed/>
                    <p:pic>
                      <p:nvPicPr>
                        <p:cNvPr id="1108" name="Object 1107">
                          <a:extLst>
                            <a:ext uri="{FF2B5EF4-FFF2-40B4-BE49-F238E27FC236}">
                              <a16:creationId xmlns:a16="http://schemas.microsoft.com/office/drawing/2014/main" id="{70FCABD6-908E-B6BA-42AB-4DE998DAAF7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29558970" y="5911999"/>
                          <a:ext cx="1706485" cy="132565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1AF85203-49F5-9E5A-6955-F7F0845ED6A7}"/>
                </a:ext>
              </a:extLst>
            </p:cNvPr>
            <p:cNvSpPr/>
            <p:nvPr/>
          </p:nvSpPr>
          <p:spPr>
            <a:xfrm>
              <a:off x="29408108" y="5697693"/>
              <a:ext cx="1964444" cy="1602794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2862A9B-6E23-BCF6-CF8B-5700622DAC17}"/>
              </a:ext>
            </a:extLst>
          </p:cNvPr>
          <p:cNvGrpSpPr/>
          <p:nvPr/>
        </p:nvGrpSpPr>
        <p:grpSpPr>
          <a:xfrm>
            <a:off x="1706425" y="2422457"/>
            <a:ext cx="1393586" cy="857627"/>
            <a:chOff x="20748761" y="7726806"/>
            <a:chExt cx="1233446" cy="915139"/>
          </a:xfrm>
        </p:grpSpPr>
        <p:graphicFrame>
          <p:nvGraphicFramePr>
            <p:cNvPr id="12" name="Object 11">
              <a:extLst>
                <a:ext uri="{FF2B5EF4-FFF2-40B4-BE49-F238E27FC236}">
                  <a16:creationId xmlns:a16="http://schemas.microsoft.com/office/drawing/2014/main" id="{EF22CBBB-3122-8A86-B6DF-96B79C10FCE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42558281"/>
                </p:ext>
              </p:extLst>
            </p:nvPr>
          </p:nvGraphicFramePr>
          <p:xfrm>
            <a:off x="20822665" y="7764058"/>
            <a:ext cx="1025525" cy="8778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64-bit Drawing" r:id="rId6" imgW="1025829" imgH="877540" progId="ChemDraw_x64.Document.6.0">
                    <p:embed/>
                  </p:oleObj>
                </mc:Choice>
                <mc:Fallback>
                  <p:oleObj name="CS ChemDraw 64-bit Drawing" r:id="rId6" imgW="1025829" imgH="877540" progId="ChemDraw_x64.Document.6.0">
                    <p:embed/>
                    <p:pic>
                      <p:nvPicPr>
                        <p:cNvPr id="1111" name="Object 1110">
                          <a:extLst>
                            <a:ext uri="{FF2B5EF4-FFF2-40B4-BE49-F238E27FC236}">
                              <a16:creationId xmlns:a16="http://schemas.microsoft.com/office/drawing/2014/main" id="{3BB85754-3F7B-99B8-D805-FD55E030CD7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20822665" y="7764058"/>
                          <a:ext cx="1025525" cy="8778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689C574B-EC22-F6A6-7265-1BD46477F3CC}"/>
                </a:ext>
              </a:extLst>
            </p:cNvPr>
            <p:cNvSpPr/>
            <p:nvPr/>
          </p:nvSpPr>
          <p:spPr>
            <a:xfrm>
              <a:off x="20748761" y="7726806"/>
              <a:ext cx="1233446" cy="910209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8F90325-6857-101D-D5A2-829F0E2A14BA}"/>
              </a:ext>
            </a:extLst>
          </p:cNvPr>
          <p:cNvGrpSpPr/>
          <p:nvPr/>
        </p:nvGrpSpPr>
        <p:grpSpPr>
          <a:xfrm>
            <a:off x="173021" y="1474547"/>
            <a:ext cx="1393196" cy="862007"/>
            <a:chOff x="19719467" y="8945637"/>
            <a:chExt cx="1233446" cy="910209"/>
          </a:xfrm>
        </p:grpSpPr>
        <p:graphicFrame>
          <p:nvGraphicFramePr>
            <p:cNvPr id="15" name="Object 14">
              <a:extLst>
                <a:ext uri="{FF2B5EF4-FFF2-40B4-BE49-F238E27FC236}">
                  <a16:creationId xmlns:a16="http://schemas.microsoft.com/office/drawing/2014/main" id="{FD8F3474-E08A-F119-D481-238956820D2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798822" y="8945637"/>
            <a:ext cx="1074737" cy="876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64-bit Drawing" r:id="rId8" imgW="1074115" imgH="875908" progId="ChemDraw_x64.Document.6.0">
                    <p:embed/>
                  </p:oleObj>
                </mc:Choice>
                <mc:Fallback>
                  <p:oleObj name="CS ChemDraw 64-bit Drawing" r:id="rId8" imgW="1074115" imgH="875908" progId="ChemDraw_x64.Document.6.0">
                    <p:embed/>
                    <p:pic>
                      <p:nvPicPr>
                        <p:cNvPr id="1114" name="Object 1113">
                          <a:extLst>
                            <a:ext uri="{FF2B5EF4-FFF2-40B4-BE49-F238E27FC236}">
                              <a16:creationId xmlns:a16="http://schemas.microsoft.com/office/drawing/2014/main" id="{3CA1B74E-2730-11CE-49EE-D1D96994A55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19798822" y="8945637"/>
                          <a:ext cx="1074737" cy="8763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A3678312-E656-7597-E882-7266EAF92BB7}"/>
                </a:ext>
              </a:extLst>
            </p:cNvPr>
            <p:cNvSpPr/>
            <p:nvPr/>
          </p:nvSpPr>
          <p:spPr>
            <a:xfrm>
              <a:off x="19719467" y="8945637"/>
              <a:ext cx="1233446" cy="910209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33BF6B5-7ACF-203D-C8B1-AA3916BD2C78}"/>
              </a:ext>
            </a:extLst>
          </p:cNvPr>
          <p:cNvGrpSpPr/>
          <p:nvPr/>
        </p:nvGrpSpPr>
        <p:grpSpPr>
          <a:xfrm>
            <a:off x="1716345" y="1456729"/>
            <a:ext cx="1373746" cy="866039"/>
            <a:chOff x="20434014" y="9711665"/>
            <a:chExt cx="1233446" cy="912461"/>
          </a:xfrm>
        </p:grpSpPr>
        <p:graphicFrame>
          <p:nvGraphicFramePr>
            <p:cNvPr id="18" name="Object 17">
              <a:extLst>
                <a:ext uri="{FF2B5EF4-FFF2-40B4-BE49-F238E27FC236}">
                  <a16:creationId xmlns:a16="http://schemas.microsoft.com/office/drawing/2014/main" id="{60BC77F4-3E1E-1F53-0464-5FBFD71FDC6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27365989"/>
                </p:ext>
              </p:extLst>
            </p:nvPr>
          </p:nvGraphicFramePr>
          <p:xfrm>
            <a:off x="20522783" y="9746238"/>
            <a:ext cx="1096963" cy="8778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64-bit Drawing" r:id="rId10" imgW="1097280" imgH="877966" progId="ChemDraw_x64.Document.6.0">
                    <p:embed/>
                  </p:oleObj>
                </mc:Choice>
                <mc:Fallback>
                  <p:oleObj name="CS ChemDraw 64-bit Drawing" r:id="rId10" imgW="1097280" imgH="877966" progId="ChemDraw_x64.Document.6.0">
                    <p:embed/>
                    <p:pic>
                      <p:nvPicPr>
                        <p:cNvPr id="1117" name="Object 1116">
                          <a:extLst>
                            <a:ext uri="{FF2B5EF4-FFF2-40B4-BE49-F238E27FC236}">
                              <a16:creationId xmlns:a16="http://schemas.microsoft.com/office/drawing/2014/main" id="{FFA43B7E-2816-34E5-EBE0-F190CFF968E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20522783" y="9746238"/>
                          <a:ext cx="1096963" cy="8778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47FBEEF1-F8C9-FA50-102C-7FCC66027100}"/>
                </a:ext>
              </a:extLst>
            </p:cNvPr>
            <p:cNvSpPr/>
            <p:nvPr/>
          </p:nvSpPr>
          <p:spPr>
            <a:xfrm>
              <a:off x="20434014" y="9711665"/>
              <a:ext cx="1233446" cy="910209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C1D24330-57DB-EF6E-828A-717B82C501D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4" t="1804" r="3709" b="2960"/>
          <a:stretch>
            <a:fillRect/>
          </a:stretch>
        </p:blipFill>
        <p:spPr>
          <a:xfrm>
            <a:off x="6109604" y="1313629"/>
            <a:ext cx="3005659" cy="323988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E7573D4-4C9D-F4A9-6F22-2898EA7BA6D4}"/>
              </a:ext>
            </a:extLst>
          </p:cNvPr>
          <p:cNvSpPr txBox="1"/>
          <p:nvPr/>
        </p:nvSpPr>
        <p:spPr>
          <a:xfrm>
            <a:off x="1736298" y="1489543"/>
            <a:ext cx="9857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D-LEU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644E89E-2B0D-BDAB-243A-D92D3403FF04}"/>
              </a:ext>
            </a:extLst>
          </p:cNvPr>
          <p:cNvSpPr txBox="1"/>
          <p:nvPr/>
        </p:nvSpPr>
        <p:spPr>
          <a:xfrm>
            <a:off x="2493301" y="2420676"/>
            <a:ext cx="113751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D-VAL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615019E-0ABA-D81F-8F3E-DB097D3D09CF}"/>
              </a:ext>
            </a:extLst>
          </p:cNvPr>
          <p:cNvSpPr txBox="1"/>
          <p:nvPr/>
        </p:nvSpPr>
        <p:spPr>
          <a:xfrm>
            <a:off x="1730530" y="3466633"/>
            <a:ext cx="134537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D-ABU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2D8A90-7684-6A96-07FD-B750A34EF995}"/>
              </a:ext>
            </a:extLst>
          </p:cNvPr>
          <p:cNvSpPr txBox="1"/>
          <p:nvPr/>
        </p:nvSpPr>
        <p:spPr>
          <a:xfrm>
            <a:off x="258783" y="1489543"/>
            <a:ext cx="66501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L-LEU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8F28AB-528A-905F-0A4F-4FEC8A3DB656}"/>
              </a:ext>
            </a:extLst>
          </p:cNvPr>
          <p:cNvSpPr txBox="1"/>
          <p:nvPr/>
        </p:nvSpPr>
        <p:spPr>
          <a:xfrm>
            <a:off x="1032588" y="2864446"/>
            <a:ext cx="60591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L-VAL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53AAB29-1C87-7A61-B7B5-C62E543C1F1B}"/>
              </a:ext>
            </a:extLst>
          </p:cNvPr>
          <p:cNvSpPr txBox="1"/>
          <p:nvPr/>
        </p:nvSpPr>
        <p:spPr>
          <a:xfrm>
            <a:off x="221138" y="3488281"/>
            <a:ext cx="183060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L-ABU</a:t>
            </a:r>
          </a:p>
        </p:txBody>
      </p:sp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id="{051D243D-2747-27AB-FEEA-61EE911406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5646053"/>
              </p:ext>
            </p:extLst>
          </p:nvPr>
        </p:nvGraphicFramePr>
        <p:xfrm>
          <a:off x="1883943" y="3466633"/>
          <a:ext cx="1038549" cy="8321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13" imgW="1702485" imgH="1363640" progId="ChemDraw_x64.Document.6.0">
                  <p:embed/>
                </p:oleObj>
              </mc:Choice>
              <mc:Fallback>
                <p:oleObj name="CS ChemDraw 64-bit Drawing" r:id="rId13" imgW="1702485" imgH="1363640" progId="ChemDraw_x64.Document.6.0">
                  <p:embed/>
                  <p:pic>
                    <p:nvPicPr>
                      <p:cNvPr id="59" name="Object 58">
                        <a:extLst>
                          <a:ext uri="{FF2B5EF4-FFF2-40B4-BE49-F238E27FC236}">
                            <a16:creationId xmlns:a16="http://schemas.microsoft.com/office/drawing/2014/main" id="{60003576-D7E0-6C1D-1DC7-A9280E08C6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883943" y="3466633"/>
                        <a:ext cx="1038549" cy="8321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27">
            <a:extLst>
              <a:ext uri="{FF2B5EF4-FFF2-40B4-BE49-F238E27FC236}">
                <a16:creationId xmlns:a16="http://schemas.microsoft.com/office/drawing/2014/main" id="{330098A3-A69C-33FF-6252-C6CA41756B46}"/>
              </a:ext>
            </a:extLst>
          </p:cNvPr>
          <p:cNvSpPr/>
          <p:nvPr/>
        </p:nvSpPr>
        <p:spPr>
          <a:xfrm>
            <a:off x="1952906" y="4145448"/>
            <a:ext cx="634410" cy="1021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CEC139-0C79-F39A-A193-1462C546AB9E}"/>
              </a:ext>
            </a:extLst>
          </p:cNvPr>
          <p:cNvSpPr txBox="1"/>
          <p:nvPr/>
        </p:nvSpPr>
        <p:spPr>
          <a:xfrm>
            <a:off x="1729785" y="4087229"/>
            <a:ext cx="2060436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methyl (</a:t>
            </a:r>
            <a:r>
              <a:rPr lang="en-US" sz="75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)-2-aminobutanoate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FFEA41E-60E6-624C-2CAC-7A855BFE8534}"/>
              </a:ext>
            </a:extLst>
          </p:cNvPr>
          <p:cNvSpPr/>
          <p:nvPr/>
        </p:nvSpPr>
        <p:spPr>
          <a:xfrm>
            <a:off x="293350" y="4121758"/>
            <a:ext cx="1196195" cy="12095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4D42B44-7809-842B-49F8-DEC4FD8F5DB6}"/>
              </a:ext>
            </a:extLst>
          </p:cNvPr>
          <p:cNvSpPr txBox="1"/>
          <p:nvPr/>
        </p:nvSpPr>
        <p:spPr>
          <a:xfrm>
            <a:off x="159863" y="4112116"/>
            <a:ext cx="1478777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methyl (</a:t>
            </a:r>
            <a:r>
              <a:rPr lang="en-US" sz="750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)-2-aminobutanoate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ACEFC31-A5E9-8808-8543-FEA8C22B1EE6}"/>
              </a:ext>
            </a:extLst>
          </p:cNvPr>
          <p:cNvSpPr txBox="1"/>
          <p:nvPr/>
        </p:nvSpPr>
        <p:spPr>
          <a:xfrm>
            <a:off x="176103" y="4650889"/>
            <a:ext cx="118942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L-enantiomer crystals were made previously. D-enantiomers were synthesized to complete the data set.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Crystals were characterized using PXRD.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PXRD data indicate that hybrid materials were successfully made. 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BCE924D8-2E42-DFB6-AE33-6041025B146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7" t="4538" r="6093" b="4474"/>
          <a:stretch>
            <a:fillRect/>
          </a:stretch>
        </p:blipFill>
        <p:spPr>
          <a:xfrm>
            <a:off x="9056719" y="1396036"/>
            <a:ext cx="3005659" cy="318304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66257E7-93AE-B3E7-439B-FF3B36D063B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0" t="4145" r="7494" b="2475"/>
          <a:stretch>
            <a:fillRect/>
          </a:stretch>
        </p:blipFill>
        <p:spPr>
          <a:xfrm>
            <a:off x="3172967" y="1313629"/>
            <a:ext cx="2950265" cy="318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410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4DB55-E0B6-F952-452C-62CB7CFCE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8B427-2B3D-DE06-B174-CFE16F929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Piperidine Crystal Synthesis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13A0CA-CF9E-4D64-CB49-4F9E51CF4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2C2970-6605-5D91-2490-F18515B8D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54" y="3238500"/>
            <a:ext cx="3124471" cy="23433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66DE2B-A523-44BC-B8A7-AEA8A554B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2105" y="3621377"/>
            <a:ext cx="3433594" cy="15775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15D3C7C-FE21-58F0-923C-F26CBB13B6C4}"/>
              </a:ext>
            </a:extLst>
          </p:cNvPr>
          <p:cNvSpPr txBox="1"/>
          <p:nvPr/>
        </p:nvSpPr>
        <p:spPr>
          <a:xfrm>
            <a:off x="107714" y="1328508"/>
            <a:ext cx="739798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Layering method was used to control the rate of reaction (piperidine reacts too quickly with lead iodide).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 batches of piperidine crystals were synthesized, with varying volumes of HI in the middle.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100 µL was the optimal middle layer volume, as 200 µL caused a secondary phase to form.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8B39AA-A9F4-D8F3-93F1-64EB7AC2FE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9" r="4021" b="2477"/>
          <a:stretch>
            <a:fillRect/>
          </a:stretch>
        </p:blipFill>
        <p:spPr>
          <a:xfrm>
            <a:off x="7715560" y="1328508"/>
            <a:ext cx="3934189" cy="41545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4A8DDC3-B277-8982-6DCE-3972CD6AF80A}"/>
              </a:ext>
            </a:extLst>
          </p:cNvPr>
          <p:cNvSpPr txBox="1"/>
          <p:nvPr/>
        </p:nvSpPr>
        <p:spPr>
          <a:xfrm>
            <a:off x="4148304" y="4040843"/>
            <a:ext cx="1033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L-PIP</a:t>
            </a:r>
          </a:p>
        </p:txBody>
      </p:sp>
    </p:spTree>
    <p:extLst>
      <p:ext uri="{BB962C8B-B14F-4D97-AF65-F5344CB8AC3E}">
        <p14:creationId xmlns:p14="http://schemas.microsoft.com/office/powerpoint/2010/main" val="547039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F91D6-4DEE-01E8-06C5-50CCC0CE7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2F628-F0C3-1204-7B35-0B4BC6406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UV-Vis and PXRD Comparison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DF69E-D2B4-81E2-A28B-05E42CF2F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C129F0-B91E-AD3A-D929-2CF61FADA452}"/>
              </a:ext>
            </a:extLst>
          </p:cNvPr>
          <p:cNvSpPr txBox="1"/>
          <p:nvPr/>
        </p:nvSpPr>
        <p:spPr>
          <a:xfrm>
            <a:off x="6545989" y="1720840"/>
            <a:ext cx="509305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D-VAL and L-PIP crystals share highly similar structural features.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L-PIP band gap is very close to D-VAL. Both band gaps fall within the range for semiconductors.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PXRD peaks for L-PIP crystals match closely with peaks of other amino acid ester perovskitoids whose structures have been solved.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data provide strong evidence that the piperidine-based crystals are hybrid perovskitoids.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17D533-B9F5-D69C-9AF0-828FDBAB59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2" t="3988" r="8482" b="4342"/>
          <a:stretch>
            <a:fillRect/>
          </a:stretch>
        </p:blipFill>
        <p:spPr>
          <a:xfrm>
            <a:off x="-1" y="1832215"/>
            <a:ext cx="3137175" cy="33451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B58E3E-9792-122C-6825-6D8A47BC99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0" r="5161" b="4496"/>
          <a:stretch>
            <a:fillRect/>
          </a:stretch>
        </p:blipFill>
        <p:spPr>
          <a:xfrm>
            <a:off x="3099488" y="1872400"/>
            <a:ext cx="3287958" cy="330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958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A1308-E1BD-2C94-F773-665A3115D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BD318-995E-628A-296E-DF8FA46DD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 and Future 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AF837F-9529-88F6-4721-CDEDE78DF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D32D70-C49B-B17F-864E-8ED1C4284C9D}"/>
              </a:ext>
            </a:extLst>
          </p:cNvPr>
          <p:cNvSpPr txBox="1"/>
          <p:nvPr/>
        </p:nvSpPr>
        <p:spPr>
          <a:xfrm>
            <a:off x="1787105" y="1965441"/>
            <a:ext cx="861778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D-enantiomer perovskitoids of LEU, VAL, and ABU esters were successfully synthesized and characterized.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Piperidine-based perovskitoid crystal synthesis was optimized, and the crystals were characterized using PXRD and UV-Vis. There is strong evidence to suggest that a hybrid material with a similar structure to other amino acid ester perovskitoids was formed.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C9D35F-9698-9EFF-24DE-ACD577895240}"/>
              </a:ext>
            </a:extLst>
          </p:cNvPr>
          <p:cNvSpPr txBox="1"/>
          <p:nvPr/>
        </p:nvSpPr>
        <p:spPr>
          <a:xfrm>
            <a:off x="4957121" y="1596109"/>
            <a:ext cx="3450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0C57C8-0295-BBB2-B78F-FB40CF1E994D}"/>
              </a:ext>
            </a:extLst>
          </p:cNvPr>
          <p:cNvSpPr txBox="1"/>
          <p:nvPr/>
        </p:nvSpPr>
        <p:spPr>
          <a:xfrm>
            <a:off x="2634416" y="3911638"/>
            <a:ext cx="6124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Future Work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2D55BD-B210-B9A7-AF6B-A81F4FDB6CC8}"/>
              </a:ext>
            </a:extLst>
          </p:cNvPr>
          <p:cNvSpPr txBox="1"/>
          <p:nvPr/>
        </p:nvSpPr>
        <p:spPr>
          <a:xfrm>
            <a:off x="1787105" y="4280970"/>
            <a:ext cx="85166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Solve single crystal stricture for L-PIP, confirm that the structure is similar to others.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Synthesize D-PIP and take CD measurements of both enantiomers. </a:t>
            </a:r>
          </a:p>
        </p:txBody>
      </p:sp>
    </p:spTree>
    <p:extLst>
      <p:ext uri="{BB962C8B-B14F-4D97-AF65-F5344CB8AC3E}">
        <p14:creationId xmlns:p14="http://schemas.microsoft.com/office/powerpoint/2010/main" val="1660701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BB0A2-DC3A-7DD1-BC3A-12073307D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C6D9C6-11AD-5202-B149-46113850E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solidFill>
                  <a:schemeClr val="dk1"/>
                </a:solidFill>
                <a:ea typeface="Open Sans"/>
                <a:sym typeface="Open Sans"/>
              </a:rPr>
              <a:t>I would like to thank everyone in the Li group for their guidance. I had the most supportive and welcoming mentors, thank you for making this research experience even better! I would also like to thank RTNN, SRC, NNCI, and NSF for their support. 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Email me if you have any questions! My email address is </a:t>
            </a:r>
            <a:r>
              <a:rPr lang="en-US" sz="1800" dirty="0">
                <a:hlinkClick r:id="rId2"/>
              </a:rPr>
              <a:t>kakendrick@email.meredith.edu</a:t>
            </a:r>
            <a:r>
              <a:rPr lang="en-US" sz="1800" dirty="0"/>
              <a:t>. 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Special thanks to NC State University for providing laboratory space and instrumentation that made this research possible.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4B4096-86FC-64F5-08E1-4E685C22A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4313FD-F47E-378A-48D0-55BAC40485FC}"/>
              </a:ext>
            </a:extLst>
          </p:cNvPr>
          <p:cNvSpPr txBox="1"/>
          <p:nvPr/>
        </p:nvSpPr>
        <p:spPr>
          <a:xfrm>
            <a:off x="1054063" y="4472348"/>
            <a:ext cx="99364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This material is based upon work which is supported by the National Science Foundation (award numbers 2447827, 2447828, 2447829 and ECCS-2025064). Any opinions, findings, and conclusions or recommendations expressed in this material are those of the author(s) and do not necessarily reflect the views of the National Science Foundation.</a:t>
            </a:r>
            <a:endParaRPr lang="en-US" sz="1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661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</TotalTime>
  <Words>618</Words>
  <Application>Microsoft Office PowerPoint</Application>
  <PresentationFormat>Widescreen</PresentationFormat>
  <Paragraphs>88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Open Sans</vt:lpstr>
      <vt:lpstr>Office Theme</vt:lpstr>
      <vt:lpstr>CS ChemDraw 64-bit Drawing</vt:lpstr>
      <vt:lpstr>Synthesis of 2D Multilayer Chiral Perovskites</vt:lpstr>
      <vt:lpstr>Project Background</vt:lpstr>
      <vt:lpstr>Synthesis and Characterization</vt:lpstr>
      <vt:lpstr>Synthesizing D-Enantiomers</vt:lpstr>
      <vt:lpstr>Piperidine Crystal Synthesis</vt:lpstr>
      <vt:lpstr>UV-Vis and PXRD Comparison</vt:lpstr>
      <vt:lpstr>Conclusions and Future Work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Phillip M Strader</dc:creator>
  <cp:lastModifiedBy>Katherine Anne Kendrick</cp:lastModifiedBy>
  <cp:revision>24</cp:revision>
  <dcterms:created xsi:type="dcterms:W3CDTF">2022-05-16T14:38:37Z</dcterms:created>
  <dcterms:modified xsi:type="dcterms:W3CDTF">2026-07-29T15:47:52Z</dcterms:modified>
</cp:coreProperties>
</file>