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Play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Md6cVUk+rhkMlWd6vVcrRWCE8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krishnarotam/Desktop/Lab/July30_PegdaPercent_concentration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krishnarotam/Desktop/Lab/July30_PegdaPercent_concentration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krishnarotam/Desktop/Lab/Jul23_totprecent_data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krishnarotam/Desktop/Lab/Jul23_totprecent_data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krishnarotam/Downloads/July30_alginate_concentration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krishnarotam/Downloads/July30_alginate_concent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'/Users/krishnarotam/Downloads/[July30_alginate_concentration.xlsx]Graphs'!$B$1</c:f>
              <c:strCache>
                <c:ptCount val="1"/>
                <c:pt idx="0">
                  <c:v>max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1.0291006501543715E-2</c:v>
                  </c:pt>
                  <c:pt idx="1">
                    <c:v>5.4655825483284556E-3</c:v>
                  </c:pt>
                  <c:pt idx="2">
                    <c:v>5.1551498882544983E-2</c:v>
                  </c:pt>
                  <c:pt idx="3">
                    <c:v>1.0993044939280333E-2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1.0291006501543715E-2</c:v>
                  </c:pt>
                  <c:pt idx="1">
                    <c:v>5.4655825483284556E-3</c:v>
                  </c:pt>
                  <c:pt idx="2">
                    <c:v>5.1551498882544983E-2</c:v>
                  </c:pt>
                  <c:pt idx="3">
                    <c:v>1.0993044939280333E-2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errBars>
          <c:cat>
            <c:numRef>
              <c:f>Sheet1!$A$3:$A$6</c:f>
              <c:numCache>
                <c:formatCode>General</c:formatCode>
                <c:ptCount val="4"/>
                <c:pt idx="0">
                  <c:v>0.24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7.8177777777777777E-2</c:v>
                </c:pt>
                <c:pt idx="1">
                  <c:v>6.9555555555555551E-2</c:v>
                </c:pt>
                <c:pt idx="2">
                  <c:v>0.10085555555555555</c:v>
                </c:pt>
                <c:pt idx="3">
                  <c:v>7.8177777777777763E-2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9-9A42-8BAF-B1D247B21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332880"/>
        <c:axId val="1989900464"/>
      </c:barChart>
      <c:catAx>
        <c:axId val="180933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PEGDA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9900464"/>
        <c:crosses val="autoZero"/>
        <c:auto val="1"/>
        <c:lblAlgn val="ctr"/>
        <c:lblOffset val="100"/>
        <c:tickMarkSkip val="1"/>
        <c:noMultiLvlLbl val="0"/>
      </c:catAx>
      <c:valAx>
        <c:axId val="198990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Maximum Stres (N/mm^2)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3328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'/Users/krishnarotam/Downloads/[July30_alginate_concentration.xlsx]Graphs'!$B$1</c:f>
              <c:strCache>
                <c:ptCount val="1"/>
                <c:pt idx="0">
                  <c:v>max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Sheet1!$C$3:$C$6</c:f>
                <c:numCache>
                  <c:formatCode>General</c:formatCode>
                  <c:ptCount val="4"/>
                  <c:pt idx="0">
                    <c:v>0.24338833121382927</c:v>
                  </c:pt>
                  <c:pt idx="1">
                    <c:v>0.16137687588755259</c:v>
                  </c:pt>
                  <c:pt idx="2">
                    <c:v>0.20884132007106199</c:v>
                  </c:pt>
                  <c:pt idx="3">
                    <c:v>0.18481036781394089</c:v>
                  </c:pt>
                </c:numCache>
              </c:numRef>
            </c:plus>
            <c:minus>
              <c:numRef>
                <c:f>Sheet1!$C$3:$C$6</c:f>
                <c:numCache>
                  <c:formatCode>General</c:formatCode>
                  <c:ptCount val="4"/>
                  <c:pt idx="0">
                    <c:v>0.24338833121382927</c:v>
                  </c:pt>
                  <c:pt idx="1">
                    <c:v>0.16137687588755259</c:v>
                  </c:pt>
                  <c:pt idx="2">
                    <c:v>0.20884132007106199</c:v>
                  </c:pt>
                  <c:pt idx="3">
                    <c:v>0.18481036781394089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errBars>
          <c:cat>
            <c:numRef>
              <c:f>Sheet1!$A$3:$A$6</c:f>
              <c:numCache>
                <c:formatCode>General</c:formatCode>
                <c:ptCount val="4"/>
                <c:pt idx="0">
                  <c:v>0.24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0.82257398630858347</c:v>
                </c:pt>
                <c:pt idx="1">
                  <c:v>0.74759086683445564</c:v>
                </c:pt>
                <c:pt idx="2">
                  <c:v>0.75903525528277982</c:v>
                </c:pt>
                <c:pt idx="3">
                  <c:v>0.87770253760188544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E-344F-B43A-51F6C8C3C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332880"/>
        <c:axId val="1989900464"/>
      </c:barChart>
      <c:catAx>
        <c:axId val="180933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PEGDA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9900464"/>
        <c:crosses val="autoZero"/>
        <c:auto val="1"/>
        <c:lblAlgn val="ctr"/>
        <c:lblOffset val="100"/>
        <c:tickMarkSkip val="1"/>
        <c:noMultiLvlLbl val="0"/>
      </c:catAx>
      <c:valAx>
        <c:axId val="198990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Maximum Strain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3328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'/Users/krishnarotam/Downloads/[July30_alginate_concentration.xlsx]Graphs'!$B$1</c:f>
              <c:strCache>
                <c:ptCount val="1"/>
                <c:pt idx="0">
                  <c:v>max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3.6239222535810493E-3</c:v>
                  </c:pt>
                  <c:pt idx="1">
                    <c:v>5.1249999999999907E-3</c:v>
                  </c:pt>
                  <c:pt idx="2">
                    <c:v>7.4464523618819872E-3</c:v>
                  </c:pt>
                  <c:pt idx="3">
                    <c:v>4.8857472939531479E-2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3.6239222535810493E-3</c:v>
                  </c:pt>
                  <c:pt idx="1">
                    <c:v>5.1249999999999907E-3</c:v>
                  </c:pt>
                  <c:pt idx="2">
                    <c:v>7.4464523618819872E-3</c:v>
                  </c:pt>
                  <c:pt idx="3">
                    <c:v>4.8857472939531479E-2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errBars>
          <c:cat>
            <c:numRef>
              <c:f>Sheet1!$A$3:$A$6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20</c:v>
                </c:pt>
                <c:pt idx="3">
                  <c:v>23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7.702083333333333E-2</c:v>
                </c:pt>
                <c:pt idx="1">
                  <c:v>0.13058333333333336</c:v>
                </c:pt>
                <c:pt idx="2">
                  <c:v>0.13229166666666667</c:v>
                </c:pt>
                <c:pt idx="3">
                  <c:v>0.2179861111111111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2-624D-BAFF-D1B042B1C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332880"/>
        <c:axId val="1989900464"/>
      </c:barChart>
      <c:catAx>
        <c:axId val="180933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Total Percent of Polymers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9900464"/>
        <c:crosses val="autoZero"/>
        <c:auto val="1"/>
        <c:lblAlgn val="ctr"/>
        <c:lblOffset val="100"/>
        <c:tickMarkSkip val="1"/>
        <c:noMultiLvlLbl val="0"/>
      </c:catAx>
      <c:valAx>
        <c:axId val="198990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Maximum Stress  (N/mm^2)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3328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'/Users/krishnarotam/Downloads/[July30_alginate_concentration.xlsx]Graphs'!$B$1</c:f>
              <c:strCache>
                <c:ptCount val="1"/>
                <c:pt idx="0">
                  <c:v>max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Sheet1!$C$3:$C$6</c:f>
                <c:numCache>
                  <c:formatCode>General</c:formatCode>
                  <c:ptCount val="4"/>
                  <c:pt idx="0">
                    <c:v>9.1950142243213753E-2</c:v>
                  </c:pt>
                  <c:pt idx="1">
                    <c:v>9.6977481653859915E-2</c:v>
                  </c:pt>
                  <c:pt idx="2">
                    <c:v>6.3327237754152157E-3</c:v>
                  </c:pt>
                  <c:pt idx="3">
                    <c:v>0.10242518030460343</c:v>
                  </c:pt>
                </c:numCache>
              </c:numRef>
            </c:plus>
            <c:minus>
              <c:numRef>
                <c:f>Sheet1!$C$3:$C$6</c:f>
                <c:numCache>
                  <c:formatCode>General</c:formatCode>
                  <c:ptCount val="4"/>
                  <c:pt idx="0">
                    <c:v>9.1950142243213753E-2</c:v>
                  </c:pt>
                  <c:pt idx="1">
                    <c:v>9.6977481653859915E-2</c:v>
                  </c:pt>
                  <c:pt idx="2">
                    <c:v>6.3327237754152157E-3</c:v>
                  </c:pt>
                  <c:pt idx="3">
                    <c:v>0.10242518030460343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errBars>
          <c:cat>
            <c:numRef>
              <c:f>Sheet1!$A$3:$A$6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20</c:v>
                </c:pt>
                <c:pt idx="3">
                  <c:v>23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0.38577328609237599</c:v>
                </c:pt>
                <c:pt idx="1">
                  <c:v>0.64477197854556334</c:v>
                </c:pt>
                <c:pt idx="2">
                  <c:v>0.49093943372044252</c:v>
                </c:pt>
                <c:pt idx="3">
                  <c:v>0.79996678743961347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0-C74D-B96C-9F7E4C136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332880"/>
        <c:axId val="1989900464"/>
      </c:barChart>
      <c:catAx>
        <c:axId val="180933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Total Percent of Polymers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9900464"/>
        <c:crosses val="autoZero"/>
        <c:auto val="1"/>
        <c:lblAlgn val="ctr"/>
        <c:lblOffset val="100"/>
        <c:tickMarkSkip val="1"/>
        <c:noMultiLvlLbl val="0"/>
      </c:catAx>
      <c:valAx>
        <c:axId val="198990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Maximum Strain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3328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max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Graphs!$C$2:$C$5</c:f>
                <c:numCache>
                  <c:formatCode>General</c:formatCode>
                  <c:ptCount val="4"/>
                  <c:pt idx="0">
                    <c:v>1.5732803663400591E-2</c:v>
                  </c:pt>
                  <c:pt idx="1">
                    <c:v>1.1549410759380303E-2</c:v>
                  </c:pt>
                  <c:pt idx="2">
                    <c:v>8.2857307060592855E-3</c:v>
                  </c:pt>
                  <c:pt idx="3">
                    <c:v>2.7244761643975473E-2</c:v>
                  </c:pt>
                </c:numCache>
              </c:numRef>
            </c:plus>
            <c:minus>
              <c:numRef>
                <c:f>Graphs!$C$2:$C$5</c:f>
                <c:numCache>
                  <c:formatCode>General</c:formatCode>
                  <c:ptCount val="4"/>
                  <c:pt idx="0">
                    <c:v>1.5732803663400591E-2</c:v>
                  </c:pt>
                  <c:pt idx="1">
                    <c:v>1.1549410759380303E-2</c:v>
                  </c:pt>
                  <c:pt idx="2">
                    <c:v>8.2857307060592855E-3</c:v>
                  </c:pt>
                  <c:pt idx="3">
                    <c:v>2.7244761643975473E-2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errBars>
          <c:cat>
            <c:numRef>
              <c:f>Graphs!$A$2:$A$5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Graphs!$B$2:$B$5</c:f>
              <c:numCache>
                <c:formatCode>General</c:formatCode>
                <c:ptCount val="4"/>
                <c:pt idx="0">
                  <c:v>1.5533333333333335E-2</c:v>
                </c:pt>
                <c:pt idx="1">
                  <c:v>4.5933333333333333E-2</c:v>
                </c:pt>
                <c:pt idx="2">
                  <c:v>4.7300000000000002E-2</c:v>
                </c:pt>
                <c:pt idx="3">
                  <c:v>5.7744444444444452E-2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4-924C-A292-F8141214E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332880"/>
        <c:axId val="1989900464"/>
      </c:barChart>
      <c:catAx>
        <c:axId val="180933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Alginate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9900464"/>
        <c:crosses val="autoZero"/>
        <c:auto val="1"/>
        <c:lblAlgn val="ctr"/>
        <c:lblOffset val="100"/>
        <c:tickMarkSkip val="1"/>
        <c:noMultiLvlLbl val="0"/>
      </c:catAx>
      <c:valAx>
        <c:axId val="198990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Maximum Stress  (N/mm^2)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3328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max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Graphs!$E$2:$E$5</c:f>
                <c:numCache>
                  <c:formatCode>General</c:formatCode>
                  <c:ptCount val="4"/>
                  <c:pt idx="0">
                    <c:v>0.78848125318982265</c:v>
                  </c:pt>
                  <c:pt idx="1">
                    <c:v>0.24810609184883012</c:v>
                  </c:pt>
                  <c:pt idx="2">
                    <c:v>3.961235425670645E-2</c:v>
                  </c:pt>
                  <c:pt idx="3">
                    <c:v>9.4103291125817584E-2</c:v>
                  </c:pt>
                </c:numCache>
              </c:numRef>
            </c:plus>
            <c:minus>
              <c:numRef>
                <c:f>Graphs!$E$2:$E$5</c:f>
                <c:numCache>
                  <c:formatCode>General</c:formatCode>
                  <c:ptCount val="4"/>
                  <c:pt idx="0">
                    <c:v>0.78848125318982265</c:v>
                  </c:pt>
                  <c:pt idx="1">
                    <c:v>0.24810609184883012</c:v>
                  </c:pt>
                  <c:pt idx="2">
                    <c:v>3.961235425670645E-2</c:v>
                  </c:pt>
                  <c:pt idx="3">
                    <c:v>9.4103291125817584E-2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errBars>
          <c:cat>
            <c:numRef>
              <c:f>Graphs!$A$2:$A$5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Graphs!$D$2:$D$5</c:f>
              <c:numCache>
                <c:formatCode>General</c:formatCode>
                <c:ptCount val="4"/>
                <c:pt idx="0">
                  <c:v>0.79212900517382856</c:v>
                </c:pt>
                <c:pt idx="1">
                  <c:v>0.79881249999999993</c:v>
                </c:pt>
                <c:pt idx="2">
                  <c:v>0.44995183257362298</c:v>
                </c:pt>
                <c:pt idx="3">
                  <c:v>0.443374052696275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B-B94E-9B00-8AAF54F1A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332880"/>
        <c:axId val="1989900464"/>
      </c:barChart>
      <c:catAx>
        <c:axId val="180933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Alginate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9900464"/>
        <c:crosses val="autoZero"/>
        <c:auto val="1"/>
        <c:lblAlgn val="ctr"/>
        <c:lblOffset val="100"/>
        <c:tickMarkSkip val="1"/>
        <c:noMultiLvlLbl val="0"/>
      </c:catAx>
      <c:valAx>
        <c:axId val="198990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Maximum Strain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3328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4.jpg"/><Relationship Id="rId8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rthoinfo.aaos.org/en/diseases--conditions/rotator-cuff-tears/" TargetMode="External"/><Relationship Id="rId4" Type="http://schemas.openxmlformats.org/officeDocument/2006/relationships/hyperlink" Target="https://pmc.ncbi.nlm.nih.gov/articles/PMC8170498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133216" y="5653647"/>
            <a:ext cx="11692357" cy="949234"/>
            <a:chOff x="133216" y="5653647"/>
            <a:chExt cx="11692357" cy="949234"/>
          </a:xfrm>
        </p:grpSpPr>
        <p:pic>
          <p:nvPicPr>
            <p:cNvPr descr="A picture containing text, transport, wheel&#10;&#10;Description automatically generated"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216" y="5653647"/>
              <a:ext cx="944299" cy="949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&#10;&#10;Description automatically generated"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42998" y="5826033"/>
              <a:ext cx="2875387" cy="60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&#10;&#10;Description automatically generated"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83869" y="5728105"/>
              <a:ext cx="2009687" cy="80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59040" y="5826033"/>
              <a:ext cx="3266533" cy="612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"/>
          <p:cNvSpPr txBox="1"/>
          <p:nvPr/>
        </p:nvSpPr>
        <p:spPr>
          <a:xfrm>
            <a:off x="482338" y="2006148"/>
            <a:ext cx="112272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b="1" i="0" lang="en-US" sz="2800" u="none" cap="none" strike="noStrike">
                <a:solidFill>
                  <a:srgbClr val="E66914"/>
                </a:solidFill>
                <a:latin typeface="Calibri"/>
                <a:ea typeface="Calibri"/>
                <a:cs typeface="Calibri"/>
                <a:sym typeface="Calibri"/>
              </a:rPr>
              <a:t>Optimization of a UV-Curable Tough Adhesive Hydrogel and Delivery Device for Minimally Invasive Rotator Cuff Repair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Krish Narotam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University of California San Diego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San Diego Nanotechnology Infrastructure (SDNI)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Faculty PI: Shaochen Chen, Department of Nanoengineering, UC San Diego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Mentor: </a:t>
            </a:r>
            <a:endParaRPr b="1" i="1" sz="1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David Berry, , Department of Orthopedics , UC San Diego Medical School</a:t>
            </a:r>
            <a:endParaRPr b="1" i="1" sz="1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Yazhi Sun, Department of Nanoengineering , UC San Diego</a:t>
            </a:r>
            <a:endParaRPr b="1" i="1" sz="1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Presented at the 2025 NNCI REU Convocation, University of California San Diego, 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b="1" i="1" lang="en-US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August 4-5, 2025</a:t>
            </a:r>
            <a:endParaRPr b="1" i="1" sz="1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2503266" y="0"/>
            <a:ext cx="7185468" cy="1915886"/>
            <a:chOff x="2581507" y="0"/>
            <a:chExt cx="7185468" cy="1915886"/>
          </a:xfrm>
        </p:grpSpPr>
        <p:pic>
          <p:nvPicPr>
            <p:cNvPr descr="A picture containing building, roof&#10;&#10;Description automatically generated" id="95" name="Google Shape;9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81507" y="0"/>
              <a:ext cx="2878049" cy="1915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ucsdnews.ucsd.edu/news_uploads/atkinson-720.jpg" id="96" name="Google Shape;96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59556" y="0"/>
              <a:ext cx="4307419" cy="1915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268224" y="1084626"/>
            <a:ext cx="6096000" cy="5509162"/>
          </a:xfrm>
          <a:prstGeom prst="rect">
            <a:avLst/>
          </a:prstGeom>
          <a:noFill/>
          <a:ln>
            <a:noFill/>
          </a:ln>
        </p:spPr>
        <p:txBody>
          <a:bodyPr anchorCtr="0" anchor="t" bIns="213325" lIns="213325" spcFirstLastPara="1" rIns="213325" wrap="square" tIns="21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Hydrogel Results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Concentration Affects: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F3864"/>
              </a:buClr>
              <a:buSzPts val="3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Concentration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F3864"/>
              </a:buClr>
              <a:buSzPts val="3800"/>
              <a:buFont typeface="Arial"/>
              <a:buNone/>
            </a:pPr>
            <a:r>
              <a:rPr b="1" i="0" lang="en-U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- Increasing the length of polyacrylamide, made less brittle (higher maximum strain)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F3864"/>
              </a:buClr>
              <a:buSzPts val="3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Alginate Concentration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F3864"/>
              </a:buClr>
              <a:buSzPts val="3800"/>
              <a:buFont typeface="Arial"/>
              <a:buNone/>
            </a:pPr>
            <a:r>
              <a:rPr b="1" i="0" lang="en-U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- Though more alginate increased the strength, it became more brittle as the alginate interfered with the polyacrylamide bonds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F3864"/>
              </a:buClr>
              <a:buSzPts val="3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PEGDA Concentration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F3864"/>
              </a:buClr>
              <a:buSzPts val="3800"/>
              <a:buFont typeface="Arial"/>
              <a:buNone/>
            </a:pPr>
            <a:r>
              <a:rPr b="1" i="0" lang="en-U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- Seemed to have no meaningful effect except changing manufacturability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6815417" y="1325563"/>
            <a:ext cx="5013512" cy="2769951"/>
          </a:xfrm>
          <a:prstGeom prst="rect">
            <a:avLst/>
          </a:prstGeom>
          <a:noFill/>
          <a:ln>
            <a:noFill/>
          </a:ln>
        </p:spPr>
        <p:txBody>
          <a:bodyPr anchorCtr="0" anchor="t" bIns="213325" lIns="213325" spcFirstLastPara="1" rIns="213325" wrap="square" tIns="21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Broader Context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UV-curable tendon adhesive platform represents a promising strategy to improve surgical outcomes by reducing retear rates, and may serve as a foundation for minimally invasive tendon repair techniques that enhance long-term healing and patient mobility.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1"/>
          <p:cNvGrpSpPr/>
          <p:nvPr/>
        </p:nvGrpSpPr>
        <p:grpSpPr>
          <a:xfrm>
            <a:off x="133216" y="5653647"/>
            <a:ext cx="11692357" cy="949234"/>
            <a:chOff x="133216" y="5653647"/>
            <a:chExt cx="11692357" cy="949234"/>
          </a:xfrm>
        </p:grpSpPr>
        <p:pic>
          <p:nvPicPr>
            <p:cNvPr descr="A picture containing text, transport, wheel&#10;&#10;Description automatically generated" id="193" name="Google Shape;19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216" y="5653647"/>
              <a:ext cx="944299" cy="949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&#10;&#10;Description automatically generated" id="194" name="Google Shape;19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42998" y="5826033"/>
              <a:ext cx="2875387" cy="60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&#10;&#10;Description automatically generated" id="195" name="Google Shape;19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83869" y="5728105"/>
              <a:ext cx="2009687" cy="80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196" name="Google Shape;19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59040" y="5826033"/>
              <a:ext cx="3266533" cy="612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11"/>
          <p:cNvSpPr txBox="1"/>
          <p:nvPr/>
        </p:nvSpPr>
        <p:spPr>
          <a:xfrm>
            <a:off x="979714" y="427506"/>
            <a:ext cx="10232572" cy="581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66914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b="1" i="0" sz="28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I would like to sincerely thank: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1" sz="2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National Science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Our host, University of California San Diego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San Diego Nanotechnology Infrastructure (SDNI)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b="1" i="1" lang="en-US" sz="24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Shaochen Chen</a:t>
            </a: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Faculty 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Yazhi Sun, Mentor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b="1" i="1" lang="en-US" sz="24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David Berry</a:t>
            </a:r>
            <a:endParaRPr b="1" i="1" sz="2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Yves Theriault, SDNI Executive Director, Education and Outreach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Yuhwa Lo, SDNI Faculty Director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r>
              <a:rPr b="1" i="1" lang="en-US" sz="24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audience for listening and for their time!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r>
              <a:t/>
            </a:r>
            <a:endParaRPr b="1" i="1" sz="2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This program was supported by NSF grant ECCS 2025752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1" sz="24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03" name="Google Shape;20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https://orthoinfo.aaos.org/en/diseases--conditions/rotator-cuff-tears/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https://pmc.ncbi.nlm.nih.gov/articles/PMC8170498/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Clinical Need: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82552" y="1450731"/>
            <a:ext cx="428394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Rotator cuffs: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main muscles 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Injury Population: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Labor intensive workers, older members of population, athletes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Re-tear rates: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- 34% failure rates (depending on age and activity level) 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Solution: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Reattach by tying down with various suture techniques 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i.e. suture anchors</a:t>
            </a:r>
            <a:endParaRPr/>
          </a:p>
        </p:txBody>
      </p:sp>
      <p:pic>
        <p:nvPicPr>
          <p:cNvPr descr="Rotator Cuff Tears - OrthoInfo - AAOS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580" y="1859889"/>
            <a:ext cx="35544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tator Cuff Repair (Arthroscopic) - KOC Ortho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20846" r="20845" t="0"/>
          <a:stretch/>
        </p:blipFill>
        <p:spPr>
          <a:xfrm>
            <a:off x="8641080" y="1859889"/>
            <a:ext cx="3550920" cy="342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3068877" y="3043825"/>
            <a:ext cx="30271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diagram of injected adhesive and then curing the TBB with UV light on tendon</a:t>
            </a:r>
            <a:endParaRPr/>
          </a:p>
        </p:txBody>
      </p:sp>
      <p:pic>
        <p:nvPicPr>
          <p:cNvPr descr="A close-up of a person's knee&#10;&#10;AI-generated content may be incorrect.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6480" y="0"/>
            <a:ext cx="9875520" cy="686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>
            <p:ph type="title"/>
          </p:nvPr>
        </p:nvSpPr>
        <p:spPr>
          <a:xfrm>
            <a:off x="0" y="5532437"/>
            <a:ext cx="58826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New Adhesive Strategy: 3D printer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0" y="19433"/>
            <a:ext cx="12192000" cy="691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/>
              <a:t>Adhesive Chemistry 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22163" y="915551"/>
            <a:ext cx="554770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parts: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Adhesive: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Formula: Chitosan + EDC/NHS + MES Buffer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Chitosan diffuses into tissue and tough back bone and then participates in nucleophilic reactions with carboxylic acid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Tough Back Bone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Formula: Polyacrylamide + Alginate + BIS + PEGDA + MES Buffer + CaSO4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Polyacrylamide holds everything together while alginate ionic bonds break and reform to absorb the load as the polyacrylamide is held together with covalent bonds that cannot reform after being broken</a:t>
            </a:r>
            <a:endParaRPr/>
          </a:p>
        </p:txBody>
      </p:sp>
      <p:pic>
        <p:nvPicPr>
          <p:cNvPr descr="A close-up of a magnifying glass&#10;&#10;AI-generated content may be incorrect.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9870" y="1828248"/>
            <a:ext cx="6060656" cy="34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8550863" y="3094289"/>
            <a:ext cx="2884398" cy="664736"/>
          </a:xfrm>
          <a:prstGeom prst="rect">
            <a:avLst/>
          </a:prstGeom>
          <a:solidFill>
            <a:srgbClr val="FFF352">
              <a:alpha val="4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537474" y="2029409"/>
            <a:ext cx="2884398" cy="1063714"/>
          </a:xfrm>
          <a:prstGeom prst="rect">
            <a:avLst/>
          </a:prstGeom>
          <a:solidFill>
            <a:srgbClr val="E3E3E3">
              <a:alpha val="4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550863" y="3746210"/>
            <a:ext cx="2884398" cy="1063714"/>
          </a:xfrm>
          <a:prstGeom prst="rect">
            <a:avLst/>
          </a:prstGeom>
          <a:solidFill>
            <a:srgbClr val="DFA860">
              <a:alpha val="4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9309126" y="2089847"/>
            <a:ext cx="14302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Tough Hydrogel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9529149" y="3113191"/>
            <a:ext cx="90052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Adhesive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9467911" y="3784074"/>
            <a:ext cx="10503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Tendon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9264289" y="2477081"/>
            <a:ext cx="14302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Polyacrylamide + Alginate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9405037" y="3384367"/>
            <a:ext cx="11487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Chitosan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170123" y="4082454"/>
            <a:ext cx="1708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Collagen + glycosaminoglycan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0" y="333632"/>
            <a:ext cx="12192000" cy="695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/>
              <a:t>Goal of the project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225468" y="1767093"/>
            <a:ext cx="11204531" cy="4278056"/>
          </a:xfrm>
          <a:prstGeom prst="rect">
            <a:avLst/>
          </a:prstGeom>
          <a:noFill/>
          <a:ln>
            <a:noFill/>
          </a:ln>
        </p:spPr>
        <p:txBody>
          <a:bodyPr anchorCtr="0" anchor="t" bIns="213325" lIns="213325" spcFirstLastPara="1" rIns="213325" wrap="square" tIns="2133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two main goals: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1: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 in-vivo 3D printer that allows the deposition and crosslinking for a nonspecific biomaterial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2: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 the UV cured hydrogel of the new biomaterial for the repair of a rotator cuff injury based on previously reported tough adhesive platform [4]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20"/>
              </a:spcBef>
              <a:spcAft>
                <a:spcPts val="56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seeks to lay the foundation for a system that can improve the surgical outcomes for patients with rotator cuff repair.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Aim 1: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In-vivo 3D printer</a:t>
            </a:r>
            <a:r>
              <a:rPr lang="en-US"/>
              <a:t>  </a:t>
            </a:r>
            <a:endParaRPr/>
          </a:p>
        </p:txBody>
      </p:sp>
      <p:pic>
        <p:nvPicPr>
          <p:cNvPr descr="A white device with a long needle&#10;&#10;AI-generated content may be incorrect.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9760" y="1439779"/>
            <a:ext cx="5365224" cy="505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838200" y="2805830"/>
            <a:ext cx="458557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Features: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mL bioink capacity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3D end tip for curing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Servo controlled deposition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mm diameter end tip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Underwater printing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Aim 2: Characterize the Hydrogel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567846" y="4774611"/>
            <a:ext cx="3494762" cy="1515649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Optimized Testing procedure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8129394" y="4774611"/>
            <a:ext cx="3494762" cy="1515649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Tested 3 different parameters to see their influence on maximum strain and maximum before fracture</a:t>
            </a:r>
            <a:endParaRPr/>
          </a:p>
        </p:txBody>
      </p:sp>
      <p:cxnSp>
        <p:nvCxnSpPr>
          <p:cNvPr id="148" name="Google Shape;148;p7"/>
          <p:cNvCxnSpPr/>
          <p:nvPr/>
        </p:nvCxnSpPr>
        <p:spPr>
          <a:xfrm>
            <a:off x="5140890" y="2655518"/>
            <a:ext cx="1910219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erson holding a device&#10;&#10;AI-generated content may be incorrect."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38614" y="1677380"/>
            <a:ext cx="3353227" cy="2514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chine with a blue piece of plastic&#10;&#10;AI-generated content may be incorrect." id="150" name="Google Shape;1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200157" y="1675504"/>
            <a:ext cx="3353228" cy="251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838200" y="269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Methods: </a:t>
            </a:r>
            <a:endParaRPr/>
          </a:p>
        </p:txBody>
      </p:sp>
      <p:pic>
        <p:nvPicPr>
          <p:cNvPr descr="A diagram of a water pump&#10;&#10;AI-generated content may be incorrect."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955" y="1422164"/>
            <a:ext cx="3108216" cy="439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4469784" y="1488610"/>
            <a:ext cx="357592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Tensile testing Hydrogels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Mix hydrogel ink and cure inside PDMS mold (left)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Place 1.25 mm PDMS spacer inbetween clamp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grab onto one side of the hydrogel with one clamp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Use the torque wrench to apply exactly .3 Nm to the screw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Screw the clamp onto the load cell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Repeat the same for the other side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Run 40 mm displacement test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rot="5400000">
            <a:off x="9128601" y="1152518"/>
            <a:ext cx="84580" cy="369426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flipH="1" rot="5400000">
            <a:off x="9040806" y="5551296"/>
            <a:ext cx="161076" cy="37708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8788477" y="858723"/>
            <a:ext cx="10615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1.25 mm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8867750" y="5748476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mm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 rot="5400000">
            <a:off x="8616955" y="3605683"/>
            <a:ext cx="10352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hydrogel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 rot="5400000">
            <a:off x="8423905" y="1986110"/>
            <a:ext cx="1393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PDMS sheet</a:t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10803172" y="1882889"/>
            <a:ext cx="379694" cy="942528"/>
          </a:xfrm>
          <a:prstGeom prst="curvedRightArrow">
            <a:avLst>
              <a:gd fmla="val 25084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11303115" y="2170776"/>
            <a:ext cx="9979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.5 Nm torque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9355604" y="3147153"/>
            <a:ext cx="45719" cy="1450848"/>
          </a:xfrm>
          <a:prstGeom prst="rect">
            <a:avLst/>
          </a:prstGeom>
          <a:solidFill>
            <a:srgbClr val="C00000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10200103" y="4228669"/>
            <a:ext cx="2186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Sandpaper</a:t>
            </a:r>
            <a:endParaRPr/>
          </a:p>
        </p:txBody>
      </p:sp>
      <p:cxnSp>
        <p:nvCxnSpPr>
          <p:cNvPr id="168" name="Google Shape;168;p8"/>
          <p:cNvCxnSpPr/>
          <p:nvPr/>
        </p:nvCxnSpPr>
        <p:spPr>
          <a:xfrm rot="10800000">
            <a:off x="9467231" y="4445256"/>
            <a:ext cx="765511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machine with a blue liquid inside&#10;&#10;AI-generated content may be incorrect."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74234" r="0" t="72524"/>
          <a:stretch/>
        </p:blipFill>
        <p:spPr>
          <a:xfrm rot="5400000">
            <a:off x="326487" y="1692392"/>
            <a:ext cx="3970318" cy="317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0" y="651"/>
            <a:ext cx="12192000" cy="933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Results</a:t>
            </a:r>
            <a:endParaRPr/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1259470" y="934639"/>
          <a:ext cx="2837133" cy="2736606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76" name="Google Shape;176;p9"/>
          <p:cNvGraphicFramePr/>
          <p:nvPr/>
        </p:nvGraphicFramePr>
        <p:xfrm>
          <a:off x="1259470" y="3657586"/>
          <a:ext cx="2837132" cy="2736605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77" name="Google Shape;177;p9"/>
          <p:cNvGraphicFramePr/>
          <p:nvPr/>
        </p:nvGraphicFramePr>
        <p:xfrm>
          <a:off x="4677433" y="934638"/>
          <a:ext cx="2837133" cy="2736607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78" name="Google Shape;178;p9"/>
          <p:cNvGraphicFramePr/>
          <p:nvPr/>
        </p:nvGraphicFramePr>
        <p:xfrm>
          <a:off x="4677435" y="3712173"/>
          <a:ext cx="2837131" cy="2736604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179" name="Google Shape;179;p9"/>
          <p:cNvGraphicFramePr/>
          <p:nvPr/>
        </p:nvGraphicFramePr>
        <p:xfrm>
          <a:off x="8095396" y="934638"/>
          <a:ext cx="2837132" cy="2736605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180" name="Google Shape;180;p9"/>
          <p:cNvGraphicFramePr/>
          <p:nvPr/>
        </p:nvGraphicFramePr>
        <p:xfrm>
          <a:off x="8095396" y="3657587"/>
          <a:ext cx="2837130" cy="2736604"/>
        </p:xfrm>
        <a:graphic>
          <a:graphicData uri="http://schemas.openxmlformats.org/drawingml/2006/chart">
            <c:chart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2025-08-01T01:02:22Z</dcterms:created>
  <dc:creator>Narotam, Krish</dc:creator>
</cp:coreProperties>
</file>