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Lst>
  <p:notesMasterIdLst>
    <p:notesMasterId r:id="rId22"/>
  </p:notesMasterIdLst>
  <p:sldIdLst>
    <p:sldId id="2221" r:id="rId5"/>
    <p:sldId id="2533" r:id="rId6"/>
    <p:sldId id="2534" r:id="rId7"/>
    <p:sldId id="2535" r:id="rId8"/>
    <p:sldId id="2536" r:id="rId9"/>
    <p:sldId id="2538" r:id="rId10"/>
    <p:sldId id="2537" r:id="rId11"/>
    <p:sldId id="2540" r:id="rId12"/>
    <p:sldId id="2539" r:id="rId13"/>
    <p:sldId id="2543" r:id="rId14"/>
    <p:sldId id="2541" r:id="rId15"/>
    <p:sldId id="2542" r:id="rId16"/>
    <p:sldId id="2544" r:id="rId17"/>
    <p:sldId id="2545" r:id="rId18"/>
    <p:sldId id="2547" r:id="rId19"/>
    <p:sldId id="2548" r:id="rId20"/>
    <p:sldId id="289" r:id="rId21"/>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8F0E9"/>
    <a:srgbClr val="4040B3"/>
    <a:srgbClr val="003EFF"/>
    <a:srgbClr val="EC960A"/>
    <a:srgbClr val="FFD1D1"/>
    <a:srgbClr val="0029AC"/>
    <a:srgbClr val="E81D28"/>
    <a:srgbClr val="FF8F8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70F37-84D3-444B-9857-5003F3A04962}" v="922" dt="2024-03-26T12:13:35.923"/>
    <p1510:client id="{657B55DA-8196-4868-A2D6-EDF6502010BC}" v="135" dt="2024-03-26T12:25:09.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5"/>
    <p:restoredTop sz="84091"/>
  </p:normalViewPr>
  <p:slideViewPr>
    <p:cSldViewPr snapToGrid="0">
      <p:cViewPr varScale="1">
        <p:scale>
          <a:sx n="96" d="100"/>
          <a:sy n="96" d="100"/>
        </p:scale>
        <p:origin x="12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4D0EC44-DAD8-4C3F-9995-457E96280CA2}" type="datetimeFigureOut">
              <a:rPr lang="en-US" smtClean="0"/>
              <a:t>7/30/2025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14CE204-F5E6-4A9F-A318-57A880EDD6F4}" type="slidenum">
              <a:rPr lang="en-US" smtClean="0"/>
              <a:t>‹#›</a:t>
            </a:fld>
            <a:endParaRPr lang="en-US"/>
          </a:p>
        </p:txBody>
      </p:sp>
    </p:spTree>
    <p:extLst>
      <p:ext uri="{BB962C8B-B14F-4D97-AF65-F5344CB8AC3E}">
        <p14:creationId xmlns:p14="http://schemas.microsoft.com/office/powerpoint/2010/main" val="165007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6C4AC77-21FC-4534-8E65-35AC90F01D6E}"/>
              </a:ext>
            </a:extLst>
          </p:cNvPr>
          <p:cNvSpPr>
            <a:spLocks noGrp="1" noRot="1" noChangeAspect="1" noTextEdit="1"/>
          </p:cNvSpPr>
          <p:nvPr>
            <p:ph type="sldImg"/>
          </p:nvPr>
        </p:nvSpPr>
        <p:spPr bwMode="auto">
          <a:xfrm>
            <a:off x="542925" y="757238"/>
            <a:ext cx="6716713" cy="3778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2DF137E-553D-40A7-8AEA-DD24D8C99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E3DDD079-E3A4-4215-8C8B-99BDAE130C6C}"/>
              </a:ext>
            </a:extLst>
          </p:cNvPr>
          <p:cNvSpPr>
            <a:spLocks noGrp="1"/>
          </p:cNvSpPr>
          <p:nvPr>
            <p:ph type="sldNum" sz="quarter" idx="5"/>
          </p:nvPr>
        </p:nvSpPr>
        <p:spPr/>
        <p:txBody>
          <a:bodyPr/>
          <a:lstStyle/>
          <a:p>
            <a:pPr>
              <a:defRPr/>
            </a:pPr>
            <a:fld id="{56F74AB9-CFEB-42FA-B2BA-096449D4F61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decrease in intensity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disordered sample, which is what is causing the loss of conjugation</a:t>
            </a:r>
          </a:p>
          <a:p>
            <a:r>
              <a:rPr lang="en-US" dirty="0"/>
              <a:t>We know we are not breaking any bonds because there is no horizontal shift</a:t>
            </a:r>
          </a:p>
          <a:p>
            <a:r>
              <a:rPr lang="en-US" dirty="0"/>
              <a:t>We believe we are cutting the side chains which gives us a more disordered sample</a:t>
            </a:r>
          </a:p>
        </p:txBody>
      </p:sp>
      <p:sp>
        <p:nvSpPr>
          <p:cNvPr id="4" name="Slide Number Placeholder 3"/>
          <p:cNvSpPr>
            <a:spLocks noGrp="1"/>
          </p:cNvSpPr>
          <p:nvPr>
            <p:ph type="sldNum" sz="quarter" idx="5"/>
          </p:nvPr>
        </p:nvSpPr>
        <p:spPr/>
        <p:txBody>
          <a:bodyPr/>
          <a:lstStyle/>
          <a:p>
            <a:fld id="{214CE204-F5E6-4A9F-A318-57A880EDD6F4}" type="slidenum">
              <a:rPr lang="en-US" smtClean="0"/>
              <a:t>11</a:t>
            </a:fld>
            <a:endParaRPr lang="en-US"/>
          </a:p>
        </p:txBody>
      </p:sp>
    </p:spTree>
    <p:extLst>
      <p:ext uri="{BB962C8B-B14F-4D97-AF65-F5344CB8AC3E}">
        <p14:creationId xmlns:p14="http://schemas.microsoft.com/office/powerpoint/2010/main" val="248246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Unlabeled peak is a reaction product from the polymer; it is something synthesized or some type of residue from the synthesis</a:t>
            </a:r>
          </a:p>
          <a:p>
            <a:r>
              <a:rPr lang="en-US" dirty="0"/>
              <a:t>Our sulfur and carbon stayed the same pretty much but oxygen increased by a lot after </a:t>
            </a:r>
            <a:r>
              <a:rPr lang="en-US" dirty="0" err="1"/>
              <a:t>fpt</a:t>
            </a:r>
            <a:endParaRPr lang="en-US" dirty="0"/>
          </a:p>
          <a:p>
            <a:r>
              <a:rPr lang="en-US" dirty="0"/>
              <a:t>We didn’t do the deconvolution, </a:t>
            </a:r>
            <a:r>
              <a:rPr lang="en-US" dirty="0" err="1"/>
              <a:t>ie</a:t>
            </a:r>
            <a:r>
              <a:rPr lang="en-US" dirty="0"/>
              <a:t>, peak fitting and charge correcting because we ran out of time but we see the shapes changing meaning we have different bonds forming before and after </a:t>
            </a:r>
            <a:r>
              <a:rPr lang="en-US" dirty="0" err="1"/>
              <a:t>fpt</a:t>
            </a:r>
            <a:r>
              <a:rPr lang="en-US" dirty="0"/>
              <a:t> meaning the entire polymer is changing</a:t>
            </a:r>
          </a:p>
          <a:p>
            <a:r>
              <a:rPr lang="en-US" dirty="0"/>
              <a:t>Mention the high res scans showing a shift in peaks and change of shape as well</a:t>
            </a:r>
          </a:p>
        </p:txBody>
      </p:sp>
      <p:sp>
        <p:nvSpPr>
          <p:cNvPr id="4" name="Slide Number Placeholder 3"/>
          <p:cNvSpPr>
            <a:spLocks noGrp="1"/>
          </p:cNvSpPr>
          <p:nvPr>
            <p:ph type="sldNum" sz="quarter" idx="5"/>
          </p:nvPr>
        </p:nvSpPr>
        <p:spPr/>
        <p:txBody>
          <a:bodyPr/>
          <a:lstStyle/>
          <a:p>
            <a:fld id="{214CE204-F5E6-4A9F-A318-57A880EDD6F4}" type="slidenum">
              <a:rPr lang="en-US" smtClean="0"/>
              <a:t>12</a:t>
            </a:fld>
            <a:endParaRPr lang="en-US"/>
          </a:p>
        </p:txBody>
      </p:sp>
    </p:spTree>
    <p:extLst>
      <p:ext uri="{BB962C8B-B14F-4D97-AF65-F5344CB8AC3E}">
        <p14:creationId xmlns:p14="http://schemas.microsoft.com/office/powerpoint/2010/main" val="3832876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conjugation can come from either the oxy or </a:t>
            </a:r>
            <a:r>
              <a:rPr lang="en-US" dirty="0" err="1"/>
              <a:t>sul</a:t>
            </a:r>
            <a:endParaRPr lang="en-US" dirty="0"/>
          </a:p>
          <a:p>
            <a:r>
              <a:rPr lang="en-US" dirty="0"/>
              <a:t>Here is the side chain being modified/ oxidized (which is why we see an increase in oxygen) the part we cut is the R, meaning it is now reactive and can react with other things in the polymer</a:t>
            </a:r>
          </a:p>
          <a:p>
            <a:r>
              <a:rPr lang="en-US" dirty="0"/>
              <a:t>The </a:t>
            </a:r>
            <a:r>
              <a:rPr lang="en-US" dirty="0" err="1"/>
              <a:t>sul</a:t>
            </a:r>
            <a:r>
              <a:rPr lang="en-US" dirty="0"/>
              <a:t> is also changing because it is being oxidized which also decreases conjugation</a:t>
            </a:r>
          </a:p>
          <a:p>
            <a:r>
              <a:rPr lang="en-US" dirty="0"/>
              <a:t>Not sure whether this causes cross-linking just yet</a:t>
            </a:r>
          </a:p>
          <a:p>
            <a:endParaRPr lang="en-US" dirty="0"/>
          </a:p>
          <a:p>
            <a:r>
              <a:rPr lang="en-US" dirty="0"/>
              <a:t>Only if someone asks what is cross-linking: Cross-linking is when a sidechain reacts with another side chain essentially creating a web of polymers instead of having singular chains</a:t>
            </a:r>
          </a:p>
          <a:p>
            <a:endParaRPr lang="en-US" dirty="0"/>
          </a:p>
        </p:txBody>
      </p:sp>
      <p:sp>
        <p:nvSpPr>
          <p:cNvPr id="4" name="Slide Number Placeholder 3"/>
          <p:cNvSpPr>
            <a:spLocks noGrp="1"/>
          </p:cNvSpPr>
          <p:nvPr>
            <p:ph type="sldNum" sz="quarter" idx="5"/>
          </p:nvPr>
        </p:nvSpPr>
        <p:spPr/>
        <p:txBody>
          <a:bodyPr/>
          <a:lstStyle/>
          <a:p>
            <a:fld id="{214CE204-F5E6-4A9F-A318-57A880EDD6F4}" type="slidenum">
              <a:rPr lang="en-US" smtClean="0"/>
              <a:t>13</a:t>
            </a:fld>
            <a:endParaRPr lang="en-US"/>
          </a:p>
        </p:txBody>
      </p:sp>
    </p:spTree>
    <p:extLst>
      <p:ext uri="{BB962C8B-B14F-4D97-AF65-F5344CB8AC3E}">
        <p14:creationId xmlns:p14="http://schemas.microsoft.com/office/powerpoint/2010/main" val="198426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700" dirty="0"/>
              <a:t>Multilayer plastic is a material made by stacking multiple layers of different polymers (and sometimes foil or coatings) to combine the best properties of each layer into one film. </a:t>
            </a:r>
          </a:p>
          <a:p>
            <a:pPr lvl="1"/>
            <a:r>
              <a:rPr lang="en-US" sz="1700" dirty="0"/>
              <a:t>These layers are bonded together through co-extrusion or lamination.</a:t>
            </a:r>
          </a:p>
          <a:p>
            <a:endParaRPr lang="en-US" b="0" dirty="0"/>
          </a:p>
        </p:txBody>
      </p:sp>
      <p:sp>
        <p:nvSpPr>
          <p:cNvPr id="4" name="Slide Number Placeholder 3"/>
          <p:cNvSpPr>
            <a:spLocks noGrp="1"/>
          </p:cNvSpPr>
          <p:nvPr>
            <p:ph type="sldNum" sz="quarter" idx="5"/>
          </p:nvPr>
        </p:nvSpPr>
        <p:spPr/>
        <p:txBody>
          <a:bodyPr/>
          <a:lstStyle/>
          <a:p>
            <a:fld id="{214CE204-F5E6-4A9F-A318-57A880EDD6F4}" type="slidenum">
              <a:rPr lang="en-US" smtClean="0"/>
              <a:t>2</a:t>
            </a:fld>
            <a:endParaRPr lang="en-US"/>
          </a:p>
        </p:txBody>
      </p:sp>
    </p:spTree>
    <p:extLst>
      <p:ext uri="{BB962C8B-B14F-4D97-AF65-F5344CB8AC3E}">
        <p14:creationId xmlns:p14="http://schemas.microsoft.com/office/powerpoint/2010/main" val="338104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14CE204-F5E6-4A9F-A318-57A880EDD6F4}" type="slidenum">
              <a:rPr lang="en-US" smtClean="0"/>
              <a:t>3</a:t>
            </a:fld>
            <a:endParaRPr lang="en-US"/>
          </a:p>
        </p:txBody>
      </p:sp>
    </p:spTree>
    <p:extLst>
      <p:ext uri="{BB962C8B-B14F-4D97-AF65-F5344CB8AC3E}">
        <p14:creationId xmlns:p14="http://schemas.microsoft.com/office/powerpoint/2010/main" val="179938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Meaning you cannot recycle each layer in the exact same way</a:t>
            </a:r>
          </a:p>
        </p:txBody>
      </p:sp>
      <p:sp>
        <p:nvSpPr>
          <p:cNvPr id="4" name="Slide Number Placeholder 3"/>
          <p:cNvSpPr>
            <a:spLocks noGrp="1"/>
          </p:cNvSpPr>
          <p:nvPr>
            <p:ph type="sldNum" sz="quarter" idx="5"/>
          </p:nvPr>
        </p:nvSpPr>
        <p:spPr/>
        <p:txBody>
          <a:bodyPr/>
          <a:lstStyle/>
          <a:p>
            <a:fld id="{214CE204-F5E6-4A9F-A318-57A880EDD6F4}" type="slidenum">
              <a:rPr lang="en-US" smtClean="0"/>
              <a:t>4</a:t>
            </a:fld>
            <a:endParaRPr lang="en-US"/>
          </a:p>
        </p:txBody>
      </p:sp>
    </p:spTree>
    <p:extLst>
      <p:ext uri="{BB962C8B-B14F-4D97-AF65-F5344CB8AC3E}">
        <p14:creationId xmlns:p14="http://schemas.microsoft.com/office/powerpoint/2010/main" val="156667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Since these plastics are widely used in the food and medical industry there is an abundance of this material.</a:t>
            </a:r>
          </a:p>
          <a:p>
            <a:r>
              <a:rPr lang="en-US" b="0" dirty="0"/>
              <a:t> leaked via the ocean or air pollution </a:t>
            </a:r>
          </a:p>
          <a:p>
            <a:endParaRPr lang="en-US" dirty="0"/>
          </a:p>
          <a:p>
            <a:r>
              <a:rPr lang="en-US" dirty="0"/>
              <a:t>Target </a:t>
            </a:r>
            <a:r>
              <a:rPr lang="en-US" dirty="0" err="1"/>
              <a:t>adh</a:t>
            </a:r>
            <a:r>
              <a:rPr lang="en-US" dirty="0"/>
              <a:t> layer to delaminate or target functional layer and make monomers and use it to make new polymer films to make an entirely new product</a:t>
            </a:r>
          </a:p>
          <a:p>
            <a:endParaRPr lang="en-US" b="0" dirty="0"/>
          </a:p>
        </p:txBody>
      </p:sp>
      <p:sp>
        <p:nvSpPr>
          <p:cNvPr id="4" name="Slide Number Placeholder 3"/>
          <p:cNvSpPr>
            <a:spLocks noGrp="1"/>
          </p:cNvSpPr>
          <p:nvPr>
            <p:ph type="sldNum" sz="quarter" idx="5"/>
          </p:nvPr>
        </p:nvSpPr>
        <p:spPr/>
        <p:txBody>
          <a:bodyPr/>
          <a:lstStyle/>
          <a:p>
            <a:fld id="{214CE204-F5E6-4A9F-A318-57A880EDD6F4}" type="slidenum">
              <a:rPr lang="en-US" smtClean="0"/>
              <a:t>5</a:t>
            </a:fld>
            <a:endParaRPr lang="en-US"/>
          </a:p>
        </p:txBody>
      </p:sp>
    </p:spTree>
    <p:extLst>
      <p:ext uri="{BB962C8B-B14F-4D97-AF65-F5344CB8AC3E}">
        <p14:creationId xmlns:p14="http://schemas.microsoft.com/office/powerpoint/2010/main" val="275830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transforming light into temperature</a:t>
            </a:r>
          </a:p>
          <a:p>
            <a:endParaRPr lang="en-US" dirty="0"/>
          </a:p>
          <a:p>
            <a:r>
              <a:rPr lang="en-US" dirty="0"/>
              <a:t>Talk about being able to control the voltage ( </a:t>
            </a:r>
            <a:r>
              <a:rPr lang="en-US" dirty="0" err="1"/>
              <a:t>ie</a:t>
            </a:r>
            <a:r>
              <a:rPr lang="en-US" dirty="0"/>
              <a:t> 1-4 joules of energy) which control the lamps which send the heat</a:t>
            </a:r>
          </a:p>
          <a:p>
            <a:r>
              <a:rPr lang="en-US" dirty="0"/>
              <a:t>And the adjustable parameters such as tray distance, a filter, amount of voltage which effects the energy were sending out</a:t>
            </a:r>
          </a:p>
          <a:p>
            <a:endParaRPr lang="en-US" dirty="0"/>
          </a:p>
          <a:p>
            <a:r>
              <a:rPr lang="en-US" dirty="0"/>
              <a:t>If we can convert light and increase the temp enough, we can either melt or degrade one of the layers</a:t>
            </a:r>
          </a:p>
          <a:p>
            <a:r>
              <a:rPr lang="en-US" dirty="0"/>
              <a:t>2 outcomes- </a:t>
            </a:r>
          </a:p>
          <a:p>
            <a:pPr marL="228600" indent="-228600">
              <a:buAutoNum type="arabicPeriod"/>
            </a:pPr>
            <a:r>
              <a:rPr lang="en-US" dirty="0"/>
              <a:t>directly melt </a:t>
            </a:r>
            <a:r>
              <a:rPr lang="en-US" dirty="0" err="1"/>
              <a:t>adh</a:t>
            </a:r>
            <a:r>
              <a:rPr lang="en-US" dirty="0"/>
              <a:t> layer  </a:t>
            </a:r>
          </a:p>
          <a:p>
            <a:pPr marL="228600" indent="-228600">
              <a:buAutoNum type="arabicPeriod"/>
            </a:pPr>
            <a:r>
              <a:rPr lang="en-US" dirty="0"/>
              <a:t>target either the PE or PET functional layers in order to achieve delamination and then we can reuse those layers and make a new multilayer system</a:t>
            </a:r>
          </a:p>
        </p:txBody>
      </p:sp>
      <p:sp>
        <p:nvSpPr>
          <p:cNvPr id="4" name="Slide Number Placeholder 3"/>
          <p:cNvSpPr>
            <a:spLocks noGrp="1"/>
          </p:cNvSpPr>
          <p:nvPr>
            <p:ph type="sldNum" sz="quarter" idx="5"/>
          </p:nvPr>
        </p:nvSpPr>
        <p:spPr/>
        <p:txBody>
          <a:bodyPr/>
          <a:lstStyle/>
          <a:p>
            <a:fld id="{214CE204-F5E6-4A9F-A318-57A880EDD6F4}" type="slidenum">
              <a:rPr lang="en-US" smtClean="0"/>
              <a:t>6</a:t>
            </a:fld>
            <a:endParaRPr lang="en-US"/>
          </a:p>
        </p:txBody>
      </p:sp>
    </p:spTree>
    <p:extLst>
      <p:ext uri="{BB962C8B-B14F-4D97-AF65-F5344CB8AC3E}">
        <p14:creationId xmlns:p14="http://schemas.microsoft.com/office/powerpoint/2010/main" val="346315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formula for p3ht</a:t>
            </a:r>
          </a:p>
          <a:p>
            <a:r>
              <a:rPr lang="en-US" dirty="0"/>
              <a:t>Using p3ht so we can understand the light modification effects of </a:t>
            </a:r>
            <a:r>
              <a:rPr lang="en-US" dirty="0" err="1"/>
              <a:t>fpt</a:t>
            </a:r>
            <a:r>
              <a:rPr lang="en-US" dirty="0"/>
              <a:t> so we can take that knowledge to other polymers and apply the same techniques to reach our goals</a:t>
            </a:r>
          </a:p>
        </p:txBody>
      </p:sp>
      <p:sp>
        <p:nvSpPr>
          <p:cNvPr id="4" name="Slide Number Placeholder 3"/>
          <p:cNvSpPr>
            <a:spLocks noGrp="1"/>
          </p:cNvSpPr>
          <p:nvPr>
            <p:ph type="sldNum" sz="quarter" idx="5"/>
          </p:nvPr>
        </p:nvSpPr>
        <p:spPr/>
        <p:txBody>
          <a:bodyPr/>
          <a:lstStyle/>
          <a:p>
            <a:fld id="{214CE204-F5E6-4A9F-A318-57A880EDD6F4}" type="slidenum">
              <a:rPr lang="en-US" smtClean="0"/>
              <a:t>7</a:t>
            </a:fld>
            <a:endParaRPr lang="en-US"/>
          </a:p>
        </p:txBody>
      </p:sp>
    </p:spTree>
    <p:extLst>
      <p:ext uri="{BB962C8B-B14F-4D97-AF65-F5344CB8AC3E}">
        <p14:creationId xmlns:p14="http://schemas.microsoft.com/office/powerpoint/2010/main" val="168131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X-Ray Photoelectron Spectroscopy</a:t>
            </a:r>
          </a:p>
        </p:txBody>
      </p:sp>
      <p:sp>
        <p:nvSpPr>
          <p:cNvPr id="4" name="Slide Number Placeholder 3"/>
          <p:cNvSpPr>
            <a:spLocks noGrp="1"/>
          </p:cNvSpPr>
          <p:nvPr>
            <p:ph type="sldNum" sz="quarter" idx="5"/>
          </p:nvPr>
        </p:nvSpPr>
        <p:spPr/>
        <p:txBody>
          <a:bodyPr/>
          <a:lstStyle/>
          <a:p>
            <a:fld id="{214CE204-F5E6-4A9F-A318-57A880EDD6F4}" type="slidenum">
              <a:rPr lang="en-US" smtClean="0"/>
              <a:t>9</a:t>
            </a:fld>
            <a:endParaRPr lang="en-US"/>
          </a:p>
        </p:txBody>
      </p:sp>
    </p:spTree>
    <p:extLst>
      <p:ext uri="{BB962C8B-B14F-4D97-AF65-F5344CB8AC3E}">
        <p14:creationId xmlns:p14="http://schemas.microsoft.com/office/powerpoint/2010/main" val="411787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is gray</a:t>
            </a:r>
          </a:p>
          <a:p>
            <a:r>
              <a:rPr lang="en-US" dirty="0"/>
              <a:t>After is red</a:t>
            </a:r>
          </a:p>
          <a:p>
            <a:r>
              <a:rPr lang="en-US" dirty="0"/>
              <a:t>After is shifted to the left meaning might be a loss of conjugation which means the backbone chain is no longer flat but twisted</a:t>
            </a:r>
          </a:p>
          <a:p>
            <a:r>
              <a:rPr lang="en-US" dirty="0"/>
              <a:t>This can come by breaking bonds or increasing disorder and we think we are increasing disorder </a:t>
            </a:r>
          </a:p>
          <a:p>
            <a:endParaRPr lang="en-US" dirty="0"/>
          </a:p>
          <a:p>
            <a:r>
              <a:rPr lang="en-US" dirty="0"/>
              <a:t>meaning the bonds are being altered in a way that they don’t work as well as before</a:t>
            </a:r>
          </a:p>
          <a:p>
            <a:endParaRPr lang="en-US" dirty="0"/>
          </a:p>
        </p:txBody>
      </p:sp>
      <p:sp>
        <p:nvSpPr>
          <p:cNvPr id="4" name="Slide Number Placeholder 3"/>
          <p:cNvSpPr>
            <a:spLocks noGrp="1"/>
          </p:cNvSpPr>
          <p:nvPr>
            <p:ph type="sldNum" sz="quarter" idx="5"/>
          </p:nvPr>
        </p:nvSpPr>
        <p:spPr/>
        <p:txBody>
          <a:bodyPr/>
          <a:lstStyle/>
          <a:p>
            <a:fld id="{214CE204-F5E6-4A9F-A318-57A880EDD6F4}" type="slidenum">
              <a:rPr lang="en-US" smtClean="0"/>
              <a:t>10</a:t>
            </a:fld>
            <a:endParaRPr lang="en-US"/>
          </a:p>
        </p:txBody>
      </p:sp>
    </p:spTree>
    <p:extLst>
      <p:ext uri="{BB962C8B-B14F-4D97-AF65-F5344CB8AC3E}">
        <p14:creationId xmlns:p14="http://schemas.microsoft.com/office/powerpoint/2010/main" val="197173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4EBA8E-2E09-4455-A74B-692A2F156A6C}" type="datetime1">
              <a:rPr lang="en-GB" smtClean="0"/>
              <a:t>30/07/2025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390733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3AE5B5-8325-4631-8BD7-D1D7A8DD2BF4}" type="datetime1">
              <a:rPr lang="en-GB" smtClean="0"/>
              <a:t>30/07/2025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161100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5169C-1C12-4927-99EA-2B358ACFBD9B}" type="datetime1">
              <a:rPr lang="en-GB" smtClean="0"/>
              <a:t>30/07/2025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14603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4194-2735-4158-A420-295CB587EC2D}"/>
              </a:ext>
            </a:extLst>
          </p:cNvPr>
          <p:cNvSpPr>
            <a:spLocks noGrp="1"/>
          </p:cNvSpPr>
          <p:nvPr>
            <p:ph type="title"/>
          </p:nvPr>
        </p:nvSpPr>
        <p:spPr>
          <a:xfrm>
            <a:off x="947428" y="127127"/>
            <a:ext cx="10396736" cy="385549"/>
          </a:xfrm>
        </p:spPr>
        <p:txBody>
          <a:bodyPr/>
          <a:lstStyle>
            <a:lvl1pPr algn="l">
              <a:defRPr lang="en-US" sz="2800" b="1" kern="1200" dirty="0">
                <a:solidFill>
                  <a:srgbClr val="000099"/>
                </a:solidFill>
                <a:latin typeface="Calibri" panose="020F0502020204030204" pitchFamily="34" charset="0"/>
                <a:ea typeface="+mn-ea"/>
                <a:cs typeface="+mn-cs"/>
              </a:defRPr>
            </a:lvl1pPr>
          </a:lstStyle>
          <a:p>
            <a:r>
              <a:rPr lang="en-US"/>
              <a:t>Click to edit Master title style</a:t>
            </a:r>
          </a:p>
        </p:txBody>
      </p:sp>
      <p:sp>
        <p:nvSpPr>
          <p:cNvPr id="3" name="Date Placeholder 2">
            <a:extLst>
              <a:ext uri="{FF2B5EF4-FFF2-40B4-BE49-F238E27FC236}">
                <a16:creationId xmlns:a16="http://schemas.microsoft.com/office/drawing/2014/main" id="{8A411327-17BE-4776-8DC5-504674AA3C3B}"/>
              </a:ext>
            </a:extLst>
          </p:cNvPr>
          <p:cNvSpPr>
            <a:spLocks noGrp="1"/>
          </p:cNvSpPr>
          <p:nvPr>
            <p:ph type="dt" sz="half" idx="10"/>
          </p:nvPr>
        </p:nvSpPr>
        <p:spPr/>
        <p:txBody>
          <a:bodyPr/>
          <a:lstStyle/>
          <a:p>
            <a:pPr>
              <a:defRPr/>
            </a:pPr>
            <a:fld id="{033D41F2-77AD-4F48-B8EE-45AE865D76AB}" type="datetime1">
              <a:rPr lang="en-GB" smtClean="0"/>
              <a:t>30/07/2025</a:t>
            </a:fld>
            <a:endParaRPr lang="en-GB"/>
          </a:p>
        </p:txBody>
      </p:sp>
      <p:sp>
        <p:nvSpPr>
          <p:cNvPr id="4" name="Footer Placeholder 3">
            <a:extLst>
              <a:ext uri="{FF2B5EF4-FFF2-40B4-BE49-F238E27FC236}">
                <a16:creationId xmlns:a16="http://schemas.microsoft.com/office/drawing/2014/main" id="{244FA73B-191B-4469-B520-1392E6762C37}"/>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717E5D83-111E-4EF2-A4E1-0E1F9EB93DC7}"/>
              </a:ext>
            </a:extLst>
          </p:cNvPr>
          <p:cNvSpPr>
            <a:spLocks noGrp="1"/>
          </p:cNvSpPr>
          <p:nvPr>
            <p:ph type="sldNum" sz="quarter" idx="12"/>
          </p:nvPr>
        </p:nvSpPr>
        <p:spPr>
          <a:xfrm>
            <a:off x="9317477" y="6499020"/>
            <a:ext cx="2743200" cy="365125"/>
          </a:xfrm>
        </p:spPr>
        <p:txBody>
          <a:bodyPr/>
          <a:lstStyle/>
          <a:p>
            <a:pPr>
              <a:defRPr/>
            </a:pPr>
            <a:fld id="{675D0A1F-E76D-4DE1-9504-C84392B5B816}" type="slidenum">
              <a:rPr lang="en-GB" smtClean="0"/>
              <a:pPr>
                <a:defRPr/>
              </a:pPr>
              <a:t>‹#›</a:t>
            </a:fld>
            <a:endParaRPr lang="en-GB"/>
          </a:p>
        </p:txBody>
      </p:sp>
      <p:sp>
        <p:nvSpPr>
          <p:cNvPr id="6" name="Line 2">
            <a:extLst>
              <a:ext uri="{FF2B5EF4-FFF2-40B4-BE49-F238E27FC236}">
                <a16:creationId xmlns:a16="http://schemas.microsoft.com/office/drawing/2014/main" id="{9EF7A8FF-8171-4BDD-93D1-0AB165EAEAE8}"/>
              </a:ext>
            </a:extLst>
          </p:cNvPr>
          <p:cNvSpPr>
            <a:spLocks noChangeShapeType="1"/>
          </p:cNvSpPr>
          <p:nvPr userDrawn="1"/>
        </p:nvSpPr>
        <p:spPr bwMode="auto">
          <a:xfrm flipV="1">
            <a:off x="0" y="564475"/>
            <a:ext cx="12192000" cy="154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5448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777DD-BDD5-4E73-84CE-4FEE5DA548C0}" type="datetime1">
              <a:rPr lang="en-GB" smtClean="0"/>
              <a:t>30/07/2025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375044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A117A-370D-4BDE-971A-07DA2963B994}" type="datetime1">
              <a:rPr lang="en-GB" smtClean="0"/>
              <a:t>30/07/2025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267214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9BACE2-E311-426E-B9D6-0F28330DDDE7}" type="datetime1">
              <a:rPr lang="en-GB" smtClean="0"/>
              <a:t>30/07/2025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244377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E1AF81-487D-4DDB-9EE6-E23444882B78}" type="datetime1">
              <a:rPr lang="en-GB" smtClean="0"/>
              <a:t>30/07/2025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37915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69F93C-ECC5-4FD1-B721-FFF45BB9C504}" type="datetime1">
              <a:rPr lang="en-GB" smtClean="0"/>
              <a:t>30/07/2025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391067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B8B90-747D-4FBC-9FA2-3480968B7A4A}" type="datetime1">
              <a:rPr lang="en-GB" smtClean="0"/>
              <a:t>30/07/2025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41270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0AC6C-6DB0-4404-94ED-3305B3C634CC}" type="datetime1">
              <a:rPr lang="en-GB" smtClean="0"/>
              <a:t>30/07/2025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118353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D273FE-DC34-4D44-95C3-E5DD97A3E18D}" type="datetime1">
              <a:rPr lang="en-GB" smtClean="0"/>
              <a:t>30/07/2025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DA3AE-18E2-44C9-9FA9-F418E9D965C5}" type="slidenum">
              <a:rPr lang="en-US" smtClean="0"/>
              <a:t>‹#›</a:t>
            </a:fld>
            <a:endParaRPr lang="en-US"/>
          </a:p>
        </p:txBody>
      </p:sp>
    </p:spTree>
    <p:extLst>
      <p:ext uri="{BB962C8B-B14F-4D97-AF65-F5344CB8AC3E}">
        <p14:creationId xmlns:p14="http://schemas.microsoft.com/office/powerpoint/2010/main" val="155262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44F84-E1C7-44FB-9CC9-EE43B5ECEDF6}" type="datetime1">
              <a:rPr lang="en-GB" smtClean="0"/>
              <a:t>30/07/2025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DA3AE-18E2-44C9-9FA9-F418E9D965C5}" type="slidenum">
              <a:rPr lang="en-US" smtClean="0"/>
              <a:t>‹#›</a:t>
            </a:fld>
            <a:endParaRPr lang="en-US"/>
          </a:p>
        </p:txBody>
      </p:sp>
    </p:spTree>
    <p:extLst>
      <p:ext uri="{BB962C8B-B14F-4D97-AF65-F5344CB8AC3E}">
        <p14:creationId xmlns:p14="http://schemas.microsoft.com/office/powerpoint/2010/main" val="21380244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369C5A8A-FCCC-43E7-83E4-7FF2C6947754}"/>
              </a:ext>
            </a:extLst>
          </p:cNvPr>
          <p:cNvSpPr txBox="1">
            <a:spLocks noChangeArrowheads="1"/>
          </p:cNvSpPr>
          <p:nvPr/>
        </p:nvSpPr>
        <p:spPr bwMode="auto">
          <a:xfrm>
            <a:off x="703225" y="198108"/>
            <a:ext cx="10785549" cy="512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endParaRPr lang="en-US" altLang="en-US" sz="2000" b="1" dirty="0">
              <a:solidFill>
                <a:srgbClr val="FF0000"/>
              </a:solidFill>
              <a:latin typeface="Arial" panose="020B0604020202020204" pitchFamily="34" charset="0"/>
            </a:endParaRPr>
          </a:p>
          <a:p>
            <a:pPr algn="ctr" eaLnBrk="1" hangingPunct="1">
              <a:lnSpc>
                <a:spcPct val="150000"/>
              </a:lnSpc>
              <a:spcBef>
                <a:spcPct val="0"/>
              </a:spcBef>
              <a:buFontTx/>
              <a:buNone/>
            </a:pPr>
            <a:endParaRPr lang="en-US" altLang="en-US" sz="800" b="1" dirty="0">
              <a:solidFill>
                <a:srgbClr val="FF0000"/>
              </a:solidFill>
              <a:latin typeface="Arial" panose="020B0604020202020204" pitchFamily="34" charset="0"/>
            </a:endParaRPr>
          </a:p>
          <a:p>
            <a:pPr algn="ctr" eaLnBrk="1" hangingPunct="1">
              <a:lnSpc>
                <a:spcPct val="150000"/>
              </a:lnSpc>
              <a:spcBef>
                <a:spcPct val="0"/>
              </a:spcBef>
              <a:buFontTx/>
              <a:buNone/>
            </a:pPr>
            <a:endParaRPr lang="en-US" altLang="en-US" sz="2000" b="1" dirty="0">
              <a:solidFill>
                <a:srgbClr val="0000FF"/>
              </a:solidFill>
              <a:latin typeface="Arial" panose="020B0604020202020204" pitchFamily="34" charset="0"/>
            </a:endParaRPr>
          </a:p>
          <a:p>
            <a:pPr algn="ctr" eaLnBrk="1" hangingPunct="1">
              <a:lnSpc>
                <a:spcPct val="150000"/>
              </a:lnSpc>
              <a:spcBef>
                <a:spcPct val="0"/>
              </a:spcBef>
              <a:buFontTx/>
              <a:buNone/>
            </a:pPr>
            <a:endParaRPr lang="en-US" altLang="en-US" sz="2000" b="1" dirty="0">
              <a:solidFill>
                <a:srgbClr val="0000FF"/>
              </a:solidFill>
              <a:latin typeface="Times New Roman" panose="02020603050405020304" pitchFamily="18" charset="0"/>
              <a:cs typeface="Times New Roman" panose="02020603050405020304" pitchFamily="18" charset="0"/>
            </a:endParaRPr>
          </a:p>
          <a:p>
            <a:pPr algn="ctr">
              <a:lnSpc>
                <a:spcPct val="150000"/>
              </a:lnSpc>
              <a:spcBef>
                <a:spcPct val="0"/>
              </a:spcBef>
              <a:buNone/>
            </a:pPr>
            <a:r>
              <a:rPr lang="en-US" altLang="en-US" sz="2800" b="1" dirty="0">
                <a:solidFill>
                  <a:schemeClr val="tx2"/>
                </a:solidFill>
                <a:latin typeface="Times New Roman" panose="02020603050405020304" pitchFamily="18" charset="0"/>
                <a:cs typeface="Times New Roman" panose="02020603050405020304" pitchFamily="18" charset="0"/>
              </a:rPr>
              <a:t>Upcycling of Multi-layer Plastics Through Delamination</a:t>
            </a:r>
            <a:endParaRPr lang="en-US" b="1" dirty="0">
              <a:solidFill>
                <a:schemeClr val="tx2"/>
              </a:solidFill>
              <a:latin typeface="Times New Roman" panose="02020603050405020304" pitchFamily="18" charset="0"/>
              <a:cs typeface="Times New Roman" panose="02020603050405020304" pitchFamily="18" charset="0"/>
            </a:endParaRPr>
          </a:p>
          <a:p>
            <a:pPr algn="ctr" eaLnBrk="1" hangingPunct="1">
              <a:lnSpc>
                <a:spcPct val="125000"/>
              </a:lnSpc>
              <a:spcBef>
                <a:spcPct val="0"/>
              </a:spcBef>
              <a:buFontTx/>
              <a:buNone/>
            </a:pPr>
            <a:endParaRPr lang="en-US" altLang="en-US" sz="2000" b="1" dirty="0">
              <a:solidFill>
                <a:srgbClr val="996633"/>
              </a:solidFill>
              <a:latin typeface="Times New Roman" panose="02020603050405020304" pitchFamily="18" charset="0"/>
              <a:cs typeface="Times New Roman" panose="02020603050405020304" pitchFamily="18" charset="0"/>
            </a:endParaRPr>
          </a:p>
          <a:p>
            <a:pPr algn="ctr">
              <a:lnSpc>
                <a:spcPct val="125000"/>
              </a:lnSpc>
              <a:spcBef>
                <a:spcPct val="0"/>
              </a:spcBef>
              <a:buNone/>
            </a:pPr>
            <a:r>
              <a:rPr lang="en-US" altLang="en-US" sz="2000" b="1" dirty="0">
                <a:solidFill>
                  <a:srgbClr val="996633"/>
                </a:solidFill>
                <a:latin typeface="Times New Roman" panose="02020603050405020304" pitchFamily="18" charset="0"/>
                <a:cs typeface="Times New Roman" panose="02020603050405020304" pitchFamily="18" charset="0"/>
              </a:rPr>
              <a:t>Tabitha Tabb</a:t>
            </a:r>
          </a:p>
          <a:p>
            <a:pPr algn="ctr">
              <a:lnSpc>
                <a:spcPct val="125000"/>
              </a:lnSpc>
              <a:spcBef>
                <a:spcPct val="0"/>
              </a:spcBef>
              <a:buNone/>
            </a:pPr>
            <a:endParaRPr lang="en-US" sz="2000" b="1" dirty="0">
              <a:solidFill>
                <a:srgbClr val="996633"/>
              </a:solidFill>
              <a:latin typeface="Times New Roman" panose="02020603050405020304" pitchFamily="18" charset="0"/>
              <a:cs typeface="Times New Roman" panose="02020603050405020304" pitchFamily="18" charset="0"/>
            </a:endParaRPr>
          </a:p>
          <a:p>
            <a:pPr algn="ctr">
              <a:lnSpc>
                <a:spcPct val="125000"/>
              </a:lnSpc>
              <a:spcBef>
                <a:spcPct val="0"/>
              </a:spcBef>
              <a:buNone/>
            </a:pPr>
            <a:r>
              <a:rPr lang="en-US" sz="2000" b="1" dirty="0">
                <a:solidFill>
                  <a:srgbClr val="996633"/>
                </a:solidFill>
                <a:latin typeface="Times New Roman" panose="02020603050405020304" pitchFamily="18" charset="0"/>
                <a:cs typeface="Times New Roman" panose="02020603050405020304" pitchFamily="18" charset="0"/>
              </a:rPr>
              <a:t>PI: Dr. Natalie Stingelin</a:t>
            </a:r>
          </a:p>
          <a:p>
            <a:pPr algn="ctr">
              <a:lnSpc>
                <a:spcPct val="125000"/>
              </a:lnSpc>
              <a:spcBef>
                <a:spcPct val="0"/>
              </a:spcBef>
              <a:buNone/>
            </a:pPr>
            <a:r>
              <a:rPr lang="en-US" sz="2000" b="1" dirty="0">
                <a:solidFill>
                  <a:srgbClr val="996633"/>
                </a:solidFill>
                <a:latin typeface="Times New Roman" panose="02020603050405020304" pitchFamily="18" charset="0"/>
                <a:cs typeface="Times New Roman" panose="02020603050405020304" pitchFamily="18" charset="0"/>
              </a:rPr>
              <a:t>Mentor: Matteo Palesati</a:t>
            </a:r>
          </a:p>
          <a:p>
            <a:pPr algn="ctr">
              <a:lnSpc>
                <a:spcPct val="125000"/>
              </a:lnSpc>
              <a:spcBef>
                <a:spcPct val="0"/>
              </a:spcBef>
              <a:buNone/>
            </a:pPr>
            <a:endParaRPr lang="en-US" dirty="0">
              <a:latin typeface="Times New Roman" panose="02020603050405020304" pitchFamily="18" charset="0"/>
              <a:cs typeface="Times New Roman" panose="02020603050405020304" pitchFamily="18" charset="0"/>
            </a:endParaRPr>
          </a:p>
          <a:p>
            <a:pPr algn="ctr" eaLnBrk="1" hangingPunct="1">
              <a:lnSpc>
                <a:spcPct val="125000"/>
              </a:lnSpc>
              <a:spcBef>
                <a:spcPct val="0"/>
              </a:spcBef>
              <a:buFontTx/>
              <a:buNone/>
            </a:pPr>
            <a:r>
              <a:rPr lang="en-GB" altLang="en-US" sz="1600" dirty="0">
                <a:solidFill>
                  <a:srgbClr val="996633"/>
                </a:solidFill>
                <a:latin typeface="Times New Roman" panose="02020603050405020304" pitchFamily="18" charset="0"/>
                <a:cs typeface="Times New Roman" panose="02020603050405020304" pitchFamily="18" charset="0"/>
              </a:rPr>
              <a:t>School of Materials Science and Engineering </a:t>
            </a:r>
          </a:p>
        </p:txBody>
      </p:sp>
      <p:sp>
        <p:nvSpPr>
          <p:cNvPr id="4" name="Rectangle 3">
            <a:extLst>
              <a:ext uri="{FF2B5EF4-FFF2-40B4-BE49-F238E27FC236}">
                <a16:creationId xmlns:a16="http://schemas.microsoft.com/office/drawing/2014/main" id="{01E16DB6-F44C-48E5-A624-57543902EF33}"/>
              </a:ext>
            </a:extLst>
          </p:cNvPr>
          <p:cNvSpPr/>
          <p:nvPr/>
        </p:nvSpPr>
        <p:spPr>
          <a:xfrm>
            <a:off x="0" y="6079812"/>
            <a:ext cx="12192000" cy="838200"/>
          </a:xfrm>
          <a:prstGeom prst="rect">
            <a:avLst/>
          </a:prstGeom>
          <a:solidFill>
            <a:srgbClr val="CC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pic>
        <p:nvPicPr>
          <p:cNvPr id="3076" name="Picture 2">
            <a:extLst>
              <a:ext uri="{FF2B5EF4-FFF2-40B4-BE49-F238E27FC236}">
                <a16:creationId xmlns:a16="http://schemas.microsoft.com/office/drawing/2014/main" id="{6366738B-D997-4F8D-A89F-562C761F55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368" y="6038537"/>
            <a:ext cx="204946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AB63242-863D-4302-A3DB-A5BAFB22FCB6}"/>
              </a:ext>
            </a:extLst>
          </p:cNvPr>
          <p:cNvSpPr/>
          <p:nvPr/>
        </p:nvSpPr>
        <p:spPr>
          <a:xfrm>
            <a:off x="0" y="-116957"/>
            <a:ext cx="12192000" cy="9890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highlight>
                <a:srgbClr val="000080"/>
              </a:highlight>
            </a:endParaRPr>
          </a:p>
        </p:txBody>
      </p:sp>
      <p:sp>
        <p:nvSpPr>
          <p:cNvPr id="3" name="Rectangle 2">
            <a:extLst>
              <a:ext uri="{FF2B5EF4-FFF2-40B4-BE49-F238E27FC236}">
                <a16:creationId xmlns:a16="http://schemas.microsoft.com/office/drawing/2014/main" id="{78B0A0C9-7D0C-4926-B215-AA7B60ABE108}"/>
              </a:ext>
            </a:extLst>
          </p:cNvPr>
          <p:cNvSpPr/>
          <p:nvPr/>
        </p:nvSpPr>
        <p:spPr>
          <a:xfrm>
            <a:off x="2456831" y="6079812"/>
            <a:ext cx="278594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1" descr="Blue text on a white background&#10;&#10;AI-generated content may be incorrect.">
            <a:extLst>
              <a:ext uri="{FF2B5EF4-FFF2-40B4-BE49-F238E27FC236}">
                <a16:creationId xmlns:a16="http://schemas.microsoft.com/office/drawing/2014/main" id="{3BD8A96E-29E9-F261-A1E3-6B4F29336034}"/>
              </a:ext>
            </a:extLst>
          </p:cNvPr>
          <p:cNvPicPr>
            <a:picLocks noChangeAspect="1"/>
          </p:cNvPicPr>
          <p:nvPr/>
        </p:nvPicPr>
        <p:blipFill>
          <a:blip r:embed="rId4"/>
          <a:stretch>
            <a:fillRect/>
          </a:stretch>
        </p:blipFill>
        <p:spPr>
          <a:xfrm>
            <a:off x="2612844" y="6167596"/>
            <a:ext cx="2473914" cy="6213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9691-D100-A83D-8822-2CB3E2DA351C}"/>
              </a:ext>
            </a:extLst>
          </p:cNvPr>
          <p:cNvSpPr>
            <a:spLocks noGrp="1"/>
          </p:cNvSpPr>
          <p:nvPr>
            <p:ph type="title"/>
          </p:nvPr>
        </p:nvSpPr>
        <p:spPr>
          <a:xfrm>
            <a:off x="0" y="127127"/>
            <a:ext cx="12192000" cy="385549"/>
          </a:xfrm>
        </p:spPr>
        <p:txBody>
          <a:bodyPr>
            <a:normAutofit fontScale="90000"/>
          </a:bodyPr>
          <a:lstStyle/>
          <a:p>
            <a:r>
              <a:rPr lang="en-US" dirty="0"/>
              <a:t>UV-Vis data suggests loss of conjugation                                                                                 </a:t>
            </a:r>
            <a:r>
              <a:rPr lang="en-US" dirty="0">
                <a:solidFill>
                  <a:schemeClr val="bg1">
                    <a:lumMod val="65000"/>
                  </a:schemeClr>
                </a:solidFill>
              </a:rPr>
              <a:t>UV-Vis</a:t>
            </a:r>
            <a:endParaRPr lang="it-IT" dirty="0">
              <a:solidFill>
                <a:schemeClr val="bg1">
                  <a:lumMod val="65000"/>
                </a:schemeClr>
              </a:solidFill>
            </a:endParaRPr>
          </a:p>
        </p:txBody>
      </p:sp>
      <p:sp>
        <p:nvSpPr>
          <p:cNvPr id="3" name="Slide Number Placeholder 2">
            <a:extLst>
              <a:ext uri="{FF2B5EF4-FFF2-40B4-BE49-F238E27FC236}">
                <a16:creationId xmlns:a16="http://schemas.microsoft.com/office/drawing/2014/main" id="{C7AFD433-A2D4-87C0-225D-A5AD8D33330F}"/>
              </a:ext>
            </a:extLst>
          </p:cNvPr>
          <p:cNvSpPr>
            <a:spLocks noGrp="1"/>
          </p:cNvSpPr>
          <p:nvPr>
            <p:ph type="sldNum" sz="quarter" idx="12"/>
          </p:nvPr>
        </p:nvSpPr>
        <p:spPr/>
        <p:txBody>
          <a:bodyPr/>
          <a:lstStyle/>
          <a:p>
            <a:pPr>
              <a:defRPr/>
            </a:pPr>
            <a:fld id="{675D0A1F-E76D-4DE1-9504-C84392B5B816}" type="slidenum">
              <a:rPr lang="en-GB" smtClean="0"/>
              <a:pPr>
                <a:defRPr/>
              </a:pPr>
              <a:t>10</a:t>
            </a:fld>
            <a:endParaRPr lang="en-GB"/>
          </a:p>
        </p:txBody>
      </p:sp>
      <p:pic>
        <p:nvPicPr>
          <p:cNvPr id="5" name="Picture 4">
            <a:extLst>
              <a:ext uri="{FF2B5EF4-FFF2-40B4-BE49-F238E27FC236}">
                <a16:creationId xmlns:a16="http://schemas.microsoft.com/office/drawing/2014/main" id="{E4C12C20-DF7D-727F-8FEF-F08EB7FBB4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192" y="846315"/>
            <a:ext cx="5224530" cy="5652705"/>
          </a:xfrm>
          <a:prstGeom prst="rect">
            <a:avLst/>
          </a:prstGeom>
        </p:spPr>
      </p:pic>
      <p:sp>
        <p:nvSpPr>
          <p:cNvPr id="7" name="Rectangle: Rounded Corners 6">
            <a:extLst>
              <a:ext uri="{FF2B5EF4-FFF2-40B4-BE49-F238E27FC236}">
                <a16:creationId xmlns:a16="http://schemas.microsoft.com/office/drawing/2014/main" id="{99FC4793-8D14-5859-8F11-ADD8F318F0A9}"/>
              </a:ext>
            </a:extLst>
          </p:cNvPr>
          <p:cNvSpPr/>
          <p:nvPr/>
        </p:nvSpPr>
        <p:spPr>
          <a:xfrm>
            <a:off x="6594279" y="2110838"/>
            <a:ext cx="4516877"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The shift in the spectrum can be due to loss of conjugation</a:t>
            </a:r>
          </a:p>
        </p:txBody>
      </p:sp>
      <p:sp>
        <p:nvSpPr>
          <p:cNvPr id="8" name="Rectangle: Rounded Corners 7">
            <a:extLst>
              <a:ext uri="{FF2B5EF4-FFF2-40B4-BE49-F238E27FC236}">
                <a16:creationId xmlns:a16="http://schemas.microsoft.com/office/drawing/2014/main" id="{F5CF7628-FCA3-78AD-B411-C74DEB7D09CE}"/>
              </a:ext>
            </a:extLst>
          </p:cNvPr>
          <p:cNvSpPr/>
          <p:nvPr/>
        </p:nvSpPr>
        <p:spPr>
          <a:xfrm>
            <a:off x="6594280" y="3857730"/>
            <a:ext cx="4516877"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This can be caused by increased ‘disorder’ in the molecular chains</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07F452A4-56B2-4E24-AC6D-76877206F610}"/>
              </a:ext>
            </a:extLst>
          </p:cNvPr>
          <p:cNvSpPr/>
          <p:nvPr/>
        </p:nvSpPr>
        <p:spPr>
          <a:xfrm>
            <a:off x="4060733" y="1520506"/>
            <a:ext cx="1298448" cy="3855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Picture 11">
            <a:extLst>
              <a:ext uri="{FF2B5EF4-FFF2-40B4-BE49-F238E27FC236}">
                <a16:creationId xmlns:a16="http://schemas.microsoft.com/office/drawing/2014/main" id="{10D6D7F7-468E-A100-545C-CCF253E77521}"/>
              </a:ext>
            </a:extLst>
          </p:cNvPr>
          <p:cNvPicPr>
            <a:picLocks noChangeAspect="1"/>
          </p:cNvPicPr>
          <p:nvPr/>
        </p:nvPicPr>
        <p:blipFill>
          <a:blip r:embed="rId4"/>
          <a:stretch>
            <a:fillRect/>
          </a:stretch>
        </p:blipFill>
        <p:spPr>
          <a:xfrm>
            <a:off x="3484390" y="1617922"/>
            <a:ext cx="1152686" cy="247685"/>
          </a:xfrm>
          <a:prstGeom prst="rect">
            <a:avLst/>
          </a:prstGeom>
        </p:spPr>
      </p:pic>
      <p:sp>
        <p:nvSpPr>
          <p:cNvPr id="13" name="Rectangle 12">
            <a:extLst>
              <a:ext uri="{FF2B5EF4-FFF2-40B4-BE49-F238E27FC236}">
                <a16:creationId xmlns:a16="http://schemas.microsoft.com/office/drawing/2014/main" id="{F1950046-0006-C7B1-4FC5-B68AEEBB2180}"/>
              </a:ext>
            </a:extLst>
          </p:cNvPr>
          <p:cNvSpPr/>
          <p:nvPr/>
        </p:nvSpPr>
        <p:spPr>
          <a:xfrm>
            <a:off x="3557016" y="1963023"/>
            <a:ext cx="1152686" cy="2955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9">
            <a:extLst>
              <a:ext uri="{FF2B5EF4-FFF2-40B4-BE49-F238E27FC236}">
                <a16:creationId xmlns:a16="http://schemas.microsoft.com/office/drawing/2014/main" id="{2A1DA6DF-9317-F880-6FF8-4C7F85CAB49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84389" y="1811514"/>
            <a:ext cx="1874791" cy="1252392"/>
          </a:xfrm>
          <a:prstGeom prst="rect">
            <a:avLst/>
          </a:prstGeom>
        </p:spPr>
      </p:pic>
    </p:spTree>
    <p:extLst>
      <p:ext uri="{BB962C8B-B14F-4D97-AF65-F5344CB8AC3E}">
        <p14:creationId xmlns:p14="http://schemas.microsoft.com/office/powerpoint/2010/main" val="10682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FFA5-6F46-269F-BC51-EE4C568A4B55}"/>
              </a:ext>
            </a:extLst>
          </p:cNvPr>
          <p:cNvSpPr>
            <a:spLocks noGrp="1"/>
          </p:cNvSpPr>
          <p:nvPr>
            <p:ph type="title"/>
          </p:nvPr>
        </p:nvSpPr>
        <p:spPr>
          <a:xfrm>
            <a:off x="0" y="127127"/>
            <a:ext cx="12192000" cy="385549"/>
          </a:xfrm>
        </p:spPr>
        <p:txBody>
          <a:bodyPr>
            <a:normAutofit fontScale="90000"/>
          </a:bodyPr>
          <a:lstStyle/>
          <a:p>
            <a:r>
              <a:rPr lang="en-US" dirty="0"/>
              <a:t>Raman suggests a more disordered P3HT configuration                                                      </a:t>
            </a:r>
            <a:r>
              <a:rPr lang="en-US" dirty="0">
                <a:solidFill>
                  <a:schemeClr val="bg1">
                    <a:lumMod val="65000"/>
                  </a:schemeClr>
                </a:solidFill>
              </a:rPr>
              <a:t>Raman</a:t>
            </a:r>
            <a:endParaRPr lang="it-IT" dirty="0">
              <a:solidFill>
                <a:schemeClr val="bg1">
                  <a:lumMod val="65000"/>
                </a:schemeClr>
              </a:solidFill>
            </a:endParaRPr>
          </a:p>
        </p:txBody>
      </p:sp>
      <p:sp>
        <p:nvSpPr>
          <p:cNvPr id="3" name="Slide Number Placeholder 2">
            <a:extLst>
              <a:ext uri="{FF2B5EF4-FFF2-40B4-BE49-F238E27FC236}">
                <a16:creationId xmlns:a16="http://schemas.microsoft.com/office/drawing/2014/main" id="{7D901CAF-1834-EB10-4AFF-3A718000E182}"/>
              </a:ext>
            </a:extLst>
          </p:cNvPr>
          <p:cNvSpPr>
            <a:spLocks noGrp="1"/>
          </p:cNvSpPr>
          <p:nvPr>
            <p:ph type="sldNum" sz="quarter" idx="12"/>
          </p:nvPr>
        </p:nvSpPr>
        <p:spPr/>
        <p:txBody>
          <a:bodyPr/>
          <a:lstStyle/>
          <a:p>
            <a:pPr>
              <a:defRPr/>
            </a:pPr>
            <a:fld id="{675D0A1F-E76D-4DE1-9504-C84392B5B816}" type="slidenum">
              <a:rPr lang="en-GB" smtClean="0"/>
              <a:pPr>
                <a:defRPr/>
              </a:pPr>
              <a:t>11</a:t>
            </a:fld>
            <a:endParaRPr lang="en-GB"/>
          </a:p>
        </p:txBody>
      </p:sp>
      <p:pic>
        <p:nvPicPr>
          <p:cNvPr id="5" name="Picture 4" descr="A graph of a graph showing the amount of fpt&#10;&#10;AI-generated content may be incorrect.">
            <a:extLst>
              <a:ext uri="{FF2B5EF4-FFF2-40B4-BE49-F238E27FC236}">
                <a16:creationId xmlns:a16="http://schemas.microsoft.com/office/drawing/2014/main" id="{DB4FB010-1506-313A-65DD-6D57DD342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16" y="868679"/>
            <a:ext cx="5864063" cy="5595929"/>
          </a:xfrm>
          <a:prstGeom prst="rect">
            <a:avLst/>
          </a:prstGeom>
        </p:spPr>
      </p:pic>
      <p:sp>
        <p:nvSpPr>
          <p:cNvPr id="6" name="Rectangle: Rounded Corners 5">
            <a:extLst>
              <a:ext uri="{FF2B5EF4-FFF2-40B4-BE49-F238E27FC236}">
                <a16:creationId xmlns:a16="http://schemas.microsoft.com/office/drawing/2014/main" id="{82CC8CFD-468F-EA05-C362-26502EBF271C}"/>
              </a:ext>
            </a:extLst>
          </p:cNvPr>
          <p:cNvSpPr/>
          <p:nvPr/>
        </p:nvSpPr>
        <p:spPr>
          <a:xfrm>
            <a:off x="6585135" y="1370174"/>
            <a:ext cx="5174049"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Loss of conjugation by C=C breaking should produce peak shift</a:t>
            </a:r>
          </a:p>
        </p:txBody>
      </p:sp>
      <p:sp>
        <p:nvSpPr>
          <p:cNvPr id="7" name="Rectangle: Rounded Corners 6">
            <a:extLst>
              <a:ext uri="{FF2B5EF4-FFF2-40B4-BE49-F238E27FC236}">
                <a16:creationId xmlns:a16="http://schemas.microsoft.com/office/drawing/2014/main" id="{9A1F56F1-828B-5552-4F1D-71E54BC174AD}"/>
              </a:ext>
            </a:extLst>
          </p:cNvPr>
          <p:cNvSpPr/>
          <p:nvPr/>
        </p:nvSpPr>
        <p:spPr>
          <a:xfrm>
            <a:off x="6585133" y="2932128"/>
            <a:ext cx="5174049"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Decreased C=C peak intensity and no shift suggest a more disordered sample</a:t>
            </a:r>
          </a:p>
        </p:txBody>
      </p:sp>
      <p:sp>
        <p:nvSpPr>
          <p:cNvPr id="8" name="Rectangle: Rounded Corners 7">
            <a:extLst>
              <a:ext uri="{FF2B5EF4-FFF2-40B4-BE49-F238E27FC236}">
                <a16:creationId xmlns:a16="http://schemas.microsoft.com/office/drawing/2014/main" id="{AD98B837-D668-F9AC-0112-70DD8DE735F6}"/>
              </a:ext>
            </a:extLst>
          </p:cNvPr>
          <p:cNvSpPr/>
          <p:nvPr/>
        </p:nvSpPr>
        <p:spPr>
          <a:xfrm>
            <a:off x="6585133" y="4537108"/>
            <a:ext cx="5174049" cy="1232756"/>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Hypothesis: side chain cleavage produces more disordered configuration</a:t>
            </a:r>
          </a:p>
        </p:txBody>
      </p:sp>
      <p:pic>
        <p:nvPicPr>
          <p:cNvPr id="9" name="Picture 8">
            <a:extLst>
              <a:ext uri="{FF2B5EF4-FFF2-40B4-BE49-F238E27FC236}">
                <a16:creationId xmlns:a16="http://schemas.microsoft.com/office/drawing/2014/main" id="{9102949E-E7C3-AA1E-0CBA-5373878616B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0147" y="1181890"/>
            <a:ext cx="1874791" cy="1252392"/>
          </a:xfrm>
          <a:prstGeom prst="rect">
            <a:avLst/>
          </a:prstGeom>
        </p:spPr>
      </p:pic>
    </p:spTree>
    <p:extLst>
      <p:ext uri="{BB962C8B-B14F-4D97-AF65-F5344CB8AC3E}">
        <p14:creationId xmlns:p14="http://schemas.microsoft.com/office/powerpoint/2010/main" val="7958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6B79-1764-DD61-8B12-8E3F436CA152}"/>
              </a:ext>
            </a:extLst>
          </p:cNvPr>
          <p:cNvSpPr>
            <a:spLocks noGrp="1"/>
          </p:cNvSpPr>
          <p:nvPr>
            <p:ph type="title"/>
          </p:nvPr>
        </p:nvSpPr>
        <p:spPr>
          <a:xfrm>
            <a:off x="0" y="127127"/>
            <a:ext cx="12192000" cy="385549"/>
          </a:xfrm>
        </p:spPr>
        <p:txBody>
          <a:bodyPr>
            <a:normAutofit fontScale="90000"/>
          </a:bodyPr>
          <a:lstStyle/>
          <a:p>
            <a:r>
              <a:rPr lang="en-US" dirty="0"/>
              <a:t>XPS might confirm sidechain cleavage and backbone oxidation                                              </a:t>
            </a:r>
            <a:r>
              <a:rPr lang="en-US" dirty="0">
                <a:solidFill>
                  <a:schemeClr val="bg1">
                    <a:lumMod val="65000"/>
                  </a:schemeClr>
                </a:solidFill>
              </a:rPr>
              <a:t>XPS</a:t>
            </a:r>
            <a:endParaRPr lang="it-IT" dirty="0">
              <a:solidFill>
                <a:schemeClr val="bg1">
                  <a:lumMod val="65000"/>
                </a:schemeClr>
              </a:solidFill>
            </a:endParaRPr>
          </a:p>
        </p:txBody>
      </p:sp>
      <p:sp>
        <p:nvSpPr>
          <p:cNvPr id="3" name="Slide Number Placeholder 2">
            <a:extLst>
              <a:ext uri="{FF2B5EF4-FFF2-40B4-BE49-F238E27FC236}">
                <a16:creationId xmlns:a16="http://schemas.microsoft.com/office/drawing/2014/main" id="{54F0C4D5-53EE-1661-2F32-B0ACC9E74B77}"/>
              </a:ext>
            </a:extLst>
          </p:cNvPr>
          <p:cNvSpPr>
            <a:spLocks noGrp="1"/>
          </p:cNvSpPr>
          <p:nvPr>
            <p:ph type="sldNum" sz="quarter" idx="12"/>
          </p:nvPr>
        </p:nvSpPr>
        <p:spPr/>
        <p:txBody>
          <a:bodyPr/>
          <a:lstStyle/>
          <a:p>
            <a:pPr>
              <a:defRPr/>
            </a:pPr>
            <a:fld id="{675D0A1F-E76D-4DE1-9504-C84392B5B816}" type="slidenum">
              <a:rPr lang="en-GB" smtClean="0"/>
              <a:pPr>
                <a:defRPr/>
              </a:pPr>
              <a:t>12</a:t>
            </a:fld>
            <a:endParaRPr lang="en-GB"/>
          </a:p>
        </p:txBody>
      </p:sp>
      <p:pic>
        <p:nvPicPr>
          <p:cNvPr id="5" name="Picture 4">
            <a:extLst>
              <a:ext uri="{FF2B5EF4-FFF2-40B4-BE49-F238E27FC236}">
                <a16:creationId xmlns:a16="http://schemas.microsoft.com/office/drawing/2014/main" id="{25FFE5F4-F0D3-8FBE-5636-821E51AB1C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112" y="781237"/>
            <a:ext cx="6290967" cy="5814034"/>
          </a:xfrm>
          <a:prstGeom prst="rect">
            <a:avLst/>
          </a:prstGeom>
        </p:spPr>
      </p:pic>
      <p:pic>
        <p:nvPicPr>
          <p:cNvPr id="7" name="Picture 6">
            <a:extLst>
              <a:ext uri="{FF2B5EF4-FFF2-40B4-BE49-F238E27FC236}">
                <a16:creationId xmlns:a16="http://schemas.microsoft.com/office/drawing/2014/main" id="{D486D874-FA11-A3A7-3639-A6FBC33236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5047" y="2388452"/>
            <a:ext cx="1792414" cy="1769662"/>
          </a:xfrm>
          <a:prstGeom prst="rect">
            <a:avLst/>
          </a:prstGeom>
        </p:spPr>
      </p:pic>
      <p:pic>
        <p:nvPicPr>
          <p:cNvPr id="8" name="Picture 7">
            <a:extLst>
              <a:ext uri="{FF2B5EF4-FFF2-40B4-BE49-F238E27FC236}">
                <a16:creationId xmlns:a16="http://schemas.microsoft.com/office/drawing/2014/main" id="{9D7E91D5-4BED-9501-07ED-A9C99CC2AC2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443852" y="958649"/>
            <a:ext cx="1874791" cy="1252392"/>
          </a:xfrm>
          <a:prstGeom prst="rect">
            <a:avLst/>
          </a:prstGeom>
        </p:spPr>
      </p:pic>
      <p:sp>
        <p:nvSpPr>
          <p:cNvPr id="9" name="Rectangle: Rounded Corners 8">
            <a:extLst>
              <a:ext uri="{FF2B5EF4-FFF2-40B4-BE49-F238E27FC236}">
                <a16:creationId xmlns:a16="http://schemas.microsoft.com/office/drawing/2014/main" id="{99EFF405-C7C3-8FAA-F0E6-FB9A27014B58}"/>
              </a:ext>
            </a:extLst>
          </p:cNvPr>
          <p:cNvSpPr/>
          <p:nvPr/>
        </p:nvSpPr>
        <p:spPr>
          <a:xfrm>
            <a:off x="6594760" y="1146933"/>
            <a:ext cx="5174049"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Oxygen content increases after irradiation</a:t>
            </a:r>
          </a:p>
        </p:txBody>
      </p:sp>
      <p:sp>
        <p:nvSpPr>
          <p:cNvPr id="10" name="Rectangle: Rounded Corners 9">
            <a:extLst>
              <a:ext uri="{FF2B5EF4-FFF2-40B4-BE49-F238E27FC236}">
                <a16:creationId xmlns:a16="http://schemas.microsoft.com/office/drawing/2014/main" id="{5E9E7211-1D13-6E34-FB04-F03583EDF731}"/>
              </a:ext>
            </a:extLst>
          </p:cNvPr>
          <p:cNvSpPr/>
          <p:nvPr/>
        </p:nvSpPr>
        <p:spPr>
          <a:xfrm>
            <a:off x="6594760" y="2553176"/>
            <a:ext cx="5174049"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High-res scan peak shift confirm new bonds are forming</a:t>
            </a:r>
          </a:p>
        </p:txBody>
      </p:sp>
      <p:pic>
        <p:nvPicPr>
          <p:cNvPr id="14" name="Picture 13">
            <a:extLst>
              <a:ext uri="{FF2B5EF4-FFF2-40B4-BE49-F238E27FC236}">
                <a16:creationId xmlns:a16="http://schemas.microsoft.com/office/drawing/2014/main" id="{D5999496-E6AF-059A-B4A9-4D1B40C496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77114" y="3688254"/>
            <a:ext cx="2644432" cy="2721040"/>
          </a:xfrm>
          <a:prstGeom prst="rect">
            <a:avLst/>
          </a:prstGeom>
        </p:spPr>
      </p:pic>
      <p:pic>
        <p:nvPicPr>
          <p:cNvPr id="16" name="Picture 15" descr="A graph of energy&#10;&#10;AI-generated content may be incorrect.">
            <a:extLst>
              <a:ext uri="{FF2B5EF4-FFF2-40B4-BE49-F238E27FC236}">
                <a16:creationId xmlns:a16="http://schemas.microsoft.com/office/drawing/2014/main" id="{D1F700CC-E996-DB6B-0B25-EF595C3CA3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4377" y="3688254"/>
            <a:ext cx="2644432" cy="2721039"/>
          </a:xfrm>
          <a:prstGeom prst="rect">
            <a:avLst/>
          </a:prstGeom>
        </p:spPr>
      </p:pic>
    </p:spTree>
    <p:extLst>
      <p:ext uri="{BB962C8B-B14F-4D97-AF65-F5344CB8AC3E}">
        <p14:creationId xmlns:p14="http://schemas.microsoft.com/office/powerpoint/2010/main" val="55493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FE99-6AB9-1CF0-B134-BA47619CA70F}"/>
              </a:ext>
            </a:extLst>
          </p:cNvPr>
          <p:cNvSpPr>
            <a:spLocks noGrp="1"/>
          </p:cNvSpPr>
          <p:nvPr>
            <p:ph type="title"/>
          </p:nvPr>
        </p:nvSpPr>
        <p:spPr>
          <a:xfrm>
            <a:off x="0" y="127127"/>
            <a:ext cx="12192000" cy="385549"/>
          </a:xfrm>
        </p:spPr>
        <p:txBody>
          <a:bodyPr>
            <a:normAutofit fontScale="90000"/>
          </a:bodyPr>
          <a:lstStyle/>
          <a:p>
            <a:r>
              <a:rPr lang="en-US" dirty="0"/>
              <a:t>These reactions might cause loss of conjugation and crosslinking of P3HT</a:t>
            </a:r>
            <a:endParaRPr lang="it-IT" dirty="0"/>
          </a:p>
        </p:txBody>
      </p:sp>
      <p:sp>
        <p:nvSpPr>
          <p:cNvPr id="3" name="Slide Number Placeholder 2">
            <a:extLst>
              <a:ext uri="{FF2B5EF4-FFF2-40B4-BE49-F238E27FC236}">
                <a16:creationId xmlns:a16="http://schemas.microsoft.com/office/drawing/2014/main" id="{4F3C5CE3-4729-03EE-205F-19CE42F09607}"/>
              </a:ext>
            </a:extLst>
          </p:cNvPr>
          <p:cNvSpPr>
            <a:spLocks noGrp="1"/>
          </p:cNvSpPr>
          <p:nvPr>
            <p:ph type="sldNum" sz="quarter" idx="12"/>
          </p:nvPr>
        </p:nvSpPr>
        <p:spPr/>
        <p:txBody>
          <a:bodyPr/>
          <a:lstStyle/>
          <a:p>
            <a:pPr>
              <a:defRPr/>
            </a:pPr>
            <a:fld id="{675D0A1F-E76D-4DE1-9504-C84392B5B816}" type="slidenum">
              <a:rPr lang="en-GB" smtClean="0"/>
              <a:pPr>
                <a:defRPr/>
              </a:pPr>
              <a:t>13</a:t>
            </a:fld>
            <a:endParaRPr lang="en-GB"/>
          </a:p>
        </p:txBody>
      </p:sp>
      <p:pic>
        <p:nvPicPr>
          <p:cNvPr id="6" name="Picture 4">
            <a:extLst>
              <a:ext uri="{FF2B5EF4-FFF2-40B4-BE49-F238E27FC236}">
                <a16:creationId xmlns:a16="http://schemas.microsoft.com/office/drawing/2014/main" id="{6BE47DC1-CA09-3C37-1B00-399D89A64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20" y="1825733"/>
            <a:ext cx="3932617" cy="2419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4803295-DEDA-C5C6-8926-E4807CF46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130" y="1373346"/>
            <a:ext cx="6943320" cy="31505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C6E9D39C-E15D-FB5D-4DCC-7F8676C2692B}"/>
              </a:ext>
            </a:extLst>
          </p:cNvPr>
          <p:cNvSpPr/>
          <p:nvPr/>
        </p:nvSpPr>
        <p:spPr>
          <a:xfrm>
            <a:off x="280587" y="4572735"/>
            <a:ext cx="4445417"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Side chain cleavage increases molecular disorder</a:t>
            </a:r>
          </a:p>
        </p:txBody>
      </p:sp>
      <p:sp>
        <p:nvSpPr>
          <p:cNvPr id="10" name="Rectangle: Rounded Corners 9">
            <a:extLst>
              <a:ext uri="{FF2B5EF4-FFF2-40B4-BE49-F238E27FC236}">
                <a16:creationId xmlns:a16="http://schemas.microsoft.com/office/drawing/2014/main" id="{054272BE-DC94-91E3-AFAD-4135BE5DBCEE}"/>
              </a:ext>
            </a:extLst>
          </p:cNvPr>
          <p:cNvSpPr/>
          <p:nvPr/>
        </p:nvSpPr>
        <p:spPr>
          <a:xfrm>
            <a:off x="5351496" y="4563432"/>
            <a:ext cx="6709181"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Backbone sulfur oxidation decreases conjugation</a:t>
            </a:r>
          </a:p>
        </p:txBody>
      </p:sp>
      <p:sp>
        <p:nvSpPr>
          <p:cNvPr id="11" name="Rectangle: Rounded Corners 10">
            <a:extLst>
              <a:ext uri="{FF2B5EF4-FFF2-40B4-BE49-F238E27FC236}">
                <a16:creationId xmlns:a16="http://schemas.microsoft.com/office/drawing/2014/main" id="{5E8F7D8D-1C3E-338E-21EE-EEA2881F0F0E}"/>
              </a:ext>
            </a:extLst>
          </p:cNvPr>
          <p:cNvSpPr/>
          <p:nvPr/>
        </p:nvSpPr>
        <p:spPr>
          <a:xfrm>
            <a:off x="3184207" y="5712065"/>
            <a:ext cx="6709181" cy="875824"/>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Whether these reactions cause P3HT cross-linking is still argument of debate</a:t>
            </a:r>
          </a:p>
        </p:txBody>
      </p:sp>
      <p:sp>
        <p:nvSpPr>
          <p:cNvPr id="5" name="TextBox 4">
            <a:extLst>
              <a:ext uri="{FF2B5EF4-FFF2-40B4-BE49-F238E27FC236}">
                <a16:creationId xmlns:a16="http://schemas.microsoft.com/office/drawing/2014/main" id="{53209E45-9BD0-42F3-FCDA-773C732BC5DE}"/>
              </a:ext>
            </a:extLst>
          </p:cNvPr>
          <p:cNvSpPr txBox="1"/>
          <p:nvPr/>
        </p:nvSpPr>
        <p:spPr>
          <a:xfrm>
            <a:off x="0" y="6636750"/>
            <a:ext cx="3629837" cy="230832"/>
          </a:xfrm>
          <a:prstGeom prst="rect">
            <a:avLst/>
          </a:prstGeom>
          <a:noFill/>
        </p:spPr>
        <p:txBody>
          <a:bodyPr wrap="square" rtlCol="0">
            <a:spAutoFit/>
          </a:bodyPr>
          <a:lstStyle/>
          <a:p>
            <a:r>
              <a:rPr lang="en-US" sz="900" dirty="0"/>
              <a:t>Manceau et al., </a:t>
            </a:r>
            <a:r>
              <a:rPr lang="en-US" sz="900" i="1" dirty="0"/>
              <a:t>Polymer Degradation and  Stability </a:t>
            </a:r>
            <a:r>
              <a:rPr lang="en-US" sz="900" b="1" dirty="0"/>
              <a:t>2009</a:t>
            </a:r>
            <a:r>
              <a:rPr lang="en-US" sz="900" dirty="0"/>
              <a:t>, 94 (6), 898-907</a:t>
            </a:r>
          </a:p>
        </p:txBody>
      </p:sp>
    </p:spTree>
    <p:extLst>
      <p:ext uri="{BB962C8B-B14F-4D97-AF65-F5344CB8AC3E}">
        <p14:creationId xmlns:p14="http://schemas.microsoft.com/office/powerpoint/2010/main" val="227339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0204-B083-BC18-7388-8B240F632867}"/>
              </a:ext>
            </a:extLst>
          </p:cNvPr>
          <p:cNvSpPr>
            <a:spLocks noGrp="1"/>
          </p:cNvSpPr>
          <p:nvPr>
            <p:ph type="title"/>
          </p:nvPr>
        </p:nvSpPr>
        <p:spPr>
          <a:xfrm>
            <a:off x="0" y="127127"/>
            <a:ext cx="11344164" cy="385549"/>
          </a:xfrm>
        </p:spPr>
        <p:txBody>
          <a:bodyPr>
            <a:normAutofit fontScale="90000"/>
          </a:bodyPr>
          <a:lstStyle/>
          <a:p>
            <a:r>
              <a:rPr lang="en-US" dirty="0"/>
              <a:t>Summary</a:t>
            </a:r>
            <a:endParaRPr lang="it-IT" dirty="0"/>
          </a:p>
        </p:txBody>
      </p:sp>
      <p:sp>
        <p:nvSpPr>
          <p:cNvPr id="3" name="Slide Number Placeholder 2">
            <a:extLst>
              <a:ext uri="{FF2B5EF4-FFF2-40B4-BE49-F238E27FC236}">
                <a16:creationId xmlns:a16="http://schemas.microsoft.com/office/drawing/2014/main" id="{01D0FBD1-8AF8-A924-4001-F0D35ADB8984}"/>
              </a:ext>
            </a:extLst>
          </p:cNvPr>
          <p:cNvSpPr>
            <a:spLocks noGrp="1"/>
          </p:cNvSpPr>
          <p:nvPr>
            <p:ph type="sldNum" sz="quarter" idx="12"/>
          </p:nvPr>
        </p:nvSpPr>
        <p:spPr/>
        <p:txBody>
          <a:bodyPr/>
          <a:lstStyle/>
          <a:p>
            <a:pPr>
              <a:defRPr/>
            </a:pPr>
            <a:fld id="{675D0A1F-E76D-4DE1-9504-C84392B5B816}" type="slidenum">
              <a:rPr lang="en-GB" smtClean="0"/>
              <a:pPr>
                <a:defRPr/>
              </a:pPr>
              <a:t>14</a:t>
            </a:fld>
            <a:endParaRPr lang="en-GB"/>
          </a:p>
        </p:txBody>
      </p:sp>
      <p:sp>
        <p:nvSpPr>
          <p:cNvPr id="4" name="TextBox 3">
            <a:extLst>
              <a:ext uri="{FF2B5EF4-FFF2-40B4-BE49-F238E27FC236}">
                <a16:creationId xmlns:a16="http://schemas.microsoft.com/office/drawing/2014/main" id="{503074A5-F81F-4B76-F1D8-A550A2AD3292}"/>
              </a:ext>
            </a:extLst>
          </p:cNvPr>
          <p:cNvSpPr txBox="1"/>
          <p:nvPr/>
        </p:nvSpPr>
        <p:spPr>
          <a:xfrm>
            <a:off x="565608" y="968133"/>
            <a:ext cx="1123116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P3HT irradiation produces a loss of conjugation</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Known side chain cleavage and backbone oxidation are known to cause disruption of conjugation along the backbone</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Cross-linking might also explain the loss of conjugation</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Future work:</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Investigate the presence of crosslinking in irradiated P3HT</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Explore irradiation of non-conjugated materials</a:t>
            </a: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15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0175-AF19-3680-C413-3525F5DFA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F5A53-339F-86CA-1E6A-FF31CF68F3AC}"/>
              </a:ext>
            </a:extLst>
          </p:cNvPr>
          <p:cNvSpPr>
            <a:spLocks noGrp="1"/>
          </p:cNvSpPr>
          <p:nvPr>
            <p:ph type="title"/>
          </p:nvPr>
        </p:nvSpPr>
        <p:spPr>
          <a:xfrm>
            <a:off x="0" y="127127"/>
            <a:ext cx="11344164" cy="385549"/>
          </a:xfrm>
        </p:spPr>
        <p:txBody>
          <a:bodyPr>
            <a:normAutofit fontScale="90000"/>
          </a:bodyPr>
          <a:lstStyle/>
          <a:p>
            <a:r>
              <a:rPr lang="en-US" dirty="0"/>
              <a:t>References</a:t>
            </a:r>
            <a:endParaRPr lang="it-IT" dirty="0"/>
          </a:p>
        </p:txBody>
      </p:sp>
      <p:sp>
        <p:nvSpPr>
          <p:cNvPr id="3" name="Slide Number Placeholder 2">
            <a:extLst>
              <a:ext uri="{FF2B5EF4-FFF2-40B4-BE49-F238E27FC236}">
                <a16:creationId xmlns:a16="http://schemas.microsoft.com/office/drawing/2014/main" id="{158CA114-DE91-A801-23C3-0245A6098F7B}"/>
              </a:ext>
            </a:extLst>
          </p:cNvPr>
          <p:cNvSpPr>
            <a:spLocks noGrp="1"/>
          </p:cNvSpPr>
          <p:nvPr>
            <p:ph type="sldNum" sz="quarter" idx="12"/>
          </p:nvPr>
        </p:nvSpPr>
        <p:spPr/>
        <p:txBody>
          <a:bodyPr/>
          <a:lstStyle/>
          <a:p>
            <a:pPr>
              <a:defRPr/>
            </a:pPr>
            <a:fld id="{675D0A1F-E76D-4DE1-9504-C84392B5B816}" type="slidenum">
              <a:rPr lang="en-GB" smtClean="0"/>
              <a:pPr>
                <a:defRPr/>
              </a:pPr>
              <a:t>15</a:t>
            </a:fld>
            <a:endParaRPr lang="en-GB"/>
          </a:p>
        </p:txBody>
      </p:sp>
      <p:sp>
        <p:nvSpPr>
          <p:cNvPr id="4" name="TextBox 3">
            <a:extLst>
              <a:ext uri="{FF2B5EF4-FFF2-40B4-BE49-F238E27FC236}">
                <a16:creationId xmlns:a16="http://schemas.microsoft.com/office/drawing/2014/main" id="{ABCEA404-0839-3564-F226-115F9332D3E7}"/>
              </a:ext>
            </a:extLst>
          </p:cNvPr>
          <p:cNvSpPr txBox="1"/>
          <p:nvPr/>
        </p:nvSpPr>
        <p:spPr>
          <a:xfrm>
            <a:off x="339981" y="1105191"/>
            <a:ext cx="11512037" cy="4801314"/>
          </a:xfrm>
          <a:prstGeom prst="rect">
            <a:avLst/>
          </a:prstGeom>
          <a:noFill/>
        </p:spPr>
        <p:txBody>
          <a:bodyPr wrap="square" rtlCol="0">
            <a:spAutoFit/>
          </a:bodyPr>
          <a:lstStyle/>
          <a:p>
            <a:r>
              <a:rPr lang="it-IT" dirty="0" err="1">
                <a:latin typeface="Times New Roman" panose="02020603050405020304" pitchFamily="18" charset="0"/>
                <a:cs typeface="Times New Roman" panose="02020603050405020304" pitchFamily="18" charset="0"/>
              </a:rPr>
              <a:t>Manceau</a:t>
            </a:r>
            <a:r>
              <a:rPr lang="it-IT" dirty="0">
                <a:latin typeface="Times New Roman" panose="02020603050405020304" pitchFamily="18" charset="0"/>
                <a:cs typeface="Times New Roman" panose="02020603050405020304" pitchFamily="18" charset="0"/>
              </a:rPr>
              <a:t>, M.; </a:t>
            </a:r>
            <a:r>
              <a:rPr lang="it-IT" dirty="0" err="1">
                <a:latin typeface="Times New Roman" panose="02020603050405020304" pitchFamily="18" charset="0"/>
                <a:cs typeface="Times New Roman" panose="02020603050405020304" pitchFamily="18" charset="0"/>
              </a:rPr>
              <a:t>Rivaton</a:t>
            </a:r>
            <a:r>
              <a:rPr lang="it-IT" dirty="0">
                <a:latin typeface="Times New Roman" panose="02020603050405020304" pitchFamily="18" charset="0"/>
                <a:cs typeface="Times New Roman" panose="02020603050405020304" pitchFamily="18" charset="0"/>
              </a:rPr>
              <a:t>, A.; </a:t>
            </a:r>
            <a:r>
              <a:rPr lang="it-IT" dirty="0" err="1">
                <a:latin typeface="Times New Roman" panose="02020603050405020304" pitchFamily="18" charset="0"/>
                <a:cs typeface="Times New Roman" panose="02020603050405020304" pitchFamily="18" charset="0"/>
              </a:rPr>
              <a:t>Gardette</a:t>
            </a:r>
            <a:r>
              <a:rPr lang="it-IT" dirty="0">
                <a:latin typeface="Times New Roman" panose="02020603050405020304" pitchFamily="18" charset="0"/>
                <a:cs typeface="Times New Roman" panose="02020603050405020304" pitchFamily="18" charset="0"/>
              </a:rPr>
              <a:t>, J.-L.; </a:t>
            </a:r>
            <a:r>
              <a:rPr lang="it-IT" dirty="0" err="1">
                <a:latin typeface="Times New Roman" panose="02020603050405020304" pitchFamily="18" charset="0"/>
                <a:cs typeface="Times New Roman" panose="02020603050405020304" pitchFamily="18" charset="0"/>
              </a:rPr>
              <a:t>Guillerez</a:t>
            </a:r>
            <a:r>
              <a:rPr lang="it-IT" dirty="0">
                <a:latin typeface="Times New Roman" panose="02020603050405020304" pitchFamily="18" charset="0"/>
                <a:cs typeface="Times New Roman" panose="02020603050405020304" pitchFamily="18" charset="0"/>
              </a:rPr>
              <a:t>, S.; </a:t>
            </a:r>
            <a:r>
              <a:rPr lang="it-IT" dirty="0" err="1">
                <a:latin typeface="Times New Roman" panose="02020603050405020304" pitchFamily="18" charset="0"/>
                <a:cs typeface="Times New Roman" panose="02020603050405020304" pitchFamily="18" charset="0"/>
              </a:rPr>
              <a:t>Lemaître</a:t>
            </a:r>
            <a:r>
              <a:rPr lang="it-IT" dirty="0">
                <a:latin typeface="Times New Roman" panose="02020603050405020304" pitchFamily="18" charset="0"/>
                <a:cs typeface="Times New Roman" panose="02020603050405020304" pitchFamily="18" charset="0"/>
              </a:rPr>
              <a:t>, N. The </a:t>
            </a:r>
            <a:r>
              <a:rPr lang="it-IT" dirty="0" err="1">
                <a:latin typeface="Times New Roman" panose="02020603050405020304" pitchFamily="18" charset="0"/>
                <a:cs typeface="Times New Roman" panose="02020603050405020304" pitchFamily="18" charset="0"/>
              </a:rPr>
              <a:t>Mechanism</a:t>
            </a:r>
            <a:r>
              <a:rPr lang="it-IT" dirty="0">
                <a:latin typeface="Times New Roman" panose="02020603050405020304" pitchFamily="18" charset="0"/>
                <a:cs typeface="Times New Roman" panose="02020603050405020304" pitchFamily="18" charset="0"/>
              </a:rPr>
              <a:t> of Photo- and </a:t>
            </a:r>
            <a:r>
              <a:rPr lang="it-IT" dirty="0" err="1">
                <a:latin typeface="Times New Roman" panose="02020603050405020304" pitchFamily="18" charset="0"/>
                <a:cs typeface="Times New Roman" panose="02020603050405020304" pitchFamily="18" charset="0"/>
              </a:rPr>
              <a:t>Thermooxidation</a:t>
            </a:r>
            <a:r>
              <a:rPr lang="it-IT" dirty="0">
                <a:latin typeface="Times New Roman" panose="02020603050405020304" pitchFamily="18" charset="0"/>
                <a:cs typeface="Times New Roman" panose="02020603050405020304" pitchFamily="18" charset="0"/>
              </a:rPr>
              <a:t> of Poly(3-Hexylthiophene) (P3HT) </a:t>
            </a:r>
            <a:r>
              <a:rPr lang="it-IT" dirty="0" err="1">
                <a:latin typeface="Times New Roman" panose="02020603050405020304" pitchFamily="18" charset="0"/>
                <a:cs typeface="Times New Roman" panose="02020603050405020304" pitchFamily="18" charset="0"/>
              </a:rPr>
              <a:t>Reconsidered</a:t>
            </a:r>
            <a:r>
              <a:rPr lang="it-IT"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Polymer</a:t>
            </a:r>
            <a:r>
              <a:rPr lang="it-IT" i="1" dirty="0">
                <a:latin typeface="Times New Roman" panose="02020603050405020304" pitchFamily="18" charset="0"/>
                <a:cs typeface="Times New Roman" panose="02020603050405020304" pitchFamily="18" charset="0"/>
              </a:rPr>
              <a:t> </a:t>
            </a:r>
            <a:r>
              <a:rPr lang="it-IT" i="1" dirty="0" err="1">
                <a:latin typeface="Times New Roman" panose="02020603050405020304" pitchFamily="18" charset="0"/>
                <a:cs typeface="Times New Roman" panose="02020603050405020304" pitchFamily="18" charset="0"/>
              </a:rPr>
              <a:t>Degradation</a:t>
            </a:r>
            <a:r>
              <a:rPr lang="it-IT" i="1" dirty="0">
                <a:latin typeface="Times New Roman" panose="02020603050405020304" pitchFamily="18" charset="0"/>
                <a:cs typeface="Times New Roman" panose="02020603050405020304" pitchFamily="18" charset="0"/>
              </a:rPr>
              <a:t> and </a:t>
            </a:r>
            <a:r>
              <a:rPr lang="it-IT" i="1" dirty="0" err="1">
                <a:latin typeface="Times New Roman" panose="02020603050405020304" pitchFamily="18" charset="0"/>
                <a:cs typeface="Times New Roman" panose="02020603050405020304" pitchFamily="18" charset="0"/>
              </a:rPr>
              <a:t>Stability</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2009</a:t>
            </a:r>
            <a:r>
              <a:rPr lang="it-IT" dirty="0">
                <a:latin typeface="Times New Roman" panose="02020603050405020304" pitchFamily="18" charset="0"/>
                <a:cs typeface="Times New Roman" panose="02020603050405020304" pitchFamily="18" charset="0"/>
              </a:rPr>
              <a:t>, </a:t>
            </a:r>
            <a:r>
              <a:rPr lang="it-IT" i="1" dirty="0">
                <a:latin typeface="Times New Roman" panose="02020603050405020304" pitchFamily="18" charset="0"/>
                <a:cs typeface="Times New Roman" panose="02020603050405020304" pitchFamily="18" charset="0"/>
              </a:rPr>
              <a:t>94</a:t>
            </a:r>
            <a:r>
              <a:rPr lang="it-IT" dirty="0">
                <a:latin typeface="Times New Roman" panose="02020603050405020304" pitchFamily="18" charset="0"/>
                <a:cs typeface="Times New Roman" panose="02020603050405020304" pitchFamily="18" charset="0"/>
              </a:rPr>
              <a:t> (6), 898–907. https://doi.org/10.1016/j.polymdegradstab.2009.03.005.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Adam, </a:t>
            </a:r>
            <a:r>
              <a:rPr lang="en-US" dirty="0" err="1">
                <a:latin typeface="Times New Roman" panose="02020603050405020304" pitchFamily="18" charset="0"/>
                <a:cs typeface="Times New Roman" panose="02020603050405020304" pitchFamily="18" charset="0"/>
              </a:rPr>
              <a:t>Hissein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Bechibo</a:t>
            </a:r>
            <a:r>
              <a:rPr lang="en-US" dirty="0">
                <a:latin typeface="Times New Roman" panose="02020603050405020304" pitchFamily="18" charset="0"/>
                <a:cs typeface="Times New Roman" panose="02020603050405020304" pitchFamily="18" charset="0"/>
              </a:rPr>
              <a:t>, et al. “Recycling of Multilayer Polymeric Barrier Films: An Overview of Recent Pioneering Works and Main Challenges.” </a:t>
            </a:r>
            <a:r>
              <a:rPr lang="en-US" i="1" dirty="0">
                <a:latin typeface="Times New Roman" panose="02020603050405020304" pitchFamily="18" charset="0"/>
                <a:cs typeface="Times New Roman" panose="02020603050405020304" pitchFamily="18" charset="0"/>
              </a:rPr>
              <a:t>Macromolecular Materials and Engineering</a:t>
            </a:r>
            <a:r>
              <a:rPr lang="en-US" dirty="0">
                <a:latin typeface="Times New Roman" panose="02020603050405020304" pitchFamily="18" charset="0"/>
                <a:cs typeface="Times New Roman" panose="02020603050405020304" pitchFamily="18" charset="0"/>
              </a:rPr>
              <a:t>, 16 Apr. 2025,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/10.1002/mame.202400414</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Mieth, Anja, et al. “Guidance for the Identification of Polymers in Multilayer Films Used in Food Contact Materials.” </a:t>
            </a:r>
            <a:r>
              <a:rPr lang="en-US" i="1" dirty="0">
                <a:latin typeface="Times New Roman" panose="02020603050405020304" pitchFamily="18" charset="0"/>
                <a:cs typeface="Times New Roman" panose="02020603050405020304" pitchFamily="18" charset="0"/>
              </a:rPr>
              <a:t>JRC Technical Reports</a:t>
            </a:r>
            <a:r>
              <a:rPr lang="en-US" dirty="0">
                <a:latin typeface="Times New Roman" panose="02020603050405020304" pitchFamily="18" charset="0"/>
                <a:cs typeface="Times New Roman" panose="02020603050405020304" pitchFamily="18" charset="0"/>
              </a:rPr>
              <a:t>, no. EUR 27816 EN, 2016,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/10.2788/10593. </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Chatani</a:t>
            </a:r>
            <a:r>
              <a:rPr lang="en-US" dirty="0">
                <a:latin typeface="Times New Roman" panose="02020603050405020304" pitchFamily="18" charset="0"/>
                <a:cs typeface="Times New Roman" panose="02020603050405020304" pitchFamily="18" charset="0"/>
              </a:rPr>
              <a:t>, Shunsuke, et al. “The Power of Light in Polymer Science: Photochemical Processes to Manipulate Polymer Formation, Structure, and Properties.” </a:t>
            </a:r>
            <a:r>
              <a:rPr lang="en-US" i="1" dirty="0" err="1">
                <a:latin typeface="Times New Roman" panose="02020603050405020304" pitchFamily="18" charset="0"/>
                <a:cs typeface="Times New Roman" panose="02020603050405020304" pitchFamily="18" charset="0"/>
              </a:rPr>
              <a:t>Polym</a:t>
            </a:r>
            <a:r>
              <a:rPr lang="en-US" i="1" dirty="0">
                <a:latin typeface="Times New Roman" panose="02020603050405020304" pitchFamily="18" charset="0"/>
                <a:cs typeface="Times New Roman" panose="02020603050405020304" pitchFamily="18" charset="0"/>
              </a:rPr>
              <a:t>. Chem.</a:t>
            </a:r>
            <a:r>
              <a:rPr lang="en-US" dirty="0">
                <a:latin typeface="Times New Roman" panose="02020603050405020304" pitchFamily="18" charset="0"/>
                <a:cs typeface="Times New Roman" panose="02020603050405020304" pitchFamily="18" charset="0"/>
              </a:rPr>
              <a:t>, vol. 5, no. 7, 2014, pp. 2187–2201,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/10.1039/c3py01334k. </a:t>
            </a:r>
          </a:p>
          <a:p>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Ciawi</a:t>
            </a:r>
            <a:r>
              <a:rPr lang="en-US" dirty="0">
                <a:latin typeface="Times New Roman" panose="02020603050405020304" pitchFamily="18" charset="0"/>
                <a:cs typeface="Times New Roman" panose="02020603050405020304" pitchFamily="18" charset="0"/>
              </a:rPr>
              <a:t>, Yenni, et al. “Multilayer Packaging Recycling: Challenges, Current Practices, and Future Prospects.” </a:t>
            </a:r>
            <a:r>
              <a:rPr lang="en-US" i="1" dirty="0">
                <a:latin typeface="Times New Roman" panose="02020603050405020304" pitchFamily="18" charset="0"/>
                <a:cs typeface="Times New Roman" panose="02020603050405020304" pitchFamily="18" charset="0"/>
              </a:rPr>
              <a:t>Academia Environmental Sciences and Sustainability</a:t>
            </a:r>
            <a:r>
              <a:rPr lang="en-US" dirty="0">
                <a:latin typeface="Times New Roman" panose="02020603050405020304" pitchFamily="18" charset="0"/>
                <a:cs typeface="Times New Roman" panose="02020603050405020304" pitchFamily="18" charset="0"/>
              </a:rPr>
              <a:t>, vol. 2, no. 1, 26 Feb. 2025,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/10.20935/acadenvsci7521. </a:t>
            </a:r>
          </a:p>
        </p:txBody>
      </p:sp>
    </p:spTree>
    <p:extLst>
      <p:ext uri="{BB962C8B-B14F-4D97-AF65-F5344CB8AC3E}">
        <p14:creationId xmlns:p14="http://schemas.microsoft.com/office/powerpoint/2010/main" val="73867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007C-87CA-20DA-CC59-CC248AD32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ADAC9-1AB1-2600-7CC5-7CED61B74FB6}"/>
              </a:ext>
            </a:extLst>
          </p:cNvPr>
          <p:cNvSpPr>
            <a:spLocks noGrp="1"/>
          </p:cNvSpPr>
          <p:nvPr>
            <p:ph type="title"/>
          </p:nvPr>
        </p:nvSpPr>
        <p:spPr>
          <a:xfrm>
            <a:off x="0" y="127127"/>
            <a:ext cx="11344164" cy="385549"/>
          </a:xfrm>
        </p:spPr>
        <p:txBody>
          <a:bodyPr>
            <a:normAutofit fontScale="90000"/>
          </a:bodyPr>
          <a:lstStyle/>
          <a:p>
            <a:r>
              <a:rPr lang="en-US" dirty="0"/>
              <a:t>Thank you / Acknowledgements</a:t>
            </a:r>
            <a:endParaRPr lang="it-IT" dirty="0"/>
          </a:p>
        </p:txBody>
      </p:sp>
      <p:sp>
        <p:nvSpPr>
          <p:cNvPr id="3" name="Slide Number Placeholder 2">
            <a:extLst>
              <a:ext uri="{FF2B5EF4-FFF2-40B4-BE49-F238E27FC236}">
                <a16:creationId xmlns:a16="http://schemas.microsoft.com/office/drawing/2014/main" id="{FF3C813B-D92D-4848-1FCB-ACD3167558BB}"/>
              </a:ext>
            </a:extLst>
          </p:cNvPr>
          <p:cNvSpPr>
            <a:spLocks noGrp="1"/>
          </p:cNvSpPr>
          <p:nvPr>
            <p:ph type="sldNum" sz="quarter" idx="12"/>
          </p:nvPr>
        </p:nvSpPr>
        <p:spPr/>
        <p:txBody>
          <a:bodyPr/>
          <a:lstStyle/>
          <a:p>
            <a:pPr>
              <a:defRPr/>
            </a:pPr>
            <a:fld id="{675D0A1F-E76D-4DE1-9504-C84392B5B816}" type="slidenum">
              <a:rPr lang="en-GB" smtClean="0"/>
              <a:pPr>
                <a:defRPr/>
              </a:pPr>
              <a:t>16</a:t>
            </a:fld>
            <a:endParaRPr lang="en-GB"/>
          </a:p>
        </p:txBody>
      </p:sp>
      <p:sp>
        <p:nvSpPr>
          <p:cNvPr id="4" name="Content Placeholder 2">
            <a:extLst>
              <a:ext uri="{FF2B5EF4-FFF2-40B4-BE49-F238E27FC236}">
                <a16:creationId xmlns:a16="http://schemas.microsoft.com/office/drawing/2014/main" id="{1706AEEF-A2EB-727B-65B0-2CD369681260}"/>
              </a:ext>
            </a:extLst>
          </p:cNvPr>
          <p:cNvSpPr txBox="1">
            <a:spLocks/>
          </p:cNvSpPr>
          <p:nvPr/>
        </p:nvSpPr>
        <p:spPr>
          <a:xfrm>
            <a:off x="838200" y="125333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Special thanks to Leslie O’Neill and Dr. Mikkel Thomas for making all of this happen!</a:t>
            </a:r>
          </a:p>
          <a:p>
            <a:r>
              <a:rPr lang="en-US" dirty="0">
                <a:latin typeface="Times New Roman" panose="02020603050405020304" pitchFamily="18" charset="0"/>
                <a:cs typeface="Times New Roman" panose="02020603050405020304" pitchFamily="18" charset="0"/>
              </a:rPr>
              <a:t>Special thanks to my mentor Matteo Palesati and PI Dr. Natalie Stingelin!</a:t>
            </a:r>
          </a:p>
          <a:p>
            <a:endParaRPr lang="en-US" dirty="0"/>
          </a:p>
        </p:txBody>
      </p:sp>
      <p:pic>
        <p:nvPicPr>
          <p:cNvPr id="5" name="Picture 4" descr="A logo of a globe with a gold cogwheel&#10;&#10;AI-generated content may be incorrect.">
            <a:extLst>
              <a:ext uri="{FF2B5EF4-FFF2-40B4-BE49-F238E27FC236}">
                <a16:creationId xmlns:a16="http://schemas.microsoft.com/office/drawing/2014/main" id="{17B704CC-D408-5F91-6C05-9E73B233CA3E}"/>
              </a:ext>
            </a:extLst>
          </p:cNvPr>
          <p:cNvPicPr>
            <a:picLocks noChangeAspect="1"/>
          </p:cNvPicPr>
          <p:nvPr/>
        </p:nvPicPr>
        <p:blipFill>
          <a:blip r:embed="rId2"/>
          <a:stretch>
            <a:fillRect/>
          </a:stretch>
        </p:blipFill>
        <p:spPr>
          <a:xfrm>
            <a:off x="273948" y="5284901"/>
            <a:ext cx="1886419" cy="1526683"/>
          </a:xfrm>
          <a:prstGeom prst="rect">
            <a:avLst/>
          </a:prstGeom>
        </p:spPr>
      </p:pic>
      <p:pic>
        <p:nvPicPr>
          <p:cNvPr id="6" name="Picture 5" descr="A logo for a institute for systems&#10;&#10;AI-generated content may be incorrect.">
            <a:extLst>
              <a:ext uri="{FF2B5EF4-FFF2-40B4-BE49-F238E27FC236}">
                <a16:creationId xmlns:a16="http://schemas.microsoft.com/office/drawing/2014/main" id="{7AEC5270-D7CF-792B-55ED-F563A49C6006}"/>
              </a:ext>
            </a:extLst>
          </p:cNvPr>
          <p:cNvPicPr>
            <a:picLocks noChangeAspect="1"/>
          </p:cNvPicPr>
          <p:nvPr/>
        </p:nvPicPr>
        <p:blipFill>
          <a:blip r:embed="rId3"/>
          <a:stretch>
            <a:fillRect/>
          </a:stretch>
        </p:blipFill>
        <p:spPr>
          <a:xfrm>
            <a:off x="2287382" y="5805413"/>
            <a:ext cx="2455200" cy="743099"/>
          </a:xfrm>
          <a:prstGeom prst="rect">
            <a:avLst/>
          </a:prstGeom>
        </p:spPr>
      </p:pic>
      <p:pic>
        <p:nvPicPr>
          <p:cNvPr id="7" name="Picture 6" descr="A yellow sign with black text&#10;&#10;AI-generated content may be incorrect.">
            <a:extLst>
              <a:ext uri="{FF2B5EF4-FFF2-40B4-BE49-F238E27FC236}">
                <a16:creationId xmlns:a16="http://schemas.microsoft.com/office/drawing/2014/main" id="{BA74C5D1-71C6-704E-52CE-D1C2C2562E2A}"/>
              </a:ext>
            </a:extLst>
          </p:cNvPr>
          <p:cNvPicPr>
            <a:picLocks noChangeAspect="1"/>
          </p:cNvPicPr>
          <p:nvPr/>
        </p:nvPicPr>
        <p:blipFill>
          <a:blip r:embed="rId4"/>
          <a:stretch>
            <a:fillRect/>
          </a:stretch>
        </p:blipFill>
        <p:spPr>
          <a:xfrm>
            <a:off x="5284612" y="5718211"/>
            <a:ext cx="2244796" cy="892509"/>
          </a:xfrm>
          <a:prstGeom prst="rect">
            <a:avLst/>
          </a:prstGeom>
        </p:spPr>
      </p:pic>
      <p:pic>
        <p:nvPicPr>
          <p:cNvPr id="8" name="Picture 7" descr="Green text on a white background&#10;&#10;AI-generated content may be incorrect.">
            <a:extLst>
              <a:ext uri="{FF2B5EF4-FFF2-40B4-BE49-F238E27FC236}">
                <a16:creationId xmlns:a16="http://schemas.microsoft.com/office/drawing/2014/main" id="{BAA98023-EFD6-8A51-E719-8E3B017BB734}"/>
              </a:ext>
            </a:extLst>
          </p:cNvPr>
          <p:cNvPicPr>
            <a:picLocks noChangeAspect="1"/>
          </p:cNvPicPr>
          <p:nvPr/>
        </p:nvPicPr>
        <p:blipFill>
          <a:blip r:embed="rId5"/>
          <a:stretch>
            <a:fillRect/>
          </a:stretch>
        </p:blipFill>
        <p:spPr>
          <a:xfrm>
            <a:off x="8356570" y="5682748"/>
            <a:ext cx="2455200" cy="963433"/>
          </a:xfrm>
          <a:prstGeom prst="rect">
            <a:avLst/>
          </a:prstGeom>
        </p:spPr>
      </p:pic>
    </p:spTree>
    <p:extLst>
      <p:ext uri="{BB962C8B-B14F-4D97-AF65-F5344CB8AC3E}">
        <p14:creationId xmlns:p14="http://schemas.microsoft.com/office/powerpoint/2010/main" val="209923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Question marks in a line and one question mark is lit">
            <a:extLst>
              <a:ext uri="{FF2B5EF4-FFF2-40B4-BE49-F238E27FC236}">
                <a16:creationId xmlns:a16="http://schemas.microsoft.com/office/drawing/2014/main" id="{51F4F4AE-4F2E-DF86-9790-B498AA4E7DF7}"/>
              </a:ext>
            </a:extLst>
          </p:cNvPr>
          <p:cNvPicPr>
            <a:picLocks noChangeAspect="1"/>
          </p:cNvPicPr>
          <p:nvPr/>
        </p:nvPicPr>
        <p:blipFill>
          <a:blip r:embed="rId2">
            <a:alphaModFix amt="50000"/>
          </a:blip>
          <a:srcRect t="323" b="15407"/>
          <a:stretch>
            <a:fill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EBDEF3D8-2839-2463-8ACC-7FDA87D4F20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Times New Roman" panose="02020603050405020304" pitchFamily="18" charset="0"/>
                <a:cs typeface="Times New Roman" panose="02020603050405020304" pitchFamily="18" charset="0"/>
              </a:rPr>
              <a:t>Questions?</a:t>
            </a:r>
          </a:p>
        </p:txBody>
      </p:sp>
      <p:sp>
        <p:nvSpPr>
          <p:cNvPr id="2" name="Slide Number Placeholder 1">
            <a:extLst>
              <a:ext uri="{FF2B5EF4-FFF2-40B4-BE49-F238E27FC236}">
                <a16:creationId xmlns:a16="http://schemas.microsoft.com/office/drawing/2014/main" id="{AF69132C-6079-AE5D-765B-56262ED9547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49C653EA-ACF9-3342-8229-65F672FC52FA}" type="slidenum">
              <a:rPr lang="en-US">
                <a:solidFill>
                  <a:srgbClr val="FFFFFF"/>
                </a:solidFill>
                <a:latin typeface="Calibri" panose="020F0502020204030204"/>
              </a:rPr>
              <a:pPr defTabSz="914400">
                <a:spcAft>
                  <a:spcPts val="600"/>
                </a:spcAft>
                <a:defRPr/>
              </a:pPr>
              <a:t>17</a:t>
            </a:fld>
            <a:endParaRPr lang="en-US">
              <a:solidFill>
                <a:srgbClr val="FFFFFF"/>
              </a:solidFill>
              <a:latin typeface="Calibri" panose="020F0502020204030204"/>
            </a:endParaRPr>
          </a:p>
        </p:txBody>
      </p:sp>
    </p:spTree>
    <p:extLst>
      <p:ext uri="{BB962C8B-B14F-4D97-AF65-F5344CB8AC3E}">
        <p14:creationId xmlns:p14="http://schemas.microsoft.com/office/powerpoint/2010/main" val="37782598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17FE-1212-414F-9097-FE621687656C}"/>
              </a:ext>
            </a:extLst>
          </p:cNvPr>
          <p:cNvSpPr>
            <a:spLocks noGrp="1"/>
          </p:cNvSpPr>
          <p:nvPr>
            <p:ph type="title"/>
          </p:nvPr>
        </p:nvSpPr>
        <p:spPr>
          <a:xfrm>
            <a:off x="0" y="127127"/>
            <a:ext cx="12192000" cy="385549"/>
          </a:xfrm>
        </p:spPr>
        <p:txBody>
          <a:bodyPr>
            <a:normAutofit fontScale="90000"/>
          </a:bodyPr>
          <a:lstStyle/>
          <a:p>
            <a:r>
              <a:rPr lang="en-US" dirty="0"/>
              <a:t>What are multilayer plastics?                                                                                                         </a:t>
            </a:r>
            <a:r>
              <a:rPr lang="en-US" dirty="0">
                <a:solidFill>
                  <a:schemeClr val="bg1">
                    <a:lumMod val="65000"/>
                  </a:schemeClr>
                </a:solidFill>
              </a:rPr>
              <a:t>Intro</a:t>
            </a:r>
          </a:p>
        </p:txBody>
      </p:sp>
      <p:sp>
        <p:nvSpPr>
          <p:cNvPr id="3" name="Slide Number Placeholder 2">
            <a:extLst>
              <a:ext uri="{FF2B5EF4-FFF2-40B4-BE49-F238E27FC236}">
                <a16:creationId xmlns:a16="http://schemas.microsoft.com/office/drawing/2014/main" id="{DDE715F1-4605-4B19-A53C-DCE24CCD9CB4}"/>
              </a:ext>
            </a:extLst>
          </p:cNvPr>
          <p:cNvSpPr>
            <a:spLocks noGrp="1"/>
          </p:cNvSpPr>
          <p:nvPr>
            <p:ph type="sldNum" sz="quarter" idx="12"/>
          </p:nvPr>
        </p:nvSpPr>
        <p:spPr/>
        <p:txBody>
          <a:bodyPr/>
          <a:lstStyle/>
          <a:p>
            <a:pPr>
              <a:defRPr/>
            </a:pPr>
            <a:fld id="{675D0A1F-E76D-4DE1-9504-C84392B5B816}" type="slidenum">
              <a:rPr lang="en-GB" smtClean="0"/>
              <a:pPr>
                <a:defRPr/>
              </a:pPr>
              <a:t>2</a:t>
            </a:fld>
            <a:endParaRPr lang="en-GB"/>
          </a:p>
        </p:txBody>
      </p:sp>
      <p:pic>
        <p:nvPicPr>
          <p:cNvPr id="4" name="Content Placeholder 5" descr="A diagram of different types of polyethylene&#10;&#10;AI-generated content may be incorrect.">
            <a:extLst>
              <a:ext uri="{FF2B5EF4-FFF2-40B4-BE49-F238E27FC236}">
                <a16:creationId xmlns:a16="http://schemas.microsoft.com/office/drawing/2014/main" id="{AE631DB6-012B-EDA8-BB1F-28E25D781B92}"/>
              </a:ext>
            </a:extLst>
          </p:cNvPr>
          <p:cNvPicPr>
            <a:picLocks noChangeAspect="1"/>
          </p:cNvPicPr>
          <p:nvPr/>
        </p:nvPicPr>
        <p:blipFill>
          <a:blip r:embed="rId3"/>
          <a:stretch>
            <a:fillRect/>
          </a:stretch>
        </p:blipFill>
        <p:spPr>
          <a:xfrm>
            <a:off x="1784806" y="737982"/>
            <a:ext cx="8904271" cy="5943600"/>
          </a:xfrm>
          <a:prstGeom prst="rect">
            <a:avLst/>
          </a:prstGeom>
        </p:spPr>
      </p:pic>
    </p:spTree>
    <p:extLst>
      <p:ext uri="{BB962C8B-B14F-4D97-AF65-F5344CB8AC3E}">
        <p14:creationId xmlns:p14="http://schemas.microsoft.com/office/powerpoint/2010/main" val="312631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17FE-1212-414F-9097-FE621687656C}"/>
              </a:ext>
            </a:extLst>
          </p:cNvPr>
          <p:cNvSpPr>
            <a:spLocks noGrp="1"/>
          </p:cNvSpPr>
          <p:nvPr>
            <p:ph type="title"/>
          </p:nvPr>
        </p:nvSpPr>
        <p:spPr>
          <a:xfrm>
            <a:off x="0" y="127127"/>
            <a:ext cx="12192000" cy="385549"/>
          </a:xfrm>
        </p:spPr>
        <p:txBody>
          <a:bodyPr>
            <a:normAutofit fontScale="90000"/>
          </a:bodyPr>
          <a:lstStyle/>
          <a:p>
            <a:r>
              <a:rPr lang="en-US" dirty="0"/>
              <a:t>What are multilayer plastics used for?                                                                                         </a:t>
            </a:r>
            <a:r>
              <a:rPr lang="en-US" dirty="0">
                <a:solidFill>
                  <a:schemeClr val="bg1">
                    <a:lumMod val="65000"/>
                  </a:schemeClr>
                </a:solidFill>
              </a:rPr>
              <a:t>Intro</a:t>
            </a:r>
          </a:p>
        </p:txBody>
      </p:sp>
      <p:sp>
        <p:nvSpPr>
          <p:cNvPr id="3" name="Slide Number Placeholder 2">
            <a:extLst>
              <a:ext uri="{FF2B5EF4-FFF2-40B4-BE49-F238E27FC236}">
                <a16:creationId xmlns:a16="http://schemas.microsoft.com/office/drawing/2014/main" id="{DDE715F1-4605-4B19-A53C-DCE24CCD9CB4}"/>
              </a:ext>
            </a:extLst>
          </p:cNvPr>
          <p:cNvSpPr>
            <a:spLocks noGrp="1"/>
          </p:cNvSpPr>
          <p:nvPr>
            <p:ph type="sldNum" sz="quarter" idx="12"/>
          </p:nvPr>
        </p:nvSpPr>
        <p:spPr/>
        <p:txBody>
          <a:bodyPr/>
          <a:lstStyle/>
          <a:p>
            <a:pPr>
              <a:defRPr/>
            </a:pPr>
            <a:fld id="{675D0A1F-E76D-4DE1-9504-C84392B5B816}" type="slidenum">
              <a:rPr lang="en-GB" smtClean="0"/>
              <a:pPr>
                <a:defRPr/>
              </a:pPr>
              <a:t>3</a:t>
            </a:fld>
            <a:endParaRPr lang="en-GB"/>
          </a:p>
        </p:txBody>
      </p:sp>
      <p:pic>
        <p:nvPicPr>
          <p:cNvPr id="4" name="Content Placeholder 8" descr="A group of food packages&#10;&#10;AI-generated content may be incorrect.">
            <a:extLst>
              <a:ext uri="{FF2B5EF4-FFF2-40B4-BE49-F238E27FC236}">
                <a16:creationId xmlns:a16="http://schemas.microsoft.com/office/drawing/2014/main" id="{5B288D4A-D5E3-6FFE-E7E7-935342ADD83C}"/>
              </a:ext>
            </a:extLst>
          </p:cNvPr>
          <p:cNvPicPr>
            <a:picLocks noChangeAspect="1"/>
          </p:cNvPicPr>
          <p:nvPr/>
        </p:nvPicPr>
        <p:blipFill>
          <a:blip r:embed="rId3"/>
          <a:stretch>
            <a:fillRect/>
          </a:stretch>
        </p:blipFill>
        <p:spPr>
          <a:xfrm>
            <a:off x="947428" y="982053"/>
            <a:ext cx="3682574" cy="5516967"/>
          </a:xfrm>
          <a:prstGeom prst="rect">
            <a:avLst/>
          </a:prstGeom>
        </p:spPr>
      </p:pic>
      <p:sp>
        <p:nvSpPr>
          <p:cNvPr id="7" name="TextBox 6">
            <a:extLst>
              <a:ext uri="{FF2B5EF4-FFF2-40B4-BE49-F238E27FC236}">
                <a16:creationId xmlns:a16="http://schemas.microsoft.com/office/drawing/2014/main" id="{35B9054A-F2D3-45DD-83EF-8AD200205D25}"/>
              </a:ext>
            </a:extLst>
          </p:cNvPr>
          <p:cNvSpPr txBox="1"/>
          <p:nvPr/>
        </p:nvSpPr>
        <p:spPr>
          <a:xfrm>
            <a:off x="5130556" y="1478378"/>
            <a:ext cx="6821966" cy="5078313"/>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Widely used in food and medical packaging</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Provide barrier protection, flexibility, strength and heat salability </a:t>
            </a:r>
          </a:p>
          <a:p>
            <a:pPr marL="285750" indent="-285750">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Non-recyclable due to the presence of adhesive tie-layers</a:t>
            </a: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5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D52820A-4415-E34A-4AAB-AEBCE2E4B488}"/>
              </a:ext>
            </a:extLst>
          </p:cNvPr>
          <p:cNvSpPr/>
          <p:nvPr/>
        </p:nvSpPr>
        <p:spPr>
          <a:xfrm>
            <a:off x="1197273" y="4613299"/>
            <a:ext cx="10146891" cy="893790"/>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Layers are tightly bonded together with adhesives making delamination difficult.</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17" name="Arrow: Down 16">
            <a:extLst>
              <a:ext uri="{FF2B5EF4-FFF2-40B4-BE49-F238E27FC236}">
                <a16:creationId xmlns:a16="http://schemas.microsoft.com/office/drawing/2014/main" id="{610E9479-DF94-6B1B-2012-446D0C4E0017}"/>
              </a:ext>
            </a:extLst>
          </p:cNvPr>
          <p:cNvSpPr/>
          <p:nvPr/>
        </p:nvSpPr>
        <p:spPr>
          <a:xfrm>
            <a:off x="5729944" y="3853421"/>
            <a:ext cx="1081548" cy="893790"/>
          </a:xfrm>
          <a:prstGeom prst="downArrow">
            <a:avLst/>
          </a:prstGeom>
          <a:solidFill>
            <a:srgbClr val="00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ctangle: Rounded Corners 13">
            <a:extLst>
              <a:ext uri="{FF2B5EF4-FFF2-40B4-BE49-F238E27FC236}">
                <a16:creationId xmlns:a16="http://schemas.microsoft.com/office/drawing/2014/main" id="{1AB2AD20-DE3D-1BFA-E289-D963A6351F3E}"/>
              </a:ext>
            </a:extLst>
          </p:cNvPr>
          <p:cNvSpPr/>
          <p:nvPr/>
        </p:nvSpPr>
        <p:spPr>
          <a:xfrm>
            <a:off x="1197273" y="3091368"/>
            <a:ext cx="10146891" cy="893790"/>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Delamination (separation of layers) is therefore needed to treat each layer separately</a:t>
            </a:r>
          </a:p>
        </p:txBody>
      </p:sp>
      <p:sp>
        <p:nvSpPr>
          <p:cNvPr id="16" name="Arrow: Down 15">
            <a:extLst>
              <a:ext uri="{FF2B5EF4-FFF2-40B4-BE49-F238E27FC236}">
                <a16:creationId xmlns:a16="http://schemas.microsoft.com/office/drawing/2014/main" id="{BD771F50-61D8-1A66-34BE-2F504E8BBC49}"/>
              </a:ext>
            </a:extLst>
          </p:cNvPr>
          <p:cNvSpPr/>
          <p:nvPr/>
        </p:nvSpPr>
        <p:spPr>
          <a:xfrm>
            <a:off x="5729944" y="2312825"/>
            <a:ext cx="1081548" cy="893790"/>
          </a:xfrm>
          <a:prstGeom prst="downArrow">
            <a:avLst/>
          </a:prstGeom>
          <a:solidFill>
            <a:srgbClr val="00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A79017FE-1212-414F-9097-FE621687656C}"/>
              </a:ext>
            </a:extLst>
          </p:cNvPr>
          <p:cNvSpPr>
            <a:spLocks noGrp="1"/>
          </p:cNvSpPr>
          <p:nvPr>
            <p:ph type="title"/>
          </p:nvPr>
        </p:nvSpPr>
        <p:spPr>
          <a:xfrm>
            <a:off x="0" y="127127"/>
            <a:ext cx="12192000" cy="385549"/>
          </a:xfrm>
        </p:spPr>
        <p:txBody>
          <a:bodyPr>
            <a:normAutofit fontScale="90000"/>
          </a:bodyPr>
          <a:lstStyle/>
          <a:p>
            <a:r>
              <a:rPr lang="en-US" dirty="0"/>
              <a:t>Why are multilayer plastics considered not-recyclable                                                            </a:t>
            </a:r>
            <a:r>
              <a:rPr lang="en-US" dirty="0">
                <a:solidFill>
                  <a:schemeClr val="bg1">
                    <a:lumMod val="65000"/>
                  </a:schemeClr>
                </a:solidFill>
              </a:rPr>
              <a:t>Intro</a:t>
            </a:r>
          </a:p>
        </p:txBody>
      </p:sp>
      <p:sp>
        <p:nvSpPr>
          <p:cNvPr id="3" name="Slide Number Placeholder 2">
            <a:extLst>
              <a:ext uri="{FF2B5EF4-FFF2-40B4-BE49-F238E27FC236}">
                <a16:creationId xmlns:a16="http://schemas.microsoft.com/office/drawing/2014/main" id="{DDE715F1-4605-4B19-A53C-DCE24CCD9CB4}"/>
              </a:ext>
            </a:extLst>
          </p:cNvPr>
          <p:cNvSpPr>
            <a:spLocks noGrp="1"/>
          </p:cNvSpPr>
          <p:nvPr>
            <p:ph type="sldNum" sz="quarter" idx="12"/>
          </p:nvPr>
        </p:nvSpPr>
        <p:spPr/>
        <p:txBody>
          <a:bodyPr/>
          <a:lstStyle/>
          <a:p>
            <a:pPr>
              <a:defRPr/>
            </a:pPr>
            <a:fld id="{675D0A1F-E76D-4DE1-9504-C84392B5B816}" type="slidenum">
              <a:rPr lang="en-GB" smtClean="0"/>
              <a:pPr>
                <a:defRPr/>
              </a:pPr>
              <a:t>4</a:t>
            </a:fld>
            <a:endParaRPr lang="en-GB"/>
          </a:p>
        </p:txBody>
      </p:sp>
      <p:sp>
        <p:nvSpPr>
          <p:cNvPr id="13" name="Rectangle: Rounded Corners 12">
            <a:extLst>
              <a:ext uri="{FF2B5EF4-FFF2-40B4-BE49-F238E27FC236}">
                <a16:creationId xmlns:a16="http://schemas.microsoft.com/office/drawing/2014/main" id="{79B77CFD-3910-49A6-A2DA-6DD0A35CF7ED}"/>
              </a:ext>
            </a:extLst>
          </p:cNvPr>
          <p:cNvSpPr/>
          <p:nvPr/>
        </p:nvSpPr>
        <p:spPr>
          <a:xfrm>
            <a:off x="1197273" y="1507526"/>
            <a:ext cx="10146891" cy="893790"/>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Different material layers require specific recycling conditions; i.e. PE (polyethylene), PET (polyethylene terephthalate), aluminum, etc.</a:t>
            </a:r>
          </a:p>
        </p:txBody>
      </p:sp>
    </p:spTree>
    <p:extLst>
      <p:ext uri="{BB962C8B-B14F-4D97-AF65-F5344CB8AC3E}">
        <p14:creationId xmlns:p14="http://schemas.microsoft.com/office/powerpoint/2010/main" val="268722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017FE-1212-414F-9097-FE621687656C}"/>
              </a:ext>
            </a:extLst>
          </p:cNvPr>
          <p:cNvSpPr>
            <a:spLocks noGrp="1"/>
          </p:cNvSpPr>
          <p:nvPr>
            <p:ph type="title"/>
          </p:nvPr>
        </p:nvSpPr>
        <p:spPr>
          <a:xfrm>
            <a:off x="0" y="127127"/>
            <a:ext cx="12192000" cy="385549"/>
          </a:xfrm>
        </p:spPr>
        <p:txBody>
          <a:bodyPr>
            <a:normAutofit fontScale="90000"/>
          </a:bodyPr>
          <a:lstStyle/>
          <a:p>
            <a:r>
              <a:rPr lang="en-US" dirty="0"/>
              <a:t>Our proposal to recycle and upcycle multilayer systems                                                         </a:t>
            </a:r>
            <a:r>
              <a:rPr lang="en-US" dirty="0">
                <a:solidFill>
                  <a:schemeClr val="bg1">
                    <a:lumMod val="65000"/>
                  </a:schemeClr>
                </a:solidFill>
              </a:rPr>
              <a:t>Intro</a:t>
            </a:r>
          </a:p>
        </p:txBody>
      </p:sp>
      <p:sp>
        <p:nvSpPr>
          <p:cNvPr id="3" name="Slide Number Placeholder 2">
            <a:extLst>
              <a:ext uri="{FF2B5EF4-FFF2-40B4-BE49-F238E27FC236}">
                <a16:creationId xmlns:a16="http://schemas.microsoft.com/office/drawing/2014/main" id="{DDE715F1-4605-4B19-A53C-DCE24CCD9CB4}"/>
              </a:ext>
            </a:extLst>
          </p:cNvPr>
          <p:cNvSpPr>
            <a:spLocks noGrp="1"/>
          </p:cNvSpPr>
          <p:nvPr>
            <p:ph type="sldNum" sz="quarter" idx="12"/>
          </p:nvPr>
        </p:nvSpPr>
        <p:spPr/>
        <p:txBody>
          <a:bodyPr/>
          <a:lstStyle/>
          <a:p>
            <a:pPr>
              <a:defRPr/>
            </a:pPr>
            <a:fld id="{675D0A1F-E76D-4DE1-9504-C84392B5B816}" type="slidenum">
              <a:rPr lang="en-GB" smtClean="0"/>
              <a:pPr>
                <a:defRPr/>
              </a:pPr>
              <a:t>5</a:t>
            </a:fld>
            <a:endParaRPr lang="en-GB"/>
          </a:p>
        </p:txBody>
      </p:sp>
      <p:sp>
        <p:nvSpPr>
          <p:cNvPr id="4" name="Content Placeholder 2">
            <a:extLst>
              <a:ext uri="{FF2B5EF4-FFF2-40B4-BE49-F238E27FC236}">
                <a16:creationId xmlns:a16="http://schemas.microsoft.com/office/drawing/2014/main" id="{133B91AA-391F-5E73-AF48-22279E6F3F7A}"/>
              </a:ext>
            </a:extLst>
          </p:cNvPr>
          <p:cNvSpPr txBox="1">
            <a:spLocks/>
          </p:cNvSpPr>
          <p:nvPr/>
        </p:nvSpPr>
        <p:spPr>
          <a:xfrm>
            <a:off x="293636" y="711248"/>
            <a:ext cx="5517229" cy="61467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Production is increasing although non-recyclable </a:t>
            </a:r>
          </a:p>
          <a:p>
            <a:r>
              <a:rPr lang="en-US" dirty="0">
                <a:latin typeface="Times New Roman" panose="02020603050405020304" pitchFamily="18" charset="0"/>
                <a:cs typeface="Times New Roman" panose="02020603050405020304" pitchFamily="18" charset="0"/>
              </a:rPr>
              <a:t>normally landfilled or leaked in the environment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propose a Flash Photo-heating Treatment (FPT) to delaminate multilayer systems</a:t>
            </a:r>
          </a:p>
          <a:p>
            <a:r>
              <a:rPr lang="en-US" dirty="0">
                <a:latin typeface="Times New Roman" panose="02020603050405020304" pitchFamily="18" charset="0"/>
                <a:cs typeface="Times New Roman" panose="02020603050405020304" pitchFamily="18" charset="0"/>
              </a:rPr>
              <a:t>Reuse of recovered layers</a:t>
            </a:r>
          </a:p>
          <a:p>
            <a:r>
              <a:rPr lang="en-US" dirty="0">
                <a:latin typeface="Times New Roman" panose="02020603050405020304" pitchFamily="18" charset="0"/>
                <a:cs typeface="Times New Roman" panose="02020603050405020304" pitchFamily="18" charset="0"/>
              </a:rPr>
              <a:t>Recycling of recovered layers</a:t>
            </a:r>
          </a:p>
          <a:p>
            <a:r>
              <a:rPr lang="en-US" dirty="0">
                <a:latin typeface="Times New Roman" panose="02020603050405020304" pitchFamily="18" charset="0"/>
                <a:cs typeface="Times New Roman" panose="02020603050405020304" pitchFamily="18" charset="0"/>
              </a:rPr>
              <a:t>Breakdown to valuable chemical feedstock</a:t>
            </a:r>
          </a:p>
        </p:txBody>
      </p:sp>
      <p:pic>
        <p:nvPicPr>
          <p:cNvPr id="7" name="Picture 6">
            <a:extLst>
              <a:ext uri="{FF2B5EF4-FFF2-40B4-BE49-F238E27FC236}">
                <a16:creationId xmlns:a16="http://schemas.microsoft.com/office/drawing/2014/main" id="{3471F780-0F6A-3AA3-520A-45FCDDBCBB09}"/>
              </a:ext>
            </a:extLst>
          </p:cNvPr>
          <p:cNvPicPr>
            <a:picLocks noChangeAspect="1"/>
          </p:cNvPicPr>
          <p:nvPr/>
        </p:nvPicPr>
        <p:blipFill>
          <a:blip r:embed="rId3"/>
          <a:stretch>
            <a:fillRect/>
          </a:stretch>
        </p:blipFill>
        <p:spPr>
          <a:xfrm>
            <a:off x="5918199" y="711249"/>
            <a:ext cx="5713362" cy="6019624"/>
          </a:xfrm>
          <a:prstGeom prst="rect">
            <a:avLst/>
          </a:prstGeom>
        </p:spPr>
      </p:pic>
    </p:spTree>
    <p:extLst>
      <p:ext uri="{BB962C8B-B14F-4D97-AF65-F5344CB8AC3E}">
        <p14:creationId xmlns:p14="http://schemas.microsoft.com/office/powerpoint/2010/main" val="178207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network&#10;&#10;AI-generated content may be incorrect.">
            <a:extLst>
              <a:ext uri="{FF2B5EF4-FFF2-40B4-BE49-F238E27FC236}">
                <a16:creationId xmlns:a16="http://schemas.microsoft.com/office/drawing/2014/main" id="{17623FF6-8FA6-2C0E-27DD-2A6963691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442" y="1013488"/>
            <a:ext cx="3348487" cy="1883524"/>
          </a:xfrm>
          <a:prstGeom prst="rect">
            <a:avLst/>
          </a:prstGeom>
        </p:spPr>
      </p:pic>
      <p:sp>
        <p:nvSpPr>
          <p:cNvPr id="14" name="Rectangle: Rounded Corners 13">
            <a:extLst>
              <a:ext uri="{FF2B5EF4-FFF2-40B4-BE49-F238E27FC236}">
                <a16:creationId xmlns:a16="http://schemas.microsoft.com/office/drawing/2014/main" id="{27137505-7C9C-A7FC-0778-E7A730C1522C}"/>
              </a:ext>
            </a:extLst>
          </p:cNvPr>
          <p:cNvSpPr/>
          <p:nvPr/>
        </p:nvSpPr>
        <p:spPr>
          <a:xfrm>
            <a:off x="1101775" y="2864391"/>
            <a:ext cx="3159812" cy="369333"/>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Photothermal effect</a:t>
            </a:r>
          </a:p>
        </p:txBody>
      </p:sp>
      <p:pic>
        <p:nvPicPr>
          <p:cNvPr id="9" name="Picture 8">
            <a:extLst>
              <a:ext uri="{FF2B5EF4-FFF2-40B4-BE49-F238E27FC236}">
                <a16:creationId xmlns:a16="http://schemas.microsoft.com/office/drawing/2014/main" id="{E178001F-22BA-3BE0-9475-67BA566043A5}"/>
              </a:ext>
            </a:extLst>
          </p:cNvPr>
          <p:cNvPicPr>
            <a:picLocks noChangeAspect="1"/>
          </p:cNvPicPr>
          <p:nvPr/>
        </p:nvPicPr>
        <p:blipFill>
          <a:blip r:embed="rId4"/>
          <a:stretch>
            <a:fillRect/>
          </a:stretch>
        </p:blipFill>
        <p:spPr>
          <a:xfrm>
            <a:off x="1176861" y="3438772"/>
            <a:ext cx="3009639" cy="2994615"/>
          </a:xfrm>
          <a:prstGeom prst="rect">
            <a:avLst/>
          </a:prstGeom>
        </p:spPr>
      </p:pic>
      <p:sp>
        <p:nvSpPr>
          <p:cNvPr id="13" name="Rectangle: Rounded Corners 12">
            <a:extLst>
              <a:ext uri="{FF2B5EF4-FFF2-40B4-BE49-F238E27FC236}">
                <a16:creationId xmlns:a16="http://schemas.microsoft.com/office/drawing/2014/main" id="{152959B0-F875-396B-B2B2-98F7E229DEB4}"/>
              </a:ext>
            </a:extLst>
          </p:cNvPr>
          <p:cNvSpPr/>
          <p:nvPr/>
        </p:nvSpPr>
        <p:spPr>
          <a:xfrm>
            <a:off x="1176863" y="6312249"/>
            <a:ext cx="3009638" cy="369333"/>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FPT schematic</a:t>
            </a:r>
          </a:p>
        </p:txBody>
      </p:sp>
      <p:sp>
        <p:nvSpPr>
          <p:cNvPr id="2" name="Title 1">
            <a:extLst>
              <a:ext uri="{FF2B5EF4-FFF2-40B4-BE49-F238E27FC236}">
                <a16:creationId xmlns:a16="http://schemas.microsoft.com/office/drawing/2014/main" id="{BDAA79E3-826A-F728-9A7A-D880DF3A297B}"/>
              </a:ext>
            </a:extLst>
          </p:cNvPr>
          <p:cNvSpPr>
            <a:spLocks noGrp="1"/>
          </p:cNvSpPr>
          <p:nvPr>
            <p:ph type="title"/>
          </p:nvPr>
        </p:nvSpPr>
        <p:spPr>
          <a:xfrm>
            <a:off x="0" y="127127"/>
            <a:ext cx="12192000" cy="385549"/>
          </a:xfrm>
        </p:spPr>
        <p:txBody>
          <a:bodyPr>
            <a:normAutofit fontScale="90000"/>
          </a:bodyPr>
          <a:lstStyle/>
          <a:p>
            <a:r>
              <a:rPr lang="en-US" dirty="0"/>
              <a:t>FPT – how does it work</a:t>
            </a:r>
            <a:endParaRPr lang="it-IT" dirty="0"/>
          </a:p>
        </p:txBody>
      </p:sp>
      <p:sp>
        <p:nvSpPr>
          <p:cNvPr id="3" name="Slide Number Placeholder 2">
            <a:extLst>
              <a:ext uri="{FF2B5EF4-FFF2-40B4-BE49-F238E27FC236}">
                <a16:creationId xmlns:a16="http://schemas.microsoft.com/office/drawing/2014/main" id="{31962D9F-206B-94EE-CB62-CED1D0091507}"/>
              </a:ext>
            </a:extLst>
          </p:cNvPr>
          <p:cNvSpPr>
            <a:spLocks noGrp="1"/>
          </p:cNvSpPr>
          <p:nvPr>
            <p:ph type="sldNum" sz="quarter" idx="12"/>
          </p:nvPr>
        </p:nvSpPr>
        <p:spPr/>
        <p:txBody>
          <a:bodyPr/>
          <a:lstStyle/>
          <a:p>
            <a:pPr>
              <a:defRPr/>
            </a:pPr>
            <a:fld id="{675D0A1F-E76D-4DE1-9504-C84392B5B816}" type="slidenum">
              <a:rPr lang="en-GB" smtClean="0"/>
              <a:pPr>
                <a:defRPr/>
              </a:pPr>
              <a:t>6</a:t>
            </a:fld>
            <a:endParaRPr lang="en-GB"/>
          </a:p>
        </p:txBody>
      </p:sp>
      <p:pic>
        <p:nvPicPr>
          <p:cNvPr id="10" name="Picture 9" descr="A diagram of a layer&#10;&#10;AI-generated content may be incorrect.">
            <a:extLst>
              <a:ext uri="{FF2B5EF4-FFF2-40B4-BE49-F238E27FC236}">
                <a16:creationId xmlns:a16="http://schemas.microsoft.com/office/drawing/2014/main" id="{806E6F44-B07A-6999-652F-78F1F8006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1661" y="1646443"/>
            <a:ext cx="5812896" cy="3463433"/>
          </a:xfrm>
          <a:prstGeom prst="rect">
            <a:avLst/>
          </a:prstGeom>
        </p:spPr>
      </p:pic>
      <p:sp>
        <p:nvSpPr>
          <p:cNvPr id="17" name="Rectangle: Rounded Corners 16">
            <a:extLst>
              <a:ext uri="{FF2B5EF4-FFF2-40B4-BE49-F238E27FC236}">
                <a16:creationId xmlns:a16="http://schemas.microsoft.com/office/drawing/2014/main" id="{A090DF0C-E951-2B22-7576-CDD34DFFD0D9}"/>
              </a:ext>
            </a:extLst>
          </p:cNvPr>
          <p:cNvSpPr/>
          <p:nvPr/>
        </p:nvSpPr>
        <p:spPr>
          <a:xfrm>
            <a:off x="5048213" y="5520939"/>
            <a:ext cx="6459793" cy="875824"/>
          </a:xfrm>
          <a:prstGeom prst="roundRect">
            <a:avLst/>
          </a:prstGeom>
          <a:solidFill>
            <a:srgbClr val="F8F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Temperature increase in the layer causes melting or degradation</a:t>
            </a:r>
          </a:p>
        </p:txBody>
      </p:sp>
    </p:spTree>
    <p:extLst>
      <p:ext uri="{BB962C8B-B14F-4D97-AF65-F5344CB8AC3E}">
        <p14:creationId xmlns:p14="http://schemas.microsoft.com/office/powerpoint/2010/main" val="49825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25DF-B33E-9E33-96D8-CD85CEBEABDA}"/>
              </a:ext>
            </a:extLst>
          </p:cNvPr>
          <p:cNvSpPr>
            <a:spLocks noGrp="1"/>
          </p:cNvSpPr>
          <p:nvPr>
            <p:ph type="title"/>
          </p:nvPr>
        </p:nvSpPr>
        <p:spPr/>
        <p:txBody>
          <a:bodyPr>
            <a:normAutofit fontScale="90000"/>
          </a:bodyPr>
          <a:lstStyle/>
          <a:p>
            <a:r>
              <a:rPr lang="en-US" dirty="0"/>
              <a:t>Research goals</a:t>
            </a:r>
            <a:endParaRPr lang="it-IT" dirty="0"/>
          </a:p>
        </p:txBody>
      </p:sp>
      <p:sp>
        <p:nvSpPr>
          <p:cNvPr id="3" name="Slide Number Placeholder 2">
            <a:extLst>
              <a:ext uri="{FF2B5EF4-FFF2-40B4-BE49-F238E27FC236}">
                <a16:creationId xmlns:a16="http://schemas.microsoft.com/office/drawing/2014/main" id="{51BF2BAC-D410-176E-1841-851E312B425F}"/>
              </a:ext>
            </a:extLst>
          </p:cNvPr>
          <p:cNvSpPr>
            <a:spLocks noGrp="1"/>
          </p:cNvSpPr>
          <p:nvPr>
            <p:ph type="sldNum" sz="quarter" idx="12"/>
          </p:nvPr>
        </p:nvSpPr>
        <p:spPr/>
        <p:txBody>
          <a:bodyPr/>
          <a:lstStyle/>
          <a:p>
            <a:pPr>
              <a:defRPr/>
            </a:pPr>
            <a:fld id="{675D0A1F-E76D-4DE1-9504-C84392B5B816}" type="slidenum">
              <a:rPr lang="en-GB" smtClean="0"/>
              <a:pPr>
                <a:defRPr/>
              </a:pPr>
              <a:t>7</a:t>
            </a:fld>
            <a:endParaRPr lang="en-GB"/>
          </a:p>
        </p:txBody>
      </p:sp>
      <p:sp>
        <p:nvSpPr>
          <p:cNvPr id="4" name="Content Placeholder 2">
            <a:extLst>
              <a:ext uri="{FF2B5EF4-FFF2-40B4-BE49-F238E27FC236}">
                <a16:creationId xmlns:a16="http://schemas.microsoft.com/office/drawing/2014/main" id="{3F4C2B66-EB99-CAF7-8561-170B524FB952}"/>
              </a:ext>
            </a:extLst>
          </p:cNvPr>
          <p:cNvSpPr txBox="1">
            <a:spLocks/>
          </p:cNvSpPr>
          <p:nvPr/>
        </p:nvSpPr>
        <p:spPr>
          <a:xfrm>
            <a:off x="403124" y="1081548"/>
            <a:ext cx="5230760" cy="541747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latin typeface="Times New Roman" panose="02020603050405020304" pitchFamily="18" charset="0"/>
                <a:cs typeface="Times New Roman" panose="02020603050405020304" pitchFamily="18" charset="0"/>
              </a:rPr>
              <a:t>Investigate the effect of light on a </a:t>
            </a:r>
            <a:r>
              <a:rPr lang="en-US" b="1" dirty="0">
                <a:latin typeface="Times New Roman" panose="02020603050405020304" pitchFamily="18" charset="0"/>
                <a:cs typeface="Times New Roman" panose="02020603050405020304" pitchFamily="18" charset="0"/>
              </a:rPr>
              <a:t>single layer</a:t>
            </a:r>
          </a:p>
          <a:p>
            <a:pPr algn="just"/>
            <a:endParaRPr lang="en-US"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high-absorbing</a:t>
            </a:r>
            <a:r>
              <a:rPr lang="en-US" dirty="0">
                <a:latin typeface="Times New Roman" panose="02020603050405020304" pitchFamily="18" charset="0"/>
                <a:cs typeface="Times New Roman" panose="02020603050405020304" pitchFamily="18" charset="0"/>
              </a:rPr>
              <a:t> model polymer is selected to understand light modification effects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Poly(3-hexyltiophene) (P3HT) is </a:t>
            </a:r>
            <a:r>
              <a:rPr lang="en-US" b="1" dirty="0">
                <a:latin typeface="Times New Roman" panose="02020603050405020304" pitchFamily="18" charset="0"/>
                <a:cs typeface="Times New Roman" panose="02020603050405020304" pitchFamily="18" charset="0"/>
              </a:rPr>
              <a:t>not present</a:t>
            </a:r>
            <a:r>
              <a:rPr lang="en-US" dirty="0">
                <a:latin typeface="Times New Roman" panose="02020603050405020304" pitchFamily="18" charset="0"/>
                <a:cs typeface="Times New Roman" panose="02020603050405020304" pitchFamily="18" charset="0"/>
              </a:rPr>
              <a:t> in commodity plastic multilayer films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It provides a solid example to understand how FPT works</a:t>
            </a:r>
          </a:p>
          <a:p>
            <a:pPr lvl="1"/>
            <a:endParaRPr lang="en-US" sz="2200" dirty="0"/>
          </a:p>
          <a:p>
            <a:pPr lvl="1"/>
            <a:endParaRPr lang="en-US" sz="2200" dirty="0"/>
          </a:p>
        </p:txBody>
      </p:sp>
      <p:pic>
        <p:nvPicPr>
          <p:cNvPr id="6" name="Picture 5">
            <a:extLst>
              <a:ext uri="{FF2B5EF4-FFF2-40B4-BE49-F238E27FC236}">
                <a16:creationId xmlns:a16="http://schemas.microsoft.com/office/drawing/2014/main" id="{7AF2CFD9-BD7E-2511-F8BF-8574EDC01A91}"/>
              </a:ext>
            </a:extLst>
          </p:cNvPr>
          <p:cNvPicPr>
            <a:picLocks noChangeAspect="1"/>
          </p:cNvPicPr>
          <p:nvPr/>
        </p:nvPicPr>
        <p:blipFill>
          <a:blip r:embed="rId3"/>
          <a:stretch>
            <a:fillRect/>
          </a:stretch>
        </p:blipFill>
        <p:spPr>
          <a:xfrm>
            <a:off x="6470537" y="1836822"/>
            <a:ext cx="4996963" cy="3338052"/>
          </a:xfrm>
          <a:prstGeom prst="rect">
            <a:avLst/>
          </a:prstGeom>
        </p:spPr>
      </p:pic>
    </p:spTree>
    <p:extLst>
      <p:ext uri="{BB962C8B-B14F-4D97-AF65-F5344CB8AC3E}">
        <p14:creationId xmlns:p14="http://schemas.microsoft.com/office/powerpoint/2010/main" val="98303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0207-4072-600E-78C0-4BFF0D3D286E}"/>
              </a:ext>
            </a:extLst>
          </p:cNvPr>
          <p:cNvSpPr>
            <a:spLocks noGrp="1"/>
          </p:cNvSpPr>
          <p:nvPr>
            <p:ph type="title"/>
          </p:nvPr>
        </p:nvSpPr>
        <p:spPr/>
        <p:txBody>
          <a:bodyPr>
            <a:normAutofit fontScale="90000"/>
          </a:bodyPr>
          <a:lstStyle/>
          <a:p>
            <a:r>
              <a:rPr lang="it-IT" dirty="0"/>
              <a:t>Sample Coating Methods</a:t>
            </a:r>
          </a:p>
        </p:txBody>
      </p:sp>
      <p:sp>
        <p:nvSpPr>
          <p:cNvPr id="3" name="Slide Number Placeholder 2">
            <a:extLst>
              <a:ext uri="{FF2B5EF4-FFF2-40B4-BE49-F238E27FC236}">
                <a16:creationId xmlns:a16="http://schemas.microsoft.com/office/drawing/2014/main" id="{7600CD34-45CD-60A3-CCA9-29DAB901DFC2}"/>
              </a:ext>
            </a:extLst>
          </p:cNvPr>
          <p:cNvSpPr>
            <a:spLocks noGrp="1"/>
          </p:cNvSpPr>
          <p:nvPr>
            <p:ph type="sldNum" sz="quarter" idx="12"/>
          </p:nvPr>
        </p:nvSpPr>
        <p:spPr/>
        <p:txBody>
          <a:bodyPr/>
          <a:lstStyle/>
          <a:p>
            <a:pPr>
              <a:defRPr/>
            </a:pPr>
            <a:fld id="{675D0A1F-E76D-4DE1-9504-C84392B5B816}" type="slidenum">
              <a:rPr lang="en-GB" smtClean="0"/>
              <a:pPr>
                <a:defRPr/>
              </a:pPr>
              <a:t>8</a:t>
            </a:fld>
            <a:endParaRPr lang="en-GB"/>
          </a:p>
        </p:txBody>
      </p:sp>
      <p:sp>
        <p:nvSpPr>
          <p:cNvPr id="5" name="Content Placeholder 3">
            <a:extLst>
              <a:ext uri="{FF2B5EF4-FFF2-40B4-BE49-F238E27FC236}">
                <a16:creationId xmlns:a16="http://schemas.microsoft.com/office/drawing/2014/main" id="{74DADDCB-2423-7D97-9EC7-8C2D1CC3C048}"/>
              </a:ext>
            </a:extLst>
          </p:cNvPr>
          <p:cNvSpPr txBox="1">
            <a:spLocks/>
          </p:cNvSpPr>
          <p:nvPr/>
        </p:nvSpPr>
        <p:spPr>
          <a:xfrm>
            <a:off x="0" y="5083276"/>
            <a:ext cx="5866027" cy="1647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latin typeface="Times New Roman" panose="02020603050405020304" pitchFamily="18" charset="0"/>
                <a:cs typeface="Times New Roman" panose="02020603050405020304" pitchFamily="18" charset="0"/>
              </a:rPr>
              <a:t>A wire-wrapped metal rod is used to spread the P3HT solution evenly across a substrate</a:t>
            </a:r>
          </a:p>
          <a:p>
            <a:pPr algn="just"/>
            <a:r>
              <a:rPr lang="en-US" sz="2000" dirty="0">
                <a:latin typeface="Times New Roman" panose="02020603050405020304" pitchFamily="18" charset="0"/>
                <a:cs typeface="Times New Roman" panose="02020603050405020304" pitchFamily="18" charset="0"/>
              </a:rPr>
              <a:t>Rod pulled across the surface to create thin film</a:t>
            </a:r>
          </a:p>
          <a:p>
            <a:pPr algn="just"/>
            <a:r>
              <a:rPr lang="en-US" sz="2000" dirty="0">
                <a:latin typeface="Times New Roman" panose="02020603050405020304" pitchFamily="18" charset="0"/>
                <a:cs typeface="Times New Roman" panose="02020603050405020304" pitchFamily="18" charset="0"/>
              </a:rPr>
              <a:t>Consistent thickness and larger area coverage</a:t>
            </a:r>
          </a:p>
        </p:txBody>
      </p:sp>
      <p:sp>
        <p:nvSpPr>
          <p:cNvPr id="6" name="Content Placeholder 4">
            <a:extLst>
              <a:ext uri="{FF2B5EF4-FFF2-40B4-BE49-F238E27FC236}">
                <a16:creationId xmlns:a16="http://schemas.microsoft.com/office/drawing/2014/main" id="{6D98D721-1927-B072-0E65-963E0FB09096}"/>
              </a:ext>
            </a:extLst>
          </p:cNvPr>
          <p:cNvSpPr txBox="1">
            <a:spLocks/>
          </p:cNvSpPr>
          <p:nvPr/>
        </p:nvSpPr>
        <p:spPr>
          <a:xfrm>
            <a:off x="5997350" y="5083276"/>
            <a:ext cx="6194650" cy="15983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A droplet of P3HT solution is placed directly onto the substrate</a:t>
            </a:r>
          </a:p>
          <a:p>
            <a:r>
              <a:rPr lang="en-US" sz="2000" dirty="0">
                <a:latin typeface="Times New Roman" panose="02020603050405020304" pitchFamily="18" charset="0"/>
                <a:cs typeface="Times New Roman" panose="02020603050405020304" pitchFamily="18" charset="0"/>
              </a:rPr>
              <a:t>The solvent evaporates, leaving behind a solid polymer film</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setup is similar, but it is better for quick testing</a:t>
            </a:r>
          </a:p>
        </p:txBody>
      </p:sp>
      <p:pic>
        <p:nvPicPr>
          <p:cNvPr id="8" name="Picture 7">
            <a:extLst>
              <a:ext uri="{FF2B5EF4-FFF2-40B4-BE49-F238E27FC236}">
                <a16:creationId xmlns:a16="http://schemas.microsoft.com/office/drawing/2014/main" id="{21F636AA-4899-CB62-6CF4-26A83B42972B}"/>
              </a:ext>
            </a:extLst>
          </p:cNvPr>
          <p:cNvPicPr>
            <a:picLocks noChangeAspect="1"/>
          </p:cNvPicPr>
          <p:nvPr/>
        </p:nvPicPr>
        <p:blipFill>
          <a:blip r:embed="rId2"/>
          <a:stretch>
            <a:fillRect/>
          </a:stretch>
        </p:blipFill>
        <p:spPr>
          <a:xfrm>
            <a:off x="511608" y="707682"/>
            <a:ext cx="4285242" cy="4375594"/>
          </a:xfrm>
          <a:prstGeom prst="rect">
            <a:avLst/>
          </a:prstGeom>
        </p:spPr>
      </p:pic>
      <p:pic>
        <p:nvPicPr>
          <p:cNvPr id="10" name="Picture 9">
            <a:extLst>
              <a:ext uri="{FF2B5EF4-FFF2-40B4-BE49-F238E27FC236}">
                <a16:creationId xmlns:a16="http://schemas.microsoft.com/office/drawing/2014/main" id="{004DB74A-84C5-B6B2-D07E-65B39E99508E}"/>
              </a:ext>
            </a:extLst>
          </p:cNvPr>
          <p:cNvPicPr>
            <a:picLocks noChangeAspect="1"/>
          </p:cNvPicPr>
          <p:nvPr/>
        </p:nvPicPr>
        <p:blipFill>
          <a:blip r:embed="rId3"/>
          <a:stretch>
            <a:fillRect/>
          </a:stretch>
        </p:blipFill>
        <p:spPr>
          <a:xfrm>
            <a:off x="7395152" y="860202"/>
            <a:ext cx="3608558" cy="4070553"/>
          </a:xfrm>
          <a:prstGeom prst="rect">
            <a:avLst/>
          </a:prstGeom>
        </p:spPr>
      </p:pic>
    </p:spTree>
    <p:extLst>
      <p:ext uri="{BB962C8B-B14F-4D97-AF65-F5344CB8AC3E}">
        <p14:creationId xmlns:p14="http://schemas.microsoft.com/office/powerpoint/2010/main" val="33354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58AA-14BB-28B3-3DBF-B7B5416D9100}"/>
              </a:ext>
            </a:extLst>
          </p:cNvPr>
          <p:cNvSpPr>
            <a:spLocks noGrp="1"/>
          </p:cNvSpPr>
          <p:nvPr>
            <p:ph type="title"/>
          </p:nvPr>
        </p:nvSpPr>
        <p:spPr/>
        <p:txBody>
          <a:bodyPr>
            <a:normAutofit fontScale="90000"/>
          </a:bodyPr>
          <a:lstStyle/>
          <a:p>
            <a:r>
              <a:rPr lang="en-US" dirty="0"/>
              <a:t>Methods</a:t>
            </a:r>
            <a:endParaRPr lang="it-IT" dirty="0"/>
          </a:p>
        </p:txBody>
      </p:sp>
      <p:sp>
        <p:nvSpPr>
          <p:cNvPr id="3" name="Slide Number Placeholder 2">
            <a:extLst>
              <a:ext uri="{FF2B5EF4-FFF2-40B4-BE49-F238E27FC236}">
                <a16:creationId xmlns:a16="http://schemas.microsoft.com/office/drawing/2014/main" id="{8AE7DA20-0008-7A7B-094C-B2AAFA44D826}"/>
              </a:ext>
            </a:extLst>
          </p:cNvPr>
          <p:cNvSpPr>
            <a:spLocks noGrp="1"/>
          </p:cNvSpPr>
          <p:nvPr>
            <p:ph type="sldNum" sz="quarter" idx="12"/>
          </p:nvPr>
        </p:nvSpPr>
        <p:spPr/>
        <p:txBody>
          <a:bodyPr/>
          <a:lstStyle/>
          <a:p>
            <a:pPr>
              <a:defRPr/>
            </a:pPr>
            <a:fld id="{675D0A1F-E76D-4DE1-9504-C84392B5B816}" type="slidenum">
              <a:rPr lang="en-GB" smtClean="0"/>
              <a:pPr>
                <a:defRPr/>
              </a:pPr>
              <a:t>9</a:t>
            </a:fld>
            <a:endParaRPr lang="en-GB"/>
          </a:p>
        </p:txBody>
      </p:sp>
      <p:graphicFrame>
        <p:nvGraphicFramePr>
          <p:cNvPr id="4" name="Content Placeholder 10">
            <a:extLst>
              <a:ext uri="{FF2B5EF4-FFF2-40B4-BE49-F238E27FC236}">
                <a16:creationId xmlns:a16="http://schemas.microsoft.com/office/drawing/2014/main" id="{F6EAFDBF-FA87-DC51-31A7-EEDBD44D4B88}"/>
              </a:ext>
            </a:extLst>
          </p:cNvPr>
          <p:cNvGraphicFramePr>
            <a:graphicFrameLocks/>
          </p:cNvGraphicFramePr>
          <p:nvPr>
            <p:extLst>
              <p:ext uri="{D42A27DB-BD31-4B8C-83A1-F6EECF244321}">
                <p14:modId xmlns:p14="http://schemas.microsoft.com/office/powerpoint/2010/main" val="3996011678"/>
              </p:ext>
            </p:extLst>
          </p:nvPr>
        </p:nvGraphicFramePr>
        <p:xfrm>
          <a:off x="250323" y="1497931"/>
          <a:ext cx="11516562" cy="3862138"/>
        </p:xfrm>
        <a:graphic>
          <a:graphicData uri="http://schemas.openxmlformats.org/drawingml/2006/table">
            <a:tbl>
              <a:tblPr>
                <a:tableStyleId>{5C22544A-7EE6-4342-B048-85BDC9FD1C3A}</a:tableStyleId>
              </a:tblPr>
              <a:tblGrid>
                <a:gridCol w="1706051">
                  <a:extLst>
                    <a:ext uri="{9D8B030D-6E8A-4147-A177-3AD203B41FA5}">
                      <a16:colId xmlns:a16="http://schemas.microsoft.com/office/drawing/2014/main" val="3149216799"/>
                    </a:ext>
                  </a:extLst>
                </a:gridCol>
                <a:gridCol w="4219119">
                  <a:extLst>
                    <a:ext uri="{9D8B030D-6E8A-4147-A177-3AD203B41FA5}">
                      <a16:colId xmlns:a16="http://schemas.microsoft.com/office/drawing/2014/main" val="4103170623"/>
                    </a:ext>
                  </a:extLst>
                </a:gridCol>
                <a:gridCol w="5591392">
                  <a:extLst>
                    <a:ext uri="{9D8B030D-6E8A-4147-A177-3AD203B41FA5}">
                      <a16:colId xmlns:a16="http://schemas.microsoft.com/office/drawing/2014/main" val="2221823767"/>
                    </a:ext>
                  </a:extLst>
                </a:gridCol>
              </a:tblGrid>
              <a:tr h="1079200">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Technique</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What It Measures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Why It Matters Post‑Irradiation</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extLst>
                  <a:ext uri="{0D108BD9-81ED-4DB2-BD59-A6C34878D82A}">
                    <a16:rowId xmlns:a16="http://schemas.microsoft.com/office/drawing/2014/main" val="1813672552"/>
                  </a:ext>
                </a:extLst>
              </a:tr>
              <a:tr h="1391469">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XPS</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Elemental composition, oxidation or  contamination states</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Compares chemical shifts, monitors oxidation, shows if the material is degrading or crosslinking</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extLst>
                  <a:ext uri="{0D108BD9-81ED-4DB2-BD59-A6C34878D82A}">
                    <a16:rowId xmlns:a16="http://schemas.microsoft.com/office/drawing/2014/main" val="45556452"/>
                  </a:ext>
                </a:extLst>
              </a:tr>
              <a:tr h="1391469">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Raman Spectroscopy</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tc>
                  <a:txBody>
                    <a:bodyPr/>
                    <a:lstStyle/>
                    <a:p>
                      <a:pPr algn="l" fontAlgn="b"/>
                      <a:r>
                        <a:rPr lang="en-US" sz="2400" u="none" strike="noStrike" dirty="0">
                          <a:effectLst/>
                          <a:latin typeface="Times New Roman" panose="02020603050405020304" pitchFamily="18" charset="0"/>
                          <a:cs typeface="Times New Roman" panose="02020603050405020304" pitchFamily="18" charset="0"/>
                        </a:rPr>
                        <a:t>Vibrational spectra, bond structure, crystallinity, defects</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Reveals bond-breakage or alteration, monitors crystallinity</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0919" marR="10919" marT="10919" marB="0" anchor="b"/>
                </a:tc>
                <a:extLst>
                  <a:ext uri="{0D108BD9-81ED-4DB2-BD59-A6C34878D82A}">
                    <a16:rowId xmlns:a16="http://schemas.microsoft.com/office/drawing/2014/main" val="4190068406"/>
                  </a:ext>
                </a:extLst>
              </a:tr>
            </a:tbl>
          </a:graphicData>
        </a:graphic>
      </p:graphicFrame>
    </p:spTree>
    <p:extLst>
      <p:ext uri="{BB962C8B-B14F-4D97-AF65-F5344CB8AC3E}">
        <p14:creationId xmlns:p14="http://schemas.microsoft.com/office/powerpoint/2010/main" val="1076582376"/>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FE60625AF7FB4AA753FA870CEFAC75" ma:contentTypeVersion="18" ma:contentTypeDescription="Create a new document." ma:contentTypeScope="" ma:versionID="d08f56484e4f307d4c14a6efa303612a">
  <xsd:schema xmlns:xsd="http://www.w3.org/2001/XMLSchema" xmlns:xs="http://www.w3.org/2001/XMLSchema" xmlns:p="http://schemas.microsoft.com/office/2006/metadata/properties" xmlns:ns2="e88824ff-612d-4a23-b272-a0cb2d5a47b1" xmlns:ns3="eab17665-6595-4782-9f06-dd4b2be9d079" targetNamespace="http://schemas.microsoft.com/office/2006/metadata/properties" ma:root="true" ma:fieldsID="36a7ce30cc29ebef9e4ffca4093bf582" ns2:_="" ns3:_="">
    <xsd:import namespace="e88824ff-612d-4a23-b272-a0cb2d5a47b1"/>
    <xsd:import namespace="eab17665-6595-4782-9f06-dd4b2be9d07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824ff-612d-4a23-b272-a0cb2d5a47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b17665-6595-4782-9f06-dd4b2be9d07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53bf62b-28b6-45af-ac97-f0d0652962b1}" ma:internalName="TaxCatchAll" ma:showField="CatchAllData" ma:web="eab17665-6595-4782-9f06-dd4b2be9d0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8824ff-612d-4a23-b272-a0cb2d5a47b1">
      <Terms xmlns="http://schemas.microsoft.com/office/infopath/2007/PartnerControls"/>
    </lcf76f155ced4ddcb4097134ff3c332f>
    <TaxCatchAll xmlns="eab17665-6595-4782-9f06-dd4b2be9d079" xsi:nil="true"/>
  </documentManagement>
</p:properties>
</file>

<file path=customXml/itemProps1.xml><?xml version="1.0" encoding="utf-8"?>
<ds:datastoreItem xmlns:ds="http://schemas.openxmlformats.org/officeDocument/2006/customXml" ds:itemID="{462BCEBA-7067-4165-8B8A-8DB504F535F7}">
  <ds:schemaRefs>
    <ds:schemaRef ds:uri="http://schemas.microsoft.com/sharepoint/v3/contenttype/forms"/>
  </ds:schemaRefs>
</ds:datastoreItem>
</file>

<file path=customXml/itemProps2.xml><?xml version="1.0" encoding="utf-8"?>
<ds:datastoreItem xmlns:ds="http://schemas.openxmlformats.org/officeDocument/2006/customXml" ds:itemID="{5DD6C444-B7AD-4136-BA07-0F5379345156}">
  <ds:schemaRefs>
    <ds:schemaRef ds:uri="e88824ff-612d-4a23-b272-a0cb2d5a47b1"/>
    <ds:schemaRef ds:uri="eab17665-6595-4782-9f06-dd4b2be9d0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6B1EFD-68DE-4E88-9BAD-62AE3AF9579A}">
  <ds:schemaRefs>
    <ds:schemaRef ds:uri="b6afdeeb-072a-4f25-9a3c-4cf1ccbb1c7c"/>
    <ds:schemaRef ds:uri="e5748613-15a7-4abc-901b-208e7f4df1bb"/>
    <ds:schemaRef ds:uri="e88824ff-612d-4a23-b272-a0cb2d5a47b1"/>
    <ds:schemaRef ds:uri="eab17665-6595-4782-9f06-dd4b2be9d0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1385</TotalTime>
  <Words>1432</Words>
  <Application>Microsoft Office PowerPoint</Application>
  <PresentationFormat>Widescreen</PresentationFormat>
  <Paragraphs>169</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What are multilayer plastics?                                                                                                         Intro</vt:lpstr>
      <vt:lpstr>What are multilayer plastics used for?                                                                                         Intro</vt:lpstr>
      <vt:lpstr>Why are multilayer plastics considered not-recyclable                                                            Intro</vt:lpstr>
      <vt:lpstr>Our proposal to recycle and upcycle multilayer systems                                                         Intro</vt:lpstr>
      <vt:lpstr>FPT – how does it work</vt:lpstr>
      <vt:lpstr>Research goals</vt:lpstr>
      <vt:lpstr>Sample Coating Methods</vt:lpstr>
      <vt:lpstr>Methods</vt:lpstr>
      <vt:lpstr>UV-Vis data suggests loss of conjugation                                                                                 UV-Vis</vt:lpstr>
      <vt:lpstr>Raman suggests a more disordered P3HT configuration                                                      Raman</vt:lpstr>
      <vt:lpstr>XPS might confirm sidechain cleavage and backbone oxidation                                              XPS</vt:lpstr>
      <vt:lpstr>These reactions might cause loss of conjugation and crosslinking of P3HT</vt:lpstr>
      <vt:lpstr>Summary</vt:lpstr>
      <vt:lpstr>References</vt:lpstr>
      <vt:lpstr>Thank you / 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TEMPERATURE DEPENDENT PHOTOLUMINESCENCE MEASUREMENTS ON P3HT:PVDF BLENDS</dc:title>
  <dc:creator>David Valverde</dc:creator>
  <cp:lastModifiedBy>O'Neill, Leslie A</cp:lastModifiedBy>
  <cp:revision>7</cp:revision>
  <cp:lastPrinted>2020-05-08T07:54:59Z</cp:lastPrinted>
  <dcterms:created xsi:type="dcterms:W3CDTF">2019-11-13T01:09:39Z</dcterms:created>
  <dcterms:modified xsi:type="dcterms:W3CDTF">2025-07-30T20:35:11Z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0x01010026FE60625AF7FB4AA753FA870CEFAC75</vt:lpwstr>
  </property>
  <property fmtid="{D5CDD505-2E9C-101B-9397-08002B2CF9AE}" pid="3" name="MediaServiceImageTags">
    <vt:lpwstr/>
  </property>
  <property fmtid="{D5CDD505-2E9C-101B-9397-08002B2CF9AE}" pid="4" name="MSIP_Label_cc6bc328-2da9-4b02-83d3-3cec76ab836e_Enabled">
    <vt:lpwstr>true</vt:lpwstr>
  </property>
  <property fmtid="{D5CDD505-2E9C-101B-9397-08002B2CF9AE}" pid="5" name="MSIP_Label_cc6bc328-2da9-4b02-83d3-3cec76ab836e_SetDate">
    <vt:lpwstr>2025-07-28T22:31:31Z</vt:lpwstr>
  </property>
  <property fmtid="{D5CDD505-2E9C-101B-9397-08002B2CF9AE}" pid="6" name="MSIP_Label_cc6bc328-2da9-4b02-83d3-3cec76ab836e_Method">
    <vt:lpwstr>Standard</vt:lpwstr>
  </property>
  <property fmtid="{D5CDD505-2E9C-101B-9397-08002B2CF9AE}" pid="7" name="MSIP_Label_cc6bc328-2da9-4b02-83d3-3cec76ab836e_Name">
    <vt:lpwstr>defa4170-0d19-0005-0004-bc88714345d2</vt:lpwstr>
  </property>
  <property fmtid="{D5CDD505-2E9C-101B-9397-08002B2CF9AE}" pid="8" name="MSIP_Label_cc6bc328-2da9-4b02-83d3-3cec76ab836e_SiteId">
    <vt:lpwstr>7c539505-f129-46ae-a6cf-ecaf413b8b0d</vt:lpwstr>
  </property>
  <property fmtid="{D5CDD505-2E9C-101B-9397-08002B2CF9AE}" pid="9" name="MSIP_Label_cc6bc328-2da9-4b02-83d3-3cec76ab836e_ActionId">
    <vt:lpwstr>d9f43de1-469f-4cf8-91a6-8ae227975ce9</vt:lpwstr>
  </property>
  <property fmtid="{D5CDD505-2E9C-101B-9397-08002B2CF9AE}" pid="10" name="MSIP_Label_cc6bc328-2da9-4b02-83d3-3cec76ab836e_ContentBits">
    <vt:lpwstr>0</vt:lpwstr>
  </property>
  <property fmtid="{D5CDD505-2E9C-101B-9397-08002B2CF9AE}" pid="11" name="MSIP_Label_cc6bc328-2da9-4b02-83d3-3cec76ab836e_Tag">
    <vt:lpwstr>50, 3, 0, 1</vt:lpwstr>
  </property>
</Properties>
</file>