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9" r:id="rId4"/>
    <p:sldId id="260" r:id="rId5"/>
    <p:sldId id="262" r:id="rId6"/>
    <p:sldId id="268" r:id="rId7"/>
    <p:sldId id="257" r:id="rId8"/>
    <p:sldId id="258" r:id="rId9"/>
    <p:sldId id="259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0C29"/>
    <a:srgbClr val="67C9BA"/>
    <a:srgbClr val="515A35"/>
    <a:srgbClr val="8A9A5B"/>
    <a:srgbClr val="F55169"/>
    <a:srgbClr val="FBB1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0E9952-7E3D-C689-6FC8-FC6AA4EF5C71}" v="1225" dt="2025-07-28T19:42:50.143"/>
    <p1510:client id="{28E704C0-4050-F242-5BF9-6D1B1859AC8C}" v="1434" dt="2025-07-28T20:56:00.860"/>
    <p1510:client id="{515D3A1E-3BA1-0F0F-7AB2-DB4A0A4ADDAD}" v="7" dt="2025-07-28T15:18:58.313"/>
    <p1510:client id="{C5D57EA3-C7BC-8866-9BFF-314A2C6D234E}" v="3057" dt="2025-07-28T18:01:03.795"/>
    <p1510:client id="{EC981D8F-0BFC-076E-373C-FF7E5601183F}" v="1431" dt="2025-07-28T21:00:03.103"/>
    <p1510:client id="{FECD7CAF-8803-C9FE-2125-2E1AEB042220}" v="18" dt="2025-07-28T18:27:10.7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B39C54-E547-0D1A-8295-9279D7DC2845}"/>
              </a:ext>
            </a:extLst>
          </p:cNvPr>
          <p:cNvSpPr/>
          <p:nvPr/>
        </p:nvSpPr>
        <p:spPr>
          <a:xfrm>
            <a:off x="11906" y="321468"/>
            <a:ext cx="12180093" cy="2011679"/>
          </a:xfrm>
          <a:prstGeom prst="rect">
            <a:avLst/>
          </a:prstGeom>
          <a:solidFill>
            <a:srgbClr val="67C9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4F4597-E4A0-39C5-34C5-725344F52404}"/>
              </a:ext>
            </a:extLst>
          </p:cNvPr>
          <p:cNvSpPr/>
          <p:nvPr/>
        </p:nvSpPr>
        <p:spPr>
          <a:xfrm>
            <a:off x="-3574" y="405656"/>
            <a:ext cx="12189618" cy="1826418"/>
          </a:xfrm>
          <a:prstGeom prst="rect">
            <a:avLst/>
          </a:prstGeom>
          <a:solidFill>
            <a:srgbClr val="D40C2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89206-E3B9-13FC-E38D-EB8F35412BDE}"/>
              </a:ext>
            </a:extLst>
          </p:cNvPr>
          <p:cNvSpPr txBox="1"/>
          <p:nvPr/>
        </p:nvSpPr>
        <p:spPr>
          <a:xfrm>
            <a:off x="0" y="694764"/>
            <a:ext cx="12158382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latin typeface="Century Schoolbook"/>
                <a:ea typeface="Calibri"/>
                <a:cs typeface="Calibri"/>
              </a:rPr>
              <a:t>Nanoscale characterization of frictionally generated fault rocks from western Greenland</a:t>
            </a:r>
          </a:p>
          <a:p>
            <a:pPr algn="ctr"/>
            <a:endParaRPr lang="en-US" sz="3600">
              <a:latin typeface="Century Schoolbook"/>
              <a:ea typeface="Calibri"/>
              <a:cs typeface="Calibri"/>
            </a:endParaRPr>
          </a:p>
        </p:txBody>
      </p:sp>
      <p:pic>
        <p:nvPicPr>
          <p:cNvPr id="7" name="Picture 6" descr="A close-up of a crystal&#10;&#10;AI-generated content may be incorrect.">
            <a:extLst>
              <a:ext uri="{FF2B5EF4-FFF2-40B4-BE49-F238E27FC236}">
                <a16:creationId xmlns:a16="http://schemas.microsoft.com/office/drawing/2014/main" id="{02439089-CB75-C96C-DC9C-76BDCA242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44" y="2829901"/>
            <a:ext cx="2743200" cy="2800350"/>
          </a:xfrm>
          <a:prstGeom prst="rect">
            <a:avLst/>
          </a:prstGeom>
        </p:spPr>
      </p:pic>
      <p:pic>
        <p:nvPicPr>
          <p:cNvPr id="9" name="Picture 8" descr="A close-up of a grey wall&#10;&#10;AI-generated content may be incorrect.">
            <a:extLst>
              <a:ext uri="{FF2B5EF4-FFF2-40B4-BE49-F238E27FC236}">
                <a16:creationId xmlns:a16="http://schemas.microsoft.com/office/drawing/2014/main" id="{14734D3D-D407-AC8C-7553-DB42C2F90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931" y="2807842"/>
            <a:ext cx="2740959" cy="2805393"/>
          </a:xfrm>
          <a:prstGeom prst="rect">
            <a:avLst/>
          </a:prstGeom>
        </p:spPr>
      </p:pic>
      <p:pic>
        <p:nvPicPr>
          <p:cNvPr id="3" name="Picture 2" descr="Concord University Logo">
            <a:extLst>
              <a:ext uri="{FF2B5EF4-FFF2-40B4-BE49-F238E27FC236}">
                <a16:creationId xmlns:a16="http://schemas.microsoft.com/office/drawing/2014/main" id="{48324AB4-40F4-0766-9730-B9250878F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8271" y="5879856"/>
            <a:ext cx="2743689" cy="979366"/>
          </a:xfrm>
          <a:prstGeom prst="rect">
            <a:avLst/>
          </a:prstGeom>
        </p:spPr>
      </p:pic>
      <p:pic>
        <p:nvPicPr>
          <p:cNvPr id="8" name="Picture 7" descr="A blue and green logo&#10;&#10;AI-generated content may be incorrect.">
            <a:extLst>
              <a:ext uri="{FF2B5EF4-FFF2-40B4-BE49-F238E27FC236}">
                <a16:creationId xmlns:a16="http://schemas.microsoft.com/office/drawing/2014/main" id="{A734305D-F5B4-0917-C177-0AEA016BF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146" y="6002702"/>
            <a:ext cx="2735629" cy="7239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A5F433-5FA5-3C64-4CAD-72CE567CDB85}"/>
              </a:ext>
            </a:extLst>
          </p:cNvPr>
          <p:cNvSpPr txBox="1"/>
          <p:nvPr/>
        </p:nvSpPr>
        <p:spPr>
          <a:xfrm>
            <a:off x="6144501" y="3486861"/>
            <a:ext cx="6015783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entury Schoolbook"/>
                <a:ea typeface="Calibri"/>
                <a:cs typeface="Calibri"/>
              </a:rPr>
              <a:t>Hunter Midkiff and Joseph Allen</a:t>
            </a:r>
          </a:p>
          <a:p>
            <a:pPr algn="ctr"/>
            <a:endParaRPr lang="en-US" sz="1600">
              <a:latin typeface="Century Schoolbook"/>
              <a:ea typeface="Calibri"/>
              <a:cs typeface="Calibri"/>
            </a:endParaRPr>
          </a:p>
          <a:p>
            <a:pPr algn="ctr"/>
            <a:r>
              <a:rPr lang="en-US" sz="1600">
                <a:latin typeface="Century Schoolbook"/>
                <a:ea typeface="Calibri"/>
                <a:cs typeface="Calibri"/>
              </a:rPr>
              <a:t>Department of Physical and Environmental Sciences</a:t>
            </a:r>
            <a:endParaRPr lang="en-US"/>
          </a:p>
          <a:p>
            <a:pPr algn="ctr"/>
            <a:r>
              <a:rPr lang="en-US" sz="1600">
                <a:latin typeface="Century Schoolbook"/>
                <a:ea typeface="Calibri"/>
                <a:cs typeface="Calibri"/>
              </a:rPr>
              <a:t>Concord University</a:t>
            </a:r>
          </a:p>
          <a:p>
            <a:pPr algn="ctr"/>
            <a:r>
              <a:rPr lang="en-US" sz="1600">
                <a:latin typeface="Century Schoolbook"/>
                <a:ea typeface="Calibri"/>
                <a:cs typeface="Calibri"/>
              </a:rPr>
              <a:t>Athens, WV 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0E86C-8218-4518-CF91-FF4BD3570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837B3-95AB-AD6D-2342-2ABE7BF316A0}"/>
              </a:ext>
            </a:extLst>
          </p:cNvPr>
          <p:cNvSpPr/>
          <p:nvPr/>
        </p:nvSpPr>
        <p:spPr>
          <a:xfrm>
            <a:off x="-2471" y="-9211"/>
            <a:ext cx="5609642" cy="1163415"/>
          </a:xfrm>
          <a:prstGeom prst="rect">
            <a:avLst/>
          </a:prstGeom>
          <a:solidFill>
            <a:srgbClr val="67C9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20F9EB-49FE-CBE6-D771-4C4AC5FF3DFB}"/>
              </a:ext>
            </a:extLst>
          </p:cNvPr>
          <p:cNvSpPr/>
          <p:nvPr/>
        </p:nvSpPr>
        <p:spPr>
          <a:xfrm>
            <a:off x="-3574" y="3089"/>
            <a:ext cx="5432261" cy="1035664"/>
          </a:xfrm>
          <a:prstGeom prst="rect">
            <a:avLst/>
          </a:prstGeom>
          <a:solidFill>
            <a:srgbClr val="D40C2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91792A06-6C9D-DE46-3308-E39DF68B8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790" y="1216415"/>
            <a:ext cx="2750210" cy="2800530"/>
          </a:xfrm>
          <a:prstGeom prst="rect">
            <a:avLst/>
          </a:prstGeom>
        </p:spPr>
      </p:pic>
      <p:pic>
        <p:nvPicPr>
          <p:cNvPr id="6" name="Picture 5" descr="A screen shot of a black background&#10;&#10;AI-generated content may be incorrect.">
            <a:extLst>
              <a:ext uri="{FF2B5EF4-FFF2-40B4-BE49-F238E27FC236}">
                <a16:creationId xmlns:a16="http://schemas.microsoft.com/office/drawing/2014/main" id="{BEF7C7BC-AB38-30C4-22F0-4B333AB2F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30" y="1216415"/>
            <a:ext cx="2750210" cy="28005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F50FF6-6EC9-DCC4-39EE-A670CDE66782}"/>
              </a:ext>
            </a:extLst>
          </p:cNvPr>
          <p:cNvSpPr txBox="1"/>
          <p:nvPr/>
        </p:nvSpPr>
        <p:spPr>
          <a:xfrm>
            <a:off x="-162207" y="246855"/>
            <a:ext cx="56037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latin typeface="Century Schoolbook"/>
                <a:ea typeface="Calibri"/>
                <a:cs typeface="Calibri"/>
              </a:rPr>
              <a:t>Hydrothermal Infill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5C7160-CB75-B56A-6AE5-CC210B0BAA95}"/>
              </a:ext>
            </a:extLst>
          </p:cNvPr>
          <p:cNvSpPr txBox="1"/>
          <p:nvPr/>
        </p:nvSpPr>
        <p:spPr>
          <a:xfrm>
            <a:off x="6097555" y="523526"/>
            <a:ext cx="5905499" cy="59093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-Interpreted history of rock suggest: (</a:t>
            </a:r>
            <a:r>
              <a:rPr lang="en-US" sz="2000" b="1"/>
              <a:t>1</a:t>
            </a:r>
            <a:r>
              <a:rPr lang="en-US" sz="2000"/>
              <a:t>) </a:t>
            </a:r>
            <a:r>
              <a:rPr lang="en-US" sz="2000" b="1"/>
              <a:t>frictional flash melting </a:t>
            </a:r>
            <a:r>
              <a:rPr lang="en-US" sz="2000"/>
              <a:t>(scale 1-2 seconds) creating black glassy matrix and </a:t>
            </a:r>
            <a:r>
              <a:rPr lang="en-US" sz="2000" err="1"/>
              <a:t>unmelted</a:t>
            </a:r>
            <a:r>
              <a:rPr lang="en-US" sz="2000"/>
              <a:t> survivor clasts of quartz and feldspar; (</a:t>
            </a:r>
            <a:r>
              <a:rPr lang="en-US" sz="2000" b="1"/>
              <a:t>2</a:t>
            </a:r>
            <a:r>
              <a:rPr lang="en-US" sz="2000"/>
              <a:t>) 10s-micron-scale </a:t>
            </a:r>
            <a:r>
              <a:rPr lang="en-US" sz="2000" b="1"/>
              <a:t>microlites </a:t>
            </a:r>
            <a:r>
              <a:rPr lang="en-US" sz="2000"/>
              <a:t>grown in 10s of seconds during rapid cooling; (</a:t>
            </a:r>
            <a:r>
              <a:rPr lang="en-US" sz="2000" b="1"/>
              <a:t>3</a:t>
            </a:r>
            <a:r>
              <a:rPr lang="en-US" sz="2000"/>
              <a:t>) two phases of later </a:t>
            </a:r>
            <a:r>
              <a:rPr lang="en-US" sz="2000" b="1"/>
              <a:t>hydrothermal mineralization</a:t>
            </a:r>
            <a:r>
              <a:rPr lang="en-US" sz="2000"/>
              <a:t>. </a:t>
            </a:r>
          </a:p>
          <a:p>
            <a:endParaRPr lang="en-US" sz="2000"/>
          </a:p>
          <a:p>
            <a:r>
              <a:rPr lang="en-US" sz="2000"/>
              <a:t>-The </a:t>
            </a:r>
            <a:r>
              <a:rPr lang="en-US" sz="2000" b="1"/>
              <a:t>first </a:t>
            </a:r>
            <a:r>
              <a:rPr lang="en-US" sz="2000"/>
              <a:t>phase of hydrothermal mineralization was likely a silica-rich fluid which formed k-feldspar and phengite dispersed in pore spaces</a:t>
            </a:r>
          </a:p>
          <a:p>
            <a:endParaRPr lang="en-US" sz="2000"/>
          </a:p>
          <a:p>
            <a:r>
              <a:rPr lang="en-US" sz="2000"/>
              <a:t>-The </a:t>
            </a:r>
            <a:r>
              <a:rPr lang="en-US" sz="2000" b="1"/>
              <a:t>second </a:t>
            </a:r>
            <a:r>
              <a:rPr lang="en-US" sz="2000"/>
              <a:t>was a calcite and barite fluid which filled in remaining space including </a:t>
            </a:r>
            <a:r>
              <a:rPr lang="en-US" sz="2000" err="1"/>
              <a:t>amygdules</a:t>
            </a:r>
            <a:r>
              <a:rPr lang="en-US" sz="2000"/>
              <a:t> (filled vesicles) and veins</a:t>
            </a:r>
          </a:p>
          <a:p>
            <a:endParaRPr lang="en-US" sz="2000"/>
          </a:p>
          <a:p>
            <a:r>
              <a:rPr lang="en-US" sz="2000"/>
              <a:t>-The early phengite exhibited an interesting structural feature rarely observed in geologic materials: </a:t>
            </a:r>
            <a:r>
              <a:rPr lang="en-US" sz="2000" b="1" err="1"/>
              <a:t>Ripplocations</a:t>
            </a:r>
            <a:endParaRPr lang="en-US" sz="2000" b="1"/>
          </a:p>
          <a:p>
            <a:endParaRPr lang="en-US"/>
          </a:p>
        </p:txBody>
      </p:sp>
      <p:pic>
        <p:nvPicPr>
          <p:cNvPr id="8" name="Picture 7" descr="A screen shot of a map&#10;&#10;AI-generated content may be incorrect.">
            <a:extLst>
              <a:ext uri="{FF2B5EF4-FFF2-40B4-BE49-F238E27FC236}">
                <a16:creationId xmlns:a16="http://schemas.microsoft.com/office/drawing/2014/main" id="{890F702E-4B6A-A6B8-C0FC-9E779EAB5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06" y="4013323"/>
            <a:ext cx="2746864" cy="2735141"/>
          </a:xfrm>
          <a:prstGeom prst="rect">
            <a:avLst/>
          </a:prstGeom>
        </p:spPr>
      </p:pic>
      <p:pic>
        <p:nvPicPr>
          <p:cNvPr id="10" name="Picture 9" descr="A close-up of a colorful surface&#10;&#10;AI-generated content may be incorrect.">
            <a:extLst>
              <a:ext uri="{FF2B5EF4-FFF2-40B4-BE49-F238E27FC236}">
                <a16:creationId xmlns:a16="http://schemas.microsoft.com/office/drawing/2014/main" id="{84DAD3AA-D407-29F7-FC16-44F3C3A15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2123" y="4015154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08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352A6-230C-1E23-FE9B-E5D74B411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different types of lines&#10;&#10;AI-generated content may be incorrect.">
            <a:extLst>
              <a:ext uri="{FF2B5EF4-FFF2-40B4-BE49-F238E27FC236}">
                <a16:creationId xmlns:a16="http://schemas.microsoft.com/office/drawing/2014/main" id="{39AC3DEF-8B70-EA25-1225-6DBBAF69D9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716" t="60399" r="175" b="142"/>
          <a:stretch>
            <a:fillRect/>
          </a:stretch>
        </p:blipFill>
        <p:spPr>
          <a:xfrm>
            <a:off x="5742266" y="2080846"/>
            <a:ext cx="6161249" cy="2706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6DD264-BAE1-1650-9A40-82F74D47E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74" y="1763347"/>
            <a:ext cx="5098318" cy="3338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C18B3B-5026-926C-8173-F44FEEB8932B}"/>
              </a:ext>
            </a:extLst>
          </p:cNvPr>
          <p:cNvSpPr txBox="1"/>
          <p:nvPr/>
        </p:nvSpPr>
        <p:spPr>
          <a:xfrm>
            <a:off x="499671" y="5097829"/>
            <a:ext cx="3786408" cy="3795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aseline="-25000"/>
              <a:t>Figures from Aslin et. Al.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F3AEF7-B6BF-992A-3020-13F4B1BC1A94}"/>
              </a:ext>
            </a:extLst>
          </p:cNvPr>
          <p:cNvSpPr/>
          <p:nvPr/>
        </p:nvSpPr>
        <p:spPr>
          <a:xfrm>
            <a:off x="-2471" y="-9211"/>
            <a:ext cx="5609642" cy="1163415"/>
          </a:xfrm>
          <a:prstGeom prst="rect">
            <a:avLst/>
          </a:prstGeom>
          <a:solidFill>
            <a:srgbClr val="67C9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0BF3E4-1C9F-A259-5604-F64422DF20D5}"/>
              </a:ext>
            </a:extLst>
          </p:cNvPr>
          <p:cNvSpPr/>
          <p:nvPr/>
        </p:nvSpPr>
        <p:spPr>
          <a:xfrm>
            <a:off x="-3574" y="3089"/>
            <a:ext cx="5432261" cy="1035664"/>
          </a:xfrm>
          <a:prstGeom prst="rect">
            <a:avLst/>
          </a:prstGeom>
          <a:solidFill>
            <a:srgbClr val="D40C2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80CBC7-BCA6-90D8-F310-90BD61C40289}"/>
              </a:ext>
            </a:extLst>
          </p:cNvPr>
          <p:cNvSpPr txBox="1"/>
          <p:nvPr/>
        </p:nvSpPr>
        <p:spPr>
          <a:xfrm>
            <a:off x="-377867" y="2440"/>
            <a:ext cx="560378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err="1">
                <a:latin typeface="Century Schoolbook"/>
                <a:ea typeface="Calibri"/>
                <a:cs typeface="Calibri"/>
              </a:rPr>
              <a:t>Ripplocations</a:t>
            </a:r>
            <a:r>
              <a:rPr lang="en-US" sz="3600">
                <a:latin typeface="Century Schoolbook"/>
                <a:ea typeface="Calibri"/>
                <a:cs typeface="Calibri"/>
              </a:rPr>
              <a:t>: Theory</a:t>
            </a:r>
          </a:p>
          <a:p>
            <a:pPr algn="ctr"/>
            <a:endParaRPr lang="en-US" sz="3600">
              <a:latin typeface="Century Schoolbook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6961FB-DB03-D093-6754-A193068EB4C3}"/>
              </a:ext>
            </a:extLst>
          </p:cNvPr>
          <p:cNvSpPr txBox="1"/>
          <p:nvPr/>
        </p:nvSpPr>
        <p:spPr>
          <a:xfrm>
            <a:off x="5745748" y="4814521"/>
            <a:ext cx="518340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aseline="-25000" dirty="0" err="1"/>
              <a:t>Ripplocations</a:t>
            </a:r>
            <a:r>
              <a:rPr lang="en-US" sz="2800" baseline="-25000" dirty="0"/>
              <a:t> are reversible atomic dislocations formed by placing c-axis strain in layered materials. </a:t>
            </a:r>
          </a:p>
        </p:txBody>
      </p:sp>
    </p:spTree>
    <p:extLst>
      <p:ext uri="{BB962C8B-B14F-4D97-AF65-F5344CB8AC3E}">
        <p14:creationId xmlns:p14="http://schemas.microsoft.com/office/powerpoint/2010/main" val="4031120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E8EAA-9198-DA60-6FC9-5FFB07544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F533D2FD-09F7-4D2C-C76F-BCF3F216C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35" y="1432414"/>
            <a:ext cx="3676650" cy="3629025"/>
          </a:xfrm>
          <a:prstGeom prst="rect">
            <a:avLst/>
          </a:prstGeom>
        </p:spPr>
      </p:pic>
      <p:pic>
        <p:nvPicPr>
          <p:cNvPr id="3" name="Picture 2" descr="A close-up of a rectangular object&#10;&#10;Description automatically generated">
            <a:extLst>
              <a:ext uri="{FF2B5EF4-FFF2-40B4-BE49-F238E27FC236}">
                <a16:creationId xmlns:a16="http://schemas.microsoft.com/office/drawing/2014/main" id="{BB201960-0834-775C-AEFE-F3CDFCBB5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0" y="1418981"/>
            <a:ext cx="3676650" cy="3629025"/>
          </a:xfrm>
          <a:prstGeom prst="rect">
            <a:avLst/>
          </a:prstGeom>
        </p:spPr>
      </p:pic>
      <p:pic>
        <p:nvPicPr>
          <p:cNvPr id="4" name="Picture 3" descr="A close-up of a surface&#10;&#10;AI-generated content may be incorrect.">
            <a:extLst>
              <a:ext uri="{FF2B5EF4-FFF2-40B4-BE49-F238E27FC236}">
                <a16:creationId xmlns:a16="http://schemas.microsoft.com/office/drawing/2014/main" id="{FBF44E96-8E04-DE91-36A6-15AB362A7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135" y="1405547"/>
            <a:ext cx="3676650" cy="36766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151679-B14B-A05B-AD16-78FFBA76BE97}"/>
              </a:ext>
            </a:extLst>
          </p:cNvPr>
          <p:cNvSpPr/>
          <p:nvPr/>
        </p:nvSpPr>
        <p:spPr>
          <a:xfrm>
            <a:off x="-2471" y="-9211"/>
            <a:ext cx="5609642" cy="1163415"/>
          </a:xfrm>
          <a:prstGeom prst="rect">
            <a:avLst/>
          </a:prstGeom>
          <a:solidFill>
            <a:srgbClr val="67C9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328775-6655-E380-A63E-40D2D2FDC5CB}"/>
              </a:ext>
            </a:extLst>
          </p:cNvPr>
          <p:cNvSpPr/>
          <p:nvPr/>
        </p:nvSpPr>
        <p:spPr>
          <a:xfrm>
            <a:off x="-3574" y="3089"/>
            <a:ext cx="5432261" cy="1035664"/>
          </a:xfrm>
          <a:prstGeom prst="rect">
            <a:avLst/>
          </a:prstGeom>
          <a:solidFill>
            <a:srgbClr val="D40C2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BC2A6-4CC7-6D81-69C8-FEE9CC76CDC1}"/>
              </a:ext>
            </a:extLst>
          </p:cNvPr>
          <p:cNvSpPr txBox="1"/>
          <p:nvPr/>
        </p:nvSpPr>
        <p:spPr>
          <a:xfrm>
            <a:off x="-377867" y="2440"/>
            <a:ext cx="560378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err="1">
                <a:latin typeface="Century Schoolbook"/>
                <a:ea typeface="Calibri"/>
                <a:cs typeface="Calibri"/>
              </a:rPr>
              <a:t>Ripplocations</a:t>
            </a:r>
            <a:r>
              <a:rPr lang="en-US" sz="3600">
                <a:latin typeface="Century Schoolbook"/>
                <a:ea typeface="Calibri"/>
                <a:cs typeface="Calibri"/>
              </a:rPr>
              <a:t>: Images</a:t>
            </a:r>
          </a:p>
          <a:p>
            <a:pPr algn="ctr"/>
            <a:endParaRPr lang="en-US" sz="3600">
              <a:latin typeface="Century Schoolbook"/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C5BA45-36D5-AC76-B2BB-71B5F812FBDE}"/>
              </a:ext>
            </a:extLst>
          </p:cNvPr>
          <p:cNvSpPr txBox="1"/>
          <p:nvPr/>
        </p:nvSpPr>
        <p:spPr>
          <a:xfrm>
            <a:off x="285972" y="5245189"/>
            <a:ext cx="1031337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V-shaped array structure serves as proxy for the presence of </a:t>
            </a:r>
            <a:r>
              <a:rPr lang="en-US" sz="2000" err="1"/>
              <a:t>ripplocations</a:t>
            </a:r>
            <a:r>
              <a:rPr lang="en-US" sz="2000"/>
              <a:t> that become defined during TEM sample preparation. 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2D4A38F-41EA-E9BF-EF60-657A6CD98ABC}"/>
              </a:ext>
            </a:extLst>
          </p:cNvPr>
          <p:cNvCxnSpPr/>
          <p:nvPr/>
        </p:nvCxnSpPr>
        <p:spPr>
          <a:xfrm flipV="1">
            <a:off x="1341929" y="3162636"/>
            <a:ext cx="1038477" cy="211067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251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279EB-D219-DA63-A3B6-03FD958B1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3C66A8-FA51-8465-A808-8ECD63163815}"/>
              </a:ext>
            </a:extLst>
          </p:cNvPr>
          <p:cNvSpPr/>
          <p:nvPr/>
        </p:nvSpPr>
        <p:spPr>
          <a:xfrm>
            <a:off x="2137" y="-917"/>
            <a:ext cx="12195761" cy="685721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3869F4-5824-9D68-BEC3-02D54B7E59BE}"/>
              </a:ext>
            </a:extLst>
          </p:cNvPr>
          <p:cNvSpPr/>
          <p:nvPr/>
        </p:nvSpPr>
        <p:spPr>
          <a:xfrm>
            <a:off x="302245" y="297641"/>
            <a:ext cx="11583926" cy="6262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349D12-0A87-A400-CE83-A6E974A08556}"/>
              </a:ext>
            </a:extLst>
          </p:cNvPr>
          <p:cNvSpPr txBox="1"/>
          <p:nvPr/>
        </p:nvSpPr>
        <p:spPr>
          <a:xfrm>
            <a:off x="322569" y="294410"/>
            <a:ext cx="651729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latin typeface="Century Schoolbook"/>
                <a:ea typeface="Calibri"/>
                <a:cs typeface="Calibri"/>
              </a:rPr>
              <a:t>Summary and Conclusion</a:t>
            </a:r>
          </a:p>
          <a:p>
            <a:pPr algn="ctr"/>
            <a:endParaRPr lang="en-US" sz="3600">
              <a:latin typeface="Century Schoolbook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3E3EEE-451D-2662-9364-017D0AD70C61}"/>
              </a:ext>
            </a:extLst>
          </p:cNvPr>
          <p:cNvSpPr txBox="1"/>
          <p:nvPr/>
        </p:nvSpPr>
        <p:spPr>
          <a:xfrm>
            <a:off x="1422813" y="1364254"/>
            <a:ext cx="10144920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alibri"/>
              <a:buChar char="-"/>
            </a:pPr>
            <a:r>
              <a:rPr lang="en-US" sz="2800"/>
              <a:t>Minerals at the nanoscale: quartz, albite, amphibole, plagioclase, Fe-Ti </a:t>
            </a:r>
            <a:r>
              <a:rPr lang="en-US" sz="2800" err="1"/>
              <a:t>oxidies</a:t>
            </a:r>
            <a:r>
              <a:rPr lang="en-US" sz="2800"/>
              <a:t>, pyrite, apatite, k-spar, phengite, calcite, and dolomite.</a:t>
            </a:r>
          </a:p>
          <a:p>
            <a:pPr marL="342900" indent="-342900">
              <a:buFont typeface="Calibri"/>
              <a:buChar char="-"/>
            </a:pPr>
            <a:r>
              <a:rPr lang="en-US" sz="2800"/>
              <a:t>Hydrothermal alteration in two waves: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800"/>
              <a:t>1st: K-Spar and Phengite mineral infill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800"/>
              <a:t>2nd: Calcite and Barite infill in veins and </a:t>
            </a:r>
            <a:r>
              <a:rPr lang="en-US" sz="2800" err="1"/>
              <a:t>amygdules</a:t>
            </a:r>
            <a:endParaRPr lang="en-US" sz="2800"/>
          </a:p>
          <a:p>
            <a:pPr marL="342900" indent="-342900">
              <a:buFont typeface="Calibri"/>
              <a:buChar char="-"/>
            </a:pPr>
            <a:r>
              <a:rPr lang="en-US" sz="2800" err="1"/>
              <a:t>Ripplocation</a:t>
            </a:r>
            <a:r>
              <a:rPr lang="en-US" sz="2800"/>
              <a:t> formed in phengite determined from 80 nm arrays. The atomic dislocation accommodated strain from recrystallization and may have provided space for later hydrothermal flow.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CD9290-D76D-E1F0-D8B3-A31177FED0CA}"/>
              </a:ext>
            </a:extLst>
          </p:cNvPr>
          <p:cNvSpPr/>
          <p:nvPr/>
        </p:nvSpPr>
        <p:spPr>
          <a:xfrm>
            <a:off x="142813" y="139759"/>
            <a:ext cx="11339977" cy="6857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50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F2FE3-1D0A-6870-DA70-0CCA5055B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rock&#10;&#10;AI-generated content may be incorrect.">
            <a:extLst>
              <a:ext uri="{FF2B5EF4-FFF2-40B4-BE49-F238E27FC236}">
                <a16:creationId xmlns:a16="http://schemas.microsoft.com/office/drawing/2014/main" id="{5C9D6701-682E-63C4-76B0-239FE76CE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514" y="225267"/>
            <a:ext cx="4562475" cy="2952750"/>
          </a:xfrm>
          <a:prstGeom prst="rect">
            <a:avLst/>
          </a:prstGeom>
        </p:spPr>
      </p:pic>
      <p:pic>
        <p:nvPicPr>
          <p:cNvPr id="3" name="Picture 2" descr="A close-up of a dirty window&#10;&#10;AI-generated content may be incorrect.">
            <a:extLst>
              <a:ext uri="{FF2B5EF4-FFF2-40B4-BE49-F238E27FC236}">
                <a16:creationId xmlns:a16="http://schemas.microsoft.com/office/drawing/2014/main" id="{09ECF8D9-384C-8CF1-336F-6A23B13E7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808912" y="4355317"/>
            <a:ext cx="2743199" cy="15700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C8D1BD-1D23-0290-849A-9F353691DCF8}"/>
              </a:ext>
            </a:extLst>
          </p:cNvPr>
          <p:cNvSpPr/>
          <p:nvPr/>
        </p:nvSpPr>
        <p:spPr>
          <a:xfrm>
            <a:off x="-15559" y="24703"/>
            <a:ext cx="6165013" cy="1163415"/>
          </a:xfrm>
          <a:prstGeom prst="rect">
            <a:avLst/>
          </a:prstGeom>
          <a:solidFill>
            <a:srgbClr val="67C9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3301BB-3681-9419-7990-7C90C3E7F271}"/>
              </a:ext>
            </a:extLst>
          </p:cNvPr>
          <p:cNvSpPr/>
          <p:nvPr/>
        </p:nvSpPr>
        <p:spPr>
          <a:xfrm>
            <a:off x="-14265" y="84744"/>
            <a:ext cx="5981918" cy="1035664"/>
          </a:xfrm>
          <a:prstGeom prst="rect">
            <a:avLst/>
          </a:prstGeom>
          <a:solidFill>
            <a:srgbClr val="D40C2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03F1D1-9E58-AA77-292E-C733E8FD688C}"/>
              </a:ext>
            </a:extLst>
          </p:cNvPr>
          <p:cNvSpPr txBox="1"/>
          <p:nvPr/>
        </p:nvSpPr>
        <p:spPr>
          <a:xfrm>
            <a:off x="439800" y="226025"/>
            <a:ext cx="425083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latin typeface="Century Schoolbook"/>
                <a:ea typeface="Calibri"/>
                <a:cs typeface="Calibri"/>
              </a:rPr>
              <a:t>Goal of Study</a:t>
            </a:r>
          </a:p>
          <a:p>
            <a:pPr algn="ctr"/>
            <a:endParaRPr lang="en-US" sz="3600">
              <a:latin typeface="Century Schoolbook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B1407F-51A3-EA49-2E46-A1C5E6DB0C06}"/>
              </a:ext>
            </a:extLst>
          </p:cNvPr>
          <p:cNvSpPr txBox="1"/>
          <p:nvPr/>
        </p:nvSpPr>
        <p:spPr>
          <a:xfrm>
            <a:off x="207818" y="1441241"/>
            <a:ext cx="7065357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Characterize mesoscale, microscale, and nanoscale mineralogy and fabrics of </a:t>
            </a:r>
            <a:r>
              <a:rPr lang="en-US" sz="2000" err="1"/>
              <a:t>pseudotachylyte</a:t>
            </a:r>
            <a:r>
              <a:rPr lang="en-US" sz="2000"/>
              <a:t> </a:t>
            </a:r>
            <a:endParaRPr lang="en-US"/>
          </a:p>
          <a:p>
            <a:r>
              <a:rPr lang="en-US" sz="2000"/>
              <a:t>(earthquake generated, frictionally melted fault rock)</a:t>
            </a:r>
            <a:endParaRPr lang="en-US"/>
          </a:p>
          <a:p>
            <a:endParaRPr lang="en-US" sz="2000"/>
          </a:p>
          <a:p>
            <a:r>
              <a:rPr lang="en-US" sz="2000" b="1"/>
              <a:t>Mesoscale</a:t>
            </a:r>
            <a:r>
              <a:rPr lang="en-US" sz="2000"/>
              <a:t>: Horiba XGT 5200 micro-XRF at Concord University</a:t>
            </a:r>
          </a:p>
          <a:p>
            <a:endParaRPr lang="en-US" sz="2000"/>
          </a:p>
          <a:p>
            <a:r>
              <a:rPr lang="en-US" sz="2000" b="1"/>
              <a:t>Microscale</a:t>
            </a:r>
            <a:r>
              <a:rPr lang="en-US" sz="2000"/>
              <a:t>: ARL SEMQ electron microprobe with EDS spectrometer at Concord University, Helios FIB SEM at Virginia Tech </a:t>
            </a:r>
            <a:r>
              <a:rPr lang="en-US" sz="2000" err="1"/>
              <a:t>NanoEarth</a:t>
            </a:r>
            <a:r>
              <a:rPr lang="en-US" sz="2000"/>
              <a:t>, FE-SEM at Virginia Tech </a:t>
            </a:r>
            <a:r>
              <a:rPr lang="en-US" sz="2000" err="1"/>
              <a:t>NanoEarth</a:t>
            </a:r>
            <a:endParaRPr lang="en-US" sz="2000"/>
          </a:p>
          <a:p>
            <a:endParaRPr lang="en-US" sz="2000"/>
          </a:p>
          <a:p>
            <a:r>
              <a:rPr lang="en-US" sz="2000" b="1"/>
              <a:t>Nanoscale</a:t>
            </a:r>
            <a:r>
              <a:rPr lang="en-US" sz="2000"/>
              <a:t>: JEOL JEM 2100 TEM at Virginia Tech </a:t>
            </a:r>
            <a:r>
              <a:rPr lang="en-US" sz="2000" err="1"/>
              <a:t>NanoEarth</a:t>
            </a:r>
            <a:r>
              <a:rPr lang="en-US" sz="2000"/>
              <a:t> with assistance of Dr. Charis Horn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60AC5-D551-80E8-D9E4-87B6933A324C}"/>
              </a:ext>
            </a:extLst>
          </p:cNvPr>
          <p:cNvSpPr txBox="1"/>
          <p:nvPr/>
        </p:nvSpPr>
        <p:spPr>
          <a:xfrm>
            <a:off x="7545822" y="3654902"/>
            <a:ext cx="2743199" cy="14773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Sample slab (tonalite gneiss wall rock at top, black </a:t>
            </a:r>
            <a:r>
              <a:rPr lang="en-US" err="1"/>
              <a:t>pseudotachylyte</a:t>
            </a:r>
            <a:r>
              <a:rPr lang="en-US"/>
              <a:t> bottom) and 2.5 cm thin section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CE3783-1C5B-00A0-2E8C-EB073A2C3519}"/>
              </a:ext>
            </a:extLst>
          </p:cNvPr>
          <p:cNvSpPr/>
          <p:nvPr/>
        </p:nvSpPr>
        <p:spPr>
          <a:xfrm>
            <a:off x="10546619" y="1429592"/>
            <a:ext cx="741769" cy="110591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349B20-E24D-FEE5-3AD3-0668D068DD73}"/>
              </a:ext>
            </a:extLst>
          </p:cNvPr>
          <p:cNvCxnSpPr/>
          <p:nvPr/>
        </p:nvCxnSpPr>
        <p:spPr>
          <a:xfrm flipH="1">
            <a:off x="10438725" y="2535504"/>
            <a:ext cx="94408" cy="1247521"/>
          </a:xfrm>
          <a:prstGeom prst="straightConnector1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5CB6A0-EDDD-5138-956E-368ED5E54870}"/>
              </a:ext>
            </a:extLst>
          </p:cNvPr>
          <p:cNvCxnSpPr>
            <a:cxnSpLocks/>
          </p:cNvCxnSpPr>
          <p:nvPr/>
        </p:nvCxnSpPr>
        <p:spPr>
          <a:xfrm>
            <a:off x="11315362" y="2542246"/>
            <a:ext cx="613645" cy="1261008"/>
          </a:xfrm>
          <a:prstGeom prst="straightConnector1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0D6EFE5-62B3-10EC-21F5-981210F98528}"/>
              </a:ext>
            </a:extLst>
          </p:cNvPr>
          <p:cNvCxnSpPr/>
          <p:nvPr/>
        </p:nvCxnSpPr>
        <p:spPr>
          <a:xfrm>
            <a:off x="5099050" y="1993900"/>
            <a:ext cx="2971800" cy="2286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588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A8CEE-FAC9-B6DE-E8C4-F3C8AAFEA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49545B-96A4-D0D7-95C0-8D6E726BFD08}"/>
              </a:ext>
            </a:extLst>
          </p:cNvPr>
          <p:cNvSpPr/>
          <p:nvPr/>
        </p:nvSpPr>
        <p:spPr>
          <a:xfrm>
            <a:off x="-15559" y="24703"/>
            <a:ext cx="6165013" cy="1163415"/>
          </a:xfrm>
          <a:prstGeom prst="rect">
            <a:avLst/>
          </a:prstGeom>
          <a:solidFill>
            <a:srgbClr val="67C9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F0A47F-9C54-6863-B9D8-9DC894F4EE07}"/>
              </a:ext>
            </a:extLst>
          </p:cNvPr>
          <p:cNvSpPr/>
          <p:nvPr/>
        </p:nvSpPr>
        <p:spPr>
          <a:xfrm>
            <a:off x="-14265" y="84744"/>
            <a:ext cx="5981918" cy="1035664"/>
          </a:xfrm>
          <a:prstGeom prst="rect">
            <a:avLst/>
          </a:prstGeom>
          <a:solidFill>
            <a:srgbClr val="D40C2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BF8A97-773A-4FE6-D56B-AA197C27F987}"/>
              </a:ext>
            </a:extLst>
          </p:cNvPr>
          <p:cNvSpPr txBox="1"/>
          <p:nvPr/>
        </p:nvSpPr>
        <p:spPr>
          <a:xfrm>
            <a:off x="439800" y="226025"/>
            <a:ext cx="425083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entury Schoolbook"/>
                <a:ea typeface="Calibri"/>
                <a:cs typeface="Calibri"/>
              </a:rPr>
              <a:t>Instrumentation</a:t>
            </a:r>
          </a:p>
          <a:p>
            <a:pPr algn="ctr"/>
            <a:endParaRPr lang="en-US" sz="3600">
              <a:latin typeface="Century Schoolbook"/>
              <a:ea typeface="Calibri"/>
              <a:cs typeface="Calibri"/>
            </a:endParaRPr>
          </a:p>
        </p:txBody>
      </p:sp>
      <p:pic>
        <p:nvPicPr>
          <p:cNvPr id="15" name="Picture 14" descr="A white machine with a black and white object on a table with two monitors&#10;&#10;AI-generated content may be incorrect.">
            <a:extLst>
              <a:ext uri="{FF2B5EF4-FFF2-40B4-BE49-F238E27FC236}">
                <a16:creationId xmlns:a16="http://schemas.microsoft.com/office/drawing/2014/main" id="{6F62E990-5AD5-599A-0F92-23EA84193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985" y="3617816"/>
            <a:ext cx="4194616" cy="3134620"/>
          </a:xfrm>
          <a:prstGeom prst="rect">
            <a:avLst/>
          </a:prstGeom>
        </p:spPr>
      </p:pic>
      <p:pic>
        <p:nvPicPr>
          <p:cNvPr id="17" name="Picture 16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15DADD90-700C-9D12-8FD3-B04BDD7A8F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99" t="-64" r="-215" b="1471"/>
          <a:stretch>
            <a:fillRect/>
          </a:stretch>
        </p:blipFill>
        <p:spPr>
          <a:xfrm>
            <a:off x="7573201" y="85180"/>
            <a:ext cx="2932911" cy="3342988"/>
          </a:xfrm>
          <a:prstGeom prst="rect">
            <a:avLst/>
          </a:prstGeom>
        </p:spPr>
      </p:pic>
      <p:pic>
        <p:nvPicPr>
          <p:cNvPr id="18" name="Picture 17" descr="Two men sitting at a desk with computers&#10;&#10;AI-generated content may be incorrect.">
            <a:extLst>
              <a:ext uri="{FF2B5EF4-FFF2-40B4-BE49-F238E27FC236}">
                <a16:creationId xmlns:a16="http://schemas.microsoft.com/office/drawing/2014/main" id="{1C58A424-01F5-8EF9-EE7F-17228CE0D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02" y="1191586"/>
            <a:ext cx="3600956" cy="2697346"/>
          </a:xfrm>
          <a:prstGeom prst="rect">
            <a:avLst/>
          </a:prstGeom>
        </p:spPr>
      </p:pic>
      <p:pic>
        <p:nvPicPr>
          <p:cNvPr id="19" name="Picture 18" descr="A person wearing blue gloves and a black shirt and blue gloves standing on a white table with a large machine&#10;&#10;AI-generated content may be incorrect.">
            <a:extLst>
              <a:ext uri="{FF2B5EF4-FFF2-40B4-BE49-F238E27FC236}">
                <a16:creationId xmlns:a16="http://schemas.microsoft.com/office/drawing/2014/main" id="{ED3AA9AD-3ED4-A01F-AABE-AF9FDA14E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06" y="3969322"/>
            <a:ext cx="3595604" cy="270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41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8415E-3C06-A344-C9FD-D791B08EE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greenland with a map of the north pole&#10;&#10;AI-generated content may be incorrect.">
            <a:extLst>
              <a:ext uri="{FF2B5EF4-FFF2-40B4-BE49-F238E27FC236}">
                <a16:creationId xmlns:a16="http://schemas.microsoft.com/office/drawing/2014/main" id="{344332D5-DC37-9A3C-19C7-6F13A7931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11" y="297473"/>
            <a:ext cx="3892624" cy="6215184"/>
          </a:xfrm>
          <a:prstGeom prst="rect">
            <a:avLst/>
          </a:prstGeom>
        </p:spPr>
      </p:pic>
      <p:pic>
        <p:nvPicPr>
          <p:cNvPr id="3" name="Picture 2" descr="A person standing on a rocky cliff&#10;&#10;AI-generated content may be incorrect.">
            <a:extLst>
              <a:ext uri="{FF2B5EF4-FFF2-40B4-BE49-F238E27FC236}">
                <a16:creationId xmlns:a16="http://schemas.microsoft.com/office/drawing/2014/main" id="{EFD40221-492C-E330-75DB-4CDFE3298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979" y="547667"/>
            <a:ext cx="3044857" cy="4565513"/>
          </a:xfrm>
          <a:prstGeom prst="rect">
            <a:avLst/>
          </a:prstGeom>
        </p:spPr>
      </p:pic>
      <p:pic>
        <p:nvPicPr>
          <p:cNvPr id="4" name="Picture 3" descr="A boat on the water&#10;&#10;AI-generated content may be incorrect.">
            <a:extLst>
              <a:ext uri="{FF2B5EF4-FFF2-40B4-BE49-F238E27FC236}">
                <a16:creationId xmlns:a16="http://schemas.microsoft.com/office/drawing/2014/main" id="{C0B50B14-63BC-6662-00FD-34A1D7B08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244" y="1694611"/>
            <a:ext cx="4758667" cy="3416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2F5F8B-6512-D055-6A31-8A626A1043EC}"/>
              </a:ext>
            </a:extLst>
          </p:cNvPr>
          <p:cNvSpPr/>
          <p:nvPr/>
        </p:nvSpPr>
        <p:spPr>
          <a:xfrm>
            <a:off x="7790056" y="5165"/>
            <a:ext cx="4416321" cy="1163415"/>
          </a:xfrm>
          <a:prstGeom prst="rect">
            <a:avLst/>
          </a:prstGeom>
          <a:solidFill>
            <a:srgbClr val="67C9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201D47-AFF6-9F19-EF71-8C0034D723B6}"/>
              </a:ext>
            </a:extLst>
          </p:cNvPr>
          <p:cNvSpPr/>
          <p:nvPr/>
        </p:nvSpPr>
        <p:spPr>
          <a:xfrm>
            <a:off x="7918350" y="74975"/>
            <a:ext cx="4282072" cy="1035664"/>
          </a:xfrm>
          <a:prstGeom prst="rect">
            <a:avLst/>
          </a:prstGeom>
          <a:solidFill>
            <a:srgbClr val="D40C2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FE90CB-32F9-B052-D505-DE03C47EE52D}"/>
              </a:ext>
            </a:extLst>
          </p:cNvPr>
          <p:cNvSpPr txBox="1"/>
          <p:nvPr/>
        </p:nvSpPr>
        <p:spPr>
          <a:xfrm>
            <a:off x="7864415" y="177179"/>
            <a:ext cx="425083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latin typeface="Century Schoolbook"/>
                <a:ea typeface="Calibri"/>
                <a:cs typeface="Calibri"/>
              </a:rPr>
              <a:t>Geologic Setting</a:t>
            </a:r>
          </a:p>
          <a:p>
            <a:pPr algn="ctr"/>
            <a:endParaRPr lang="en-US" sz="3600">
              <a:latin typeface="Century Schoolbook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F1B8B-452F-CCC7-91F2-1661101C6A51}"/>
              </a:ext>
            </a:extLst>
          </p:cNvPr>
          <p:cNvSpPr txBox="1"/>
          <p:nvPr/>
        </p:nvSpPr>
        <p:spPr>
          <a:xfrm>
            <a:off x="4832069" y="5484264"/>
            <a:ext cx="668132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/>
              <a:t>Ikertôq</a:t>
            </a:r>
            <a:r>
              <a:rPr lang="en-US" b="1"/>
              <a:t> shear zone (located at blue arrow) </a:t>
            </a:r>
            <a:r>
              <a:rPr lang="en-US"/>
              <a:t>– Lower-crustal (&gt;20-30 km deep), granulite-grade supracrustal gneisses cut by upper-crustal (&lt;10-15 km deep), seismically active, brittle deformation zones </a:t>
            </a:r>
          </a:p>
        </p:txBody>
      </p:sp>
    </p:spTree>
    <p:extLst>
      <p:ext uri="{BB962C8B-B14F-4D97-AF65-F5344CB8AC3E}">
        <p14:creationId xmlns:p14="http://schemas.microsoft.com/office/powerpoint/2010/main" val="1935980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4C0F4-23D6-8AB9-21A6-657E0045A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and black image&#10;&#10;AI-generated content may be incorrect.">
            <a:extLst>
              <a:ext uri="{FF2B5EF4-FFF2-40B4-BE49-F238E27FC236}">
                <a16:creationId xmlns:a16="http://schemas.microsoft.com/office/drawing/2014/main" id="{DC0B27B3-18F6-4ADB-44C8-B836ED2CF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46" y="181597"/>
            <a:ext cx="2748592" cy="30364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FE8DF4-86FE-4C67-61A9-27868E95F235}"/>
              </a:ext>
            </a:extLst>
          </p:cNvPr>
          <p:cNvSpPr/>
          <p:nvPr/>
        </p:nvSpPr>
        <p:spPr>
          <a:xfrm>
            <a:off x="7790056" y="5165"/>
            <a:ext cx="4416321" cy="1163415"/>
          </a:xfrm>
          <a:prstGeom prst="rect">
            <a:avLst/>
          </a:prstGeom>
          <a:solidFill>
            <a:srgbClr val="67C9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42283B-ED63-E7D1-6ACE-F85E5D7A1AA8}"/>
              </a:ext>
            </a:extLst>
          </p:cNvPr>
          <p:cNvSpPr/>
          <p:nvPr/>
        </p:nvSpPr>
        <p:spPr>
          <a:xfrm>
            <a:off x="7918350" y="74975"/>
            <a:ext cx="4282072" cy="1035664"/>
          </a:xfrm>
          <a:prstGeom prst="rect">
            <a:avLst/>
          </a:prstGeom>
          <a:solidFill>
            <a:srgbClr val="D40C2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BFB334-EF9D-D8D8-05E9-D55FFE3F9E70}"/>
              </a:ext>
            </a:extLst>
          </p:cNvPr>
          <p:cNvSpPr txBox="1"/>
          <p:nvPr/>
        </p:nvSpPr>
        <p:spPr>
          <a:xfrm>
            <a:off x="7864415" y="177179"/>
            <a:ext cx="4250835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Century Schoolbook"/>
                <a:ea typeface="Calibri"/>
                <a:cs typeface="Calibri"/>
              </a:rPr>
              <a:t>Mesoscale</a:t>
            </a:r>
          </a:p>
          <a:p>
            <a:pPr algn="ctr"/>
            <a:r>
              <a:rPr lang="en-US" sz="2800">
                <a:latin typeface="Century Schoolbook"/>
                <a:ea typeface="Calibri"/>
                <a:cs typeface="Calibri"/>
              </a:rPr>
              <a:t>Features</a:t>
            </a:r>
          </a:p>
          <a:p>
            <a:pPr algn="ctr"/>
            <a:endParaRPr lang="en-US" sz="2800">
              <a:latin typeface="Century Schoolbook"/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1A774B-C01F-683F-7E2C-4A7EF8B2F299}"/>
              </a:ext>
            </a:extLst>
          </p:cNvPr>
          <p:cNvSpPr txBox="1"/>
          <p:nvPr/>
        </p:nvSpPr>
        <p:spPr>
          <a:xfrm>
            <a:off x="3739869" y="374931"/>
            <a:ext cx="3822138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Mesoscale</a:t>
            </a:r>
            <a:r>
              <a:rPr lang="en-US" sz="2000" dirty="0"/>
              <a:t>: Micro-XRF EDS </a:t>
            </a:r>
            <a:r>
              <a:rPr lang="en-US" sz="2000"/>
              <a:t>maps</a:t>
            </a:r>
            <a:r>
              <a:rPr lang="en-US" sz="2000" dirty="0"/>
              <a:t> showing visible quartz survivor clasts</a:t>
            </a:r>
            <a:r>
              <a:rPr lang="en-US" sz="2000"/>
              <a:t> and </a:t>
            </a:r>
            <a:r>
              <a:rPr lang="en-US" sz="2000" dirty="0"/>
              <a:t>local silica-enriched bands</a:t>
            </a:r>
            <a:r>
              <a:rPr lang="en-US" sz="2000"/>
              <a:t> (yellow);</a:t>
            </a:r>
            <a:r>
              <a:rPr lang="en-US" sz="2000" dirty="0"/>
              <a:t> Fe </a:t>
            </a:r>
            <a:r>
              <a:rPr lang="en-US" sz="2000"/>
              <a:t>(green) and</a:t>
            </a:r>
            <a:r>
              <a:rPr lang="en-US" sz="2000" dirty="0"/>
              <a:t> K </a:t>
            </a:r>
            <a:r>
              <a:rPr lang="en-US" sz="2000"/>
              <a:t>(blue) enrichment</a:t>
            </a:r>
            <a:r>
              <a:rPr lang="en-US" sz="2000" dirty="0"/>
              <a:t> in the matrix with banding </a:t>
            </a:r>
            <a:r>
              <a:rPr lang="en-US" sz="2000"/>
              <a:t>showing local</a:t>
            </a:r>
            <a:r>
              <a:rPr lang="en-US" sz="2000" dirty="0"/>
              <a:t> depletion of the two elements</a:t>
            </a:r>
          </a:p>
        </p:txBody>
      </p:sp>
      <p:pic>
        <p:nvPicPr>
          <p:cNvPr id="11" name="Picture 10" descr="A close-up of a rock&#10;&#10;AI-generated content may be incorrect.">
            <a:extLst>
              <a:ext uri="{FF2B5EF4-FFF2-40B4-BE49-F238E27FC236}">
                <a16:creationId xmlns:a16="http://schemas.microsoft.com/office/drawing/2014/main" id="{998A18FF-6581-8848-4B7C-A2E9F7853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434" y="1742524"/>
            <a:ext cx="4562475" cy="29527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F4FCF0A-CB3B-8FBB-7B19-A1AC349E0BBF}"/>
              </a:ext>
            </a:extLst>
          </p:cNvPr>
          <p:cNvSpPr/>
          <p:nvPr/>
        </p:nvSpPr>
        <p:spPr>
          <a:xfrm>
            <a:off x="9993663" y="2663627"/>
            <a:ext cx="1793732" cy="191511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black image of a stone wall&#10;&#10;AI-generated content may be incorrect.">
            <a:extLst>
              <a:ext uri="{FF2B5EF4-FFF2-40B4-BE49-F238E27FC236}">
                <a16:creationId xmlns:a16="http://schemas.microsoft.com/office/drawing/2014/main" id="{5A8B08FE-4CDE-FF98-8898-693254396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95" y="3226044"/>
            <a:ext cx="2755656" cy="3137389"/>
          </a:xfrm>
          <a:prstGeom prst="rect">
            <a:avLst/>
          </a:prstGeom>
        </p:spPr>
      </p:pic>
      <p:pic>
        <p:nvPicPr>
          <p:cNvPr id="15" name="Picture 14" descr="A green and black speckled surface&#10;&#10;AI-generated content may be incorrect.">
            <a:extLst>
              <a:ext uri="{FF2B5EF4-FFF2-40B4-BE49-F238E27FC236}">
                <a16:creationId xmlns:a16="http://schemas.microsoft.com/office/drawing/2014/main" id="{7F69347D-1DFB-8E48-8EA0-59C187F9E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9295" y="3214321"/>
            <a:ext cx="2743933" cy="305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63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4BFBA5A9-1807-4653-938C-60A637204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00" y="3429072"/>
            <a:ext cx="3200400" cy="2673899"/>
          </a:xfrm>
          <a:prstGeom prst="rect">
            <a:avLst/>
          </a:prstGeom>
        </p:spPr>
      </p:pic>
      <p:pic>
        <p:nvPicPr>
          <p:cNvPr id="6" name="Picture 5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E399DC22-5782-C98E-A57D-41CDC508C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617" y="3429071"/>
            <a:ext cx="3200400" cy="2673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714893-F8E3-DF58-F4C8-5E5C11FCE1B2}"/>
              </a:ext>
            </a:extLst>
          </p:cNvPr>
          <p:cNvSpPr txBox="1"/>
          <p:nvPr/>
        </p:nvSpPr>
        <p:spPr>
          <a:xfrm>
            <a:off x="8127984" y="3827439"/>
            <a:ext cx="3786700" cy="23391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/>
          </a:p>
          <a:p>
            <a:endParaRPr lang="en-US"/>
          </a:p>
          <a:p>
            <a:r>
              <a:rPr lang="en-US" b="1" dirty="0"/>
              <a:t>Microscale</a:t>
            </a:r>
            <a:r>
              <a:rPr lang="en-US" dirty="0"/>
              <a:t>: Electron microprobe EDS element maps showing clustering of elements, microlites 1 to 100 µm in length which </a:t>
            </a:r>
            <a:r>
              <a:rPr lang="en-US"/>
              <a:t>are Fe</a:t>
            </a:r>
            <a:r>
              <a:rPr lang="en-US" dirty="0"/>
              <a:t> and Ti oxides, amphiboles, plagioclases, calcite, and micas.   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C8F31B-8025-D878-836B-BAFF13A05555}"/>
              </a:ext>
            </a:extLst>
          </p:cNvPr>
          <p:cNvSpPr/>
          <p:nvPr/>
        </p:nvSpPr>
        <p:spPr>
          <a:xfrm>
            <a:off x="7790056" y="5165"/>
            <a:ext cx="4416321" cy="1163415"/>
          </a:xfrm>
          <a:prstGeom prst="rect">
            <a:avLst/>
          </a:prstGeom>
          <a:solidFill>
            <a:srgbClr val="67C9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E78AFB-14C2-86C6-AC7F-F76DA5284CCC}"/>
              </a:ext>
            </a:extLst>
          </p:cNvPr>
          <p:cNvSpPr/>
          <p:nvPr/>
        </p:nvSpPr>
        <p:spPr>
          <a:xfrm>
            <a:off x="7918350" y="74975"/>
            <a:ext cx="4282072" cy="1035664"/>
          </a:xfrm>
          <a:prstGeom prst="rect">
            <a:avLst/>
          </a:prstGeom>
          <a:solidFill>
            <a:srgbClr val="D40C2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53FFDF-ED3D-1ECB-7881-D6C86076F490}"/>
              </a:ext>
            </a:extLst>
          </p:cNvPr>
          <p:cNvSpPr txBox="1"/>
          <p:nvPr/>
        </p:nvSpPr>
        <p:spPr>
          <a:xfrm>
            <a:off x="7864415" y="177179"/>
            <a:ext cx="4250835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Century Schoolbook"/>
                <a:ea typeface="Calibri"/>
                <a:cs typeface="Calibri"/>
              </a:rPr>
              <a:t>Microscale</a:t>
            </a:r>
          </a:p>
          <a:p>
            <a:pPr algn="ctr"/>
            <a:r>
              <a:rPr lang="en-US" sz="2800">
                <a:latin typeface="Century Schoolbook"/>
                <a:ea typeface="Calibri"/>
                <a:cs typeface="Calibri"/>
              </a:rPr>
              <a:t>Features</a:t>
            </a:r>
          </a:p>
          <a:p>
            <a:pPr algn="ctr"/>
            <a:endParaRPr lang="en-US" sz="2800">
              <a:latin typeface="Century Schoolbook"/>
              <a:ea typeface="Calibri"/>
              <a:cs typeface="Calibri"/>
            </a:endParaRPr>
          </a:p>
        </p:txBody>
      </p:sp>
      <p:pic>
        <p:nvPicPr>
          <p:cNvPr id="7" name="Picture 6" descr="A close up of a surface&#10;&#10;AI-generated content may be incorrect.">
            <a:extLst>
              <a:ext uri="{FF2B5EF4-FFF2-40B4-BE49-F238E27FC236}">
                <a16:creationId xmlns:a16="http://schemas.microsoft.com/office/drawing/2014/main" id="{76068229-904B-22FB-BE47-C035483B1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85" y="310662"/>
            <a:ext cx="27432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45DC5-29BA-5CC1-E0AF-6AE7D1F5F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015" y="29893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30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background&#10;&#10;AI-generated content may be incorrect.">
            <a:extLst>
              <a:ext uri="{FF2B5EF4-FFF2-40B4-BE49-F238E27FC236}">
                <a16:creationId xmlns:a16="http://schemas.microsoft.com/office/drawing/2014/main" id="{22F673ED-74F0-BD2D-4424-9E249FF57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15529"/>
            <a:ext cx="2289775" cy="2321225"/>
          </a:xfrm>
          <a:prstGeom prst="rect">
            <a:avLst/>
          </a:prstGeom>
        </p:spPr>
      </p:pic>
      <p:pic>
        <p:nvPicPr>
          <p:cNvPr id="5" name="Picture 4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C1732E21-A3AF-2456-D7A1-7AFBEF557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322718"/>
            <a:ext cx="2275758" cy="2311701"/>
          </a:xfrm>
          <a:prstGeom prst="rect">
            <a:avLst/>
          </a:prstGeom>
        </p:spPr>
      </p:pic>
      <p:pic>
        <p:nvPicPr>
          <p:cNvPr id="6" name="Picture 5" descr="A screen shot of a black background&#10;&#10;AI-generated content may be incorrect.">
            <a:extLst>
              <a:ext uri="{FF2B5EF4-FFF2-40B4-BE49-F238E27FC236}">
                <a16:creationId xmlns:a16="http://schemas.microsoft.com/office/drawing/2014/main" id="{FB786449-64E6-4CEC-328D-F8B9C91C9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1315528"/>
            <a:ext cx="2290135" cy="2326078"/>
          </a:xfrm>
          <a:prstGeom prst="rect">
            <a:avLst/>
          </a:prstGeom>
        </p:spPr>
      </p:pic>
      <p:pic>
        <p:nvPicPr>
          <p:cNvPr id="2" name="Picture 1" descr="A yellow and black background&#10;&#10;AI-generated content may be incorrect.">
            <a:extLst>
              <a:ext uri="{FF2B5EF4-FFF2-40B4-BE49-F238E27FC236}">
                <a16:creationId xmlns:a16="http://schemas.microsoft.com/office/drawing/2014/main" id="{9CE44CD5-2AD7-C512-D8A1-363DB4831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1344284"/>
            <a:ext cx="2290134" cy="23117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7F7839-519B-4C54-ECC4-ACACA9282FC9}"/>
              </a:ext>
            </a:extLst>
          </p:cNvPr>
          <p:cNvSpPr/>
          <p:nvPr/>
        </p:nvSpPr>
        <p:spPr>
          <a:xfrm>
            <a:off x="7646284" y="5166"/>
            <a:ext cx="4560095" cy="1220925"/>
          </a:xfrm>
          <a:prstGeom prst="rect">
            <a:avLst/>
          </a:prstGeom>
          <a:solidFill>
            <a:srgbClr val="67C9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05FDA1-5053-402C-A9F2-6DA2090CD3A2}"/>
              </a:ext>
            </a:extLst>
          </p:cNvPr>
          <p:cNvSpPr/>
          <p:nvPr/>
        </p:nvSpPr>
        <p:spPr>
          <a:xfrm>
            <a:off x="7788955" y="118108"/>
            <a:ext cx="4411469" cy="1093175"/>
          </a:xfrm>
          <a:prstGeom prst="rect">
            <a:avLst/>
          </a:prstGeom>
          <a:solidFill>
            <a:srgbClr val="D40C2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BF3C59-562C-3D32-F099-5166BFBDB66B}"/>
              </a:ext>
            </a:extLst>
          </p:cNvPr>
          <p:cNvSpPr txBox="1"/>
          <p:nvPr/>
        </p:nvSpPr>
        <p:spPr>
          <a:xfrm>
            <a:off x="7648754" y="119670"/>
            <a:ext cx="455275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latin typeface="Century Schoolbook"/>
                <a:ea typeface="Calibri"/>
                <a:cs typeface="Calibri"/>
              </a:rPr>
              <a:t>Nanoscale Features</a:t>
            </a:r>
            <a:endParaRPr lang="en-US"/>
          </a:p>
          <a:p>
            <a:pPr algn="ctr"/>
            <a:endParaRPr lang="en-US" sz="3600">
              <a:latin typeface="Century Schoolbook"/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CAA399-ED4F-2CD0-33E4-59D93CA34A19}"/>
              </a:ext>
            </a:extLst>
          </p:cNvPr>
          <p:cNvSpPr txBox="1"/>
          <p:nvPr/>
        </p:nvSpPr>
        <p:spPr>
          <a:xfrm>
            <a:off x="1051909" y="3504155"/>
            <a:ext cx="99203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err="1"/>
              <a:t>FeO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327767-7FFC-4550-1CF5-DA300D265E1E}"/>
              </a:ext>
            </a:extLst>
          </p:cNvPr>
          <p:cNvSpPr txBox="1"/>
          <p:nvPr/>
        </p:nvSpPr>
        <p:spPr>
          <a:xfrm>
            <a:off x="4116498" y="3504154"/>
            <a:ext cx="99203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/>
              <a:t>TiO</a:t>
            </a:r>
            <a:r>
              <a:rPr lang="en-US" sz="3200" baseline="-2500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4588E3-149F-57E4-F609-2E40C0FCDEF2}"/>
              </a:ext>
            </a:extLst>
          </p:cNvPr>
          <p:cNvSpPr txBox="1"/>
          <p:nvPr/>
        </p:nvSpPr>
        <p:spPr>
          <a:xfrm>
            <a:off x="8372195" y="3504153"/>
            <a:ext cx="218535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/>
              <a:t>FeTiO</a:t>
            </a:r>
            <a:r>
              <a:rPr lang="en-US" sz="3200" baseline="-25000"/>
              <a:t>3</a:t>
            </a:r>
          </a:p>
        </p:txBody>
      </p:sp>
      <p:pic>
        <p:nvPicPr>
          <p:cNvPr id="8" name="Picture 7" descr="A screen shot of a black background&#10;&#10;AI-generated content may be incorrect.">
            <a:extLst>
              <a:ext uri="{FF2B5EF4-FFF2-40B4-BE49-F238E27FC236}">
                <a16:creationId xmlns:a16="http://schemas.microsoft.com/office/drawing/2014/main" id="{1033E8D6-12BC-F85D-BA2B-118EF6682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4478" y="4065711"/>
            <a:ext cx="2282394" cy="2292163"/>
          </a:xfrm>
          <a:prstGeom prst="rect">
            <a:avLst/>
          </a:prstGeom>
        </p:spPr>
      </p:pic>
      <p:pic>
        <p:nvPicPr>
          <p:cNvPr id="15" name="Picture 1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CC6EFF5-2D3E-A122-26A9-B1E3B86B1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2483" y="4060552"/>
            <a:ext cx="2282393" cy="23070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879C60-AE00-6A9F-A8BE-D229BA98D215}"/>
              </a:ext>
            </a:extLst>
          </p:cNvPr>
          <p:cNvSpPr txBox="1"/>
          <p:nvPr/>
        </p:nvSpPr>
        <p:spPr>
          <a:xfrm>
            <a:off x="4495174" y="6277878"/>
            <a:ext cx="170714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/>
              <a:t>Apatite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046918-F6A5-565E-C91A-9D2E9797EA9A}"/>
              </a:ext>
            </a:extLst>
          </p:cNvPr>
          <p:cNvSpPr txBox="1"/>
          <p:nvPr/>
        </p:nvSpPr>
        <p:spPr>
          <a:xfrm>
            <a:off x="6534989" y="6277877"/>
            <a:ext cx="170714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/>
              <a:t>Pyrite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C36938-9E8D-A276-71D8-577B034AB15F}"/>
              </a:ext>
            </a:extLst>
          </p:cNvPr>
          <p:cNvCxnSpPr/>
          <p:nvPr/>
        </p:nvCxnSpPr>
        <p:spPr>
          <a:xfrm flipH="1" flipV="1">
            <a:off x="1406769" y="2930769"/>
            <a:ext cx="797169" cy="8675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C22BBA-4706-5682-20EB-10BF18FC965E}"/>
              </a:ext>
            </a:extLst>
          </p:cNvPr>
          <p:cNvCxnSpPr/>
          <p:nvPr/>
        </p:nvCxnSpPr>
        <p:spPr>
          <a:xfrm flipV="1">
            <a:off x="5052646" y="3200400"/>
            <a:ext cx="246184" cy="6447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C7C3464-C9E1-245D-1FC0-53D518F5392E}"/>
              </a:ext>
            </a:extLst>
          </p:cNvPr>
          <p:cNvCxnSpPr>
            <a:cxnSpLocks/>
          </p:cNvCxnSpPr>
          <p:nvPr/>
        </p:nvCxnSpPr>
        <p:spPr>
          <a:xfrm flipH="1" flipV="1">
            <a:off x="7033845" y="3364522"/>
            <a:ext cx="1219200" cy="5040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CCB9B8A-E22C-7D6F-6EE5-41F76CFF5619}"/>
              </a:ext>
            </a:extLst>
          </p:cNvPr>
          <p:cNvCxnSpPr>
            <a:cxnSpLocks/>
          </p:cNvCxnSpPr>
          <p:nvPr/>
        </p:nvCxnSpPr>
        <p:spPr>
          <a:xfrm flipV="1">
            <a:off x="9788767" y="3212121"/>
            <a:ext cx="304800" cy="6213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2EDA623-D910-7851-ECD6-38DD68266105}"/>
              </a:ext>
            </a:extLst>
          </p:cNvPr>
          <p:cNvCxnSpPr>
            <a:cxnSpLocks/>
          </p:cNvCxnSpPr>
          <p:nvPr/>
        </p:nvCxnSpPr>
        <p:spPr>
          <a:xfrm flipV="1">
            <a:off x="6588367" y="4560276"/>
            <a:ext cx="187569" cy="19811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C2A46BA-7F5F-DEA4-200C-4C0FE2217378}"/>
              </a:ext>
            </a:extLst>
          </p:cNvPr>
          <p:cNvCxnSpPr>
            <a:cxnSpLocks/>
          </p:cNvCxnSpPr>
          <p:nvPr/>
        </p:nvCxnSpPr>
        <p:spPr>
          <a:xfrm flipH="1" flipV="1">
            <a:off x="3798274" y="5181598"/>
            <a:ext cx="738554" cy="14184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580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BCB6D-1701-E8D6-37C8-12C8FEF8A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BC970932-0081-2D70-FC38-BA6E1D8AF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52" y="3646187"/>
            <a:ext cx="2518735" cy="2570493"/>
          </a:xfrm>
          <a:prstGeom prst="rect">
            <a:avLst/>
          </a:prstGeom>
        </p:spPr>
      </p:pic>
      <p:pic>
        <p:nvPicPr>
          <p:cNvPr id="8" name="Picture 7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071933B3-A45F-C01B-0528-02C2115BC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572" y="3646189"/>
            <a:ext cx="2518735" cy="2570493"/>
          </a:xfrm>
          <a:prstGeom prst="rect">
            <a:avLst/>
          </a:prstGeom>
        </p:spPr>
      </p:pic>
      <p:pic>
        <p:nvPicPr>
          <p:cNvPr id="9" name="Picture 8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67A2757-3193-B41E-406C-F0BD3ACDE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91" y="3646188"/>
            <a:ext cx="2518735" cy="2570493"/>
          </a:xfrm>
          <a:prstGeom prst="rect">
            <a:avLst/>
          </a:prstGeom>
        </p:spPr>
      </p:pic>
      <p:pic>
        <p:nvPicPr>
          <p:cNvPr id="10" name="Picture 9" descr="A yellow and black background&#10;&#10;AI-generated content may be incorrect.">
            <a:extLst>
              <a:ext uri="{FF2B5EF4-FFF2-40B4-BE49-F238E27FC236}">
                <a16:creationId xmlns:a16="http://schemas.microsoft.com/office/drawing/2014/main" id="{C82DEFBC-6755-ABFF-2B74-25797D448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308" y="382528"/>
            <a:ext cx="2518735" cy="2570493"/>
          </a:xfrm>
          <a:prstGeom prst="rect">
            <a:avLst/>
          </a:prstGeom>
        </p:spPr>
      </p:pic>
      <p:pic>
        <p:nvPicPr>
          <p:cNvPr id="11" name="Picture 10" descr="A screen shot of a black background&#10;&#10;AI-generated content may be incorrect.">
            <a:extLst>
              <a:ext uri="{FF2B5EF4-FFF2-40B4-BE49-F238E27FC236}">
                <a16:creationId xmlns:a16="http://schemas.microsoft.com/office/drawing/2014/main" id="{762207DE-1F35-B5BF-3EFD-1BD7DA7C4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326" y="382528"/>
            <a:ext cx="2518735" cy="25704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C748BD-9302-1607-45E5-121194706852}"/>
              </a:ext>
            </a:extLst>
          </p:cNvPr>
          <p:cNvSpPr txBox="1"/>
          <p:nvPr/>
        </p:nvSpPr>
        <p:spPr>
          <a:xfrm>
            <a:off x="1102563" y="2975951"/>
            <a:ext cx="3391729" cy="9130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/>
              <a:t>Calcite: CaCO</a:t>
            </a:r>
            <a:r>
              <a:rPr lang="en-US" sz="3200" baseline="-25000"/>
              <a:t>3</a:t>
            </a:r>
          </a:p>
          <a:p>
            <a:endParaRPr lang="en-US" sz="3200" baseline="-25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308D0D-5937-A320-6808-2ADCB9950418}"/>
              </a:ext>
            </a:extLst>
          </p:cNvPr>
          <p:cNvSpPr txBox="1"/>
          <p:nvPr/>
        </p:nvSpPr>
        <p:spPr>
          <a:xfrm>
            <a:off x="1101306" y="6216991"/>
            <a:ext cx="408228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/>
              <a:t>Dolomite: CaMg(CO</a:t>
            </a:r>
            <a:r>
              <a:rPr lang="en-US" sz="2100" baseline="-25000"/>
              <a:t>3</a:t>
            </a:r>
            <a:r>
              <a:rPr lang="en-US" sz="3200"/>
              <a:t>)</a:t>
            </a:r>
            <a:r>
              <a:rPr lang="en-US" sz="2100" baseline="-25000"/>
              <a:t>2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0374A8-8F42-269E-6031-4CB38B261885}"/>
              </a:ext>
            </a:extLst>
          </p:cNvPr>
          <p:cNvSpPr/>
          <p:nvPr/>
        </p:nvSpPr>
        <p:spPr>
          <a:xfrm>
            <a:off x="7646284" y="5166"/>
            <a:ext cx="4560095" cy="1220925"/>
          </a:xfrm>
          <a:prstGeom prst="rect">
            <a:avLst/>
          </a:prstGeom>
          <a:solidFill>
            <a:srgbClr val="67C9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64F136-4487-C0CE-9B4A-ACCE1F3002DB}"/>
              </a:ext>
            </a:extLst>
          </p:cNvPr>
          <p:cNvSpPr/>
          <p:nvPr/>
        </p:nvSpPr>
        <p:spPr>
          <a:xfrm>
            <a:off x="7788955" y="118108"/>
            <a:ext cx="4411469" cy="1093175"/>
          </a:xfrm>
          <a:prstGeom prst="rect">
            <a:avLst/>
          </a:prstGeom>
          <a:solidFill>
            <a:srgbClr val="D40C2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95CCFF-91CE-618B-00FE-1618453D5BAD}"/>
              </a:ext>
            </a:extLst>
          </p:cNvPr>
          <p:cNvSpPr txBox="1"/>
          <p:nvPr/>
        </p:nvSpPr>
        <p:spPr>
          <a:xfrm>
            <a:off x="7433094" y="119670"/>
            <a:ext cx="509909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latin typeface="Century Schoolbook"/>
                <a:ea typeface="Calibri"/>
                <a:cs typeface="Calibri"/>
              </a:rPr>
              <a:t>Nanoscale Features</a:t>
            </a:r>
          </a:p>
          <a:p>
            <a:pPr algn="ctr"/>
            <a:endParaRPr lang="en-US" sz="3600">
              <a:latin typeface="Century Schoolbook"/>
              <a:ea typeface="Calibri"/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2EDA623-D910-7851-ECD6-38DD68266105}"/>
              </a:ext>
            </a:extLst>
          </p:cNvPr>
          <p:cNvCxnSpPr>
            <a:cxnSpLocks/>
          </p:cNvCxnSpPr>
          <p:nvPr/>
        </p:nvCxnSpPr>
        <p:spPr>
          <a:xfrm flipH="1" flipV="1">
            <a:off x="2285998" y="2098429"/>
            <a:ext cx="1664677" cy="11371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5C1B238-F25B-52C0-A5C8-BBF1EF88CCA1}"/>
              </a:ext>
            </a:extLst>
          </p:cNvPr>
          <p:cNvCxnSpPr>
            <a:cxnSpLocks/>
          </p:cNvCxnSpPr>
          <p:nvPr/>
        </p:nvCxnSpPr>
        <p:spPr>
          <a:xfrm flipV="1">
            <a:off x="3868613" y="2086705"/>
            <a:ext cx="1277814" cy="11605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B9DB17-0941-D35A-A423-C0D177FCC3F6}"/>
              </a:ext>
            </a:extLst>
          </p:cNvPr>
          <p:cNvCxnSpPr>
            <a:cxnSpLocks/>
          </p:cNvCxnSpPr>
          <p:nvPr/>
        </p:nvCxnSpPr>
        <p:spPr>
          <a:xfrm flipV="1">
            <a:off x="5580181" y="5462950"/>
            <a:ext cx="3352798" cy="11723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D95580-719D-226A-AEA3-EACC63191170}"/>
              </a:ext>
            </a:extLst>
          </p:cNvPr>
          <p:cNvCxnSpPr>
            <a:cxnSpLocks/>
          </p:cNvCxnSpPr>
          <p:nvPr/>
        </p:nvCxnSpPr>
        <p:spPr>
          <a:xfrm flipV="1">
            <a:off x="5580181" y="5462950"/>
            <a:ext cx="257905" cy="11723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32E181F-B4CD-8587-B6BB-8078E9C32342}"/>
              </a:ext>
            </a:extLst>
          </p:cNvPr>
          <p:cNvCxnSpPr>
            <a:cxnSpLocks/>
          </p:cNvCxnSpPr>
          <p:nvPr/>
        </p:nvCxnSpPr>
        <p:spPr>
          <a:xfrm flipH="1" flipV="1">
            <a:off x="2766640" y="5462950"/>
            <a:ext cx="2825264" cy="11723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475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2E1CB-8F61-8190-F556-0E94268AC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1F79A18-38EA-2A74-D6E0-A6032A953E57}"/>
              </a:ext>
            </a:extLst>
          </p:cNvPr>
          <p:cNvSpPr/>
          <p:nvPr/>
        </p:nvSpPr>
        <p:spPr>
          <a:xfrm>
            <a:off x="7646284" y="5166"/>
            <a:ext cx="4560095" cy="1220925"/>
          </a:xfrm>
          <a:prstGeom prst="rect">
            <a:avLst/>
          </a:prstGeom>
          <a:solidFill>
            <a:srgbClr val="67C9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7BFC0F-8B5B-6BC4-B2CB-71259BBEBB6C}"/>
              </a:ext>
            </a:extLst>
          </p:cNvPr>
          <p:cNvSpPr/>
          <p:nvPr/>
        </p:nvSpPr>
        <p:spPr>
          <a:xfrm>
            <a:off x="7788955" y="877"/>
            <a:ext cx="4411469" cy="1093175"/>
          </a:xfrm>
          <a:prstGeom prst="rect">
            <a:avLst/>
          </a:prstGeom>
          <a:solidFill>
            <a:srgbClr val="D40C2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2FAEE59-68CD-39CB-934F-72AD682E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45" y="1415928"/>
            <a:ext cx="2282430" cy="2317230"/>
          </a:xfrm>
          <a:prstGeom prst="rect">
            <a:avLst/>
          </a:prstGeom>
        </p:spPr>
      </p:pic>
      <p:pic>
        <p:nvPicPr>
          <p:cNvPr id="8" name="Picture 7" descr="A screen shot of a black and orange background&#10;&#10;AI-generated content may be incorrect.">
            <a:extLst>
              <a:ext uri="{FF2B5EF4-FFF2-40B4-BE49-F238E27FC236}">
                <a16:creationId xmlns:a16="http://schemas.microsoft.com/office/drawing/2014/main" id="{1A02B8DA-F83E-A5D1-E694-EAE84FF8B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889" y="1380759"/>
            <a:ext cx="2282430" cy="2317230"/>
          </a:xfrm>
          <a:prstGeom prst="rect">
            <a:avLst/>
          </a:prstGeom>
        </p:spPr>
      </p:pic>
      <p:pic>
        <p:nvPicPr>
          <p:cNvPr id="9" name="Picture 8" descr="A screen shot of a black background&#10;&#10;AI-generated content may be incorrect.">
            <a:extLst>
              <a:ext uri="{FF2B5EF4-FFF2-40B4-BE49-F238E27FC236}">
                <a16:creationId xmlns:a16="http://schemas.microsoft.com/office/drawing/2014/main" id="{0FE9B950-F565-C24E-1690-4D2BAD273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834" y="1380759"/>
            <a:ext cx="2292199" cy="2327000"/>
          </a:xfrm>
          <a:prstGeom prst="rect">
            <a:avLst/>
          </a:prstGeom>
        </p:spPr>
      </p:pic>
      <p:pic>
        <p:nvPicPr>
          <p:cNvPr id="10" name="Picture 9" descr="A screen shot of a black background&#10;&#10;AI-generated content may be incorrect.">
            <a:extLst>
              <a:ext uri="{FF2B5EF4-FFF2-40B4-BE49-F238E27FC236}">
                <a16:creationId xmlns:a16="http://schemas.microsoft.com/office/drawing/2014/main" id="{C644E8B0-E551-55D2-C201-A7F971DCC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5778" y="1380759"/>
            <a:ext cx="2282430" cy="2317230"/>
          </a:xfrm>
          <a:prstGeom prst="rect">
            <a:avLst/>
          </a:prstGeom>
        </p:spPr>
      </p:pic>
      <p:pic>
        <p:nvPicPr>
          <p:cNvPr id="2" name="Picture 1" descr="A screen shot of a person&#10;&#10;AI-generated content may be incorrect.">
            <a:extLst>
              <a:ext uri="{FF2B5EF4-FFF2-40B4-BE49-F238E27FC236}">
                <a16:creationId xmlns:a16="http://schemas.microsoft.com/office/drawing/2014/main" id="{88DE879B-55BB-2CD7-DC62-59C60A70C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8178" y="4352559"/>
            <a:ext cx="2283315" cy="2312622"/>
          </a:xfrm>
          <a:prstGeom prst="rect">
            <a:avLst/>
          </a:prstGeom>
        </p:spPr>
      </p:pic>
      <p:pic>
        <p:nvPicPr>
          <p:cNvPr id="3" name="Picture 2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E5EDBA35-73DC-B703-2D67-6A3FD3FDF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3452" y="4324228"/>
            <a:ext cx="2293084" cy="2322391"/>
          </a:xfrm>
          <a:prstGeom prst="rect">
            <a:avLst/>
          </a:prstGeom>
        </p:spPr>
      </p:pic>
      <p:pic>
        <p:nvPicPr>
          <p:cNvPr id="4" name="Picture 3" descr="A screen shot of a black background&#10;&#10;AI-generated content may be incorrect.">
            <a:extLst>
              <a:ext uri="{FF2B5EF4-FFF2-40B4-BE49-F238E27FC236}">
                <a16:creationId xmlns:a16="http://schemas.microsoft.com/office/drawing/2014/main" id="{4B4237AB-79C7-9588-1280-1EC7D79F19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726" y="4348651"/>
            <a:ext cx="2283315" cy="23126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61251-79E5-8D78-45EB-BFB99BB7B848}"/>
              </a:ext>
            </a:extLst>
          </p:cNvPr>
          <p:cNvSpPr txBox="1"/>
          <p:nvPr/>
        </p:nvSpPr>
        <p:spPr>
          <a:xfrm>
            <a:off x="8269459" y="4971659"/>
            <a:ext cx="35497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 baseline="-25000"/>
          </a:p>
          <a:p>
            <a:r>
              <a:rPr lang="en-US" sz="2400"/>
              <a:t>Phengite: </a:t>
            </a:r>
          </a:p>
          <a:p>
            <a:r>
              <a:rPr lang="en-US" sz="2400"/>
              <a:t>K(</a:t>
            </a:r>
            <a:r>
              <a:rPr lang="en-US" sz="2400" err="1"/>
              <a:t>Al,Mg</a:t>
            </a:r>
            <a:r>
              <a:rPr lang="en-US" sz="2400"/>
              <a:t>)</a:t>
            </a:r>
            <a:r>
              <a:rPr lang="en-US" sz="2400" baseline="-25000"/>
              <a:t>2</a:t>
            </a:r>
            <a:r>
              <a:rPr lang="en-US" sz="2400"/>
              <a:t>Si</a:t>
            </a:r>
            <a:r>
              <a:rPr lang="en-US" sz="2400" baseline="-25000"/>
              <a:t>4</a:t>
            </a:r>
            <a:r>
              <a:rPr lang="en-US" sz="2400"/>
              <a:t>O</a:t>
            </a:r>
            <a:r>
              <a:rPr lang="en-US" sz="2400" baseline="-25000"/>
              <a:t>10</a:t>
            </a:r>
            <a:r>
              <a:rPr lang="en-US" sz="2400"/>
              <a:t>(OH)</a:t>
            </a:r>
            <a:r>
              <a:rPr lang="en-US" sz="2400" baseline="-25000"/>
              <a:t>2</a:t>
            </a:r>
            <a:endParaRPr lang="en-US" sz="2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A644A-9DAE-41D6-E5E2-96920C422379}"/>
              </a:ext>
            </a:extLst>
          </p:cNvPr>
          <p:cNvSpPr txBox="1"/>
          <p:nvPr/>
        </p:nvSpPr>
        <p:spPr>
          <a:xfrm>
            <a:off x="3499338" y="3688861"/>
            <a:ext cx="20398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Quartz: SiO</a:t>
            </a:r>
            <a:r>
              <a:rPr lang="en-US" baseline="-25000"/>
              <a:t>2</a:t>
            </a:r>
            <a:endParaRPr lang="en-US" sz="16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42BC2C-1588-EE2A-B047-F5B41086F02B}"/>
              </a:ext>
            </a:extLst>
          </p:cNvPr>
          <p:cNvSpPr txBox="1"/>
          <p:nvPr/>
        </p:nvSpPr>
        <p:spPr>
          <a:xfrm>
            <a:off x="101600" y="3724030"/>
            <a:ext cx="241495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K-Spar: KAlSi</a:t>
            </a:r>
            <a:r>
              <a:rPr lang="en-US" baseline="-25000"/>
              <a:t>3</a:t>
            </a:r>
            <a:r>
              <a:rPr lang="en-US" sz="2400"/>
              <a:t>O</a:t>
            </a:r>
            <a:r>
              <a:rPr lang="en-US" baseline="-25000"/>
              <a:t>8</a:t>
            </a:r>
            <a:endParaRPr lang="en-US" sz="16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49ED3C-F874-C327-F068-ED8799597842}"/>
              </a:ext>
            </a:extLst>
          </p:cNvPr>
          <p:cNvSpPr txBox="1"/>
          <p:nvPr/>
        </p:nvSpPr>
        <p:spPr>
          <a:xfrm>
            <a:off x="5795108" y="3688861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Albite: NaAlSi</a:t>
            </a:r>
            <a:r>
              <a:rPr lang="en-US" baseline="-25000"/>
              <a:t>3</a:t>
            </a:r>
            <a:r>
              <a:rPr lang="en-US" sz="2400"/>
              <a:t>O</a:t>
            </a:r>
            <a:r>
              <a:rPr lang="en-US" baseline="-25000"/>
              <a:t>8</a:t>
            </a:r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DA7DEE-E04E-8880-2486-F3CCDE9391B7}"/>
              </a:ext>
            </a:extLst>
          </p:cNvPr>
          <p:cNvSpPr txBox="1"/>
          <p:nvPr/>
        </p:nvSpPr>
        <p:spPr>
          <a:xfrm>
            <a:off x="7374478" y="25885"/>
            <a:ext cx="509909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latin typeface="Century Schoolbook"/>
                <a:ea typeface="Calibri"/>
                <a:cs typeface="Calibri"/>
              </a:rPr>
              <a:t>Nanoscale Features</a:t>
            </a:r>
          </a:p>
          <a:p>
            <a:pPr algn="ctr"/>
            <a:endParaRPr lang="en-US" sz="3600">
              <a:latin typeface="Century Schoolbook"/>
              <a:ea typeface="Calibri"/>
              <a:cs typeface="Calibri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7F3EDE-033A-8478-726E-E2FEF8C36789}"/>
              </a:ext>
            </a:extLst>
          </p:cNvPr>
          <p:cNvCxnSpPr>
            <a:cxnSpLocks/>
          </p:cNvCxnSpPr>
          <p:nvPr/>
        </p:nvCxnSpPr>
        <p:spPr>
          <a:xfrm flipH="1" flipV="1">
            <a:off x="6857995" y="2614243"/>
            <a:ext cx="1348155" cy="12660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E5D4A89-9D82-355C-BC42-D3FFFDB99627}"/>
              </a:ext>
            </a:extLst>
          </p:cNvPr>
          <p:cNvCxnSpPr>
            <a:cxnSpLocks/>
          </p:cNvCxnSpPr>
          <p:nvPr/>
        </p:nvCxnSpPr>
        <p:spPr>
          <a:xfrm flipH="1" flipV="1">
            <a:off x="5263656" y="2508734"/>
            <a:ext cx="1" cy="14536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226D0C-B62F-C08A-5545-DC6A3BD2E451}"/>
              </a:ext>
            </a:extLst>
          </p:cNvPr>
          <p:cNvCxnSpPr>
            <a:cxnSpLocks/>
          </p:cNvCxnSpPr>
          <p:nvPr/>
        </p:nvCxnSpPr>
        <p:spPr>
          <a:xfrm flipH="1" flipV="1">
            <a:off x="1441932" y="2414949"/>
            <a:ext cx="820617" cy="16295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F83BAF-5AF4-A5FE-238E-C4D4B9AE4E09}"/>
              </a:ext>
            </a:extLst>
          </p:cNvPr>
          <p:cNvCxnSpPr>
            <a:cxnSpLocks/>
          </p:cNvCxnSpPr>
          <p:nvPr/>
        </p:nvCxnSpPr>
        <p:spPr>
          <a:xfrm flipH="1" flipV="1">
            <a:off x="7154775" y="5333995"/>
            <a:ext cx="1101970" cy="3282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BA9AB7D-EF12-F86D-260F-87BB0EEC6222}"/>
              </a:ext>
            </a:extLst>
          </p:cNvPr>
          <p:cNvCxnSpPr>
            <a:cxnSpLocks/>
          </p:cNvCxnSpPr>
          <p:nvPr/>
        </p:nvCxnSpPr>
        <p:spPr>
          <a:xfrm flipH="1" flipV="1">
            <a:off x="4443040" y="5310549"/>
            <a:ext cx="3798278" cy="3751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F7309BE-778E-DB47-70F3-8393644555DF}"/>
              </a:ext>
            </a:extLst>
          </p:cNvPr>
          <p:cNvCxnSpPr>
            <a:cxnSpLocks/>
          </p:cNvCxnSpPr>
          <p:nvPr/>
        </p:nvCxnSpPr>
        <p:spPr>
          <a:xfrm flipH="1" flipV="1">
            <a:off x="1559163" y="5322271"/>
            <a:ext cx="6682154" cy="3516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600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394</cp:revision>
  <dcterms:created xsi:type="dcterms:W3CDTF">2025-07-27T20:23:50Z</dcterms:created>
  <dcterms:modified xsi:type="dcterms:W3CDTF">2025-07-28T21:04:28Z</dcterms:modified>
</cp:coreProperties>
</file>