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Noto Sans Symbols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4" roundtripDataSignature="AMtx7miyQiO0xDRiXPjcZ/4M2CYuH8s8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NotoSansSymbols-regular.fnt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customschemas.google.com/relationships/presentationmetadata" Target="metadata"/><Relationship Id="rId12" Type="http://schemas.openxmlformats.org/officeDocument/2006/relationships/slide" Target="slides/slide7.xml"/><Relationship Id="rId23" Type="http://schemas.openxmlformats.org/officeDocument/2006/relationships/font" Target="fonts/NotoSansSymbol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/>
          <p:nvPr>
            <p:ph type="ctrTitle"/>
          </p:nvPr>
        </p:nvSpPr>
        <p:spPr>
          <a:xfrm>
            <a:off x="914400" y="1371601"/>
            <a:ext cx="10464800" cy="1927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" type="subTitle"/>
          </p:nvPr>
        </p:nvSpPr>
        <p:spPr>
          <a:xfrm>
            <a:off x="914400" y="3505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SzPts val="2040"/>
              <a:buNone/>
              <a:defRPr>
                <a:solidFill>
                  <a:srgbClr val="3F3F3F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18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8"/>
          <p:cNvSpPr txBox="1"/>
          <p:nvPr>
            <p:ph idx="11" type="ftr"/>
          </p:nvPr>
        </p:nvSpPr>
        <p:spPr>
          <a:xfrm>
            <a:off x="4572000" y="18288"/>
            <a:ext cx="5486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8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7"/>
          <p:cNvSpPr txBox="1"/>
          <p:nvPr>
            <p:ph type="title"/>
          </p:nvPr>
        </p:nvSpPr>
        <p:spPr>
          <a:xfrm rot="5400000">
            <a:off x="7277100" y="2171700"/>
            <a:ext cx="5867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7"/>
          <p:cNvSpPr txBox="1"/>
          <p:nvPr>
            <p:ph idx="1" type="body"/>
          </p:nvPr>
        </p:nvSpPr>
        <p:spPr>
          <a:xfrm rot="5400000">
            <a:off x="1689100" y="-469900"/>
            <a:ext cx="5867400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indent="-331469" lvl="2" marL="13716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27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7"/>
          <p:cNvSpPr txBox="1"/>
          <p:nvPr>
            <p:ph idx="11" type="ftr"/>
          </p:nvPr>
        </p:nvSpPr>
        <p:spPr>
          <a:xfrm>
            <a:off x="4572000" y="18288"/>
            <a:ext cx="5486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7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" type="body"/>
          </p:nvPr>
        </p:nvSpPr>
        <p:spPr>
          <a:xfrm>
            <a:off x="609600" y="1371600"/>
            <a:ext cx="109728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indent="-331469" lvl="2" marL="13716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9"/>
          <p:cNvSpPr txBox="1"/>
          <p:nvPr>
            <p:ph idx="11" type="ftr"/>
          </p:nvPr>
        </p:nvSpPr>
        <p:spPr>
          <a:xfrm>
            <a:off x="4572000" y="18288"/>
            <a:ext cx="5486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9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0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1" type="ftr"/>
          </p:nvPr>
        </p:nvSpPr>
        <p:spPr>
          <a:xfrm>
            <a:off x="4572000" y="18288"/>
            <a:ext cx="5486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20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 txBox="1"/>
          <p:nvPr>
            <p:ph idx="1" type="body"/>
          </p:nvPr>
        </p:nvSpPr>
        <p:spPr>
          <a:xfrm>
            <a:off x="609600" y="1371600"/>
            <a:ext cx="5384800" cy="5020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9730" lvl="0" marL="457200" algn="l">
              <a:spcBef>
                <a:spcPts val="560"/>
              </a:spcBef>
              <a:spcAft>
                <a:spcPts val="0"/>
              </a:spcAft>
              <a:buSzPts val="2380"/>
              <a:buChar char="•"/>
              <a:defRPr sz="2800"/>
            </a:lvl1pPr>
            <a:lvl2pPr indent="-358140" lvl="1" marL="91440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1"/>
          <p:cNvSpPr txBox="1"/>
          <p:nvPr>
            <p:ph idx="2" type="body"/>
          </p:nvPr>
        </p:nvSpPr>
        <p:spPr>
          <a:xfrm>
            <a:off x="6197600" y="1371600"/>
            <a:ext cx="5384800" cy="5020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9730" lvl="0" marL="457200" algn="l">
              <a:spcBef>
                <a:spcPts val="560"/>
              </a:spcBef>
              <a:spcAft>
                <a:spcPts val="0"/>
              </a:spcAft>
              <a:buSzPts val="2380"/>
              <a:buChar char="•"/>
              <a:defRPr sz="2800"/>
            </a:lvl1pPr>
            <a:lvl2pPr indent="-358140" lvl="1" marL="91440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1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1" type="ftr"/>
          </p:nvPr>
        </p:nvSpPr>
        <p:spPr>
          <a:xfrm>
            <a:off x="4572000" y="18288"/>
            <a:ext cx="5486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1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21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/>
          <p:nvPr>
            <p:ph idx="1" type="body"/>
          </p:nvPr>
        </p:nvSpPr>
        <p:spPr>
          <a:xfrm>
            <a:off x="609600" y="1371600"/>
            <a:ext cx="524256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62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2"/>
          <p:cNvSpPr txBox="1"/>
          <p:nvPr>
            <p:ph idx="2" type="body"/>
          </p:nvPr>
        </p:nvSpPr>
        <p:spPr>
          <a:xfrm>
            <a:off x="609600" y="2133600"/>
            <a:ext cx="524256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2000"/>
            </a:lvl2pPr>
            <a:lvl3pPr indent="-331469" lvl="2" marL="13716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2"/>
          <p:cNvSpPr txBox="1"/>
          <p:nvPr>
            <p:ph idx="3" type="body"/>
          </p:nvPr>
        </p:nvSpPr>
        <p:spPr>
          <a:xfrm>
            <a:off x="6339840" y="1371600"/>
            <a:ext cx="524256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b="0"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62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2"/>
          <p:cNvSpPr txBox="1"/>
          <p:nvPr>
            <p:ph idx="4" type="body"/>
          </p:nvPr>
        </p:nvSpPr>
        <p:spPr>
          <a:xfrm>
            <a:off x="6339840" y="2133600"/>
            <a:ext cx="524256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2000"/>
            </a:lvl2pPr>
            <a:lvl3pPr indent="-331469" lvl="2" marL="13716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2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1" type="ftr"/>
          </p:nvPr>
        </p:nvSpPr>
        <p:spPr>
          <a:xfrm>
            <a:off x="4572000" y="18288"/>
            <a:ext cx="5486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9" name="Google Shape;49;p22"/>
          <p:cNvCxnSpPr/>
          <p:nvPr/>
        </p:nvCxnSpPr>
        <p:spPr>
          <a:xfrm rot="5400000">
            <a:off x="3741949" y="3740891"/>
            <a:ext cx="4709160" cy="105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" name="Google Shape;50;p22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3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1" type="ftr"/>
          </p:nvPr>
        </p:nvSpPr>
        <p:spPr>
          <a:xfrm>
            <a:off x="4572000" y="18288"/>
            <a:ext cx="5486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3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4"/>
          <p:cNvSpPr txBox="1"/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4"/>
          <p:cNvSpPr txBox="1"/>
          <p:nvPr>
            <p:ph idx="1" type="body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1320" lvl="0" marL="457200" algn="l">
              <a:spcBef>
                <a:spcPts val="640"/>
              </a:spcBef>
              <a:spcAft>
                <a:spcPts val="0"/>
              </a:spcAft>
              <a:buSzPts val="2720"/>
              <a:buChar char="•"/>
              <a:defRPr sz="3200"/>
            </a:lvl1pPr>
            <a:lvl2pPr indent="-379730" lvl="1" marL="914400" algn="l">
              <a:spcBef>
                <a:spcPts val="560"/>
              </a:spcBef>
              <a:spcAft>
                <a:spcPts val="0"/>
              </a:spcAft>
              <a:buSzPts val="2380"/>
              <a:buChar char="•"/>
              <a:defRPr sz="2800"/>
            </a:lvl2pPr>
            <a:lvl3pPr indent="-365760" lvl="2" marL="1371600" algn="l">
              <a:spcBef>
                <a:spcPts val="480"/>
              </a:spcBef>
              <a:spcAft>
                <a:spcPts val="0"/>
              </a:spcAft>
              <a:buSzPts val="216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58" name="Google Shape;58;p24"/>
          <p:cNvSpPr txBox="1"/>
          <p:nvPr>
            <p:ph idx="2" type="body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59" name="Google Shape;59;p24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1" type="ftr"/>
          </p:nvPr>
        </p:nvSpPr>
        <p:spPr>
          <a:xfrm>
            <a:off x="4572000" y="18288"/>
            <a:ext cx="5486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4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2" name="Google Shape;62;p24"/>
          <p:cNvCxnSpPr/>
          <p:nvPr/>
        </p:nvCxnSpPr>
        <p:spPr>
          <a:xfrm rot="5400000">
            <a:off x="912152" y="3579942"/>
            <a:ext cx="5577840" cy="2117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5"/>
          <p:cNvSpPr txBox="1"/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5"/>
          <p:cNvSpPr/>
          <p:nvPr>
            <p:ph idx="2" type="pic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lt2"/>
          </a:solidFill>
          <a:ln cap="flat" cmpd="sng" w="762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" dir="5400000" dist="12700">
              <a:srgbClr val="000000">
                <a:alpha val="58823"/>
              </a:srgbClr>
            </a:outerShdw>
          </a:effectLst>
        </p:spPr>
      </p:sp>
      <p:sp>
        <p:nvSpPr>
          <p:cNvPr id="66" name="Google Shape;66;p25"/>
          <p:cNvSpPr txBox="1"/>
          <p:nvPr>
            <p:ph idx="1" type="body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7" name="Google Shape;67;p25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5"/>
          <p:cNvSpPr txBox="1"/>
          <p:nvPr>
            <p:ph idx="11" type="ftr"/>
          </p:nvPr>
        </p:nvSpPr>
        <p:spPr>
          <a:xfrm>
            <a:off x="4572000" y="18288"/>
            <a:ext cx="5486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5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6"/>
          <p:cNvSpPr txBox="1"/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" type="body"/>
          </p:nvPr>
        </p:nvSpPr>
        <p:spPr>
          <a:xfrm rot="5400000">
            <a:off x="3657600" y="-1447800"/>
            <a:ext cx="4876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indent="-331469" lvl="2" marL="13716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6"/>
          <p:cNvSpPr txBox="1"/>
          <p:nvPr>
            <p:ph idx="11" type="ftr"/>
          </p:nvPr>
        </p:nvSpPr>
        <p:spPr>
          <a:xfrm>
            <a:off x="4572000" y="18288"/>
            <a:ext cx="5486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6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 txBox="1"/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7"/>
          <p:cNvSpPr txBox="1"/>
          <p:nvPr>
            <p:ph idx="1" type="body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1469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7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7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17"/>
          <p:cNvSpPr txBox="1"/>
          <p:nvPr>
            <p:ph idx="11" type="ftr"/>
          </p:nvPr>
        </p:nvSpPr>
        <p:spPr>
          <a:xfrm>
            <a:off x="4572000" y="18288"/>
            <a:ext cx="5486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7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5.jp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gif"/><Relationship Id="rId4" Type="http://schemas.openxmlformats.org/officeDocument/2006/relationships/image" Target="../media/image28.gif"/><Relationship Id="rId5" Type="http://schemas.openxmlformats.org/officeDocument/2006/relationships/image" Target="../media/image29.gif"/><Relationship Id="rId6" Type="http://schemas.openxmlformats.org/officeDocument/2006/relationships/image" Target="../media/image39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3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32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6.jp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10.png"/><Relationship Id="rId6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30.png"/><Relationship Id="rId6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24.png"/><Relationship Id="rId5" Type="http://schemas.openxmlformats.org/officeDocument/2006/relationships/image" Target="../media/image32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Relationship Id="rId4" Type="http://schemas.openxmlformats.org/officeDocument/2006/relationships/image" Target="../media/image36.png"/><Relationship Id="rId5" Type="http://schemas.openxmlformats.org/officeDocument/2006/relationships/image" Target="../media/image14.jpg"/><Relationship Id="rId6" Type="http://schemas.openxmlformats.org/officeDocument/2006/relationships/image" Target="../media/image23.jpg"/><Relationship Id="rId7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>
            <p:ph type="ctrTitle"/>
          </p:nvPr>
        </p:nvSpPr>
        <p:spPr>
          <a:xfrm>
            <a:off x="914400" y="762000"/>
            <a:ext cx="10464800" cy="1927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 sz="3600"/>
              <a:t>DROPLET EVAPORATION ON MICROFLUIDIC PEDESTALS</a:t>
            </a:r>
            <a:endParaRPr/>
          </a:p>
        </p:txBody>
      </p:sp>
      <p:sp>
        <p:nvSpPr>
          <p:cNvPr id="87" name="Google Shape;87;p1"/>
          <p:cNvSpPr txBox="1"/>
          <p:nvPr>
            <p:ph idx="1" type="subTitle"/>
          </p:nvPr>
        </p:nvSpPr>
        <p:spPr>
          <a:xfrm>
            <a:off x="914400" y="3264122"/>
            <a:ext cx="10210800" cy="15364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040"/>
              <a:buNone/>
            </a:pPr>
            <a:r>
              <a:rPr b="1" lang="en-US"/>
              <a:t>Isaiah Jones</a:t>
            </a:r>
            <a:r>
              <a:rPr lang="en-US"/>
              <a:t>, University of Kentucky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rPr lang="en-US"/>
              <a:t>Stuart J. Williams, University of Louisville</a:t>
            </a:r>
            <a:endParaRPr/>
          </a:p>
        </p:txBody>
      </p:sp>
      <p:sp>
        <p:nvSpPr>
          <p:cNvPr id="88" name="Google Shape;88;p1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89" name="Google Shape;89;p1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cture containing text, transport, wheel&#10;&#10;Description automatically generated"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3400" y="5365548"/>
            <a:ext cx="1219200" cy="12255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, sign&#10;&#10;Description automatically generated" id="91" name="Google Shape;9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520" y="5732095"/>
            <a:ext cx="3761273" cy="669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1000" y="5605875"/>
            <a:ext cx="3910823" cy="744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 b="0" l="37182" r="22440" t="0"/>
          <a:stretch/>
        </p:blipFill>
        <p:spPr>
          <a:xfrm>
            <a:off x="5634667" y="5452221"/>
            <a:ext cx="2294265" cy="105222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381000" y="6401709"/>
            <a:ext cx="32389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NSF REU Award ID #2348869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8229600" y="6401709"/>
            <a:ext cx="3581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NSF NNCI Award ID#: 2025075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/>
          <p:nvPr/>
        </p:nvSpPr>
        <p:spPr>
          <a:xfrm>
            <a:off x="2430383" y="5058674"/>
            <a:ext cx="6705600" cy="497030"/>
          </a:xfrm>
          <a:prstGeom prst="flowChartProcess">
            <a:avLst/>
          </a:prstGeom>
          <a:solidFill>
            <a:srgbClr val="00B0F0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Pour PDMS</a:t>
            </a:r>
            <a:endParaRPr/>
          </a:p>
        </p:txBody>
      </p:sp>
      <p:sp>
        <p:nvSpPr>
          <p:cNvPr id="247" name="Google Shape;247;p10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Methods (Continued)</a:t>
            </a:r>
            <a:endParaRPr/>
          </a:p>
        </p:txBody>
      </p:sp>
      <p:sp>
        <p:nvSpPr>
          <p:cNvPr id="248" name="Google Shape;248;p10"/>
          <p:cNvSpPr txBox="1"/>
          <p:nvPr>
            <p:ph idx="1" type="body"/>
          </p:nvPr>
        </p:nvSpPr>
        <p:spPr>
          <a:xfrm>
            <a:off x="609600" y="1143000"/>
            <a:ext cx="109728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Steps of creating PDMS Pedestals</a:t>
            </a:r>
            <a:endParaRPr/>
          </a:p>
        </p:txBody>
      </p:sp>
      <p:sp>
        <p:nvSpPr>
          <p:cNvPr id="249" name="Google Shape;249;p10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250" name="Google Shape;250;p10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p10"/>
          <p:cNvSpPr/>
          <p:nvPr/>
        </p:nvSpPr>
        <p:spPr>
          <a:xfrm>
            <a:off x="3410093" y="1927241"/>
            <a:ext cx="4953000" cy="245533"/>
          </a:xfrm>
          <a:prstGeom prst="flowChartProcess">
            <a:avLst/>
          </a:prstGeom>
          <a:gradFill>
            <a:gsLst>
              <a:gs pos="0">
                <a:srgbClr val="ADADAD"/>
              </a:gs>
              <a:gs pos="45000">
                <a:srgbClr val="BDBDBD"/>
              </a:gs>
              <a:gs pos="100000">
                <a:srgbClr val="DCDCD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Silicon Wafer</a:t>
            </a:r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3410093" y="1669332"/>
            <a:ext cx="4953000" cy="245533"/>
          </a:xfrm>
          <a:prstGeom prst="rect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Photoresist</a:t>
            </a:r>
            <a:endParaRPr/>
          </a:p>
        </p:txBody>
      </p:sp>
      <p:sp>
        <p:nvSpPr>
          <p:cNvPr id="253" name="Google Shape;253;p10"/>
          <p:cNvSpPr/>
          <p:nvPr/>
        </p:nvSpPr>
        <p:spPr>
          <a:xfrm>
            <a:off x="3281756" y="3529447"/>
            <a:ext cx="5105400" cy="279936"/>
          </a:xfrm>
          <a:prstGeom prst="flowChartProcess">
            <a:avLst/>
          </a:prstGeom>
          <a:gradFill>
            <a:gsLst>
              <a:gs pos="0">
                <a:srgbClr val="ADADAD"/>
              </a:gs>
              <a:gs pos="45000">
                <a:srgbClr val="BDBDBD"/>
              </a:gs>
              <a:gs pos="100000">
                <a:srgbClr val="DCDCD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Silicon Wafer</a:t>
            </a:r>
            <a:endParaRPr/>
          </a:p>
        </p:txBody>
      </p:sp>
      <p:sp>
        <p:nvSpPr>
          <p:cNvPr id="254" name="Google Shape;254;p10"/>
          <p:cNvSpPr/>
          <p:nvPr/>
        </p:nvSpPr>
        <p:spPr>
          <a:xfrm>
            <a:off x="3281756" y="3249512"/>
            <a:ext cx="5105400" cy="279935"/>
          </a:xfrm>
          <a:prstGeom prst="rect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Photoresist</a:t>
            </a:r>
            <a:endParaRPr/>
          </a:p>
        </p:txBody>
      </p:sp>
      <p:sp>
        <p:nvSpPr>
          <p:cNvPr id="255" name="Google Shape;255;p10"/>
          <p:cNvSpPr txBox="1"/>
          <p:nvPr/>
        </p:nvSpPr>
        <p:spPr>
          <a:xfrm>
            <a:off x="4938620" y="2186472"/>
            <a:ext cx="3505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UV Exposing</a:t>
            </a:r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3124200" y="2920205"/>
            <a:ext cx="5410200" cy="329307"/>
          </a:xfrm>
          <a:prstGeom prst="flowChartProcess">
            <a:avLst/>
          </a:prstGeom>
          <a:solidFill>
            <a:srgbClr val="FFFF00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Mask</a:t>
            </a:r>
            <a:endParaRPr/>
          </a:p>
        </p:txBody>
      </p:sp>
      <p:cxnSp>
        <p:nvCxnSpPr>
          <p:cNvPr id="257" name="Google Shape;257;p10"/>
          <p:cNvCxnSpPr/>
          <p:nvPr/>
        </p:nvCxnSpPr>
        <p:spPr>
          <a:xfrm>
            <a:off x="3416586" y="2527300"/>
            <a:ext cx="0" cy="304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58" name="Google Shape;258;p10"/>
          <p:cNvCxnSpPr/>
          <p:nvPr/>
        </p:nvCxnSpPr>
        <p:spPr>
          <a:xfrm>
            <a:off x="3962400" y="2527300"/>
            <a:ext cx="0" cy="304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59" name="Google Shape;259;p10"/>
          <p:cNvCxnSpPr/>
          <p:nvPr/>
        </p:nvCxnSpPr>
        <p:spPr>
          <a:xfrm>
            <a:off x="4572000" y="2533650"/>
            <a:ext cx="0" cy="304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0" name="Google Shape;260;p10"/>
          <p:cNvCxnSpPr/>
          <p:nvPr/>
        </p:nvCxnSpPr>
        <p:spPr>
          <a:xfrm>
            <a:off x="5130720" y="2540000"/>
            <a:ext cx="0" cy="304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1" name="Google Shape;261;p10"/>
          <p:cNvCxnSpPr/>
          <p:nvPr/>
        </p:nvCxnSpPr>
        <p:spPr>
          <a:xfrm>
            <a:off x="5638800" y="2540000"/>
            <a:ext cx="0" cy="304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2" name="Google Shape;262;p10"/>
          <p:cNvCxnSpPr/>
          <p:nvPr/>
        </p:nvCxnSpPr>
        <p:spPr>
          <a:xfrm>
            <a:off x="6248400" y="2540000"/>
            <a:ext cx="0" cy="304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3" name="Google Shape;263;p10"/>
          <p:cNvCxnSpPr/>
          <p:nvPr/>
        </p:nvCxnSpPr>
        <p:spPr>
          <a:xfrm>
            <a:off x="6870510" y="2533650"/>
            <a:ext cx="0" cy="304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4" name="Google Shape;264;p10"/>
          <p:cNvCxnSpPr/>
          <p:nvPr/>
        </p:nvCxnSpPr>
        <p:spPr>
          <a:xfrm>
            <a:off x="7391400" y="2527300"/>
            <a:ext cx="0" cy="304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5" name="Google Shape;265;p10"/>
          <p:cNvCxnSpPr/>
          <p:nvPr/>
        </p:nvCxnSpPr>
        <p:spPr>
          <a:xfrm>
            <a:off x="8001000" y="2533650"/>
            <a:ext cx="0" cy="304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66" name="Google Shape;266;p10"/>
          <p:cNvSpPr/>
          <p:nvPr/>
        </p:nvSpPr>
        <p:spPr>
          <a:xfrm>
            <a:off x="2438400" y="4397326"/>
            <a:ext cx="6705600" cy="279936"/>
          </a:xfrm>
          <a:prstGeom prst="flowChartProcess">
            <a:avLst/>
          </a:prstGeom>
          <a:gradFill>
            <a:gsLst>
              <a:gs pos="0">
                <a:srgbClr val="ADADAD"/>
              </a:gs>
              <a:gs pos="45000">
                <a:srgbClr val="BDBDBD"/>
              </a:gs>
              <a:gs pos="100000">
                <a:srgbClr val="DCDCD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Silicon Wafer</a:t>
            </a:r>
            <a:endParaRPr/>
          </a:p>
        </p:txBody>
      </p:sp>
      <p:sp>
        <p:nvSpPr>
          <p:cNvPr id="267" name="Google Shape;267;p10"/>
          <p:cNvSpPr/>
          <p:nvPr/>
        </p:nvSpPr>
        <p:spPr>
          <a:xfrm>
            <a:off x="2980034" y="4239526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0"/>
          <p:cNvSpPr/>
          <p:nvPr/>
        </p:nvSpPr>
        <p:spPr>
          <a:xfrm>
            <a:off x="3663580" y="4238206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0"/>
          <p:cNvSpPr/>
          <p:nvPr/>
        </p:nvSpPr>
        <p:spPr>
          <a:xfrm>
            <a:off x="4324040" y="4238206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0"/>
          <p:cNvSpPr/>
          <p:nvPr/>
        </p:nvSpPr>
        <p:spPr>
          <a:xfrm>
            <a:off x="4984500" y="4236748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0"/>
          <p:cNvSpPr/>
          <p:nvPr/>
        </p:nvSpPr>
        <p:spPr>
          <a:xfrm>
            <a:off x="8387156" y="4245543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0"/>
          <p:cNvSpPr/>
          <p:nvPr/>
        </p:nvSpPr>
        <p:spPr>
          <a:xfrm>
            <a:off x="7638060" y="4245543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0"/>
          <p:cNvSpPr/>
          <p:nvPr/>
        </p:nvSpPr>
        <p:spPr>
          <a:xfrm>
            <a:off x="6895215" y="4236748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0"/>
          <p:cNvSpPr/>
          <p:nvPr/>
        </p:nvSpPr>
        <p:spPr>
          <a:xfrm>
            <a:off x="6184545" y="4240653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0"/>
          <p:cNvSpPr/>
          <p:nvPr/>
        </p:nvSpPr>
        <p:spPr>
          <a:xfrm>
            <a:off x="2443083" y="5570377"/>
            <a:ext cx="6705600" cy="279936"/>
          </a:xfrm>
          <a:prstGeom prst="flowChartProcess">
            <a:avLst/>
          </a:prstGeom>
          <a:gradFill>
            <a:gsLst>
              <a:gs pos="0">
                <a:srgbClr val="ADADAD"/>
              </a:gs>
              <a:gs pos="45000">
                <a:srgbClr val="BDBDBD"/>
              </a:gs>
              <a:gs pos="100000">
                <a:srgbClr val="DCDCD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Silicon Wafer</a:t>
            </a:r>
            <a:endParaRPr/>
          </a:p>
        </p:txBody>
      </p:sp>
      <p:sp>
        <p:nvSpPr>
          <p:cNvPr id="276" name="Google Shape;276;p10"/>
          <p:cNvSpPr/>
          <p:nvPr/>
        </p:nvSpPr>
        <p:spPr>
          <a:xfrm>
            <a:off x="2912718" y="5403920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0"/>
          <p:cNvSpPr/>
          <p:nvPr/>
        </p:nvSpPr>
        <p:spPr>
          <a:xfrm>
            <a:off x="3668263" y="5411257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0"/>
          <p:cNvSpPr/>
          <p:nvPr/>
        </p:nvSpPr>
        <p:spPr>
          <a:xfrm>
            <a:off x="4328723" y="5411257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0"/>
          <p:cNvSpPr/>
          <p:nvPr/>
        </p:nvSpPr>
        <p:spPr>
          <a:xfrm>
            <a:off x="4989183" y="5409799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0"/>
          <p:cNvSpPr/>
          <p:nvPr/>
        </p:nvSpPr>
        <p:spPr>
          <a:xfrm>
            <a:off x="8391839" y="5418594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0"/>
          <p:cNvSpPr/>
          <p:nvPr/>
        </p:nvSpPr>
        <p:spPr>
          <a:xfrm>
            <a:off x="7642743" y="5418594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0"/>
          <p:cNvSpPr/>
          <p:nvPr/>
        </p:nvSpPr>
        <p:spPr>
          <a:xfrm>
            <a:off x="6899898" y="5409799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0"/>
          <p:cNvSpPr/>
          <p:nvPr/>
        </p:nvSpPr>
        <p:spPr>
          <a:xfrm>
            <a:off x="6189228" y="5413704"/>
            <a:ext cx="432330" cy="151783"/>
          </a:xfrm>
          <a:prstGeom prst="flowChartProcess">
            <a:avLst/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0"/>
          <p:cNvSpPr/>
          <p:nvPr/>
        </p:nvSpPr>
        <p:spPr>
          <a:xfrm>
            <a:off x="2404983" y="6089658"/>
            <a:ext cx="6705600" cy="417046"/>
          </a:xfrm>
          <a:prstGeom prst="flowChartProcess">
            <a:avLst/>
          </a:prstGeom>
          <a:solidFill>
            <a:srgbClr val="00B0F0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PDMS</a:t>
            </a:r>
            <a:endParaRPr/>
          </a:p>
        </p:txBody>
      </p:sp>
      <p:sp>
        <p:nvSpPr>
          <p:cNvPr id="285" name="Google Shape;285;p10"/>
          <p:cNvSpPr/>
          <p:nvPr/>
        </p:nvSpPr>
        <p:spPr>
          <a:xfrm>
            <a:off x="2751362" y="6080735"/>
            <a:ext cx="432330" cy="165842"/>
          </a:xfrm>
          <a:prstGeom prst="flowChartProcess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0"/>
          <p:cNvSpPr/>
          <p:nvPr/>
        </p:nvSpPr>
        <p:spPr>
          <a:xfrm>
            <a:off x="3512208" y="6088969"/>
            <a:ext cx="432330" cy="144446"/>
          </a:xfrm>
          <a:prstGeom prst="flowChartProcess">
            <a:avLst/>
          </a:prstGeom>
          <a:solidFill>
            <a:schemeClr val="lt1"/>
          </a:solidFill>
          <a:ln cap="flat" cmpd="sng" w="264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0"/>
          <p:cNvSpPr/>
          <p:nvPr/>
        </p:nvSpPr>
        <p:spPr>
          <a:xfrm>
            <a:off x="4195082" y="6070874"/>
            <a:ext cx="432330" cy="153241"/>
          </a:xfrm>
          <a:prstGeom prst="flowChartProcess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0"/>
          <p:cNvSpPr/>
          <p:nvPr/>
        </p:nvSpPr>
        <p:spPr>
          <a:xfrm>
            <a:off x="4928869" y="6068172"/>
            <a:ext cx="432330" cy="144445"/>
          </a:xfrm>
          <a:prstGeom prst="flowChartProcess">
            <a:avLst/>
          </a:prstGeom>
          <a:solidFill>
            <a:schemeClr val="lt1"/>
          </a:solidFill>
          <a:ln cap="flat" cmpd="sng" w="264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0"/>
          <p:cNvSpPr/>
          <p:nvPr/>
        </p:nvSpPr>
        <p:spPr>
          <a:xfrm>
            <a:off x="8355925" y="6090217"/>
            <a:ext cx="432330" cy="151783"/>
          </a:xfrm>
          <a:prstGeom prst="flowChartProcess">
            <a:avLst/>
          </a:prstGeom>
          <a:solidFill>
            <a:schemeClr val="lt1"/>
          </a:solidFill>
          <a:ln cap="flat" cmpd="sng" w="264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0"/>
          <p:cNvSpPr/>
          <p:nvPr/>
        </p:nvSpPr>
        <p:spPr>
          <a:xfrm>
            <a:off x="7660844" y="6097554"/>
            <a:ext cx="432330" cy="144446"/>
          </a:xfrm>
          <a:prstGeom prst="flowChartProcess">
            <a:avLst/>
          </a:prstGeom>
          <a:solidFill>
            <a:schemeClr val="lt1"/>
          </a:solidFill>
          <a:ln cap="flat" cmpd="sng" w="264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0"/>
          <p:cNvSpPr/>
          <p:nvPr/>
        </p:nvSpPr>
        <p:spPr>
          <a:xfrm>
            <a:off x="6934809" y="6087765"/>
            <a:ext cx="432330" cy="151783"/>
          </a:xfrm>
          <a:prstGeom prst="flowChartProcess">
            <a:avLst/>
          </a:prstGeom>
          <a:solidFill>
            <a:schemeClr val="lt1"/>
          </a:solidFill>
          <a:ln cap="flat" cmpd="sng" w="264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0"/>
          <p:cNvSpPr/>
          <p:nvPr/>
        </p:nvSpPr>
        <p:spPr>
          <a:xfrm>
            <a:off x="6258890" y="6070593"/>
            <a:ext cx="432330" cy="151783"/>
          </a:xfrm>
          <a:prstGeom prst="flowChartProcess">
            <a:avLst/>
          </a:prstGeom>
          <a:solidFill>
            <a:schemeClr val="lt1"/>
          </a:solidFill>
          <a:ln cap="flat" cmpd="sng" w="264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0"/>
          <p:cNvSpPr txBox="1"/>
          <p:nvPr/>
        </p:nvSpPr>
        <p:spPr>
          <a:xfrm>
            <a:off x="1828800" y="1770071"/>
            <a:ext cx="76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(a)</a:t>
            </a:r>
            <a:endParaRPr/>
          </a:p>
        </p:txBody>
      </p:sp>
      <p:sp>
        <p:nvSpPr>
          <p:cNvPr id="294" name="Google Shape;294;p10"/>
          <p:cNvSpPr txBox="1"/>
          <p:nvPr/>
        </p:nvSpPr>
        <p:spPr>
          <a:xfrm>
            <a:off x="1781168" y="3429000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(b)</a:t>
            </a:r>
            <a:endParaRPr/>
          </a:p>
        </p:txBody>
      </p:sp>
      <p:sp>
        <p:nvSpPr>
          <p:cNvPr id="295" name="Google Shape;295;p10"/>
          <p:cNvSpPr txBox="1"/>
          <p:nvPr/>
        </p:nvSpPr>
        <p:spPr>
          <a:xfrm>
            <a:off x="1781168" y="4361540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(c)</a:t>
            </a:r>
            <a:endParaRPr/>
          </a:p>
        </p:txBody>
      </p:sp>
      <p:sp>
        <p:nvSpPr>
          <p:cNvPr id="296" name="Google Shape;296;p10"/>
          <p:cNvSpPr txBox="1"/>
          <p:nvPr/>
        </p:nvSpPr>
        <p:spPr>
          <a:xfrm>
            <a:off x="1754426" y="5302482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(d)</a:t>
            </a:r>
            <a:endParaRPr/>
          </a:p>
        </p:txBody>
      </p:sp>
      <p:sp>
        <p:nvSpPr>
          <p:cNvPr id="297" name="Google Shape;297;p10"/>
          <p:cNvSpPr txBox="1"/>
          <p:nvPr/>
        </p:nvSpPr>
        <p:spPr>
          <a:xfrm>
            <a:off x="1752034" y="6146485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Visualization Platform</a:t>
            </a:r>
            <a:endParaRPr/>
          </a:p>
        </p:txBody>
      </p:sp>
      <p:pic>
        <p:nvPicPr>
          <p:cNvPr descr="A camera on a stand&#10;&#10;AI-generated content may be incorrect." id="303" name="Google Shape;303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5965825" y="1315508"/>
            <a:ext cx="5918200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1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305" name="Google Shape;305;p11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6" name="Google Shape;306;p11"/>
          <p:cNvCxnSpPr/>
          <p:nvPr/>
        </p:nvCxnSpPr>
        <p:spPr>
          <a:xfrm>
            <a:off x="8361296" y="4245233"/>
            <a:ext cx="706504" cy="189152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38100" rotWithShape="0" algn="br" dir="2700000" dist="25400">
              <a:srgbClr val="000000">
                <a:alpha val="60000"/>
              </a:srgbClr>
            </a:outerShdw>
          </a:effectLst>
        </p:spPr>
      </p:cxnSp>
      <p:cxnSp>
        <p:nvCxnSpPr>
          <p:cNvPr id="307" name="Google Shape;307;p11"/>
          <p:cNvCxnSpPr>
            <a:stCxn id="308" idx="3"/>
          </p:cNvCxnSpPr>
          <p:nvPr/>
        </p:nvCxnSpPr>
        <p:spPr>
          <a:xfrm flipH="1" rot="10800000">
            <a:off x="8526459" y="5296512"/>
            <a:ext cx="541200" cy="36270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38100" rotWithShape="0" algn="br" dir="2700000" dist="25400">
              <a:srgbClr val="000000">
                <a:alpha val="60000"/>
              </a:srgbClr>
            </a:outerShdw>
          </a:effectLst>
        </p:spPr>
      </p:cxnSp>
      <p:cxnSp>
        <p:nvCxnSpPr>
          <p:cNvPr id="309" name="Google Shape;309;p11"/>
          <p:cNvCxnSpPr>
            <a:stCxn id="310" idx="0"/>
          </p:cNvCxnSpPr>
          <p:nvPr/>
        </p:nvCxnSpPr>
        <p:spPr>
          <a:xfrm rot="10800000">
            <a:off x="9525145" y="4434330"/>
            <a:ext cx="699300" cy="123510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38100" rotWithShape="0" algn="br" dir="2700000" dist="25400">
              <a:srgbClr val="000000">
                <a:alpha val="60000"/>
              </a:srgbClr>
            </a:outerShdw>
          </a:effectLst>
        </p:spPr>
      </p:cxnSp>
      <p:sp>
        <p:nvSpPr>
          <p:cNvPr id="311" name="Google Shape;311;p11"/>
          <p:cNvSpPr txBox="1"/>
          <p:nvPr/>
        </p:nvSpPr>
        <p:spPr>
          <a:xfrm>
            <a:off x="8200089" y="1723097"/>
            <a:ext cx="1367244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Camera</a:t>
            </a:r>
            <a:endParaRPr/>
          </a:p>
        </p:txBody>
      </p:sp>
      <p:sp>
        <p:nvSpPr>
          <p:cNvPr id="312" name="Google Shape;312;p11"/>
          <p:cNvSpPr txBox="1"/>
          <p:nvPr/>
        </p:nvSpPr>
        <p:spPr>
          <a:xfrm>
            <a:off x="7014627" y="3625526"/>
            <a:ext cx="1455481" cy="64633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PDMS Pedestals</a:t>
            </a:r>
            <a:endParaRPr/>
          </a:p>
        </p:txBody>
      </p:sp>
      <p:sp>
        <p:nvSpPr>
          <p:cNvPr id="310" name="Google Shape;310;p11"/>
          <p:cNvSpPr txBox="1"/>
          <p:nvPr/>
        </p:nvSpPr>
        <p:spPr>
          <a:xfrm>
            <a:off x="9307087" y="5669430"/>
            <a:ext cx="1834715" cy="64633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Plate with pattern</a:t>
            </a:r>
            <a:endParaRPr/>
          </a:p>
        </p:txBody>
      </p:sp>
      <p:sp>
        <p:nvSpPr>
          <p:cNvPr id="308" name="Google Shape;308;p11"/>
          <p:cNvSpPr txBox="1"/>
          <p:nvPr/>
        </p:nvSpPr>
        <p:spPr>
          <a:xfrm>
            <a:off x="7143534" y="5474546"/>
            <a:ext cx="1382925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LED Light</a:t>
            </a:r>
            <a:endParaRPr/>
          </a:p>
        </p:txBody>
      </p:sp>
      <p:cxnSp>
        <p:nvCxnSpPr>
          <p:cNvPr id="313" name="Google Shape;313;p11"/>
          <p:cNvCxnSpPr>
            <a:stCxn id="314" idx="2"/>
          </p:cNvCxnSpPr>
          <p:nvPr/>
        </p:nvCxnSpPr>
        <p:spPr>
          <a:xfrm flipH="1">
            <a:off x="10880720" y="3410508"/>
            <a:ext cx="130800" cy="67830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38100" rotWithShape="0" algn="br" dir="2700000" dist="25400">
              <a:srgbClr val="000000">
                <a:alpha val="60000"/>
              </a:srgbClr>
            </a:outerShdw>
          </a:effectLst>
        </p:spPr>
      </p:cxnSp>
      <p:sp>
        <p:nvSpPr>
          <p:cNvPr id="314" name="Google Shape;314;p11"/>
          <p:cNvSpPr txBox="1"/>
          <p:nvPr/>
        </p:nvSpPr>
        <p:spPr>
          <a:xfrm>
            <a:off x="10062904" y="2764177"/>
            <a:ext cx="1897232" cy="64633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supply for LED</a:t>
            </a:r>
            <a:endParaRPr/>
          </a:p>
        </p:txBody>
      </p:sp>
      <p:sp>
        <p:nvSpPr>
          <p:cNvPr id="315" name="Google Shape;315;p11"/>
          <p:cNvSpPr txBox="1"/>
          <p:nvPr/>
        </p:nvSpPr>
        <p:spPr>
          <a:xfrm>
            <a:off x="510117" y="2092428"/>
            <a:ext cx="5791200" cy="3493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Droplets placed manually on pedestals via micropipette</a:t>
            </a:r>
            <a:endParaRPr/>
          </a:p>
          <a:p>
            <a:pPr indent="-53339" lvl="0" marL="1828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2880" lvl="0" marL="1828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2-14 </a:t>
            </a:r>
            <a:r>
              <a:rPr lang="en-US" sz="24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 droplets placed on various pedestal diameters (2.0, 2.5, 3.0 mm)</a:t>
            </a:r>
            <a:endParaRPr/>
          </a:p>
          <a:p>
            <a:pPr indent="-53339" lvl="0" marL="1828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2880" lvl="0" marL="1828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Images acquired every 30 seconds</a:t>
            </a:r>
            <a:endParaRPr/>
          </a:p>
          <a:p>
            <a:pPr indent="-53339" lvl="0" marL="1828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2"/>
          <p:cNvSpPr txBox="1"/>
          <p:nvPr>
            <p:ph type="title"/>
          </p:nvPr>
        </p:nvSpPr>
        <p:spPr>
          <a:xfrm>
            <a:off x="609600" y="533400"/>
            <a:ext cx="5562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/>
              <a:t>Evaporation of the Droplets</a:t>
            </a:r>
            <a:endParaRPr/>
          </a:p>
        </p:txBody>
      </p:sp>
      <p:sp>
        <p:nvSpPr>
          <p:cNvPr id="321" name="Google Shape;321;p12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322" name="Google Shape;322;p12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ircular object with holes in it&#10;&#10;AI-generated content may be incorrect." id="323" name="Google Shape;323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583" y="1495893"/>
            <a:ext cx="2482944" cy="22147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white surface&#10;&#10;AI-generated content may be incorrect." id="324" name="Google Shape;32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5600" y="4708247"/>
            <a:ext cx="3200400" cy="213146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2"/>
          <p:cNvSpPr txBox="1"/>
          <p:nvPr/>
        </p:nvSpPr>
        <p:spPr>
          <a:xfrm>
            <a:off x="232546" y="3706138"/>
            <a:ext cx="293321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Lapse: 36 minutes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2"/>
          <p:cNvSpPr txBox="1"/>
          <p:nvPr/>
        </p:nvSpPr>
        <p:spPr>
          <a:xfrm>
            <a:off x="3005281" y="3784837"/>
            <a:ext cx="293023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Ethanol and Water Mix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(22% ABV)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Lapse: 29 minutes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-up of a white circle&#10;&#10;AI-generated content may be incorrect." id="327" name="Google Shape;32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07969" y="1495893"/>
            <a:ext cx="3249185" cy="2131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white surface&#10;&#10;AI-generated content may be incorrect." id="328" name="Google Shape;328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03673" y="4708247"/>
            <a:ext cx="3588327" cy="213146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2"/>
          <p:cNvSpPr txBox="1"/>
          <p:nvPr/>
        </p:nvSpPr>
        <p:spPr>
          <a:xfrm>
            <a:off x="6905409" y="3643186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Ethanol</a:t>
            </a:r>
            <a:endParaRPr/>
          </a:p>
        </p:txBody>
      </p:sp>
      <p:sp>
        <p:nvSpPr>
          <p:cNvPr id="330" name="Google Shape;330;p12"/>
          <p:cNvSpPr txBox="1"/>
          <p:nvPr/>
        </p:nvSpPr>
        <p:spPr>
          <a:xfrm>
            <a:off x="8950036" y="4012518"/>
            <a:ext cx="28956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Bourbon (22% ABV)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Lapse: 30 minutes</a:t>
            </a:r>
            <a:endParaRPr/>
          </a:p>
        </p:txBody>
      </p:sp>
      <p:sp>
        <p:nvSpPr>
          <p:cNvPr id="331" name="Google Shape;331;p12"/>
          <p:cNvSpPr txBox="1"/>
          <p:nvPr/>
        </p:nvSpPr>
        <p:spPr>
          <a:xfrm>
            <a:off x="6172200" y="3929984"/>
            <a:ext cx="25741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Lapse:14 minutes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Digital Image Analysis</a:t>
            </a:r>
            <a:endParaRPr/>
          </a:p>
        </p:txBody>
      </p:sp>
      <p:sp>
        <p:nvSpPr>
          <p:cNvPr id="337" name="Google Shape;337;p13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338" name="Google Shape;338;p13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9" name="Google Shape;33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6181" y="2420707"/>
            <a:ext cx="4005942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drain&#10;&#10;AI-generated content may be incorrect." id="340" name="Google Shape;34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2420707"/>
            <a:ext cx="3936273" cy="3657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1" name="Google Shape;341;p13"/>
          <p:cNvSpPr/>
          <p:nvPr/>
        </p:nvSpPr>
        <p:spPr>
          <a:xfrm>
            <a:off x="3850775" y="3946147"/>
            <a:ext cx="936567" cy="64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3"/>
          <p:cNvSpPr txBox="1"/>
          <p:nvPr/>
        </p:nvSpPr>
        <p:spPr>
          <a:xfrm>
            <a:off x="9030898" y="2362200"/>
            <a:ext cx="2999642" cy="830997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Eccentricity filter (keep circles)</a:t>
            </a:r>
            <a:endParaRPr/>
          </a:p>
        </p:txBody>
      </p:sp>
      <p:sp>
        <p:nvSpPr>
          <p:cNvPr id="343" name="Google Shape;343;p13"/>
          <p:cNvSpPr/>
          <p:nvPr/>
        </p:nvSpPr>
        <p:spPr>
          <a:xfrm>
            <a:off x="8234031" y="2501987"/>
            <a:ext cx="936567" cy="64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3"/>
          <p:cNvSpPr txBox="1"/>
          <p:nvPr/>
        </p:nvSpPr>
        <p:spPr>
          <a:xfrm>
            <a:off x="8464146" y="4010146"/>
            <a:ext cx="3575454" cy="46166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Calculate magnification</a:t>
            </a:r>
            <a:endParaRPr/>
          </a:p>
        </p:txBody>
      </p:sp>
      <p:sp>
        <p:nvSpPr>
          <p:cNvPr id="345" name="Google Shape;345;p13"/>
          <p:cNvSpPr/>
          <p:nvPr/>
        </p:nvSpPr>
        <p:spPr>
          <a:xfrm rot="5400000">
            <a:off x="10159153" y="3240725"/>
            <a:ext cx="640079" cy="64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8960354" y="5247309"/>
            <a:ext cx="2688533" cy="830997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Calculate height and volume</a:t>
            </a:r>
            <a:endParaRPr/>
          </a:p>
        </p:txBody>
      </p:sp>
      <p:sp>
        <p:nvSpPr>
          <p:cNvPr id="347" name="Google Shape;347;p13"/>
          <p:cNvSpPr/>
          <p:nvPr/>
        </p:nvSpPr>
        <p:spPr>
          <a:xfrm rot="5400000">
            <a:off x="9984580" y="4579380"/>
            <a:ext cx="640079" cy="64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3"/>
          <p:cNvSpPr txBox="1"/>
          <p:nvPr/>
        </p:nvSpPr>
        <p:spPr>
          <a:xfrm>
            <a:off x="234420" y="6167735"/>
            <a:ext cx="3616355" cy="46166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Crop original image set</a:t>
            </a:r>
            <a:endParaRPr/>
          </a:p>
        </p:txBody>
      </p:sp>
      <p:sp>
        <p:nvSpPr>
          <p:cNvPr id="349" name="Google Shape;349;p13"/>
          <p:cNvSpPr txBox="1"/>
          <p:nvPr/>
        </p:nvSpPr>
        <p:spPr>
          <a:xfrm>
            <a:off x="4953000" y="6167734"/>
            <a:ext cx="2675098" cy="46166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Convert to binary</a:t>
            </a:r>
            <a:endParaRPr/>
          </a:p>
        </p:txBody>
      </p:sp>
      <p:sp>
        <p:nvSpPr>
          <p:cNvPr id="350" name="Google Shape;350;p13"/>
          <p:cNvSpPr txBox="1"/>
          <p:nvPr>
            <p:ph idx="1" type="body"/>
          </p:nvPr>
        </p:nvSpPr>
        <p:spPr>
          <a:xfrm>
            <a:off x="609600" y="1371600"/>
            <a:ext cx="10972800" cy="1860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Custom MATLAB program</a:t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Applied to each frame (until droplet is de-pinned)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Experiment Results (Water)</a:t>
            </a:r>
            <a:endParaRPr/>
          </a:p>
        </p:txBody>
      </p:sp>
      <p:pic>
        <p:nvPicPr>
          <p:cNvPr descr="A diagram of a number of dots and numbers&#10;&#10;AI-generated content may be incorrect." id="356" name="Google Shape;356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53200" y="2718093"/>
            <a:ext cx="4806751" cy="349240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4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358" name="Google Shape;358;p14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graph showing the different types of pedometers&#10;&#10;AI-generated content may be incorrect." id="359" name="Google Shape;35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347" y="2667000"/>
            <a:ext cx="4939272" cy="35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4"/>
          <p:cNvSpPr txBox="1"/>
          <p:nvPr/>
        </p:nvSpPr>
        <p:spPr>
          <a:xfrm>
            <a:off x="286010" y="1449050"/>
            <a:ext cx="1160119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Evaporation rate was 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constant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Evaporation rate was greater for larger pedestals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Evaporation rate could be proportional to pedestal radius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4"/>
          <p:cNvSpPr txBox="1"/>
          <p:nvPr/>
        </p:nvSpPr>
        <p:spPr>
          <a:xfrm>
            <a:off x="152400" y="6372334"/>
            <a:ext cx="6096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Droplet volume change with time for different pedestals</a:t>
            </a:r>
            <a:endParaRPr/>
          </a:p>
        </p:txBody>
      </p:sp>
      <p:sp>
        <p:nvSpPr>
          <p:cNvPr id="362" name="Google Shape;362;p14"/>
          <p:cNvSpPr txBox="1"/>
          <p:nvPr/>
        </p:nvSpPr>
        <p:spPr>
          <a:xfrm>
            <a:off x="7162800" y="6380801"/>
            <a:ext cx="46482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 evaporation rates with pedestal size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5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Experiment Results (Ethanol, mixture)</a:t>
            </a:r>
            <a:endParaRPr/>
          </a:p>
        </p:txBody>
      </p:sp>
      <p:sp>
        <p:nvSpPr>
          <p:cNvPr id="368" name="Google Shape;368;p15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369" name="Google Shape;369;p15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diagram of water and ethanol&#10;&#10;AI-generated content may be incorrect." id="370" name="Google Shape;370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000" y="2362200"/>
            <a:ext cx="3581400" cy="41965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droplet&#10;&#10;AI-generated content may be incorrect." id="371" name="Google Shape;37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05600" y="2515725"/>
            <a:ext cx="4277374" cy="426506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5"/>
          <p:cNvSpPr txBox="1"/>
          <p:nvPr/>
        </p:nvSpPr>
        <p:spPr>
          <a:xfrm>
            <a:off x="457200" y="1244206"/>
            <a:ext cx="108204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Evaporation rates of homogeneous liquid (water, ethanol) was linear.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Evaporation rate of mixture (ethanol + water, 22% ABV) was non-linear evaporation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Suggests a correlation between mixed droplets and rate of their homogeneous components</a:t>
            </a:r>
            <a:endParaRPr/>
          </a:p>
        </p:txBody>
      </p:sp>
      <p:sp>
        <p:nvSpPr>
          <p:cNvPr id="373" name="Google Shape;373;p15"/>
          <p:cNvSpPr txBox="1"/>
          <p:nvPr/>
        </p:nvSpPr>
        <p:spPr>
          <a:xfrm>
            <a:off x="897467" y="6515002"/>
            <a:ext cx="391668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and ethanol trials (first 150 seconds)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6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379" name="Google Shape;379;p16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0" name="Google Shape;380;p16"/>
          <p:cNvSpPr txBox="1"/>
          <p:nvPr>
            <p:ph type="title"/>
          </p:nvPr>
        </p:nvSpPr>
        <p:spPr>
          <a:xfrm>
            <a:off x="533400" y="5562209"/>
            <a:ext cx="10972800" cy="6861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Questions or Feedback?</a:t>
            </a:r>
            <a:endParaRPr/>
          </a:p>
        </p:txBody>
      </p:sp>
      <p:sp>
        <p:nvSpPr>
          <p:cNvPr id="381" name="Google Shape;381;p16"/>
          <p:cNvSpPr txBox="1"/>
          <p:nvPr/>
        </p:nvSpPr>
        <p:spPr>
          <a:xfrm>
            <a:off x="2971800" y="6172200"/>
            <a:ext cx="5791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sp>
        <p:nvSpPr>
          <p:cNvPr id="382" name="Google Shape;382;p16"/>
          <p:cNvSpPr txBox="1"/>
          <p:nvPr/>
        </p:nvSpPr>
        <p:spPr>
          <a:xfrm>
            <a:off x="609600" y="685800"/>
            <a:ext cx="108966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Conclusions</a:t>
            </a:r>
            <a:endParaRPr/>
          </a:p>
        </p:txBody>
      </p:sp>
      <p:sp>
        <p:nvSpPr>
          <p:cNvPr id="383" name="Google Shape;383;p16"/>
          <p:cNvSpPr txBox="1"/>
          <p:nvPr/>
        </p:nvSpPr>
        <p:spPr>
          <a:xfrm>
            <a:off x="381000" y="1519991"/>
            <a:ext cx="11691258" cy="2985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results of the experiments were the same as the work of Birdi and Vu (1988) who proved that linear evaporation rates are proportional to the contact radius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 spherical drops were analyzed, future work would explore different methods for non-spherical droplets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Resolution can be improved with better lens, magnification, and reduced noise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Future research can investigate other mixed droplets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Goal</a:t>
            </a:r>
            <a:endParaRPr/>
          </a:p>
        </p:txBody>
      </p:sp>
      <p:sp>
        <p:nvSpPr>
          <p:cNvPr id="101" name="Google Shape;101;p2"/>
          <p:cNvSpPr txBox="1"/>
          <p:nvPr>
            <p:ph idx="1" type="body"/>
          </p:nvPr>
        </p:nvSpPr>
        <p:spPr>
          <a:xfrm>
            <a:off x="422728" y="1345459"/>
            <a:ext cx="11764258" cy="2312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Measure the evaporation rate of multiple constrained microliter droplets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rPr b="1" lang="en-US"/>
              <a:t>Objectives</a:t>
            </a:r>
            <a:r>
              <a:rPr lang="en-US"/>
              <a:t>:</a:t>
            </a:r>
            <a:endParaRPr/>
          </a:p>
          <a:p>
            <a:pPr indent="-457200" lvl="0" marL="457200" rtl="0" algn="l">
              <a:spcBef>
                <a:spcPts val="480"/>
              </a:spcBef>
              <a:spcAft>
                <a:spcPts val="0"/>
              </a:spcAft>
              <a:buSzPts val="2040"/>
              <a:buFont typeface="Arial"/>
              <a:buAutoNum type="arabicPeriod"/>
            </a:pPr>
            <a:r>
              <a:rPr lang="en-US"/>
              <a:t>Fabricate the micropedestals</a:t>
            </a:r>
            <a:endParaRPr/>
          </a:p>
          <a:p>
            <a:pPr indent="-457200" lvl="0" marL="457200" rtl="0" algn="l">
              <a:spcBef>
                <a:spcPts val="480"/>
              </a:spcBef>
              <a:spcAft>
                <a:spcPts val="0"/>
              </a:spcAft>
              <a:buSzPts val="2040"/>
              <a:buFont typeface="Arial"/>
              <a:buAutoNum type="arabicPeriod"/>
            </a:pPr>
            <a:r>
              <a:rPr lang="en-US"/>
              <a:t>Assemble visualization platform</a:t>
            </a:r>
            <a:endParaRPr/>
          </a:p>
          <a:p>
            <a:pPr indent="-457200" lvl="0" marL="457200" rtl="0" algn="l">
              <a:spcBef>
                <a:spcPts val="480"/>
              </a:spcBef>
              <a:spcAft>
                <a:spcPts val="0"/>
              </a:spcAft>
              <a:buSzPts val="2040"/>
              <a:buFont typeface="Arial"/>
              <a:buAutoNum type="arabicPeriod"/>
            </a:pPr>
            <a:r>
              <a:rPr lang="en-US"/>
              <a:t>Use digital image analysis to measure evaporation rate</a:t>
            </a:r>
            <a:endParaRPr/>
          </a:p>
        </p:txBody>
      </p:sp>
      <p:sp>
        <p:nvSpPr>
          <p:cNvPr id="102" name="Google Shape;102;p2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103" name="Google Shape;103;p2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4" name="Google Shape;104;p2"/>
          <p:cNvGrpSpPr/>
          <p:nvPr/>
        </p:nvGrpSpPr>
        <p:grpSpPr>
          <a:xfrm>
            <a:off x="3962400" y="3962400"/>
            <a:ext cx="3581400" cy="2153197"/>
            <a:chOff x="1828800" y="4267200"/>
            <a:chExt cx="3581400" cy="2153197"/>
          </a:xfrm>
        </p:grpSpPr>
        <p:sp>
          <p:nvSpPr>
            <p:cNvPr id="105" name="Google Shape;105;p2"/>
            <p:cNvSpPr/>
            <p:nvPr/>
          </p:nvSpPr>
          <p:spPr>
            <a:xfrm>
              <a:off x="2743200" y="4267200"/>
              <a:ext cx="1727200" cy="1600200"/>
            </a:xfrm>
            <a:prstGeom prst="ellipse">
              <a:avLst/>
            </a:prstGeom>
            <a:solidFill>
              <a:srgbClr val="00B0F0"/>
            </a:solidFill>
            <a:ln cap="flat" cmpd="sng" w="26425">
              <a:solidFill>
                <a:srgbClr val="4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828800" y="5943600"/>
              <a:ext cx="3581400" cy="476797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889805" y="5543003"/>
              <a:ext cx="1435100" cy="476797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2"/>
          <p:cNvSpPr txBox="1"/>
          <p:nvPr/>
        </p:nvSpPr>
        <p:spPr>
          <a:xfrm>
            <a:off x="3763107" y="6135469"/>
            <a:ext cx="385689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Droplet is constrained due to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pedestal “sharp edges”</a:t>
            </a:r>
            <a:endParaRPr/>
          </a:p>
        </p:txBody>
      </p:sp>
      <p:sp>
        <p:nvSpPr>
          <p:cNvPr id="109" name="Google Shape;109;p2"/>
          <p:cNvSpPr txBox="1"/>
          <p:nvPr/>
        </p:nvSpPr>
        <p:spPr>
          <a:xfrm>
            <a:off x="478601" y="6115597"/>
            <a:ext cx="28956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Created PDMS pedestals (0.1 mm height)</a:t>
            </a:r>
            <a:endParaRPr/>
          </a:p>
        </p:txBody>
      </p:sp>
      <p:sp>
        <p:nvSpPr>
          <p:cNvPr id="110" name="Google Shape;110;p2"/>
          <p:cNvSpPr txBox="1"/>
          <p:nvPr/>
        </p:nvSpPr>
        <p:spPr>
          <a:xfrm>
            <a:off x="7783424" y="6172200"/>
            <a:ext cx="385689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Droplet magnifies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underlying objects</a:t>
            </a:r>
            <a:endParaRPr/>
          </a:p>
        </p:txBody>
      </p:sp>
      <p:pic>
        <p:nvPicPr>
          <p:cNvPr descr="A close up of a glass&#10;&#10;AI-generated content may be incorrect." id="111" name="Google Shape;11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856255" y="3544528"/>
            <a:ext cx="2227413" cy="280847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circular object with holes in it&#10;&#10;AI-generated content may be incorrect." id="112" name="Google Shape;11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02664" y="3799846"/>
            <a:ext cx="2618411" cy="233562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8758576" y="3502223"/>
            <a:ext cx="190658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393939"/>
                </a:solidFill>
                <a:latin typeface="Arial"/>
                <a:ea typeface="Arial"/>
                <a:cs typeface="Arial"/>
                <a:sym typeface="Arial"/>
              </a:rPr>
              <a:t>(timelapse)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Background</a:t>
            </a:r>
            <a:endParaRPr/>
          </a:p>
        </p:txBody>
      </p:sp>
      <p:sp>
        <p:nvSpPr>
          <p:cNvPr id="119" name="Google Shape;119;p3"/>
          <p:cNvSpPr txBox="1"/>
          <p:nvPr>
            <p:ph idx="1" type="body"/>
          </p:nvPr>
        </p:nvSpPr>
        <p:spPr>
          <a:xfrm>
            <a:off x="514350" y="1371600"/>
            <a:ext cx="1091565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b="1" lang="en-US"/>
              <a:t>Sessile droplets</a:t>
            </a:r>
            <a:r>
              <a:rPr lang="en-US"/>
              <a:t> are single droplets whose shape is influenced by gravity and surface tension</a:t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Drying of complex fluids involves a variety of physics (fluid dynamics, heat transfer, transport phenomena, organization of non-volatile substances, …)</a:t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Applications: coatings, sprays, lab-on-a-chip, …</a:t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i="1" lang="en-US"/>
              <a:t>There is a need for controlled, experimental observation of these phenomena </a:t>
            </a:r>
            <a:endParaRPr/>
          </a:p>
        </p:txBody>
      </p:sp>
      <p:sp>
        <p:nvSpPr>
          <p:cNvPr id="120" name="Google Shape;120;p3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121" name="Google Shape;121;p3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3"/>
          <p:cNvSpPr txBox="1"/>
          <p:nvPr/>
        </p:nvSpPr>
        <p:spPr>
          <a:xfrm>
            <a:off x="552450" y="6135469"/>
            <a:ext cx="295275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Depiction of competing internal flows</a:t>
            </a:r>
            <a:endParaRPr/>
          </a:p>
        </p:txBody>
      </p:sp>
      <p:sp>
        <p:nvSpPr>
          <p:cNvPr id="123" name="Google Shape;123;p3"/>
          <p:cNvSpPr txBox="1"/>
          <p:nvPr/>
        </p:nvSpPr>
        <p:spPr>
          <a:xfrm>
            <a:off x="5037592" y="6186045"/>
            <a:ext cx="256267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Coffee-ring effect</a:t>
            </a:r>
            <a:endParaRPr/>
          </a:p>
        </p:txBody>
      </p:sp>
      <p:pic>
        <p:nvPicPr>
          <p:cNvPr descr="Competing Marangoni and Rayleigh convection in evaporating binary droplets  | Journal of Fluid Mechanics | Cambridge Core" id="124" name="Google Shape;1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075" y="4034134"/>
            <a:ext cx="2857500" cy="205130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/>
          <p:cNvSpPr txBox="1"/>
          <p:nvPr/>
        </p:nvSpPr>
        <p:spPr>
          <a:xfrm>
            <a:off x="838200" y="5788223"/>
            <a:ext cx="24384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>
                <a:solidFill>
                  <a:srgbClr val="181817"/>
                </a:solidFill>
                <a:latin typeface="Arial"/>
                <a:ea typeface="Arial"/>
                <a:cs typeface="Arial"/>
                <a:sym typeface="Arial"/>
              </a:rPr>
              <a:t>JFM </a:t>
            </a:r>
            <a:r>
              <a:rPr b="0" lang="en-US" sz="1400">
                <a:solidFill>
                  <a:srgbClr val="181817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en-US" sz="1400">
                <a:solidFill>
                  <a:srgbClr val="181817"/>
                </a:solidFill>
                <a:latin typeface="Arial"/>
                <a:ea typeface="Arial"/>
                <a:cs typeface="Arial"/>
                <a:sym typeface="Arial"/>
              </a:rPr>
              <a:t>2021) 914, A23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vaporation and the Coffee Ring Effect for Noncircular Droplets | SIAM" id="126" name="Google Shape;12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8600" y="4069575"/>
            <a:ext cx="3935036" cy="206589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5999587" y="4111823"/>
            <a:ext cx="190658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>
                <a:solidFill>
                  <a:srgbClr val="393939"/>
                </a:solidFill>
                <a:latin typeface="Arial"/>
                <a:ea typeface="Arial"/>
                <a:cs typeface="Arial"/>
                <a:sym typeface="Arial"/>
              </a:rPr>
              <a:t>JFM</a:t>
            </a:r>
            <a:r>
              <a:rPr b="0" lang="en-US" sz="1400">
                <a:solidFill>
                  <a:srgbClr val="393939"/>
                </a:solidFill>
                <a:latin typeface="Arial"/>
                <a:ea typeface="Arial"/>
                <a:cs typeface="Arial"/>
                <a:sym typeface="Arial"/>
              </a:rPr>
              <a:t> (2021) 920, A54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8668203" y="4111823"/>
            <a:ext cx="284752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 Chip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(2017)17, 2150-2166</a:t>
            </a:r>
            <a:endParaRPr/>
          </a:p>
        </p:txBody>
      </p:sp>
      <p:pic>
        <p:nvPicPr>
          <p:cNvPr id="129" name="Google Shape;12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29856" y="4495800"/>
            <a:ext cx="3785944" cy="153298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"/>
          <p:cNvSpPr txBox="1"/>
          <p:nvPr/>
        </p:nvSpPr>
        <p:spPr>
          <a:xfrm>
            <a:off x="8496317" y="6186045"/>
            <a:ext cx="345302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Droplet-based enzyme analysis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Motivation</a:t>
            </a:r>
            <a:endParaRPr/>
          </a:p>
        </p:txBody>
      </p:sp>
      <p:sp>
        <p:nvSpPr>
          <p:cNvPr id="136" name="Google Shape;136;p4"/>
          <p:cNvSpPr txBox="1"/>
          <p:nvPr>
            <p:ph idx="1" type="body"/>
          </p:nvPr>
        </p:nvSpPr>
        <p:spPr>
          <a:xfrm>
            <a:off x="609600" y="1371600"/>
            <a:ext cx="109728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i="1" lang="en-US" sz="2000"/>
              <a:t>Challenge #1</a:t>
            </a:r>
            <a:r>
              <a:rPr lang="en-US" sz="2000"/>
              <a:t>: Droplet spreading influences evaporation (due to change of surface area)</a:t>
            </a:r>
            <a:endParaRPr/>
          </a:p>
          <a:p>
            <a:pPr indent="-182880" lvl="1" marL="457200" rtl="0" algn="l">
              <a:spcBef>
                <a:spcPts val="360"/>
              </a:spcBef>
              <a:spcAft>
                <a:spcPts val="0"/>
              </a:spcAft>
              <a:buSzPts val="1530"/>
              <a:buChar char="•"/>
            </a:pPr>
            <a:r>
              <a:rPr lang="en-US" sz="1800"/>
              <a:t>Solution: </a:t>
            </a:r>
            <a:r>
              <a:rPr b="1" lang="en-US" sz="1800"/>
              <a:t>constrain </a:t>
            </a:r>
            <a:r>
              <a:rPr lang="en-US" sz="1800"/>
              <a:t>droplets for better experimental control</a:t>
            </a:r>
            <a:endParaRPr/>
          </a:p>
          <a:p>
            <a:pPr indent="-182880" lvl="0" marL="18288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 sz="2000"/>
              <a:t>Evaporation rate of similar sized droplets can be better compared</a:t>
            </a:r>
            <a:endParaRPr/>
          </a:p>
          <a:p>
            <a:pPr indent="-113030" lvl="6" marL="1554480" rtl="0" algn="l">
              <a:spcBef>
                <a:spcPts val="22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  <a:p>
            <a:pPr indent="-182880" lvl="0" marL="182880" rtl="0" algn="l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i="1" lang="en-US" sz="2000"/>
              <a:t>Challenge #2</a:t>
            </a:r>
            <a:r>
              <a:rPr lang="en-US" sz="2000"/>
              <a:t>: Traditional side-view monitors </a:t>
            </a:r>
            <a:r>
              <a:rPr b="1" lang="en-US" sz="2000"/>
              <a:t>single</a:t>
            </a:r>
            <a:r>
              <a:rPr lang="en-US" sz="2000"/>
              <a:t> droplets</a:t>
            </a:r>
            <a:endParaRPr/>
          </a:p>
          <a:p>
            <a:pPr indent="-182880" lvl="1" marL="457200" rtl="0" algn="l">
              <a:spcBef>
                <a:spcPts val="360"/>
              </a:spcBef>
              <a:spcAft>
                <a:spcPts val="0"/>
              </a:spcAft>
              <a:buSzPts val="1530"/>
              <a:buChar char="•"/>
            </a:pPr>
            <a:r>
              <a:rPr lang="en-US" sz="1800"/>
              <a:t>Solution: </a:t>
            </a:r>
            <a:r>
              <a:rPr b="1" lang="en-US" sz="1800"/>
              <a:t>top view </a:t>
            </a:r>
            <a:r>
              <a:rPr lang="en-US" sz="1800"/>
              <a:t>observation to monitor multiple droplets simultaneously</a:t>
            </a:r>
            <a:endParaRPr sz="1600"/>
          </a:p>
          <a:p>
            <a:pPr indent="-64134" lvl="0" marL="182880" rtl="0" algn="l">
              <a:spcBef>
                <a:spcPts val="440"/>
              </a:spcBef>
              <a:spcAft>
                <a:spcPts val="0"/>
              </a:spcAft>
              <a:buSzPts val="1870"/>
              <a:buNone/>
            </a:pPr>
            <a:r>
              <a:t/>
            </a:r>
            <a:endParaRPr sz="2200"/>
          </a:p>
        </p:txBody>
      </p:sp>
      <p:sp>
        <p:nvSpPr>
          <p:cNvPr id="137" name="Google Shape;137;p4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138" name="Google Shape;138;p4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-up of a drop of water&#10;&#10;AI-generated content may be incorrect." id="139" name="Google Shape;13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078" y="3585217"/>
            <a:ext cx="2514600" cy="224545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"/>
          <p:cNvSpPr txBox="1"/>
          <p:nvPr/>
        </p:nvSpPr>
        <p:spPr>
          <a:xfrm>
            <a:off x="155413" y="5954421"/>
            <a:ext cx="312118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Wetting liquids (like ethanol) will spread, even on Teflon surfaces</a:t>
            </a:r>
            <a:endParaRPr/>
          </a:p>
        </p:txBody>
      </p:sp>
      <p:sp>
        <p:nvSpPr>
          <p:cNvPr id="141" name="Google Shape;141;p4"/>
          <p:cNvSpPr txBox="1"/>
          <p:nvPr/>
        </p:nvSpPr>
        <p:spPr>
          <a:xfrm>
            <a:off x="3730787" y="5901425"/>
            <a:ext cx="42547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Sharp edges can constrain droplet</a:t>
            </a:r>
            <a:endParaRPr/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3585" y="3429000"/>
            <a:ext cx="2969009" cy="24386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p4"/>
          <p:cNvGrpSpPr/>
          <p:nvPr/>
        </p:nvGrpSpPr>
        <p:grpSpPr>
          <a:xfrm>
            <a:off x="3380894" y="4490859"/>
            <a:ext cx="2151444" cy="1339810"/>
            <a:chOff x="1828800" y="4267200"/>
            <a:chExt cx="3581400" cy="2153197"/>
          </a:xfrm>
        </p:grpSpPr>
        <p:sp>
          <p:nvSpPr>
            <p:cNvPr id="144" name="Google Shape;144;p4"/>
            <p:cNvSpPr/>
            <p:nvPr/>
          </p:nvSpPr>
          <p:spPr>
            <a:xfrm>
              <a:off x="2743200" y="4267200"/>
              <a:ext cx="1727200" cy="1600200"/>
            </a:xfrm>
            <a:prstGeom prst="ellipse">
              <a:avLst/>
            </a:prstGeom>
            <a:solidFill>
              <a:srgbClr val="00B0F0"/>
            </a:solidFill>
            <a:ln cap="flat" cmpd="sng" w="26425">
              <a:solidFill>
                <a:srgbClr val="4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1828800" y="5943600"/>
              <a:ext cx="3581400" cy="476797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2889805" y="5543003"/>
              <a:ext cx="1435100" cy="476797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/>
          <p:nvPr/>
        </p:nvSpPr>
        <p:spPr>
          <a:xfrm rot="9415429">
            <a:off x="4981979" y="4977527"/>
            <a:ext cx="529997" cy="42188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8915400" y="5284717"/>
            <a:ext cx="312118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 </a:t>
            </a: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droplet can be monitored at a time with traditional side-view</a:t>
            </a:r>
            <a:endParaRPr/>
          </a:p>
        </p:txBody>
      </p:sp>
      <p:pic>
        <p:nvPicPr>
          <p:cNvPr id="149" name="Google Shape;14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21120" y="3814476"/>
            <a:ext cx="1579001" cy="132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52122" y="3814477"/>
            <a:ext cx="1694835" cy="132294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10322113" y="4580116"/>
            <a:ext cx="383366" cy="29668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6425">
            <a:solidFill>
              <a:srgbClr val="4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Sessile Droplet Physics</a:t>
            </a:r>
            <a:endParaRPr/>
          </a:p>
        </p:txBody>
      </p:sp>
      <p:sp>
        <p:nvSpPr>
          <p:cNvPr id="157" name="Google Shape;157;p5"/>
          <p:cNvSpPr txBox="1"/>
          <p:nvPr>
            <p:ph idx="1" type="body"/>
          </p:nvPr>
        </p:nvSpPr>
        <p:spPr>
          <a:xfrm>
            <a:off x="609600" y="1371600"/>
            <a:ext cx="10972800" cy="267276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499" r="0" t="-159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 </a:t>
            </a:r>
            <a:endParaRPr/>
          </a:p>
        </p:txBody>
      </p:sp>
      <p:sp>
        <p:nvSpPr>
          <p:cNvPr id="158" name="Google Shape;158;p5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159" name="Google Shape;159;p5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diagram of a liquid&#10;&#10;AI-generated content may be incorrect." id="160" name="Google Shape;16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0754" y="4044370"/>
            <a:ext cx="4020111" cy="17433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ircle with a red line and black text&#10;&#10;AI-generated content may be incorrect." id="161" name="Google Shape;16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43600" y="4191000"/>
            <a:ext cx="2029108" cy="1619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graph&#10;&#10;AI-generated content may be incorrect." id="162" name="Google Shape;162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34554" y="4701410"/>
            <a:ext cx="2076740" cy="9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"/>
          <p:cNvSpPr txBox="1"/>
          <p:nvPr/>
        </p:nvSpPr>
        <p:spPr>
          <a:xfrm>
            <a:off x="533400" y="5943600"/>
            <a:ext cx="108204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Mori, Y. H., et al. (1982). "Resistance to spreading of liquids by sharp edged microsteps." </a:t>
            </a:r>
            <a:r>
              <a:rPr lang="en-US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COLLOIDS AND SURFACES </a:t>
            </a:r>
            <a:r>
              <a:rPr b="1" lang="en-US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4(1): 1-15.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" name="Google Shape;164;p5"/>
          <p:cNvCxnSpPr/>
          <p:nvPr/>
        </p:nvCxnSpPr>
        <p:spPr>
          <a:xfrm flipH="1">
            <a:off x="5486400" y="3059865"/>
            <a:ext cx="266264" cy="30490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5" name="Google Shape;165;p5"/>
          <p:cNvCxnSpPr/>
          <p:nvPr/>
        </p:nvCxnSpPr>
        <p:spPr>
          <a:xfrm>
            <a:off x="6248400" y="3059865"/>
            <a:ext cx="0" cy="348395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6" name="Google Shape;166;p5"/>
          <p:cNvCxnSpPr/>
          <p:nvPr/>
        </p:nvCxnSpPr>
        <p:spPr>
          <a:xfrm>
            <a:off x="6716409" y="2993084"/>
            <a:ext cx="268446" cy="30490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7" name="Google Shape;167;p5"/>
          <p:cNvCxnSpPr/>
          <p:nvPr/>
        </p:nvCxnSpPr>
        <p:spPr>
          <a:xfrm rot="10800000">
            <a:off x="7252287" y="2895600"/>
            <a:ext cx="443913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8" name="Google Shape;168;p5"/>
          <p:cNvSpPr txBox="1"/>
          <p:nvPr/>
        </p:nvSpPr>
        <p:spPr>
          <a:xfrm>
            <a:off x="5074743" y="3337643"/>
            <a:ext cx="64179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density</a:t>
            </a:r>
            <a:endParaRPr/>
          </a:p>
        </p:txBody>
      </p:sp>
      <p:sp>
        <p:nvSpPr>
          <p:cNvPr id="169" name="Google Shape;169;p5"/>
          <p:cNvSpPr txBox="1"/>
          <p:nvPr/>
        </p:nvSpPr>
        <p:spPr>
          <a:xfrm>
            <a:off x="5956434" y="3337643"/>
            <a:ext cx="64179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gravity</a:t>
            </a:r>
            <a:endParaRPr/>
          </a:p>
        </p:txBody>
      </p:sp>
      <p:sp>
        <p:nvSpPr>
          <p:cNvPr id="170" name="Google Shape;170;p5"/>
          <p:cNvSpPr txBox="1"/>
          <p:nvPr/>
        </p:nvSpPr>
        <p:spPr>
          <a:xfrm>
            <a:off x="6744137" y="3263364"/>
            <a:ext cx="79424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pedestal radius</a:t>
            </a:r>
            <a:endParaRPr/>
          </a:p>
        </p:txBody>
      </p:sp>
      <p:sp>
        <p:nvSpPr>
          <p:cNvPr id="171" name="Google Shape;171;p5"/>
          <p:cNvSpPr txBox="1"/>
          <p:nvPr/>
        </p:nvSpPr>
        <p:spPr>
          <a:xfrm>
            <a:off x="7754645" y="2764795"/>
            <a:ext cx="114005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surface tension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Droplet Shape and Relation </a:t>
            </a:r>
            <a:endParaRPr/>
          </a:p>
        </p:txBody>
      </p:sp>
      <p:sp>
        <p:nvSpPr>
          <p:cNvPr id="177" name="Google Shape;177;p6"/>
          <p:cNvSpPr txBox="1"/>
          <p:nvPr>
            <p:ph idx="1" type="body"/>
          </p:nvPr>
        </p:nvSpPr>
        <p:spPr>
          <a:xfrm>
            <a:off x="609600" y="1371600"/>
            <a:ext cx="109728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Volume of constrained droplet (sharp edge and spherical):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t/>
            </a:r>
            <a:endParaRPr/>
          </a:p>
          <a:p>
            <a:pPr indent="-53339" lvl="0" marL="182880" rtl="0" algn="l"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t/>
            </a:r>
            <a:endParaRPr/>
          </a:p>
          <a:p>
            <a:pPr indent="-53339" lvl="0" marL="182880" rtl="0" algn="l"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t/>
            </a:r>
            <a:endParaRPr/>
          </a:p>
          <a:p>
            <a:pPr indent="-53339" lvl="0" marL="182880" rtl="0" algn="l"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t/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Droplet height (</a:t>
            </a:r>
            <a:r>
              <a:rPr i="1" lang="en-US"/>
              <a:t>h</a:t>
            </a:r>
            <a:r>
              <a:rPr lang="en-US"/>
              <a:t>) will be measured </a:t>
            </a:r>
            <a:br>
              <a:rPr lang="en-US"/>
            </a:br>
            <a:r>
              <a:rPr lang="en-US"/>
              <a:t>using a visualization technique</a:t>
            </a:r>
            <a:endParaRPr/>
          </a:p>
          <a:p>
            <a:pPr indent="-100330" lvl="5" marL="1371600" rtl="0" algn="l">
              <a:spcBef>
                <a:spcPts val="26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i="1" lang="en-US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/>
              <a:t>: pedestal radius</a:t>
            </a:r>
            <a:endParaRPr/>
          </a:p>
          <a:p>
            <a:pPr indent="-48259" lvl="4" marL="1188720" rtl="0" algn="l">
              <a:spcBef>
                <a:spcPts val="2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Change in droplet volume = evaporation rate</a:t>
            </a:r>
            <a:endParaRPr/>
          </a:p>
        </p:txBody>
      </p:sp>
      <p:sp>
        <p:nvSpPr>
          <p:cNvPr id="178" name="Google Shape;178;p6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179" name="Google Shape;179;p6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0" name="Google Shape;180;p6"/>
          <p:cNvSpPr txBox="1"/>
          <p:nvPr/>
        </p:nvSpPr>
        <p:spPr>
          <a:xfrm>
            <a:off x="152400" y="6414700"/>
            <a:ext cx="69342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Oliver, J. F., et al. (1977). "Resistance to spreading of liquids by sharp edges."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JCIS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59(3)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568-581</a:t>
            </a:r>
            <a:endParaRPr/>
          </a:p>
        </p:txBody>
      </p:sp>
      <p:pic>
        <p:nvPicPr>
          <p:cNvPr id="181" name="Google Shape;18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2153" y="2286278"/>
            <a:ext cx="4890455" cy="29170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text on a white background&#10;&#10;AI-generated content may be incorrect." id="182" name="Google Shape;18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2942" y="1971074"/>
            <a:ext cx="3999991" cy="1453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" name="Google Shape;183;p6"/>
          <p:cNvCxnSpPr/>
          <p:nvPr/>
        </p:nvCxnSpPr>
        <p:spPr>
          <a:xfrm>
            <a:off x="6112933" y="2697741"/>
            <a:ext cx="2077554" cy="585418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mera Clipart Vector Art, Icons, and Graphics for Free Download" id="188" name="Google Shape;18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826639">
            <a:off x="4911903" y="1154526"/>
            <a:ext cx="1441102" cy="173076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7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Experimental Setup</a:t>
            </a:r>
            <a:endParaRPr/>
          </a:p>
        </p:txBody>
      </p:sp>
      <p:sp>
        <p:nvSpPr>
          <p:cNvPr id="190" name="Google Shape;190;p7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191" name="Google Shape;191;p7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2" name="Google Shape;192;p7"/>
          <p:cNvCxnSpPr/>
          <p:nvPr/>
        </p:nvCxnSpPr>
        <p:spPr>
          <a:xfrm flipH="1">
            <a:off x="6125605" y="1718210"/>
            <a:ext cx="850360" cy="40932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3" name="Google Shape;193;p7"/>
          <p:cNvSpPr txBox="1"/>
          <p:nvPr/>
        </p:nvSpPr>
        <p:spPr>
          <a:xfrm>
            <a:off x="7020462" y="1507244"/>
            <a:ext cx="268024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Camera/Lens</a:t>
            </a:r>
            <a:endParaRPr/>
          </a:p>
        </p:txBody>
      </p:sp>
      <p:pic>
        <p:nvPicPr>
          <p:cNvPr descr="Lights On outline" id="194" name="Google Shape;19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1205" y="5458062"/>
            <a:ext cx="914400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7"/>
          <p:cNvCxnSpPr/>
          <p:nvPr/>
        </p:nvCxnSpPr>
        <p:spPr>
          <a:xfrm flipH="1">
            <a:off x="9211070" y="4373037"/>
            <a:ext cx="762000" cy="17237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6" name="Google Shape;196;p7"/>
          <p:cNvCxnSpPr/>
          <p:nvPr/>
        </p:nvCxnSpPr>
        <p:spPr>
          <a:xfrm flipH="1">
            <a:off x="6028685" y="3284330"/>
            <a:ext cx="1524000" cy="533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7" name="Google Shape;197;p7"/>
          <p:cNvSpPr/>
          <p:nvPr/>
        </p:nvSpPr>
        <p:spPr>
          <a:xfrm>
            <a:off x="5283022" y="3713548"/>
            <a:ext cx="698867" cy="624560"/>
          </a:xfrm>
          <a:prstGeom prst="flowChartConnector">
            <a:avLst/>
          </a:prstGeom>
          <a:solidFill>
            <a:srgbClr val="00B0F0"/>
          </a:solidFill>
          <a:ln cap="flat" cmpd="sng" w="264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574457" y="4690010"/>
            <a:ext cx="7625462" cy="442056"/>
          </a:xfrm>
          <a:prstGeom prst="rect">
            <a:avLst/>
          </a:prstGeom>
          <a:solidFill>
            <a:schemeClr val="accent5"/>
          </a:solidFill>
          <a:ln cap="flat" cmpd="sng" w="26425">
            <a:solidFill>
              <a:srgbClr val="1B20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7"/>
          <p:cNvSpPr/>
          <p:nvPr/>
        </p:nvSpPr>
        <p:spPr>
          <a:xfrm>
            <a:off x="2309990" y="4156610"/>
            <a:ext cx="6520323" cy="570348"/>
          </a:xfrm>
          <a:custGeom>
            <a:rect b="b" l="l" r="r" t="t"/>
            <a:pathLst>
              <a:path extrusionOk="0" h="393258" w="4495800">
                <a:moveTo>
                  <a:pt x="0" y="164658"/>
                </a:moveTo>
                <a:lnTo>
                  <a:pt x="4495800" y="164658"/>
                </a:lnTo>
                <a:lnTo>
                  <a:pt x="4495800" y="393258"/>
                </a:lnTo>
                <a:lnTo>
                  <a:pt x="0" y="393258"/>
                </a:lnTo>
                <a:close/>
                <a:moveTo>
                  <a:pt x="3390900" y="0"/>
                </a:moveTo>
                <a:lnTo>
                  <a:pt x="3848100" y="0"/>
                </a:lnTo>
                <a:lnTo>
                  <a:pt x="3848100" y="152400"/>
                </a:lnTo>
                <a:lnTo>
                  <a:pt x="3390900" y="152400"/>
                </a:lnTo>
                <a:close/>
                <a:moveTo>
                  <a:pt x="2070100" y="0"/>
                </a:moveTo>
                <a:lnTo>
                  <a:pt x="2527300" y="0"/>
                </a:lnTo>
                <a:lnTo>
                  <a:pt x="2527300" y="152400"/>
                </a:lnTo>
                <a:lnTo>
                  <a:pt x="2070100" y="152400"/>
                </a:lnTo>
                <a:close/>
                <a:moveTo>
                  <a:pt x="762000" y="0"/>
                </a:moveTo>
                <a:lnTo>
                  <a:pt x="1219200" y="0"/>
                </a:lnTo>
                <a:lnTo>
                  <a:pt x="1219200" y="152400"/>
                </a:lnTo>
                <a:lnTo>
                  <a:pt x="762000" y="152400"/>
                </a:lnTo>
                <a:close/>
              </a:path>
            </a:pathLst>
          </a:custGeom>
          <a:solidFill>
            <a:schemeClr val="accent4"/>
          </a:solidFill>
          <a:ln cap="flat" cmpd="sng" w="26425">
            <a:solidFill>
              <a:srgbClr val="363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0" name="Google Shape;200;p7"/>
          <p:cNvCxnSpPr/>
          <p:nvPr/>
        </p:nvCxnSpPr>
        <p:spPr>
          <a:xfrm rot="10800000">
            <a:off x="1447800" y="4373037"/>
            <a:ext cx="0" cy="35392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01" name="Google Shape;201;p7"/>
          <p:cNvCxnSpPr/>
          <p:nvPr/>
        </p:nvCxnSpPr>
        <p:spPr>
          <a:xfrm>
            <a:off x="2687881" y="3264196"/>
            <a:ext cx="650639" cy="86747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02" name="Google Shape;202;p7"/>
          <p:cNvSpPr txBox="1"/>
          <p:nvPr/>
        </p:nvSpPr>
        <p:spPr>
          <a:xfrm>
            <a:off x="1667521" y="2600266"/>
            <a:ext cx="185982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PDMS Pedestals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(0.1 mm height)</a:t>
            </a:r>
            <a:endParaRPr/>
          </a:p>
        </p:txBody>
      </p:sp>
      <p:sp>
        <p:nvSpPr>
          <p:cNvPr id="203" name="Google Shape;203;p7"/>
          <p:cNvSpPr txBox="1"/>
          <p:nvPr/>
        </p:nvSpPr>
        <p:spPr>
          <a:xfrm>
            <a:off x="7629651" y="3026326"/>
            <a:ext cx="16764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Droplet</a:t>
            </a:r>
            <a:endParaRPr/>
          </a:p>
        </p:txBody>
      </p:sp>
      <p:sp>
        <p:nvSpPr>
          <p:cNvPr id="204" name="Google Shape;204;p7"/>
          <p:cNvSpPr txBox="1"/>
          <p:nvPr/>
        </p:nvSpPr>
        <p:spPr>
          <a:xfrm>
            <a:off x="9973070" y="4071368"/>
            <a:ext cx="193184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Plate with patterns (0.1 mm circles)</a:t>
            </a:r>
            <a:endParaRPr/>
          </a:p>
        </p:txBody>
      </p:sp>
      <p:sp>
        <p:nvSpPr>
          <p:cNvPr id="205" name="Google Shape;205;p7"/>
          <p:cNvSpPr txBox="1"/>
          <p:nvPr/>
        </p:nvSpPr>
        <p:spPr>
          <a:xfrm>
            <a:off x="5354088" y="6443246"/>
            <a:ext cx="257071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/>
          </a:p>
        </p:txBody>
      </p:sp>
      <p:cxnSp>
        <p:nvCxnSpPr>
          <p:cNvPr id="206" name="Google Shape;206;p7"/>
          <p:cNvCxnSpPr/>
          <p:nvPr/>
        </p:nvCxnSpPr>
        <p:spPr>
          <a:xfrm>
            <a:off x="1676400" y="4690010"/>
            <a:ext cx="7523519" cy="0"/>
          </a:xfrm>
          <a:prstGeom prst="straightConnector1">
            <a:avLst/>
          </a:prstGeom>
          <a:noFill/>
          <a:ln cap="flat" cmpd="sng" w="57150">
            <a:solidFill>
              <a:srgbClr val="FFC000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07" name="Google Shape;207;p7"/>
          <p:cNvSpPr txBox="1"/>
          <p:nvPr/>
        </p:nvSpPr>
        <p:spPr>
          <a:xfrm>
            <a:off x="515090" y="3429000"/>
            <a:ext cx="185982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 PDMS thickness</a:t>
            </a: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(~0.1 mm)</a:t>
            </a:r>
            <a:endParaRPr/>
          </a:p>
        </p:txBody>
      </p:sp>
      <p:sp>
        <p:nvSpPr>
          <p:cNvPr id="208" name="Google Shape;208;p7"/>
          <p:cNvSpPr txBox="1"/>
          <p:nvPr/>
        </p:nvSpPr>
        <p:spPr>
          <a:xfrm>
            <a:off x="9531080" y="3090446"/>
            <a:ext cx="268024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Magnified pattern</a:t>
            </a:r>
            <a:endParaRPr/>
          </a:p>
        </p:txBody>
      </p:sp>
      <p:pic>
        <p:nvPicPr>
          <p:cNvPr descr="A circular object with holes in it&#10;&#10;AI-generated content may be incorrect." id="209" name="Google Shape;20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5652" y="718499"/>
            <a:ext cx="2618411" cy="233562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7"/>
          <p:cNvSpPr txBox="1"/>
          <p:nvPr/>
        </p:nvSpPr>
        <p:spPr>
          <a:xfrm>
            <a:off x="9851564" y="420876"/>
            <a:ext cx="190658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393939"/>
                </a:solidFill>
                <a:latin typeface="Arial"/>
                <a:ea typeface="Arial"/>
                <a:cs typeface="Arial"/>
                <a:sym typeface="Arial"/>
              </a:rPr>
              <a:t>(timelapse)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Measuring Droplet Height</a:t>
            </a:r>
            <a:endParaRPr/>
          </a:p>
        </p:txBody>
      </p:sp>
      <p:sp>
        <p:nvSpPr>
          <p:cNvPr id="216" name="Google Shape;216;p8"/>
          <p:cNvSpPr txBox="1"/>
          <p:nvPr>
            <p:ph idx="1" type="body"/>
          </p:nvPr>
        </p:nvSpPr>
        <p:spPr>
          <a:xfrm>
            <a:off x="609600" y="1371600"/>
            <a:ext cx="109728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Droplet acts as a spherical lens</a:t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Magnification of underlying objects is a function of droplet volume (i.e. height) </a:t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Magnification will be measured using digital image processing</a:t>
            </a:r>
            <a:endParaRPr/>
          </a:p>
        </p:txBody>
      </p:sp>
      <p:sp>
        <p:nvSpPr>
          <p:cNvPr id="217" name="Google Shape;217;p8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218" name="Google Shape;218;p8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ack text on a white background&#10;&#10;AI-generated content may be incorrect." id="219" name="Google Shape;21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126" y="4881862"/>
            <a:ext cx="5410200" cy="857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mathematical equation with numbers&#10;&#10;AI-generated content may be incorrect." id="220" name="Google Shape;22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5126" y="2997347"/>
            <a:ext cx="4003010" cy="119071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8"/>
          <p:cNvSpPr/>
          <p:nvPr/>
        </p:nvSpPr>
        <p:spPr>
          <a:xfrm>
            <a:off x="2750912" y="4128872"/>
            <a:ext cx="457200" cy="59552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264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8"/>
          <p:cNvSpPr txBox="1"/>
          <p:nvPr/>
        </p:nvSpPr>
        <p:spPr>
          <a:xfrm>
            <a:off x="6781800" y="3282077"/>
            <a:ext cx="4495800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 =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pattern magnification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base radius (pedestal)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droplet height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ratio of refractive indices (liq./PDMS)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PDMS thickness</a:t>
            </a:r>
            <a:endParaRPr/>
          </a:p>
        </p:txBody>
      </p:sp>
      <p:sp>
        <p:nvSpPr>
          <p:cNvPr id="223" name="Google Shape;223;p8"/>
          <p:cNvSpPr txBox="1"/>
          <p:nvPr/>
        </p:nvSpPr>
        <p:spPr>
          <a:xfrm>
            <a:off x="304800" y="6278576"/>
            <a:ext cx="1113608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Kilbride, J. J., et al. (2023). "Pattern-Distortion Technique: Using Liquid-Lens Magnification to Extract Volumes of Individual Droplets or Bubbles within Evaporating Two-Dimensional Arrays." </a:t>
            </a:r>
            <a:r>
              <a:rPr lang="en-US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PHYSICAL REVIEW APPLIED </a:t>
            </a:r>
            <a:r>
              <a:rPr b="1" lang="en-US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19(4).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 txBox="1"/>
          <p:nvPr>
            <p:ph type="title"/>
          </p:nvPr>
        </p:nvSpPr>
        <p:spPr>
          <a:xfrm>
            <a:off x="609600" y="533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Methods</a:t>
            </a:r>
            <a:endParaRPr/>
          </a:p>
        </p:txBody>
      </p:sp>
      <p:sp>
        <p:nvSpPr>
          <p:cNvPr id="229" name="Google Shape;229;p9"/>
          <p:cNvSpPr txBox="1"/>
          <p:nvPr>
            <p:ph idx="1" type="body"/>
          </p:nvPr>
        </p:nvSpPr>
        <p:spPr>
          <a:xfrm>
            <a:off x="609600" y="1371600"/>
            <a:ext cx="109728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40"/>
              <a:buNone/>
            </a:pPr>
            <a:r>
              <a:rPr b="1" lang="en-US"/>
              <a:t>Objective 1: </a:t>
            </a:r>
            <a:r>
              <a:rPr b="1" i="1" lang="en-US"/>
              <a:t>Fabricate the micropedestals</a:t>
            </a:r>
            <a:endParaRPr b="1" i="1"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Make SU8 master mold (reusable)</a:t>
            </a:r>
            <a:endParaRPr/>
          </a:p>
          <a:p>
            <a:pPr indent="-182880" lvl="0" marL="182880" rtl="0" algn="l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Create PDMS pedestals (transparent)</a:t>
            </a:r>
            <a:endParaRPr/>
          </a:p>
        </p:txBody>
      </p:sp>
      <p:sp>
        <p:nvSpPr>
          <p:cNvPr id="230" name="Google Shape;230;p9"/>
          <p:cNvSpPr txBox="1"/>
          <p:nvPr>
            <p:ph idx="10" type="dt"/>
          </p:nvPr>
        </p:nvSpPr>
        <p:spPr>
          <a:xfrm>
            <a:off x="609600" y="18288"/>
            <a:ext cx="3860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7/29/2025</a:t>
            </a:r>
            <a:endParaRPr/>
          </a:p>
        </p:txBody>
      </p:sp>
      <p:sp>
        <p:nvSpPr>
          <p:cNvPr id="231" name="Google Shape;231;p9"/>
          <p:cNvSpPr txBox="1"/>
          <p:nvPr>
            <p:ph idx="12" type="sldNum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machine on a table&#10;&#10;AI-generated content may be incorrect." id="232" name="Google Shape;23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4915439" y="2987062"/>
            <a:ext cx="1999457" cy="149959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9"/>
          <p:cNvSpPr txBox="1"/>
          <p:nvPr/>
        </p:nvSpPr>
        <p:spPr>
          <a:xfrm>
            <a:off x="41483" y="4547920"/>
            <a:ext cx="215042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Designing a Mask using LayoutEditor.</a:t>
            </a:r>
            <a:endParaRPr/>
          </a:p>
        </p:txBody>
      </p:sp>
      <p:sp>
        <p:nvSpPr>
          <p:cNvPr id="234" name="Google Shape;234;p9"/>
          <p:cNvSpPr txBox="1"/>
          <p:nvPr/>
        </p:nvSpPr>
        <p:spPr>
          <a:xfrm>
            <a:off x="4839952" y="4878286"/>
            <a:ext cx="215042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Making the Su8 in the cleanroom. </a:t>
            </a:r>
            <a:endParaRPr/>
          </a:p>
        </p:txBody>
      </p:sp>
      <p:pic>
        <p:nvPicPr>
          <p:cNvPr descr="A black background with many yellow dots&#10;&#10;AI-generated content may be incorrect." id="235" name="Google Shape;23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474" y="2855110"/>
            <a:ext cx="1669988" cy="16166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ound plastic container with a black circle on a wooden surface&#10;&#10;AI-generated content may be incorrect." id="236" name="Google Shape;236;p9"/>
          <p:cNvPicPr preferRelativeResize="0"/>
          <p:nvPr/>
        </p:nvPicPr>
        <p:blipFill rotWithShape="1">
          <a:blip r:embed="rId5">
            <a:alphaModFix/>
          </a:blip>
          <a:srcRect b="11519" l="8888" r="31111" t="0"/>
          <a:stretch/>
        </p:blipFill>
        <p:spPr>
          <a:xfrm rot="5400000">
            <a:off x="7736378" y="2567575"/>
            <a:ext cx="1852569" cy="21916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glass&#10;&#10;AI-generated content may be incorrect." id="237" name="Google Shape;237;p9"/>
          <p:cNvPicPr preferRelativeResize="0"/>
          <p:nvPr/>
        </p:nvPicPr>
        <p:blipFill rotWithShape="1">
          <a:blip r:embed="rId6">
            <a:alphaModFix/>
          </a:blip>
          <a:srcRect b="17659" l="40679" r="27302" t="37588"/>
          <a:stretch/>
        </p:blipFill>
        <p:spPr>
          <a:xfrm rot="5400000">
            <a:off x="10277030" y="2753383"/>
            <a:ext cx="1793032" cy="18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9"/>
          <p:cNvSpPr txBox="1"/>
          <p:nvPr/>
        </p:nvSpPr>
        <p:spPr>
          <a:xfrm>
            <a:off x="7498155" y="4724399"/>
            <a:ext cx="240981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Su8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containing pedestal shapes</a:t>
            </a:r>
            <a:endParaRPr/>
          </a:p>
        </p:txBody>
      </p:sp>
      <p:sp>
        <p:nvSpPr>
          <p:cNvPr id="239" name="Google Shape;239;p9"/>
          <p:cNvSpPr txBox="1"/>
          <p:nvPr/>
        </p:nvSpPr>
        <p:spPr>
          <a:xfrm>
            <a:off x="10233746" y="4724399"/>
            <a:ext cx="22431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PDMS Pedestals created</a:t>
            </a:r>
            <a:endParaRPr/>
          </a:p>
        </p:txBody>
      </p:sp>
      <p:pic>
        <p:nvPicPr>
          <p:cNvPr descr="A plastic container with holes in it&#10;&#10;AI-generated content may be incorrect." id="240" name="Google Shape;240;p9"/>
          <p:cNvPicPr preferRelativeResize="0"/>
          <p:nvPr/>
        </p:nvPicPr>
        <p:blipFill rotWithShape="1">
          <a:blip r:embed="rId7">
            <a:alphaModFix/>
          </a:blip>
          <a:srcRect b="11421" l="21601" r="11110" t="1389"/>
          <a:stretch/>
        </p:blipFill>
        <p:spPr>
          <a:xfrm rot="5400000">
            <a:off x="2710619" y="2880359"/>
            <a:ext cx="1793031" cy="174253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9"/>
          <p:cNvSpPr txBox="1"/>
          <p:nvPr/>
        </p:nvSpPr>
        <p:spPr>
          <a:xfrm>
            <a:off x="2672412" y="4721660"/>
            <a:ext cx="191365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Mask containing pedestal shapes ranging from 2000 to 3500 micrometers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larity">
  <a:themeElements>
    <a:clrScheme name="NewsPrint">
      <a:dk1>
        <a:srgbClr val="000000"/>
      </a:dk1>
      <a:lt1>
        <a:srgbClr val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2011-04-14T12:34:43Z</dcterms:created>
  <dc:creator>Stuart</dc:creator>
</cp:coreProperties>
</file>