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Cabin"/>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7" roundtripDataSignature="AMtx7mj4IYQSxRWF4MNie4AN/Ac4NmLs9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ED791C9-5CA0-4471-A8CC-AC97DE7A14FF}">
  <a:tblStyle styleId="{7ED791C9-5CA0-4471-A8CC-AC97DE7A14FF}"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abin-bold.fntdata"/><Relationship Id="rId23" Type="http://schemas.openxmlformats.org/officeDocument/2006/relationships/font" Target="fonts/Cabin-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abin-boldItalic.fntdata"/><Relationship Id="rId25" Type="http://schemas.openxmlformats.org/officeDocument/2006/relationships/font" Target="fonts/Cabin-italic.fntdata"/><Relationship Id="rId27"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latin typeface="Arial"/>
                <a:ea typeface="Arial"/>
                <a:cs typeface="Arial"/>
                <a:sym typeface="Arial"/>
              </a:rPr>
              <a:t>Hi everyone, my name is Grace Lu, and I’m an undergraduate researcher at UC San Diego in Dr. Shaochen Chen’s lab. Today, I’ll be sharing our work on developing a 3D bioprinted glioblastoma model to better replicate the tumor microenvironment and support more accurate disease modeling.</a:t>
            </a:r>
            <a:endParaRPr>
              <a:latin typeface="Arial"/>
              <a:ea typeface="Arial"/>
              <a:cs typeface="Arial"/>
              <a:sym typeface="Arial"/>
            </a:endParaRPr>
          </a:p>
        </p:txBody>
      </p:sp>
      <p:sp>
        <p:nvSpPr>
          <p:cNvPr id="143" name="Google Shape;14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638d565f16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g3638d565f16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SzPts val="1200"/>
              <a:buChar char="●"/>
            </a:pPr>
            <a:r>
              <a:rPr lang="en-US">
                <a:latin typeface="Arial"/>
                <a:ea typeface="Arial"/>
                <a:cs typeface="Arial"/>
                <a:sym typeface="Arial"/>
              </a:rPr>
              <a:t>To verify that cells remained viable and evenly distributed within the constructs, we used GFP staining. </a:t>
            </a:r>
            <a:endParaRPr>
              <a:latin typeface="Arial"/>
              <a:ea typeface="Arial"/>
              <a:cs typeface="Arial"/>
              <a:sym typeface="Arial"/>
            </a:endParaRPr>
          </a:p>
          <a:p>
            <a:pPr indent="-304800" lvl="0" marL="457200" rtl="0" algn="l">
              <a:lnSpc>
                <a:spcPct val="100000"/>
              </a:lnSpc>
              <a:spcBef>
                <a:spcPts val="1000"/>
              </a:spcBef>
              <a:spcAft>
                <a:spcPts val="1000"/>
              </a:spcAft>
              <a:buSzPts val="1200"/>
              <a:buFont typeface="Arial"/>
              <a:buChar char="●"/>
            </a:pPr>
            <a:r>
              <a:rPr lang="en-US">
                <a:latin typeface="Arial"/>
                <a:ea typeface="Arial"/>
                <a:cs typeface="Arial"/>
                <a:sym typeface="Arial"/>
              </a:rPr>
              <a:t>We observed strong and uniform fluorescence throughout the bioprinted constructs, indicating that the cells were successfully encapsulated and remained viable.</a:t>
            </a:r>
            <a:endParaRPr>
              <a:latin typeface="Arial"/>
              <a:ea typeface="Arial"/>
              <a:cs typeface="Arial"/>
              <a:sym typeface="Arial"/>
            </a:endParaRPr>
          </a:p>
        </p:txBody>
      </p:sp>
      <p:sp>
        <p:nvSpPr>
          <p:cNvPr id="291" name="Google Shape;291;g3638d565f16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71694ec7d5_0_1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371694ec7d5_0_1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US">
                <a:latin typeface="Arial"/>
                <a:ea typeface="Arial"/>
                <a:cs typeface="Arial"/>
                <a:sym typeface="Arial"/>
              </a:rPr>
              <a:t>Upon determining that our printed structures were able to sustain viable cells, analyzed gene expression using qPCR. This process allows us to amplify specific DNA sequences.</a:t>
            </a:r>
            <a:endParaRPr>
              <a:latin typeface="Arial"/>
              <a:ea typeface="Arial"/>
              <a:cs typeface="Arial"/>
              <a:sym typeface="Arial"/>
            </a:endParaRPr>
          </a:p>
        </p:txBody>
      </p:sp>
      <p:sp>
        <p:nvSpPr>
          <p:cNvPr id="303" name="Google Shape;303;g371694ec7d5_0_11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71694ec7d5_0_1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g371694ec7d5_0_11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SzPts val="1200"/>
              <a:buFont typeface="Arial"/>
              <a:buChar char="●"/>
            </a:pPr>
            <a:r>
              <a:rPr lang="en-US">
                <a:latin typeface="Arial"/>
                <a:ea typeface="Arial"/>
                <a:cs typeface="Arial"/>
                <a:sym typeface="Arial"/>
              </a:rPr>
              <a:t>We focused on markers relevant to GBM’s invasive and vascular environment. </a:t>
            </a:r>
            <a:endParaRPr>
              <a:latin typeface="Arial"/>
              <a:ea typeface="Arial"/>
              <a:cs typeface="Arial"/>
              <a:sym typeface="Arial"/>
            </a:endParaRPr>
          </a:p>
          <a:p>
            <a:pPr indent="-304800" lvl="0" marL="457200" rtl="0" algn="l">
              <a:lnSpc>
                <a:spcPct val="100000"/>
              </a:lnSpc>
              <a:spcBef>
                <a:spcPts val="1000"/>
              </a:spcBef>
              <a:spcAft>
                <a:spcPts val="0"/>
              </a:spcAft>
              <a:buSzPts val="1200"/>
              <a:buFont typeface="Arial"/>
              <a:buChar char="●"/>
            </a:pPr>
            <a:r>
              <a:rPr lang="en-US">
                <a:latin typeface="Arial"/>
                <a:ea typeface="Arial"/>
                <a:cs typeface="Arial"/>
                <a:sym typeface="Arial"/>
              </a:rPr>
              <a:t>HIF-1α is upregulated in low-oxygen, high-density tumors. </a:t>
            </a:r>
            <a:endParaRPr>
              <a:latin typeface="Arial"/>
              <a:ea typeface="Arial"/>
              <a:cs typeface="Arial"/>
              <a:sym typeface="Arial"/>
            </a:endParaRPr>
          </a:p>
          <a:p>
            <a:pPr indent="-304800" lvl="0" marL="457200" rtl="0" algn="l">
              <a:lnSpc>
                <a:spcPct val="100000"/>
              </a:lnSpc>
              <a:spcBef>
                <a:spcPts val="1000"/>
              </a:spcBef>
              <a:spcAft>
                <a:spcPts val="0"/>
              </a:spcAft>
              <a:buSzPts val="1200"/>
              <a:buFont typeface="Arial"/>
              <a:buChar char="●"/>
            </a:pPr>
            <a:r>
              <a:rPr lang="en-US">
                <a:latin typeface="Arial"/>
                <a:ea typeface="Arial"/>
                <a:cs typeface="Arial"/>
                <a:sym typeface="Arial"/>
              </a:rPr>
              <a:t>VEGFA stimulates the formation of new, often abnormal and leaky blood vessels that supply nutrients to support rapid tumor growth and contribute to disease progression. </a:t>
            </a:r>
            <a:endParaRPr>
              <a:latin typeface="Arial"/>
              <a:ea typeface="Arial"/>
              <a:cs typeface="Arial"/>
              <a:sym typeface="Arial"/>
            </a:endParaRPr>
          </a:p>
          <a:p>
            <a:pPr indent="-304800" lvl="0" marL="457200" rtl="0" algn="l">
              <a:lnSpc>
                <a:spcPct val="100000"/>
              </a:lnSpc>
              <a:spcBef>
                <a:spcPts val="1000"/>
              </a:spcBef>
              <a:spcAft>
                <a:spcPts val="1000"/>
              </a:spcAft>
              <a:buSzPts val="1200"/>
              <a:buFont typeface="Arial"/>
              <a:buChar char="●"/>
            </a:pPr>
            <a:r>
              <a:rPr lang="en-US">
                <a:latin typeface="Arial"/>
                <a:ea typeface="Arial"/>
                <a:cs typeface="Arial"/>
                <a:sym typeface="Arial"/>
              </a:rPr>
              <a:t>CXCL12 promotes cell migration, aiding tumor invasion and metastasis.</a:t>
            </a:r>
            <a:endParaRPr>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71694ec7d5_0_1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371694ec7d5_0_1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1200"/>
              </a:spcBef>
              <a:spcAft>
                <a:spcPts val="0"/>
              </a:spcAft>
              <a:buSzPts val="1400"/>
              <a:buFont typeface="Arial"/>
              <a:buChar char="●"/>
            </a:pPr>
            <a:r>
              <a:rPr lang="en-US">
                <a:latin typeface="Arial"/>
                <a:ea typeface="Arial"/>
                <a:cs typeface="Arial"/>
                <a:sym typeface="Arial"/>
              </a:rPr>
              <a:t>Upon conducting the qpcr process, we observed a </a:t>
            </a:r>
            <a:r>
              <a:rPr b="1" lang="en-US">
                <a:latin typeface="Arial"/>
                <a:ea typeface="Arial"/>
                <a:cs typeface="Arial"/>
                <a:sym typeface="Arial"/>
              </a:rPr>
              <a:t>statistically significant increase</a:t>
            </a:r>
            <a:r>
              <a:rPr lang="en-US">
                <a:latin typeface="Arial"/>
                <a:ea typeface="Arial"/>
                <a:cs typeface="Arial"/>
                <a:sym typeface="Arial"/>
              </a:rPr>
              <a:t> in expression for HIF1a and VEGFA in the HCD condition compared to the low-density condition.</a:t>
            </a:r>
            <a:endParaRPr>
              <a:latin typeface="Arial"/>
              <a:ea typeface="Arial"/>
              <a:cs typeface="Arial"/>
              <a:sym typeface="Arial"/>
            </a:endParaRPr>
          </a:p>
          <a:p>
            <a:pPr indent="-317500" lvl="0" marL="457200" rtl="0" algn="l">
              <a:lnSpc>
                <a:spcPct val="115000"/>
              </a:lnSpc>
              <a:spcBef>
                <a:spcPts val="1000"/>
              </a:spcBef>
              <a:spcAft>
                <a:spcPts val="0"/>
              </a:spcAft>
              <a:buSzPts val="1400"/>
              <a:buFont typeface="Arial"/>
              <a:buChar char="●"/>
            </a:pPr>
            <a:r>
              <a:rPr lang="en-US">
                <a:latin typeface="Arial"/>
                <a:ea typeface="Arial"/>
                <a:cs typeface="Arial"/>
                <a:sym typeface="Arial"/>
              </a:rPr>
              <a:t>Surprisingly, we saw </a:t>
            </a:r>
            <a:r>
              <a:rPr b="1" lang="en-US">
                <a:latin typeface="Arial"/>
                <a:ea typeface="Arial"/>
                <a:cs typeface="Arial"/>
                <a:sym typeface="Arial"/>
              </a:rPr>
              <a:t>higher levels of CXCL12 in the low-density prints</a:t>
            </a:r>
            <a:r>
              <a:rPr lang="en-US">
                <a:latin typeface="Arial"/>
                <a:ea typeface="Arial"/>
                <a:cs typeface="Arial"/>
                <a:sym typeface="Arial"/>
              </a:rPr>
              <a:t>, which suggests that the way cells communicate and signal to each other might change depending on how tightly packed they are.</a:t>
            </a:r>
            <a:endParaRPr>
              <a:latin typeface="Arial"/>
              <a:ea typeface="Arial"/>
              <a:cs typeface="Arial"/>
              <a:sym typeface="Arial"/>
            </a:endParaRPr>
          </a:p>
          <a:p>
            <a:pPr indent="-317500" lvl="0" marL="457200" rtl="0" algn="l">
              <a:lnSpc>
                <a:spcPct val="115000"/>
              </a:lnSpc>
              <a:spcBef>
                <a:spcPts val="1200"/>
              </a:spcBef>
              <a:spcAft>
                <a:spcPts val="1000"/>
              </a:spcAft>
              <a:buSzPts val="1400"/>
              <a:buFont typeface="Arial"/>
              <a:buChar char="●"/>
            </a:pPr>
            <a:r>
              <a:rPr lang="en-US">
                <a:latin typeface="Arial"/>
                <a:ea typeface="Arial"/>
                <a:cs typeface="Arial"/>
                <a:sym typeface="Arial"/>
              </a:rPr>
              <a:t>These results suggest that higher cell density in our 3D model activates signaling pathways linked to GBM aggressiveness, highlighting its relevance for studying tumor behavior.</a:t>
            </a:r>
            <a:endParaRPr>
              <a:latin typeface="Arial"/>
              <a:ea typeface="Arial"/>
              <a:cs typeface="Arial"/>
              <a:sym typeface="Arial"/>
            </a:endParaRPr>
          </a:p>
        </p:txBody>
      </p:sp>
      <p:sp>
        <p:nvSpPr>
          <p:cNvPr id="341" name="Google Shape;341;g371694ec7d5_0_11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638d565f16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3638d565f16_0_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SzPts val="1200"/>
              <a:buFont typeface="Arial"/>
              <a:buChar char="●"/>
            </a:pPr>
            <a:r>
              <a:rPr lang="en-US">
                <a:latin typeface="Arial"/>
                <a:ea typeface="Arial"/>
                <a:cs typeface="Arial"/>
                <a:sym typeface="Arial"/>
              </a:rPr>
              <a:t>So far, we have developed a 3D bioprinted GBM model with decreased stiffness that maintains cell viability and promotes expression of disease-relevant genes. </a:t>
            </a:r>
            <a:endParaRPr>
              <a:latin typeface="Arial"/>
              <a:ea typeface="Arial"/>
              <a:cs typeface="Arial"/>
              <a:sym typeface="Arial"/>
            </a:endParaRPr>
          </a:p>
          <a:p>
            <a:pPr indent="-304800" lvl="0" marL="457200" rtl="0" algn="l">
              <a:lnSpc>
                <a:spcPct val="100000"/>
              </a:lnSpc>
              <a:spcBef>
                <a:spcPts val="1000"/>
              </a:spcBef>
              <a:spcAft>
                <a:spcPts val="0"/>
              </a:spcAft>
              <a:buSzPts val="1200"/>
              <a:buFont typeface="Arial"/>
              <a:buChar char="●"/>
            </a:pPr>
            <a:r>
              <a:rPr lang="en-US">
                <a:latin typeface="Arial"/>
                <a:ea typeface="Arial"/>
                <a:cs typeface="Arial"/>
                <a:sym typeface="Arial"/>
              </a:rPr>
              <a:t>Moving forward, we aim to explore how varying cell densities affect GBM resistance and potential regeneration. </a:t>
            </a:r>
            <a:endParaRPr>
              <a:latin typeface="Arial"/>
              <a:ea typeface="Arial"/>
              <a:cs typeface="Arial"/>
              <a:sym typeface="Arial"/>
            </a:endParaRPr>
          </a:p>
          <a:p>
            <a:pPr indent="-304800" lvl="0" marL="457200" rtl="0" algn="l">
              <a:lnSpc>
                <a:spcPct val="100000"/>
              </a:lnSpc>
              <a:spcBef>
                <a:spcPts val="1000"/>
              </a:spcBef>
              <a:spcAft>
                <a:spcPts val="1000"/>
              </a:spcAft>
              <a:buSzPts val="1200"/>
              <a:buFont typeface="Arial"/>
              <a:buChar char="●"/>
            </a:pPr>
            <a:r>
              <a:rPr lang="en-US">
                <a:latin typeface="Arial"/>
                <a:ea typeface="Arial"/>
                <a:cs typeface="Arial"/>
                <a:sym typeface="Arial"/>
              </a:rPr>
              <a:t>Additionally, given the extreme heterogeneity of GBM microenvironments, as illustrated in the figure, further incorporating patient-derived cells and native neural components to enhance the model’s clinical relevance.</a:t>
            </a:r>
            <a:endParaRPr>
              <a:latin typeface="Arial"/>
              <a:ea typeface="Arial"/>
              <a:cs typeface="Arial"/>
              <a:sym typeface="Arial"/>
            </a:endParaRPr>
          </a:p>
        </p:txBody>
      </p:sp>
      <p:sp>
        <p:nvSpPr>
          <p:cNvPr id="359" name="Google Shape;359;g3638d565f16_0_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71694ec7d5_0_1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g371694ec7d5_0_14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20675" lvl="0" marL="457200" rtl="0" algn="l">
              <a:lnSpc>
                <a:spcPct val="115000"/>
              </a:lnSpc>
              <a:spcBef>
                <a:spcPts val="1200"/>
              </a:spcBef>
              <a:spcAft>
                <a:spcPts val="0"/>
              </a:spcAft>
              <a:buClr>
                <a:schemeClr val="dk1"/>
              </a:buClr>
              <a:buSzPts val="1450"/>
              <a:buChar char="●"/>
            </a:pPr>
            <a:r>
              <a:rPr lang="en-US">
                <a:latin typeface="Arial"/>
                <a:ea typeface="Arial"/>
                <a:cs typeface="Arial"/>
                <a:sym typeface="Arial"/>
              </a:rPr>
              <a:t>This 3D bioprinted model offers a promising platform for studying glioblastoma in vitro by better mimicking the tumor’s physical and biological environment. </a:t>
            </a:r>
            <a:endParaRPr>
              <a:latin typeface="Arial"/>
              <a:ea typeface="Arial"/>
              <a:cs typeface="Arial"/>
              <a:sym typeface="Arial"/>
            </a:endParaRPr>
          </a:p>
          <a:p>
            <a:pPr indent="-320675" lvl="0" marL="457200" rtl="0" algn="l">
              <a:lnSpc>
                <a:spcPct val="115000"/>
              </a:lnSpc>
              <a:spcBef>
                <a:spcPts val="0"/>
              </a:spcBef>
              <a:spcAft>
                <a:spcPts val="0"/>
              </a:spcAft>
              <a:buClr>
                <a:schemeClr val="dk1"/>
              </a:buClr>
              <a:buSzPts val="1450"/>
              <a:buChar char="●"/>
            </a:pPr>
            <a:r>
              <a:rPr lang="en-US">
                <a:latin typeface="Arial"/>
                <a:ea typeface="Arial"/>
                <a:cs typeface="Arial"/>
                <a:sym typeface="Arial"/>
              </a:rPr>
              <a:t>It can support drug testing, investigation of tumor behavior, and analysis of cell signaling. </a:t>
            </a:r>
            <a:endParaRPr>
              <a:latin typeface="Arial"/>
              <a:ea typeface="Arial"/>
              <a:cs typeface="Arial"/>
              <a:sym typeface="Arial"/>
            </a:endParaRPr>
          </a:p>
          <a:p>
            <a:pPr indent="-320675" lvl="0" marL="457200" rtl="0" algn="l">
              <a:lnSpc>
                <a:spcPct val="115000"/>
              </a:lnSpc>
              <a:spcBef>
                <a:spcPts val="0"/>
              </a:spcBef>
              <a:spcAft>
                <a:spcPts val="0"/>
              </a:spcAft>
              <a:buClr>
                <a:schemeClr val="dk1"/>
              </a:buClr>
              <a:buSzPts val="1450"/>
              <a:buChar char="●"/>
            </a:pPr>
            <a:r>
              <a:rPr lang="en-US">
                <a:latin typeface="Arial"/>
                <a:ea typeface="Arial"/>
                <a:cs typeface="Arial"/>
                <a:sym typeface="Arial"/>
              </a:rPr>
              <a:t>With patient-derived cells, it may also aid in developing personalized therapies. </a:t>
            </a:r>
            <a:endParaRPr>
              <a:latin typeface="Arial"/>
              <a:ea typeface="Arial"/>
              <a:cs typeface="Arial"/>
              <a:sym typeface="Arial"/>
            </a:endParaRPr>
          </a:p>
          <a:p>
            <a:pPr indent="-320675" lvl="0" marL="457200" rtl="0" algn="l">
              <a:lnSpc>
                <a:spcPct val="115000"/>
              </a:lnSpc>
              <a:spcBef>
                <a:spcPts val="0"/>
              </a:spcBef>
              <a:spcAft>
                <a:spcPts val="0"/>
              </a:spcAft>
              <a:buClr>
                <a:schemeClr val="dk1"/>
              </a:buClr>
              <a:buSzPts val="1450"/>
              <a:buChar char="●"/>
            </a:pPr>
            <a:r>
              <a:rPr lang="en-US">
                <a:latin typeface="Arial"/>
                <a:ea typeface="Arial"/>
                <a:cs typeface="Arial"/>
                <a:sym typeface="Arial"/>
              </a:rPr>
              <a:t>Ultimately, this model could improve our understanding of GBM progression, contribute to more effective treatment strategies, and, one day, improve survival outcomes for GBM patients.</a:t>
            </a:r>
            <a:endParaRPr sz="1300"/>
          </a:p>
          <a:p>
            <a:pPr indent="0" lvl="0" marL="0" rtl="0" algn="l">
              <a:lnSpc>
                <a:spcPct val="100000"/>
              </a:lnSpc>
              <a:spcBef>
                <a:spcPts val="120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latin typeface="Arial"/>
                <a:ea typeface="Arial"/>
                <a:cs typeface="Arial"/>
                <a:sym typeface="Arial"/>
              </a:rPr>
              <a:t>I’d like to thank the NSF, UC San Diego, and SDNI for supporting this project.</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a:latin typeface="Arial"/>
                <a:ea typeface="Arial"/>
                <a:cs typeface="Arial"/>
                <a:sym typeface="Arial"/>
              </a:rPr>
              <a:t>Special thanks to Dr. Chen, Emmie, Yves, and Dr. Lo for their mentorship.</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rPr lang="en-US">
                <a:latin typeface="Arial"/>
                <a:ea typeface="Arial"/>
                <a:cs typeface="Arial"/>
                <a:sym typeface="Arial"/>
              </a:rPr>
              <a:t>And thank you all for your time today.</a:t>
            </a:r>
            <a:endParaRPr>
              <a:latin typeface="Arial"/>
              <a:ea typeface="Arial"/>
              <a:cs typeface="Arial"/>
              <a:sym typeface="Arial"/>
            </a:endParaRPr>
          </a:p>
        </p:txBody>
      </p:sp>
      <p:sp>
        <p:nvSpPr>
          <p:cNvPr id="376" name="Google Shape;37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72769e23a2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372769e23a2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7" name="Google Shape;387;g372769e23a2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6b27def401_0_2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rtl="0" algn="l">
              <a:lnSpc>
                <a:spcPct val="115000"/>
              </a:lnSpc>
              <a:spcBef>
                <a:spcPts val="1200"/>
              </a:spcBef>
              <a:spcAft>
                <a:spcPts val="0"/>
              </a:spcAft>
              <a:buClr>
                <a:schemeClr val="dk1"/>
              </a:buClr>
              <a:buSzPts val="1200"/>
              <a:buChar char="●"/>
            </a:pPr>
            <a:r>
              <a:rPr lang="en-US">
                <a:latin typeface="Arial"/>
                <a:ea typeface="Arial"/>
                <a:cs typeface="Arial"/>
                <a:sym typeface="Arial"/>
              </a:rPr>
              <a:t>Glioblastoma, or GBM, is one of the most aggressive and lethal forms of brain cancer. </a:t>
            </a:r>
            <a:endParaRPr>
              <a:latin typeface="Arial"/>
              <a:ea typeface="Arial"/>
              <a:cs typeface="Arial"/>
              <a:sym typeface="Arial"/>
            </a:endParaRPr>
          </a:p>
          <a:p>
            <a:pPr indent="-298450" lvl="0" marL="457200" rtl="0" algn="l">
              <a:lnSpc>
                <a:spcPct val="115000"/>
              </a:lnSpc>
              <a:spcBef>
                <a:spcPts val="1000"/>
              </a:spcBef>
              <a:spcAft>
                <a:spcPts val="0"/>
              </a:spcAft>
              <a:buClr>
                <a:schemeClr val="dk1"/>
              </a:buClr>
              <a:buSzPts val="1100"/>
              <a:buFont typeface="Arial"/>
              <a:buChar char="●"/>
            </a:pPr>
            <a:r>
              <a:rPr lang="en-US">
                <a:latin typeface="Arial"/>
                <a:ea typeface="Arial"/>
                <a:cs typeface="Arial"/>
                <a:sym typeface="Arial"/>
              </a:rPr>
              <a:t>Current treatments are limited by tumor heterogeneity, invasion, and resistance to therapy. </a:t>
            </a:r>
            <a:endParaRPr>
              <a:latin typeface="Arial"/>
              <a:ea typeface="Arial"/>
              <a:cs typeface="Arial"/>
              <a:sym typeface="Arial"/>
            </a:endParaRPr>
          </a:p>
          <a:p>
            <a:pPr indent="-298450" lvl="0" marL="457200" rtl="0" algn="l">
              <a:lnSpc>
                <a:spcPct val="115000"/>
              </a:lnSpc>
              <a:spcBef>
                <a:spcPts val="1200"/>
              </a:spcBef>
              <a:spcAft>
                <a:spcPts val="1000"/>
              </a:spcAft>
              <a:buClr>
                <a:schemeClr val="dk1"/>
              </a:buClr>
              <a:buSzPts val="1100"/>
              <a:buFont typeface="Arial"/>
              <a:buChar char="●"/>
            </a:pPr>
            <a:r>
              <a:rPr lang="en-US">
                <a:latin typeface="Arial"/>
                <a:ea typeface="Arial"/>
                <a:cs typeface="Arial"/>
                <a:sym typeface="Arial"/>
              </a:rPr>
              <a:t>A big challenge in research is creating disease models that truly represent how these tumors behave in the body.</a:t>
            </a:r>
            <a:endParaRPr>
              <a:latin typeface="Arial"/>
              <a:ea typeface="Arial"/>
              <a:cs typeface="Arial"/>
              <a:sym typeface="Arial"/>
            </a:endParaRPr>
          </a:p>
        </p:txBody>
      </p:sp>
      <p:sp>
        <p:nvSpPr>
          <p:cNvPr id="156" name="Google Shape;156;g36b27def401_0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71694ec7d5_0_1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371694ec7d5_0_1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rtl="0" algn="l">
              <a:lnSpc>
                <a:spcPct val="115000"/>
              </a:lnSpc>
              <a:spcBef>
                <a:spcPts val="1200"/>
              </a:spcBef>
              <a:spcAft>
                <a:spcPts val="0"/>
              </a:spcAft>
              <a:buSzPts val="1200"/>
              <a:buChar char="●"/>
            </a:pPr>
            <a:r>
              <a:rPr lang="en-US">
                <a:latin typeface="Arial"/>
                <a:ea typeface="Arial"/>
                <a:cs typeface="Arial"/>
                <a:sym typeface="Arial"/>
              </a:rPr>
              <a:t>To better understand GBM, we must look beyond genetics and consider the tumor’s physical environment. One key factor is increased cell density in advanced tumors. As cells grow more densely, nutrient access decreases and compressive stress rises. This pressure damages normal blood vessels, causing “leaky” vasculature that promotes tumor spread and metastasis. These bioMECHANICAL changes significantly influence tumor progression, therapy resistance, and invasion.</a:t>
            </a:r>
            <a:endParaRPr>
              <a:latin typeface="Arial"/>
              <a:ea typeface="Arial"/>
              <a:cs typeface="Arial"/>
              <a:sym typeface="Arial"/>
            </a:endParaRPr>
          </a:p>
          <a:p>
            <a:pPr indent="-304800" lvl="0" marL="457200" rtl="0" algn="l">
              <a:lnSpc>
                <a:spcPct val="100000"/>
              </a:lnSpc>
              <a:spcBef>
                <a:spcPts val="1000"/>
              </a:spcBef>
              <a:spcAft>
                <a:spcPts val="1000"/>
              </a:spcAft>
              <a:buSzPts val="1200"/>
              <a:buChar char="●"/>
            </a:pPr>
            <a:r>
              <a:rPr lang="en-US">
                <a:latin typeface="Arial"/>
                <a:ea typeface="Arial"/>
                <a:cs typeface="Arial"/>
                <a:sym typeface="Arial"/>
              </a:rPr>
              <a:t>Advanced tumors also exhibit decreased tissue stiffness, which affects cell migration, drug diffusion, and signaling pathway activation. Replicating this mechanical softness in vitro is important for modeling realistic tumor behavior.</a:t>
            </a:r>
            <a:endParaRPr>
              <a:latin typeface="Arial"/>
              <a:ea typeface="Arial"/>
              <a:cs typeface="Arial"/>
              <a:sym typeface="Arial"/>
            </a:endParaRPr>
          </a:p>
        </p:txBody>
      </p:sp>
      <p:sp>
        <p:nvSpPr>
          <p:cNvPr id="165" name="Google Shape;165;g371694ec7d5_0_1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6b27def401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g36b27def401_0_2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15000"/>
              </a:lnSpc>
              <a:spcBef>
                <a:spcPts val="1200"/>
              </a:spcBef>
              <a:spcAft>
                <a:spcPts val="0"/>
              </a:spcAft>
              <a:buClr>
                <a:schemeClr val="dk1"/>
              </a:buClr>
              <a:buSzPts val="1200"/>
              <a:buChar char="●"/>
            </a:pPr>
            <a:r>
              <a:rPr lang="en-US">
                <a:latin typeface="Arial"/>
                <a:ea typeface="Arial"/>
                <a:cs typeface="Arial"/>
                <a:sym typeface="Arial"/>
              </a:rPr>
              <a:t>Traditional 2D modeling is an isolated culturing method, in which flattened cells grow in a monolayer in a flask. Although this method provides us with important information about how GBM cells behave independently, it reduces cell-cell interactions, exposes cells to excess nutrients due to increased surface area, and offers limited control over cell density.</a:t>
            </a:r>
            <a:endParaRPr>
              <a:latin typeface="Arial"/>
              <a:ea typeface="Arial"/>
              <a:cs typeface="Arial"/>
              <a:sym typeface="Arial"/>
            </a:endParaRPr>
          </a:p>
          <a:p>
            <a:pPr indent="-304800" lvl="0" marL="457200" rtl="0" algn="l">
              <a:lnSpc>
                <a:spcPct val="115000"/>
              </a:lnSpc>
              <a:spcBef>
                <a:spcPts val="1200"/>
              </a:spcBef>
              <a:spcAft>
                <a:spcPts val="0"/>
              </a:spcAft>
              <a:buClr>
                <a:schemeClr val="dk1"/>
              </a:buClr>
              <a:buSzPts val="1200"/>
              <a:buChar char="●"/>
            </a:pPr>
            <a:r>
              <a:rPr lang="en-US">
                <a:latin typeface="Arial"/>
                <a:ea typeface="Arial"/>
                <a:cs typeface="Arial"/>
                <a:sym typeface="Arial"/>
              </a:rPr>
              <a:t>To address these drawbacks, we have utilized a physical 3D model that provides us with more realistic cell-cell interactions. The cells in a 3D model can come in contact with each other from all sides of the cell. This allows us to observe more authentic cellular interactions.</a:t>
            </a:r>
            <a:endParaRPr/>
          </a:p>
          <a:p>
            <a:pPr indent="0" lvl="0" marL="0" rtl="0" algn="l">
              <a:lnSpc>
                <a:spcPct val="100000"/>
              </a:lnSpc>
              <a:spcBef>
                <a:spcPts val="100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70c9acfba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370c9acfbad_0_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15000"/>
              </a:lnSpc>
              <a:spcBef>
                <a:spcPts val="1200"/>
              </a:spcBef>
              <a:spcAft>
                <a:spcPts val="0"/>
              </a:spcAft>
              <a:buClr>
                <a:schemeClr val="dk1"/>
              </a:buClr>
              <a:buSzPts val="1200"/>
              <a:buChar char="●"/>
            </a:pPr>
            <a:r>
              <a:rPr lang="en-US">
                <a:latin typeface="Arial"/>
                <a:ea typeface="Arial"/>
                <a:cs typeface="Arial"/>
                <a:sym typeface="Arial"/>
              </a:rPr>
              <a:t>With this in mind, our research is focused on three main objectives, each aimed at improving the accuracy and authenticity of our 3D GBM models.</a:t>
            </a:r>
            <a:endParaRPr>
              <a:latin typeface="Arial"/>
              <a:ea typeface="Arial"/>
              <a:cs typeface="Arial"/>
              <a:sym typeface="Arial"/>
            </a:endParaRPr>
          </a:p>
          <a:p>
            <a:pPr indent="-304800" lvl="0" marL="457200" rtl="0" algn="l">
              <a:lnSpc>
                <a:spcPct val="115000"/>
              </a:lnSpc>
              <a:spcBef>
                <a:spcPts val="1000"/>
              </a:spcBef>
              <a:spcAft>
                <a:spcPts val="0"/>
              </a:spcAft>
              <a:buClr>
                <a:schemeClr val="dk1"/>
              </a:buClr>
              <a:buSzPts val="1200"/>
              <a:buAutoNum type="arabicPeriod"/>
            </a:pPr>
            <a:r>
              <a:rPr lang="en-US">
                <a:latin typeface="Arial"/>
                <a:ea typeface="Arial"/>
                <a:cs typeface="Arial"/>
                <a:sym typeface="Arial"/>
              </a:rPr>
              <a:t>Our first goal is to create 3D GBM models with structural and mechanical authenticity. We want to create models that mimic the true physical characteristics seen within GBM tumors.</a:t>
            </a:r>
            <a:endParaRPr>
              <a:latin typeface="Arial"/>
              <a:ea typeface="Arial"/>
              <a:cs typeface="Arial"/>
              <a:sym typeface="Arial"/>
            </a:endParaRPr>
          </a:p>
          <a:p>
            <a:pPr indent="-298450" lvl="0" marL="457200" rtl="0" algn="l">
              <a:lnSpc>
                <a:spcPct val="115000"/>
              </a:lnSpc>
              <a:spcBef>
                <a:spcPts val="1000"/>
              </a:spcBef>
              <a:spcAft>
                <a:spcPts val="0"/>
              </a:spcAft>
              <a:buClr>
                <a:schemeClr val="dk1"/>
              </a:buClr>
              <a:buSzPts val="1100"/>
              <a:buFont typeface="Arial"/>
              <a:buAutoNum type="arabicPeriod"/>
            </a:pPr>
            <a:r>
              <a:rPr lang="en-US">
                <a:latin typeface="Arial"/>
                <a:ea typeface="Arial"/>
                <a:cs typeface="Arial"/>
                <a:sym typeface="Arial"/>
              </a:rPr>
              <a:t>To ensure the accuracy of our model, we'll use a combination of characterization techniques to support the validity of our GBM models. We plan to use qPCR and cell viability assays to validate the cellular expression within our models.</a:t>
            </a:r>
            <a:endParaRPr>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Font typeface="Arial"/>
              <a:buAutoNum type="arabicPeriod"/>
            </a:pPr>
            <a:r>
              <a:rPr lang="en-US">
                <a:latin typeface="Arial"/>
                <a:ea typeface="Arial"/>
                <a:cs typeface="Arial"/>
                <a:sym typeface="Arial"/>
              </a:rPr>
              <a:t>Finally, we would test our model under various chemotherapies and radiotherapy conditions. Our goal is to explore how varying cell densities, and subsequently changing tumor environment, contributes to the resistance, and possibly the regeneration, of GBM cells.</a:t>
            </a:r>
            <a:endParaRPr>
              <a:latin typeface="Arial"/>
              <a:ea typeface="Arial"/>
              <a:cs typeface="Arial"/>
              <a:sym typeface="Arial"/>
            </a:endParaRPr>
          </a:p>
          <a:p>
            <a:pPr indent="0" lvl="0" marL="0" rtl="0" algn="l">
              <a:lnSpc>
                <a:spcPct val="100000"/>
              </a:lnSpc>
              <a:spcBef>
                <a:spcPts val="100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71694ec7d5_0_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371694ec7d5_0_5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15000"/>
              </a:lnSpc>
              <a:spcBef>
                <a:spcPts val="1200"/>
              </a:spcBef>
              <a:spcAft>
                <a:spcPts val="0"/>
              </a:spcAft>
              <a:buClr>
                <a:schemeClr val="dk1"/>
              </a:buClr>
              <a:buSzPts val="1200"/>
              <a:buChar char="●"/>
            </a:pPr>
            <a:r>
              <a:rPr lang="en-US">
                <a:latin typeface="Arial"/>
                <a:ea typeface="Arial"/>
                <a:cs typeface="Arial"/>
                <a:sym typeface="Arial"/>
              </a:rPr>
              <a:t>Here is an overview of the experimental workflow we followed to achieve these goals.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71694ec7d5_0_8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371694ec7d5_0_8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To address GBM’s high heterogeneity, we cultured various cell lines.</a:t>
            </a:r>
            <a:endParaRPr>
              <a:latin typeface="Arial"/>
              <a:ea typeface="Arial"/>
              <a:cs typeface="Arial"/>
              <a:sym typeface="Arial"/>
            </a:endParaRPr>
          </a:p>
          <a:p>
            <a:pPr indent="-304800" lvl="0" marL="457200" rtl="0" algn="l">
              <a:lnSpc>
                <a:spcPct val="100000"/>
              </a:lnSpc>
              <a:spcBef>
                <a:spcPts val="1000"/>
              </a:spcBef>
              <a:spcAft>
                <a:spcPts val="0"/>
              </a:spcAft>
              <a:buSzPts val="1200"/>
              <a:buChar char="●"/>
            </a:pPr>
            <a:r>
              <a:rPr lang="en-US">
                <a:latin typeface="Arial"/>
                <a:ea typeface="Arial"/>
                <a:cs typeface="Arial"/>
                <a:sym typeface="Arial"/>
              </a:rPr>
              <a:t>U87 cells, which are an immortalized human gbm cell line. They are adherent cells, meaning they attach themselves to the flask they are grown in. </a:t>
            </a:r>
            <a:endParaRPr>
              <a:latin typeface="Arial"/>
              <a:ea typeface="Arial"/>
              <a:cs typeface="Arial"/>
              <a:sym typeface="Arial"/>
            </a:endParaRPr>
          </a:p>
          <a:p>
            <a:pPr indent="-304800" lvl="0" marL="457200" rtl="0" algn="l">
              <a:lnSpc>
                <a:spcPct val="100000"/>
              </a:lnSpc>
              <a:spcBef>
                <a:spcPts val="1000"/>
              </a:spcBef>
              <a:spcAft>
                <a:spcPts val="0"/>
              </a:spcAft>
              <a:buSzPts val="1200"/>
              <a:buChar char="●"/>
            </a:pPr>
            <a:r>
              <a:rPr lang="en-US">
                <a:latin typeface="Arial"/>
                <a:ea typeface="Arial"/>
                <a:cs typeface="Arial"/>
                <a:sym typeface="Arial"/>
              </a:rPr>
              <a:t>And CW468 and TS576 cells, which are both taken directly from a patient. These are suspension cells that grow while floating in their growth medium. The clumping of TS576 cells is natural GBM cell behavior that allows them to be more resistant.</a:t>
            </a:r>
            <a:endParaRPr>
              <a:latin typeface="Arial"/>
              <a:ea typeface="Arial"/>
              <a:cs typeface="Arial"/>
              <a:sym typeface="Arial"/>
            </a:endParaRPr>
          </a:p>
          <a:p>
            <a:pPr indent="-304800" lvl="0" marL="457200" rtl="0" algn="l">
              <a:lnSpc>
                <a:spcPct val="100000"/>
              </a:lnSpc>
              <a:spcBef>
                <a:spcPts val="1000"/>
              </a:spcBef>
              <a:spcAft>
                <a:spcPts val="1000"/>
              </a:spcAft>
              <a:buSzPts val="1200"/>
              <a:buChar char="●"/>
            </a:pPr>
            <a:r>
              <a:rPr lang="en-US">
                <a:latin typeface="Arial"/>
                <a:ea typeface="Arial"/>
                <a:cs typeface="Arial"/>
                <a:sym typeface="Arial"/>
              </a:rPr>
              <a:t>We chose multiple types of glioblastoma cells to mimic the heterogeneity of GBM tumors, which, as previously mentioned, are part of the reason GBM is so difficult to treat.</a:t>
            </a:r>
            <a:endParaRPr>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6e919c2222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36e919c2222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rtl="0" algn="l">
              <a:lnSpc>
                <a:spcPct val="115000"/>
              </a:lnSpc>
              <a:spcBef>
                <a:spcPts val="1200"/>
              </a:spcBef>
              <a:spcAft>
                <a:spcPts val="0"/>
              </a:spcAft>
              <a:buClr>
                <a:schemeClr val="dk1"/>
              </a:buClr>
              <a:buSzPts val="1200"/>
              <a:buChar char="●"/>
            </a:pPr>
            <a:r>
              <a:rPr lang="en-US">
                <a:latin typeface="Arial"/>
                <a:ea typeface="Arial"/>
                <a:cs typeface="Arial"/>
                <a:sym typeface="Arial"/>
              </a:rPr>
              <a:t>Following the cell culturing process, we 3D bioprinted our models using Digital Light Processing, or DLP. This technique allows us to efficiently create high-resolution physical 3D models.</a:t>
            </a:r>
            <a:endParaRPr>
              <a:latin typeface="Arial"/>
              <a:ea typeface="Arial"/>
              <a:cs typeface="Arial"/>
              <a:sym typeface="Arial"/>
            </a:endParaRPr>
          </a:p>
          <a:p>
            <a:pPr indent="-304800" lvl="0" marL="457200" rtl="0" algn="l">
              <a:lnSpc>
                <a:spcPct val="115000"/>
              </a:lnSpc>
              <a:spcBef>
                <a:spcPts val="1000"/>
              </a:spcBef>
              <a:spcAft>
                <a:spcPts val="0"/>
              </a:spcAft>
              <a:buClr>
                <a:schemeClr val="dk1"/>
              </a:buClr>
              <a:buSzPts val="1200"/>
              <a:buChar char="●"/>
            </a:pPr>
            <a:r>
              <a:rPr lang="en-US">
                <a:latin typeface="Arial"/>
                <a:ea typeface="Arial"/>
                <a:cs typeface="Arial"/>
                <a:sym typeface="Arial"/>
              </a:rPr>
              <a:t>We mix a gelatin-based prepolymer with the cells, add a digital mask, and expose it to UV light via a digital micromirror device (DMD). The UV light polymerizes the material and produces a solid structure. With this DMD technology, it takes around 20 seconds to create a singular print. This allows us to quickly yet accurately create these 3D biomimetic models.</a:t>
            </a:r>
            <a:endParaRPr>
              <a:latin typeface="Arial"/>
              <a:ea typeface="Arial"/>
              <a:cs typeface="Arial"/>
              <a:sym typeface="Arial"/>
            </a:endParaRPr>
          </a:p>
          <a:p>
            <a:pPr indent="-298450" lvl="0" marL="457200" rtl="0" algn="l">
              <a:lnSpc>
                <a:spcPct val="115000"/>
              </a:lnSpc>
              <a:spcBef>
                <a:spcPts val="1200"/>
              </a:spcBef>
              <a:spcAft>
                <a:spcPts val="1000"/>
              </a:spcAft>
              <a:buClr>
                <a:schemeClr val="dk1"/>
              </a:buClr>
              <a:buSzPts val="1100"/>
              <a:buFont typeface="Arial"/>
              <a:buChar char="●"/>
            </a:pPr>
            <a:r>
              <a:rPr lang="en-US">
                <a:latin typeface="Arial"/>
                <a:ea typeface="Arial"/>
                <a:cs typeface="Arial"/>
                <a:sym typeface="Arial"/>
              </a:rPr>
              <a:t>On the right is a top-down picture of one of our printed structures. These structures are usually 500um in diameter. And though these structures are small, they are able to retain their structure structure and cells are uniformly embedded throughout the print.</a:t>
            </a:r>
            <a:endParaRPr>
              <a:latin typeface="Arial"/>
              <a:ea typeface="Arial"/>
              <a:cs typeface="Arial"/>
              <a:sym typeface="Arial"/>
            </a:endParaRPr>
          </a:p>
        </p:txBody>
      </p:sp>
      <p:sp>
        <p:nvSpPr>
          <p:cNvPr id="272" name="Google Shape;272;g36e919c2222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71694ec7d5_0_1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371694ec7d5_0_1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4325" lvl="0" marL="457200" rtl="0" algn="l">
              <a:lnSpc>
                <a:spcPct val="115000"/>
              </a:lnSpc>
              <a:spcBef>
                <a:spcPts val="1200"/>
              </a:spcBef>
              <a:spcAft>
                <a:spcPts val="0"/>
              </a:spcAft>
              <a:buClr>
                <a:schemeClr val="dk1"/>
              </a:buClr>
              <a:buSzPts val="1350"/>
              <a:buChar char="●"/>
            </a:pPr>
            <a:r>
              <a:rPr lang="en-US" sz="1350">
                <a:latin typeface="Arial"/>
                <a:ea typeface="Arial"/>
                <a:cs typeface="Arial"/>
                <a:sym typeface="Arial"/>
              </a:rPr>
              <a:t>Our goal was to replicate the stiffnesses of tumors observed in clinical trials, which defines normal tumors with stiffness of 20kilopascal and further developed tumors around 1kilopascal.</a:t>
            </a:r>
            <a:endParaRPr sz="1350">
              <a:latin typeface="Arial"/>
              <a:ea typeface="Arial"/>
              <a:cs typeface="Arial"/>
              <a:sym typeface="Arial"/>
            </a:endParaRPr>
          </a:p>
          <a:p>
            <a:pPr indent="-314325" lvl="0" marL="457200" rtl="0" algn="l">
              <a:lnSpc>
                <a:spcPct val="115000"/>
              </a:lnSpc>
              <a:spcBef>
                <a:spcPts val="1000"/>
              </a:spcBef>
              <a:spcAft>
                <a:spcPts val="0"/>
              </a:spcAft>
              <a:buClr>
                <a:schemeClr val="dk1"/>
              </a:buClr>
              <a:buSzPts val="1350"/>
              <a:buChar char="●"/>
            </a:pPr>
            <a:r>
              <a:rPr lang="en-US" sz="1350">
                <a:latin typeface="Arial"/>
                <a:ea typeface="Arial"/>
                <a:cs typeface="Arial"/>
                <a:sym typeface="Arial"/>
              </a:rPr>
              <a:t>We used Microsquisher compression testing to measure the stiffness of each print. </a:t>
            </a:r>
            <a:endParaRPr sz="1350">
              <a:latin typeface="Arial"/>
              <a:ea typeface="Arial"/>
              <a:cs typeface="Arial"/>
              <a:sym typeface="Arial"/>
            </a:endParaRPr>
          </a:p>
          <a:p>
            <a:pPr indent="-314325" lvl="0" marL="457200" rtl="0" algn="l">
              <a:lnSpc>
                <a:spcPct val="115000"/>
              </a:lnSpc>
              <a:spcBef>
                <a:spcPts val="1000"/>
              </a:spcBef>
              <a:spcAft>
                <a:spcPts val="0"/>
              </a:spcAft>
              <a:buClr>
                <a:schemeClr val="dk1"/>
              </a:buClr>
              <a:buSzPts val="1350"/>
              <a:buFont typeface="Arial"/>
              <a:buChar char="●"/>
            </a:pPr>
            <a:r>
              <a:rPr lang="en-US" sz="1350">
                <a:latin typeface="Arial"/>
                <a:ea typeface="Arial"/>
                <a:cs typeface="Arial"/>
                <a:sym typeface="Arial"/>
              </a:rPr>
              <a:t>During this process, we altered the density of cells per print to tune the stiffness of our structures to fall within this physiological range.</a:t>
            </a:r>
            <a:endParaRPr sz="1350">
              <a:latin typeface="Arial"/>
              <a:ea typeface="Arial"/>
              <a:cs typeface="Arial"/>
              <a:sym typeface="Arial"/>
            </a:endParaRPr>
          </a:p>
          <a:p>
            <a:pPr indent="-314325" lvl="0" marL="457200" rtl="0" algn="l">
              <a:lnSpc>
                <a:spcPct val="115000"/>
              </a:lnSpc>
              <a:spcBef>
                <a:spcPts val="1200"/>
              </a:spcBef>
              <a:spcAft>
                <a:spcPts val="1000"/>
              </a:spcAft>
              <a:buClr>
                <a:schemeClr val="dk1"/>
              </a:buClr>
              <a:buSzPts val="1350"/>
              <a:buFont typeface="Arial"/>
              <a:buChar char="●"/>
            </a:pPr>
            <a:r>
              <a:rPr lang="en-US" sz="1350">
                <a:latin typeface="Arial"/>
                <a:ea typeface="Arial"/>
                <a:cs typeface="Arial"/>
                <a:sym typeface="Arial"/>
              </a:rPr>
              <a:t>The image on the right also provides a side-on view of our 3D printed structure. </a:t>
            </a:r>
            <a:endParaRPr sz="1350">
              <a:latin typeface="Arial"/>
              <a:ea typeface="Arial"/>
              <a:cs typeface="Arial"/>
              <a:sym typeface="Arial"/>
            </a:endParaRPr>
          </a:p>
        </p:txBody>
      </p:sp>
      <p:sp>
        <p:nvSpPr>
          <p:cNvPr id="281" name="Google Shape;281;g371694ec7d5_0_11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9" name="Google Shape;1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20" name="Google Shape;2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8" name="Shape 88"/>
        <p:cNvGrpSpPr/>
        <p:nvPr/>
      </p:nvGrpSpPr>
      <p:grpSpPr>
        <a:xfrm>
          <a:off x="0" y="0"/>
          <a:ext cx="0" cy="0"/>
          <a:chOff x="0" y="0"/>
          <a:chExt cx="0" cy="0"/>
        </a:xfrm>
      </p:grpSpPr>
      <p:sp>
        <p:nvSpPr>
          <p:cNvPr id="89" name="Google Shape;89;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1" name="Google Shape;91;p1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2" name="Google Shape;92;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93" name="Google Shape;93;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94" name="Google Shape;94;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5" name="Shape 95"/>
        <p:cNvGrpSpPr/>
        <p:nvPr/>
      </p:nvGrpSpPr>
      <p:grpSpPr>
        <a:xfrm>
          <a:off x="0" y="0"/>
          <a:ext cx="0" cy="0"/>
          <a:chOff x="0" y="0"/>
          <a:chExt cx="0" cy="0"/>
        </a:xfrm>
      </p:grpSpPr>
      <p:sp>
        <p:nvSpPr>
          <p:cNvPr id="96" name="Google Shape;96;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99" name="Google Shape;9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00" name="Google Shape;10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1" name="Shape 101"/>
        <p:cNvGrpSpPr/>
        <p:nvPr/>
      </p:nvGrpSpPr>
      <p:grpSpPr>
        <a:xfrm>
          <a:off x="0" y="0"/>
          <a:ext cx="0" cy="0"/>
          <a:chOff x="0" y="0"/>
          <a:chExt cx="0" cy="0"/>
        </a:xfrm>
      </p:grpSpPr>
      <p:sp>
        <p:nvSpPr>
          <p:cNvPr id="102" name="Google Shape;102;p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05" name="Google Shape;105;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06" name="Google Shape;106;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7" name="Shape 107"/>
        <p:cNvGrpSpPr/>
        <p:nvPr/>
      </p:nvGrpSpPr>
      <p:grpSpPr>
        <a:xfrm>
          <a:off x="0" y="0"/>
          <a:ext cx="0" cy="0"/>
          <a:chOff x="0" y="0"/>
          <a:chExt cx="0" cy="0"/>
        </a:xfrm>
      </p:grpSpPr>
      <p:sp>
        <p:nvSpPr>
          <p:cNvPr id="108" name="Google Shape;108;g36b27def401_0_259"/>
          <p:cNvSpPr txBox="1"/>
          <p:nvPr>
            <p:ph type="title"/>
          </p:nvPr>
        </p:nvSpPr>
        <p:spPr>
          <a:xfrm>
            <a:off x="952400" y="2028567"/>
            <a:ext cx="5753100" cy="1117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5600"/>
              <a:buNone/>
              <a:defRPr sz="48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09" name="Google Shape;109;g36b27def401_0_259"/>
          <p:cNvSpPr txBox="1"/>
          <p:nvPr>
            <p:ph idx="1" type="subTitle"/>
          </p:nvPr>
        </p:nvSpPr>
        <p:spPr>
          <a:xfrm>
            <a:off x="952400" y="3236933"/>
            <a:ext cx="5753100" cy="16623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SzPts val="1900"/>
              <a:buNone/>
              <a:defRPr sz="2100"/>
            </a:lvl1pPr>
            <a:lvl2pPr lvl="1" algn="l">
              <a:lnSpc>
                <a:spcPct val="100000"/>
              </a:lnSpc>
              <a:spcBef>
                <a:spcPts val="500"/>
              </a:spcBef>
              <a:spcAft>
                <a:spcPts val="0"/>
              </a:spcAft>
              <a:buSzPts val="2400"/>
              <a:buNone/>
              <a:defRPr/>
            </a:lvl2pPr>
            <a:lvl3pPr lvl="2" algn="l">
              <a:lnSpc>
                <a:spcPct val="100000"/>
              </a:lnSpc>
              <a:spcBef>
                <a:spcPts val="500"/>
              </a:spcBef>
              <a:spcAft>
                <a:spcPts val="0"/>
              </a:spcAft>
              <a:buSzPts val="2000"/>
              <a:buNone/>
              <a:defRPr/>
            </a:lvl3pPr>
            <a:lvl4pPr lvl="3" algn="l">
              <a:lnSpc>
                <a:spcPct val="100000"/>
              </a:lnSpc>
              <a:spcBef>
                <a:spcPts val="500"/>
              </a:spcBef>
              <a:spcAft>
                <a:spcPts val="0"/>
              </a:spcAft>
              <a:buSzPts val="1800"/>
              <a:buNone/>
              <a:defRPr/>
            </a:lvl4pPr>
            <a:lvl5pPr lvl="4" algn="l">
              <a:lnSpc>
                <a:spcPct val="100000"/>
              </a:lnSpc>
              <a:spcBef>
                <a:spcPts val="500"/>
              </a:spcBef>
              <a:spcAft>
                <a:spcPts val="0"/>
              </a:spcAft>
              <a:buSzPts val="1800"/>
              <a:buNone/>
              <a:defRPr/>
            </a:lvl5pPr>
            <a:lvl6pPr lvl="5" algn="l">
              <a:lnSpc>
                <a:spcPct val="100000"/>
              </a:lnSpc>
              <a:spcBef>
                <a:spcPts val="500"/>
              </a:spcBef>
              <a:spcAft>
                <a:spcPts val="0"/>
              </a:spcAft>
              <a:buSzPts val="1800"/>
              <a:buNone/>
              <a:defRPr/>
            </a:lvl6pPr>
            <a:lvl7pPr lvl="6" algn="l">
              <a:lnSpc>
                <a:spcPct val="100000"/>
              </a:lnSpc>
              <a:spcBef>
                <a:spcPts val="500"/>
              </a:spcBef>
              <a:spcAft>
                <a:spcPts val="0"/>
              </a:spcAft>
              <a:buSzPts val="1800"/>
              <a:buNone/>
              <a:defRPr/>
            </a:lvl7pPr>
            <a:lvl8pPr lvl="7" algn="l">
              <a:lnSpc>
                <a:spcPct val="100000"/>
              </a:lnSpc>
              <a:spcBef>
                <a:spcPts val="500"/>
              </a:spcBef>
              <a:spcAft>
                <a:spcPts val="0"/>
              </a:spcAft>
              <a:buSzPts val="1800"/>
              <a:buNone/>
              <a:defRPr/>
            </a:lvl8pPr>
            <a:lvl9pPr lvl="8" algn="l">
              <a:lnSpc>
                <a:spcPct val="100000"/>
              </a:lnSpc>
              <a:spcBef>
                <a:spcPts val="500"/>
              </a:spcBef>
              <a:spcAft>
                <a:spcPts val="0"/>
              </a:spcAft>
              <a:buSzPts val="1800"/>
              <a:buNone/>
              <a:defRPr/>
            </a:lvl9pPr>
          </a:lstStyle>
          <a:p/>
        </p:txBody>
      </p:sp>
      <p:cxnSp>
        <p:nvCxnSpPr>
          <p:cNvPr id="110" name="Google Shape;110;g36b27def401_0_259"/>
          <p:cNvCxnSpPr/>
          <p:nvPr/>
        </p:nvCxnSpPr>
        <p:spPr>
          <a:xfrm>
            <a:off x="326800" y="326800"/>
            <a:ext cx="4026000" cy="0"/>
          </a:xfrm>
          <a:prstGeom prst="straightConnector1">
            <a:avLst/>
          </a:prstGeom>
          <a:noFill/>
          <a:ln cap="flat" cmpd="sng" w="19050">
            <a:solidFill>
              <a:schemeClr val="dk2"/>
            </a:solidFill>
            <a:prstDash val="solid"/>
            <a:round/>
            <a:headEnd len="sm" w="sm" type="none"/>
            <a:tailEnd len="sm" w="sm" type="none"/>
          </a:ln>
        </p:spPr>
      </p:cxnSp>
      <p:cxnSp>
        <p:nvCxnSpPr>
          <p:cNvPr id="111" name="Google Shape;111;g36b27def401_0_259"/>
          <p:cNvCxnSpPr/>
          <p:nvPr/>
        </p:nvCxnSpPr>
        <p:spPr>
          <a:xfrm>
            <a:off x="326800" y="6531200"/>
            <a:ext cx="4026000" cy="0"/>
          </a:xfrm>
          <a:prstGeom prst="straightConnector1">
            <a:avLst/>
          </a:prstGeom>
          <a:noFill/>
          <a:ln cap="flat" cmpd="sng" w="19050">
            <a:solidFill>
              <a:schemeClr val="dk2"/>
            </a:solidFill>
            <a:prstDash val="solid"/>
            <a:round/>
            <a:headEnd len="sm" w="sm" type="none"/>
            <a:tailEnd len="sm" w="sm" type="none"/>
          </a:ln>
        </p:spPr>
      </p:cxnSp>
      <p:sp>
        <p:nvSpPr>
          <p:cNvPr id="112" name="Google Shape;112;g36b27def401_0_259"/>
          <p:cNvSpPr txBox="1"/>
          <p:nvPr>
            <p:ph idx="12" type="sldNum"/>
          </p:nvPr>
        </p:nvSpPr>
        <p:spPr>
          <a:xfrm>
            <a:off x="11409045" y="6333134"/>
            <a:ext cx="731700" cy="5247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3" name="Shape 113"/>
        <p:cNvGrpSpPr/>
        <p:nvPr/>
      </p:nvGrpSpPr>
      <p:grpSpPr>
        <a:xfrm>
          <a:off x="0" y="0"/>
          <a:ext cx="0" cy="0"/>
          <a:chOff x="0" y="0"/>
          <a:chExt cx="0" cy="0"/>
        </a:xfrm>
      </p:grpSpPr>
      <p:sp>
        <p:nvSpPr>
          <p:cNvPr id="114" name="Google Shape;114;g36b27def401_0_555"/>
          <p:cNvSpPr txBox="1"/>
          <p:nvPr>
            <p:ph type="title"/>
          </p:nvPr>
        </p:nvSpPr>
        <p:spPr>
          <a:xfrm>
            <a:off x="952400" y="574233"/>
            <a:ext cx="10287300" cy="624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g36b27def401_0_555"/>
          <p:cNvSpPr txBox="1"/>
          <p:nvPr>
            <p:ph idx="1" type="subTitle"/>
          </p:nvPr>
        </p:nvSpPr>
        <p:spPr>
          <a:xfrm>
            <a:off x="952400" y="2525898"/>
            <a:ext cx="4191300" cy="10353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SzPts val="1900"/>
              <a:buNone/>
              <a:defRPr sz="1900"/>
            </a:lvl1pPr>
            <a:lvl2pPr lvl="1" algn="ctr">
              <a:lnSpc>
                <a:spcPct val="100000"/>
              </a:lnSpc>
              <a:spcBef>
                <a:spcPts val="500"/>
              </a:spcBef>
              <a:spcAft>
                <a:spcPts val="0"/>
              </a:spcAft>
              <a:buSzPts val="2400"/>
              <a:buNone/>
              <a:defRPr/>
            </a:lvl2pPr>
            <a:lvl3pPr lvl="2" algn="ctr">
              <a:lnSpc>
                <a:spcPct val="100000"/>
              </a:lnSpc>
              <a:spcBef>
                <a:spcPts val="500"/>
              </a:spcBef>
              <a:spcAft>
                <a:spcPts val="0"/>
              </a:spcAft>
              <a:buSzPts val="2000"/>
              <a:buNone/>
              <a:defRPr/>
            </a:lvl3pPr>
            <a:lvl4pPr lvl="3" algn="ctr">
              <a:lnSpc>
                <a:spcPct val="100000"/>
              </a:lnSpc>
              <a:spcBef>
                <a:spcPts val="500"/>
              </a:spcBef>
              <a:spcAft>
                <a:spcPts val="0"/>
              </a:spcAft>
              <a:buSzPts val="1800"/>
              <a:buNone/>
              <a:defRPr/>
            </a:lvl4pPr>
            <a:lvl5pPr lvl="4" algn="ctr">
              <a:lnSpc>
                <a:spcPct val="100000"/>
              </a:lnSpc>
              <a:spcBef>
                <a:spcPts val="500"/>
              </a:spcBef>
              <a:spcAft>
                <a:spcPts val="0"/>
              </a:spcAft>
              <a:buSzPts val="1800"/>
              <a:buNone/>
              <a:defRPr/>
            </a:lvl5pPr>
            <a:lvl6pPr lvl="5" algn="ctr">
              <a:lnSpc>
                <a:spcPct val="100000"/>
              </a:lnSpc>
              <a:spcBef>
                <a:spcPts val="500"/>
              </a:spcBef>
              <a:spcAft>
                <a:spcPts val="0"/>
              </a:spcAft>
              <a:buSzPts val="1800"/>
              <a:buNone/>
              <a:defRPr/>
            </a:lvl6pPr>
            <a:lvl7pPr lvl="6" algn="ctr">
              <a:lnSpc>
                <a:spcPct val="100000"/>
              </a:lnSpc>
              <a:spcBef>
                <a:spcPts val="500"/>
              </a:spcBef>
              <a:spcAft>
                <a:spcPts val="0"/>
              </a:spcAft>
              <a:buSzPts val="1800"/>
              <a:buNone/>
              <a:defRPr/>
            </a:lvl7pPr>
            <a:lvl8pPr lvl="7" algn="ctr">
              <a:lnSpc>
                <a:spcPct val="100000"/>
              </a:lnSpc>
              <a:spcBef>
                <a:spcPts val="500"/>
              </a:spcBef>
              <a:spcAft>
                <a:spcPts val="0"/>
              </a:spcAft>
              <a:buSzPts val="1800"/>
              <a:buNone/>
              <a:defRPr/>
            </a:lvl8pPr>
            <a:lvl9pPr lvl="8" algn="ctr">
              <a:lnSpc>
                <a:spcPct val="100000"/>
              </a:lnSpc>
              <a:spcBef>
                <a:spcPts val="500"/>
              </a:spcBef>
              <a:spcAft>
                <a:spcPts val="0"/>
              </a:spcAft>
              <a:buSzPts val="1800"/>
              <a:buNone/>
              <a:defRPr/>
            </a:lvl9pPr>
          </a:lstStyle>
          <a:p/>
        </p:txBody>
      </p:sp>
      <p:sp>
        <p:nvSpPr>
          <p:cNvPr id="116" name="Google Shape;116;g36b27def401_0_555"/>
          <p:cNvSpPr txBox="1"/>
          <p:nvPr>
            <p:ph idx="2" type="title"/>
          </p:nvPr>
        </p:nvSpPr>
        <p:spPr>
          <a:xfrm>
            <a:off x="952400" y="1979667"/>
            <a:ext cx="4191300" cy="624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2700"/>
              <a:buFont typeface="Arial"/>
              <a:buNone/>
              <a:defRPr b="1" sz="2400">
                <a:latin typeface="Arial"/>
                <a:ea typeface="Arial"/>
                <a:cs typeface="Arial"/>
                <a:sym typeface="Arial"/>
              </a:defRPr>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117" name="Google Shape;117;g36b27def401_0_555"/>
          <p:cNvSpPr txBox="1"/>
          <p:nvPr>
            <p:ph idx="3" type="subTitle"/>
          </p:nvPr>
        </p:nvSpPr>
        <p:spPr>
          <a:xfrm>
            <a:off x="952403" y="4871465"/>
            <a:ext cx="4191300" cy="10353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SzPts val="1900"/>
              <a:buNone/>
              <a:defRPr sz="1900"/>
            </a:lvl1pPr>
            <a:lvl2pPr lvl="1" algn="ctr">
              <a:lnSpc>
                <a:spcPct val="100000"/>
              </a:lnSpc>
              <a:spcBef>
                <a:spcPts val="500"/>
              </a:spcBef>
              <a:spcAft>
                <a:spcPts val="0"/>
              </a:spcAft>
              <a:buSzPts val="2400"/>
              <a:buNone/>
              <a:defRPr/>
            </a:lvl2pPr>
            <a:lvl3pPr lvl="2" algn="ctr">
              <a:lnSpc>
                <a:spcPct val="100000"/>
              </a:lnSpc>
              <a:spcBef>
                <a:spcPts val="500"/>
              </a:spcBef>
              <a:spcAft>
                <a:spcPts val="0"/>
              </a:spcAft>
              <a:buSzPts val="2000"/>
              <a:buNone/>
              <a:defRPr/>
            </a:lvl3pPr>
            <a:lvl4pPr lvl="3" algn="ctr">
              <a:lnSpc>
                <a:spcPct val="100000"/>
              </a:lnSpc>
              <a:spcBef>
                <a:spcPts val="500"/>
              </a:spcBef>
              <a:spcAft>
                <a:spcPts val="0"/>
              </a:spcAft>
              <a:buSzPts val="1800"/>
              <a:buNone/>
              <a:defRPr/>
            </a:lvl4pPr>
            <a:lvl5pPr lvl="4" algn="ctr">
              <a:lnSpc>
                <a:spcPct val="100000"/>
              </a:lnSpc>
              <a:spcBef>
                <a:spcPts val="500"/>
              </a:spcBef>
              <a:spcAft>
                <a:spcPts val="0"/>
              </a:spcAft>
              <a:buSzPts val="1800"/>
              <a:buNone/>
              <a:defRPr/>
            </a:lvl5pPr>
            <a:lvl6pPr lvl="5" algn="ctr">
              <a:lnSpc>
                <a:spcPct val="100000"/>
              </a:lnSpc>
              <a:spcBef>
                <a:spcPts val="500"/>
              </a:spcBef>
              <a:spcAft>
                <a:spcPts val="0"/>
              </a:spcAft>
              <a:buSzPts val="1800"/>
              <a:buNone/>
              <a:defRPr/>
            </a:lvl6pPr>
            <a:lvl7pPr lvl="6" algn="ctr">
              <a:lnSpc>
                <a:spcPct val="100000"/>
              </a:lnSpc>
              <a:spcBef>
                <a:spcPts val="500"/>
              </a:spcBef>
              <a:spcAft>
                <a:spcPts val="0"/>
              </a:spcAft>
              <a:buSzPts val="1800"/>
              <a:buNone/>
              <a:defRPr/>
            </a:lvl7pPr>
            <a:lvl8pPr lvl="7" algn="ctr">
              <a:lnSpc>
                <a:spcPct val="100000"/>
              </a:lnSpc>
              <a:spcBef>
                <a:spcPts val="500"/>
              </a:spcBef>
              <a:spcAft>
                <a:spcPts val="0"/>
              </a:spcAft>
              <a:buSzPts val="1800"/>
              <a:buNone/>
              <a:defRPr/>
            </a:lvl8pPr>
            <a:lvl9pPr lvl="8" algn="ctr">
              <a:lnSpc>
                <a:spcPct val="100000"/>
              </a:lnSpc>
              <a:spcBef>
                <a:spcPts val="500"/>
              </a:spcBef>
              <a:spcAft>
                <a:spcPts val="0"/>
              </a:spcAft>
              <a:buSzPts val="1800"/>
              <a:buNone/>
              <a:defRPr/>
            </a:lvl9pPr>
          </a:lstStyle>
          <a:p/>
        </p:txBody>
      </p:sp>
      <p:sp>
        <p:nvSpPr>
          <p:cNvPr id="118" name="Google Shape;118;g36b27def401_0_555"/>
          <p:cNvSpPr txBox="1"/>
          <p:nvPr>
            <p:ph idx="4" type="title"/>
          </p:nvPr>
        </p:nvSpPr>
        <p:spPr>
          <a:xfrm>
            <a:off x="952400" y="4325233"/>
            <a:ext cx="4191300" cy="624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2700"/>
              <a:buFont typeface="Arial"/>
              <a:buNone/>
              <a:defRPr b="1" sz="2400">
                <a:latin typeface="Arial"/>
                <a:ea typeface="Arial"/>
                <a:cs typeface="Arial"/>
                <a:sym typeface="Arial"/>
              </a:defRPr>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cxnSp>
        <p:nvCxnSpPr>
          <p:cNvPr id="119" name="Google Shape;119;g36b27def401_0_555"/>
          <p:cNvCxnSpPr/>
          <p:nvPr/>
        </p:nvCxnSpPr>
        <p:spPr>
          <a:xfrm>
            <a:off x="1368150" y="-714650"/>
            <a:ext cx="0" cy="2082900"/>
          </a:xfrm>
          <a:prstGeom prst="straightConnector1">
            <a:avLst/>
          </a:prstGeom>
          <a:noFill/>
          <a:ln cap="flat" cmpd="sng" w="19050">
            <a:solidFill>
              <a:schemeClr val="dk2"/>
            </a:solidFill>
            <a:prstDash val="solid"/>
            <a:round/>
            <a:headEnd len="sm" w="sm" type="none"/>
            <a:tailEnd len="sm" w="sm" type="none"/>
          </a:ln>
        </p:spPr>
      </p:cxnSp>
      <p:sp>
        <p:nvSpPr>
          <p:cNvPr id="120" name="Google Shape;120;g36b27def401_0_555"/>
          <p:cNvSpPr txBox="1"/>
          <p:nvPr>
            <p:ph idx="12" type="sldNum"/>
          </p:nvPr>
        </p:nvSpPr>
        <p:spPr>
          <a:xfrm>
            <a:off x="11409045" y="6333134"/>
            <a:ext cx="731700" cy="5247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_2">
    <p:spTree>
      <p:nvGrpSpPr>
        <p:cNvPr id="121" name="Shape 121"/>
        <p:cNvGrpSpPr/>
        <p:nvPr/>
      </p:nvGrpSpPr>
      <p:grpSpPr>
        <a:xfrm>
          <a:off x="0" y="0"/>
          <a:ext cx="0" cy="0"/>
          <a:chOff x="0" y="0"/>
          <a:chExt cx="0" cy="0"/>
        </a:xfrm>
      </p:grpSpPr>
      <p:sp>
        <p:nvSpPr>
          <p:cNvPr id="122" name="Google Shape;122;g370c9acfbad_0_264"/>
          <p:cNvSpPr txBox="1"/>
          <p:nvPr>
            <p:ph type="title"/>
          </p:nvPr>
        </p:nvSpPr>
        <p:spPr>
          <a:xfrm>
            <a:off x="952400" y="574233"/>
            <a:ext cx="10287300" cy="624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Font typeface="Arial"/>
              <a:buNone/>
              <a:defRPr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g370c9acfbad_0_264"/>
          <p:cNvSpPr txBox="1"/>
          <p:nvPr>
            <p:ph idx="1" type="subTitle"/>
          </p:nvPr>
        </p:nvSpPr>
        <p:spPr>
          <a:xfrm>
            <a:off x="7340767" y="2049085"/>
            <a:ext cx="3898800" cy="782100"/>
          </a:xfrm>
          <a:prstGeom prst="rect">
            <a:avLst/>
          </a:prstGeom>
          <a:noFill/>
          <a:ln>
            <a:noFill/>
          </a:ln>
        </p:spPr>
        <p:txBody>
          <a:bodyPr anchorCtr="0" anchor="t" bIns="45700" lIns="91425" spcFirstLastPara="1" rIns="91425" wrap="square" tIns="45700">
            <a:normAutofit/>
          </a:bodyPr>
          <a:lstStyle>
            <a:lvl1pPr lvl="0" algn="r">
              <a:lnSpc>
                <a:spcPct val="100000"/>
              </a:lnSpc>
              <a:spcBef>
                <a:spcPts val="1000"/>
              </a:spcBef>
              <a:spcAft>
                <a:spcPts val="0"/>
              </a:spcAft>
              <a:buSzPts val="1900"/>
              <a:buNone/>
              <a:defRPr sz="1900"/>
            </a:lvl1pPr>
            <a:lvl2pPr lvl="1" algn="ctr">
              <a:lnSpc>
                <a:spcPct val="100000"/>
              </a:lnSpc>
              <a:spcBef>
                <a:spcPts val="500"/>
              </a:spcBef>
              <a:spcAft>
                <a:spcPts val="0"/>
              </a:spcAft>
              <a:buSzPts val="2400"/>
              <a:buNone/>
              <a:defRPr/>
            </a:lvl2pPr>
            <a:lvl3pPr lvl="2" algn="ctr">
              <a:lnSpc>
                <a:spcPct val="100000"/>
              </a:lnSpc>
              <a:spcBef>
                <a:spcPts val="500"/>
              </a:spcBef>
              <a:spcAft>
                <a:spcPts val="0"/>
              </a:spcAft>
              <a:buSzPts val="2000"/>
              <a:buNone/>
              <a:defRPr/>
            </a:lvl3pPr>
            <a:lvl4pPr lvl="3" algn="ctr">
              <a:lnSpc>
                <a:spcPct val="100000"/>
              </a:lnSpc>
              <a:spcBef>
                <a:spcPts val="500"/>
              </a:spcBef>
              <a:spcAft>
                <a:spcPts val="0"/>
              </a:spcAft>
              <a:buSzPts val="1800"/>
              <a:buNone/>
              <a:defRPr/>
            </a:lvl4pPr>
            <a:lvl5pPr lvl="4" algn="ctr">
              <a:lnSpc>
                <a:spcPct val="100000"/>
              </a:lnSpc>
              <a:spcBef>
                <a:spcPts val="500"/>
              </a:spcBef>
              <a:spcAft>
                <a:spcPts val="0"/>
              </a:spcAft>
              <a:buSzPts val="1800"/>
              <a:buNone/>
              <a:defRPr/>
            </a:lvl5pPr>
            <a:lvl6pPr lvl="5" algn="ctr">
              <a:lnSpc>
                <a:spcPct val="100000"/>
              </a:lnSpc>
              <a:spcBef>
                <a:spcPts val="500"/>
              </a:spcBef>
              <a:spcAft>
                <a:spcPts val="0"/>
              </a:spcAft>
              <a:buSzPts val="1800"/>
              <a:buNone/>
              <a:defRPr/>
            </a:lvl6pPr>
            <a:lvl7pPr lvl="6" algn="ctr">
              <a:lnSpc>
                <a:spcPct val="100000"/>
              </a:lnSpc>
              <a:spcBef>
                <a:spcPts val="500"/>
              </a:spcBef>
              <a:spcAft>
                <a:spcPts val="0"/>
              </a:spcAft>
              <a:buSzPts val="1800"/>
              <a:buNone/>
              <a:defRPr/>
            </a:lvl7pPr>
            <a:lvl8pPr lvl="7" algn="ctr">
              <a:lnSpc>
                <a:spcPct val="100000"/>
              </a:lnSpc>
              <a:spcBef>
                <a:spcPts val="500"/>
              </a:spcBef>
              <a:spcAft>
                <a:spcPts val="0"/>
              </a:spcAft>
              <a:buSzPts val="1800"/>
              <a:buNone/>
              <a:defRPr/>
            </a:lvl8pPr>
            <a:lvl9pPr lvl="8" algn="ctr">
              <a:lnSpc>
                <a:spcPct val="100000"/>
              </a:lnSpc>
              <a:spcBef>
                <a:spcPts val="500"/>
              </a:spcBef>
              <a:spcAft>
                <a:spcPts val="0"/>
              </a:spcAft>
              <a:buSzPts val="1800"/>
              <a:buNone/>
              <a:defRPr/>
            </a:lvl9pPr>
          </a:lstStyle>
          <a:p/>
        </p:txBody>
      </p:sp>
      <p:sp>
        <p:nvSpPr>
          <p:cNvPr id="124" name="Google Shape;124;g370c9acfbad_0_264"/>
          <p:cNvSpPr txBox="1"/>
          <p:nvPr>
            <p:ph idx="2" type="title"/>
          </p:nvPr>
        </p:nvSpPr>
        <p:spPr>
          <a:xfrm>
            <a:off x="7340781" y="1590944"/>
            <a:ext cx="3898800" cy="512700"/>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SzPts val="2700"/>
              <a:buFont typeface="Arial"/>
              <a:buNone/>
              <a:defRPr b="1" sz="2400">
                <a:latin typeface="Arial"/>
                <a:ea typeface="Arial"/>
                <a:cs typeface="Arial"/>
                <a:sym typeface="Arial"/>
              </a:defRPr>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125" name="Google Shape;125;g370c9acfbad_0_264"/>
          <p:cNvSpPr txBox="1"/>
          <p:nvPr>
            <p:ph idx="3" type="subTitle"/>
          </p:nvPr>
        </p:nvSpPr>
        <p:spPr>
          <a:xfrm>
            <a:off x="7340767" y="5262881"/>
            <a:ext cx="3898800" cy="782100"/>
          </a:xfrm>
          <a:prstGeom prst="rect">
            <a:avLst/>
          </a:prstGeom>
          <a:noFill/>
          <a:ln>
            <a:noFill/>
          </a:ln>
        </p:spPr>
        <p:txBody>
          <a:bodyPr anchorCtr="0" anchor="t" bIns="45700" lIns="91425" spcFirstLastPara="1" rIns="91425" wrap="square" tIns="45700">
            <a:normAutofit/>
          </a:bodyPr>
          <a:lstStyle>
            <a:lvl1pPr lvl="0" algn="r">
              <a:lnSpc>
                <a:spcPct val="100000"/>
              </a:lnSpc>
              <a:spcBef>
                <a:spcPts val="1000"/>
              </a:spcBef>
              <a:spcAft>
                <a:spcPts val="0"/>
              </a:spcAft>
              <a:buSzPts val="1900"/>
              <a:buNone/>
              <a:defRPr sz="1900"/>
            </a:lvl1pPr>
            <a:lvl2pPr lvl="1" algn="ctr">
              <a:lnSpc>
                <a:spcPct val="100000"/>
              </a:lnSpc>
              <a:spcBef>
                <a:spcPts val="500"/>
              </a:spcBef>
              <a:spcAft>
                <a:spcPts val="0"/>
              </a:spcAft>
              <a:buSzPts val="2400"/>
              <a:buNone/>
              <a:defRPr/>
            </a:lvl2pPr>
            <a:lvl3pPr lvl="2" algn="ctr">
              <a:lnSpc>
                <a:spcPct val="100000"/>
              </a:lnSpc>
              <a:spcBef>
                <a:spcPts val="500"/>
              </a:spcBef>
              <a:spcAft>
                <a:spcPts val="0"/>
              </a:spcAft>
              <a:buSzPts val="2000"/>
              <a:buNone/>
              <a:defRPr/>
            </a:lvl3pPr>
            <a:lvl4pPr lvl="3" algn="ctr">
              <a:lnSpc>
                <a:spcPct val="100000"/>
              </a:lnSpc>
              <a:spcBef>
                <a:spcPts val="500"/>
              </a:spcBef>
              <a:spcAft>
                <a:spcPts val="0"/>
              </a:spcAft>
              <a:buSzPts val="1800"/>
              <a:buNone/>
              <a:defRPr/>
            </a:lvl4pPr>
            <a:lvl5pPr lvl="4" algn="ctr">
              <a:lnSpc>
                <a:spcPct val="100000"/>
              </a:lnSpc>
              <a:spcBef>
                <a:spcPts val="500"/>
              </a:spcBef>
              <a:spcAft>
                <a:spcPts val="0"/>
              </a:spcAft>
              <a:buSzPts val="1800"/>
              <a:buNone/>
              <a:defRPr/>
            </a:lvl5pPr>
            <a:lvl6pPr lvl="5" algn="ctr">
              <a:lnSpc>
                <a:spcPct val="100000"/>
              </a:lnSpc>
              <a:spcBef>
                <a:spcPts val="500"/>
              </a:spcBef>
              <a:spcAft>
                <a:spcPts val="0"/>
              </a:spcAft>
              <a:buSzPts val="1800"/>
              <a:buNone/>
              <a:defRPr/>
            </a:lvl6pPr>
            <a:lvl7pPr lvl="6" algn="ctr">
              <a:lnSpc>
                <a:spcPct val="100000"/>
              </a:lnSpc>
              <a:spcBef>
                <a:spcPts val="500"/>
              </a:spcBef>
              <a:spcAft>
                <a:spcPts val="0"/>
              </a:spcAft>
              <a:buSzPts val="1800"/>
              <a:buNone/>
              <a:defRPr/>
            </a:lvl7pPr>
            <a:lvl8pPr lvl="7" algn="ctr">
              <a:lnSpc>
                <a:spcPct val="100000"/>
              </a:lnSpc>
              <a:spcBef>
                <a:spcPts val="500"/>
              </a:spcBef>
              <a:spcAft>
                <a:spcPts val="0"/>
              </a:spcAft>
              <a:buSzPts val="1800"/>
              <a:buNone/>
              <a:defRPr/>
            </a:lvl8pPr>
            <a:lvl9pPr lvl="8" algn="ctr">
              <a:lnSpc>
                <a:spcPct val="100000"/>
              </a:lnSpc>
              <a:spcBef>
                <a:spcPts val="500"/>
              </a:spcBef>
              <a:spcAft>
                <a:spcPts val="0"/>
              </a:spcAft>
              <a:buSzPts val="1800"/>
              <a:buNone/>
              <a:defRPr/>
            </a:lvl9pPr>
          </a:lstStyle>
          <a:p/>
        </p:txBody>
      </p:sp>
      <p:sp>
        <p:nvSpPr>
          <p:cNvPr id="126" name="Google Shape;126;g370c9acfbad_0_264"/>
          <p:cNvSpPr txBox="1"/>
          <p:nvPr>
            <p:ph idx="4" type="title"/>
          </p:nvPr>
        </p:nvSpPr>
        <p:spPr>
          <a:xfrm>
            <a:off x="7340776" y="4804740"/>
            <a:ext cx="3898800" cy="512700"/>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SzPts val="2700"/>
              <a:buFont typeface="Arial"/>
              <a:buNone/>
              <a:defRPr b="1" sz="2400">
                <a:latin typeface="Arial"/>
                <a:ea typeface="Arial"/>
                <a:cs typeface="Arial"/>
                <a:sym typeface="Arial"/>
              </a:defRPr>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127" name="Google Shape;127;g370c9acfbad_0_264"/>
          <p:cNvSpPr txBox="1"/>
          <p:nvPr>
            <p:ph idx="5" type="subTitle"/>
          </p:nvPr>
        </p:nvSpPr>
        <p:spPr>
          <a:xfrm>
            <a:off x="7340800" y="3655961"/>
            <a:ext cx="3898800" cy="782100"/>
          </a:xfrm>
          <a:prstGeom prst="rect">
            <a:avLst/>
          </a:prstGeom>
          <a:noFill/>
          <a:ln>
            <a:noFill/>
          </a:ln>
        </p:spPr>
        <p:txBody>
          <a:bodyPr anchorCtr="0" anchor="t" bIns="45700" lIns="91425" spcFirstLastPara="1" rIns="91425" wrap="square" tIns="45700">
            <a:normAutofit/>
          </a:bodyPr>
          <a:lstStyle>
            <a:lvl1pPr lvl="0" algn="r">
              <a:lnSpc>
                <a:spcPct val="100000"/>
              </a:lnSpc>
              <a:spcBef>
                <a:spcPts val="1000"/>
              </a:spcBef>
              <a:spcAft>
                <a:spcPts val="0"/>
              </a:spcAft>
              <a:buSzPts val="1900"/>
              <a:buNone/>
              <a:defRPr sz="1900"/>
            </a:lvl1pPr>
            <a:lvl2pPr lvl="1" algn="ctr">
              <a:lnSpc>
                <a:spcPct val="100000"/>
              </a:lnSpc>
              <a:spcBef>
                <a:spcPts val="500"/>
              </a:spcBef>
              <a:spcAft>
                <a:spcPts val="0"/>
              </a:spcAft>
              <a:buSzPts val="2400"/>
              <a:buNone/>
              <a:defRPr/>
            </a:lvl2pPr>
            <a:lvl3pPr lvl="2" algn="ctr">
              <a:lnSpc>
                <a:spcPct val="100000"/>
              </a:lnSpc>
              <a:spcBef>
                <a:spcPts val="500"/>
              </a:spcBef>
              <a:spcAft>
                <a:spcPts val="0"/>
              </a:spcAft>
              <a:buSzPts val="2000"/>
              <a:buNone/>
              <a:defRPr/>
            </a:lvl3pPr>
            <a:lvl4pPr lvl="3" algn="ctr">
              <a:lnSpc>
                <a:spcPct val="100000"/>
              </a:lnSpc>
              <a:spcBef>
                <a:spcPts val="500"/>
              </a:spcBef>
              <a:spcAft>
                <a:spcPts val="0"/>
              </a:spcAft>
              <a:buSzPts val="1800"/>
              <a:buNone/>
              <a:defRPr/>
            </a:lvl4pPr>
            <a:lvl5pPr lvl="4" algn="ctr">
              <a:lnSpc>
                <a:spcPct val="100000"/>
              </a:lnSpc>
              <a:spcBef>
                <a:spcPts val="500"/>
              </a:spcBef>
              <a:spcAft>
                <a:spcPts val="0"/>
              </a:spcAft>
              <a:buSzPts val="1800"/>
              <a:buNone/>
              <a:defRPr/>
            </a:lvl5pPr>
            <a:lvl6pPr lvl="5" algn="ctr">
              <a:lnSpc>
                <a:spcPct val="100000"/>
              </a:lnSpc>
              <a:spcBef>
                <a:spcPts val="500"/>
              </a:spcBef>
              <a:spcAft>
                <a:spcPts val="0"/>
              </a:spcAft>
              <a:buSzPts val="1800"/>
              <a:buNone/>
              <a:defRPr/>
            </a:lvl6pPr>
            <a:lvl7pPr lvl="6" algn="ctr">
              <a:lnSpc>
                <a:spcPct val="100000"/>
              </a:lnSpc>
              <a:spcBef>
                <a:spcPts val="500"/>
              </a:spcBef>
              <a:spcAft>
                <a:spcPts val="0"/>
              </a:spcAft>
              <a:buSzPts val="1800"/>
              <a:buNone/>
              <a:defRPr/>
            </a:lvl7pPr>
            <a:lvl8pPr lvl="7" algn="ctr">
              <a:lnSpc>
                <a:spcPct val="100000"/>
              </a:lnSpc>
              <a:spcBef>
                <a:spcPts val="500"/>
              </a:spcBef>
              <a:spcAft>
                <a:spcPts val="0"/>
              </a:spcAft>
              <a:buSzPts val="1800"/>
              <a:buNone/>
              <a:defRPr/>
            </a:lvl8pPr>
            <a:lvl9pPr lvl="8" algn="ctr">
              <a:lnSpc>
                <a:spcPct val="100000"/>
              </a:lnSpc>
              <a:spcBef>
                <a:spcPts val="500"/>
              </a:spcBef>
              <a:spcAft>
                <a:spcPts val="0"/>
              </a:spcAft>
              <a:buSzPts val="1800"/>
              <a:buNone/>
              <a:defRPr/>
            </a:lvl9pPr>
          </a:lstStyle>
          <a:p/>
        </p:txBody>
      </p:sp>
      <p:sp>
        <p:nvSpPr>
          <p:cNvPr id="128" name="Google Shape;128;g370c9acfbad_0_264"/>
          <p:cNvSpPr txBox="1"/>
          <p:nvPr>
            <p:ph idx="6" type="title"/>
          </p:nvPr>
        </p:nvSpPr>
        <p:spPr>
          <a:xfrm>
            <a:off x="7340802" y="3197819"/>
            <a:ext cx="3898800" cy="512700"/>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SzPts val="2700"/>
              <a:buFont typeface="Arial"/>
              <a:buNone/>
              <a:defRPr b="1" sz="2400">
                <a:latin typeface="Arial"/>
                <a:ea typeface="Arial"/>
                <a:cs typeface="Arial"/>
                <a:sym typeface="Arial"/>
              </a:defRPr>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cxnSp>
        <p:nvCxnSpPr>
          <p:cNvPr id="129" name="Google Shape;129;g370c9acfbad_0_264"/>
          <p:cNvCxnSpPr/>
          <p:nvPr/>
        </p:nvCxnSpPr>
        <p:spPr>
          <a:xfrm rot="-5400000">
            <a:off x="-1686200" y="4518200"/>
            <a:ext cx="4026000" cy="0"/>
          </a:xfrm>
          <a:prstGeom prst="straightConnector1">
            <a:avLst/>
          </a:prstGeom>
          <a:noFill/>
          <a:ln cap="flat" cmpd="sng" w="19050">
            <a:solidFill>
              <a:schemeClr val="dk2"/>
            </a:solidFill>
            <a:prstDash val="solid"/>
            <a:round/>
            <a:headEnd len="sm" w="sm" type="none"/>
            <a:tailEnd len="sm" w="sm" type="none"/>
          </a:ln>
        </p:spPr>
      </p:cxnSp>
      <p:sp>
        <p:nvSpPr>
          <p:cNvPr id="130" name="Google Shape;130;g370c9acfbad_0_264"/>
          <p:cNvSpPr txBox="1"/>
          <p:nvPr>
            <p:ph idx="12" type="sldNum"/>
          </p:nvPr>
        </p:nvSpPr>
        <p:spPr>
          <a:xfrm>
            <a:off x="11409045" y="6333134"/>
            <a:ext cx="731700" cy="5247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1" name="Shape 131"/>
        <p:cNvGrpSpPr/>
        <p:nvPr/>
      </p:nvGrpSpPr>
      <p:grpSpPr>
        <a:xfrm>
          <a:off x="0" y="0"/>
          <a:ext cx="0" cy="0"/>
          <a:chOff x="0" y="0"/>
          <a:chExt cx="0" cy="0"/>
        </a:xfrm>
      </p:grpSpPr>
      <p:sp>
        <p:nvSpPr>
          <p:cNvPr id="132" name="Google Shape;132;g371694ec7d5_0_1096"/>
          <p:cNvSpPr txBox="1"/>
          <p:nvPr>
            <p:ph type="title"/>
          </p:nvPr>
        </p:nvSpPr>
        <p:spPr>
          <a:xfrm>
            <a:off x="952400" y="1322133"/>
            <a:ext cx="4704300" cy="624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g371694ec7d5_0_1096"/>
          <p:cNvSpPr txBox="1"/>
          <p:nvPr>
            <p:ph idx="1" type="subTitle"/>
          </p:nvPr>
        </p:nvSpPr>
        <p:spPr>
          <a:xfrm>
            <a:off x="952400" y="2373500"/>
            <a:ext cx="4704300" cy="31623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Clr>
                <a:schemeClr val="dk2"/>
              </a:buClr>
              <a:buSzPts val="1900"/>
              <a:buChar char="●"/>
              <a:defRPr sz="1900"/>
            </a:lvl1pPr>
            <a:lvl2pPr lvl="1" algn="ctr">
              <a:lnSpc>
                <a:spcPct val="100000"/>
              </a:lnSpc>
              <a:spcBef>
                <a:spcPts val="500"/>
              </a:spcBef>
              <a:spcAft>
                <a:spcPts val="0"/>
              </a:spcAft>
              <a:buSzPts val="2400"/>
              <a:buChar char="○"/>
              <a:defRPr/>
            </a:lvl2pPr>
            <a:lvl3pPr lvl="2" algn="ctr">
              <a:lnSpc>
                <a:spcPct val="100000"/>
              </a:lnSpc>
              <a:spcBef>
                <a:spcPts val="500"/>
              </a:spcBef>
              <a:spcAft>
                <a:spcPts val="0"/>
              </a:spcAft>
              <a:buSzPts val="2000"/>
              <a:buChar char="■"/>
              <a:defRPr/>
            </a:lvl3pPr>
            <a:lvl4pPr lvl="3" algn="ctr">
              <a:lnSpc>
                <a:spcPct val="100000"/>
              </a:lnSpc>
              <a:spcBef>
                <a:spcPts val="500"/>
              </a:spcBef>
              <a:spcAft>
                <a:spcPts val="0"/>
              </a:spcAft>
              <a:buSzPts val="1800"/>
              <a:buChar char="●"/>
              <a:defRPr/>
            </a:lvl4pPr>
            <a:lvl5pPr lvl="4" algn="ctr">
              <a:lnSpc>
                <a:spcPct val="100000"/>
              </a:lnSpc>
              <a:spcBef>
                <a:spcPts val="500"/>
              </a:spcBef>
              <a:spcAft>
                <a:spcPts val="0"/>
              </a:spcAft>
              <a:buSzPts val="1800"/>
              <a:buChar char="○"/>
              <a:defRPr/>
            </a:lvl5pPr>
            <a:lvl6pPr lvl="5" algn="ctr">
              <a:lnSpc>
                <a:spcPct val="100000"/>
              </a:lnSpc>
              <a:spcBef>
                <a:spcPts val="500"/>
              </a:spcBef>
              <a:spcAft>
                <a:spcPts val="0"/>
              </a:spcAft>
              <a:buSzPts val="1800"/>
              <a:buChar char="■"/>
              <a:defRPr/>
            </a:lvl6pPr>
            <a:lvl7pPr lvl="6" algn="ctr">
              <a:lnSpc>
                <a:spcPct val="100000"/>
              </a:lnSpc>
              <a:spcBef>
                <a:spcPts val="500"/>
              </a:spcBef>
              <a:spcAft>
                <a:spcPts val="0"/>
              </a:spcAft>
              <a:buSzPts val="1800"/>
              <a:buChar char="●"/>
              <a:defRPr/>
            </a:lvl7pPr>
            <a:lvl8pPr lvl="7" algn="ctr">
              <a:lnSpc>
                <a:spcPct val="100000"/>
              </a:lnSpc>
              <a:spcBef>
                <a:spcPts val="500"/>
              </a:spcBef>
              <a:spcAft>
                <a:spcPts val="0"/>
              </a:spcAft>
              <a:buSzPts val="1800"/>
              <a:buChar char="○"/>
              <a:defRPr/>
            </a:lvl8pPr>
            <a:lvl9pPr lvl="8" algn="ctr">
              <a:lnSpc>
                <a:spcPct val="100000"/>
              </a:lnSpc>
              <a:spcBef>
                <a:spcPts val="500"/>
              </a:spcBef>
              <a:spcAft>
                <a:spcPts val="0"/>
              </a:spcAft>
              <a:buSzPts val="1800"/>
              <a:buChar char="■"/>
              <a:defRPr/>
            </a:lvl9pPr>
          </a:lstStyle>
          <a:p/>
        </p:txBody>
      </p:sp>
      <p:cxnSp>
        <p:nvCxnSpPr>
          <p:cNvPr id="134" name="Google Shape;134;g371694ec7d5_0_1096"/>
          <p:cNvCxnSpPr/>
          <p:nvPr/>
        </p:nvCxnSpPr>
        <p:spPr>
          <a:xfrm rot="10800000">
            <a:off x="304800" y="323100"/>
            <a:ext cx="0" cy="2082900"/>
          </a:xfrm>
          <a:prstGeom prst="straightConnector1">
            <a:avLst/>
          </a:prstGeom>
          <a:noFill/>
          <a:ln cap="flat" cmpd="sng" w="19050">
            <a:solidFill>
              <a:schemeClr val="dk2"/>
            </a:solidFill>
            <a:prstDash val="solid"/>
            <a:round/>
            <a:headEnd len="sm" w="sm" type="none"/>
            <a:tailEnd len="sm" w="sm" type="none"/>
          </a:ln>
        </p:spPr>
      </p:cxnSp>
      <p:sp>
        <p:nvSpPr>
          <p:cNvPr id="135" name="Google Shape;135;g371694ec7d5_0_1096"/>
          <p:cNvSpPr txBox="1"/>
          <p:nvPr>
            <p:ph idx="12" type="sldNum"/>
          </p:nvPr>
        </p:nvSpPr>
        <p:spPr>
          <a:xfrm>
            <a:off x="11409045" y="6333134"/>
            <a:ext cx="731700" cy="5247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
    <p:spTree>
      <p:nvGrpSpPr>
        <p:cNvPr id="136" name="Shape 136"/>
        <p:cNvGrpSpPr/>
        <p:nvPr/>
      </p:nvGrpSpPr>
      <p:grpSpPr>
        <a:xfrm>
          <a:off x="0" y="0"/>
          <a:ext cx="0" cy="0"/>
          <a:chOff x="0" y="0"/>
          <a:chExt cx="0" cy="0"/>
        </a:xfrm>
      </p:grpSpPr>
      <p:sp>
        <p:nvSpPr>
          <p:cNvPr id="137" name="Google Shape;137;g371694ec7d5_0_1663"/>
          <p:cNvSpPr txBox="1"/>
          <p:nvPr>
            <p:ph idx="1" type="subTitle"/>
          </p:nvPr>
        </p:nvSpPr>
        <p:spPr>
          <a:xfrm>
            <a:off x="952400" y="1138052"/>
            <a:ext cx="5177100" cy="21624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SzPts val="1900"/>
              <a:buNone/>
              <a:defRPr sz="3100"/>
            </a:lvl1pPr>
            <a:lvl2pPr lvl="1" algn="ctr">
              <a:lnSpc>
                <a:spcPct val="100000"/>
              </a:lnSpc>
              <a:spcBef>
                <a:spcPts val="500"/>
              </a:spcBef>
              <a:spcAft>
                <a:spcPts val="0"/>
              </a:spcAft>
              <a:buSzPts val="2400"/>
              <a:buNone/>
              <a:defRPr/>
            </a:lvl2pPr>
            <a:lvl3pPr lvl="2" algn="ctr">
              <a:lnSpc>
                <a:spcPct val="100000"/>
              </a:lnSpc>
              <a:spcBef>
                <a:spcPts val="500"/>
              </a:spcBef>
              <a:spcAft>
                <a:spcPts val="0"/>
              </a:spcAft>
              <a:buSzPts val="2000"/>
              <a:buNone/>
              <a:defRPr/>
            </a:lvl3pPr>
            <a:lvl4pPr lvl="3" algn="ctr">
              <a:lnSpc>
                <a:spcPct val="100000"/>
              </a:lnSpc>
              <a:spcBef>
                <a:spcPts val="500"/>
              </a:spcBef>
              <a:spcAft>
                <a:spcPts val="0"/>
              </a:spcAft>
              <a:buSzPts val="1800"/>
              <a:buNone/>
              <a:defRPr/>
            </a:lvl4pPr>
            <a:lvl5pPr lvl="4" algn="ctr">
              <a:lnSpc>
                <a:spcPct val="100000"/>
              </a:lnSpc>
              <a:spcBef>
                <a:spcPts val="500"/>
              </a:spcBef>
              <a:spcAft>
                <a:spcPts val="0"/>
              </a:spcAft>
              <a:buSzPts val="1800"/>
              <a:buNone/>
              <a:defRPr/>
            </a:lvl5pPr>
            <a:lvl6pPr lvl="5" algn="ctr">
              <a:lnSpc>
                <a:spcPct val="100000"/>
              </a:lnSpc>
              <a:spcBef>
                <a:spcPts val="500"/>
              </a:spcBef>
              <a:spcAft>
                <a:spcPts val="0"/>
              </a:spcAft>
              <a:buSzPts val="1800"/>
              <a:buNone/>
              <a:defRPr/>
            </a:lvl6pPr>
            <a:lvl7pPr lvl="6" algn="ctr">
              <a:lnSpc>
                <a:spcPct val="100000"/>
              </a:lnSpc>
              <a:spcBef>
                <a:spcPts val="500"/>
              </a:spcBef>
              <a:spcAft>
                <a:spcPts val="0"/>
              </a:spcAft>
              <a:buSzPts val="1800"/>
              <a:buNone/>
              <a:defRPr/>
            </a:lvl7pPr>
            <a:lvl8pPr lvl="7" algn="ctr">
              <a:lnSpc>
                <a:spcPct val="100000"/>
              </a:lnSpc>
              <a:spcBef>
                <a:spcPts val="500"/>
              </a:spcBef>
              <a:spcAft>
                <a:spcPts val="0"/>
              </a:spcAft>
              <a:buSzPts val="1800"/>
              <a:buNone/>
              <a:defRPr/>
            </a:lvl8pPr>
            <a:lvl9pPr lvl="8" algn="ctr">
              <a:lnSpc>
                <a:spcPct val="100000"/>
              </a:lnSpc>
              <a:spcBef>
                <a:spcPts val="500"/>
              </a:spcBef>
              <a:spcAft>
                <a:spcPts val="0"/>
              </a:spcAft>
              <a:buSzPts val="1800"/>
              <a:buNone/>
              <a:defRPr/>
            </a:lvl9pPr>
          </a:lstStyle>
          <a:p/>
        </p:txBody>
      </p:sp>
      <p:sp>
        <p:nvSpPr>
          <p:cNvPr id="138" name="Google Shape;138;g371694ec7d5_0_1663"/>
          <p:cNvSpPr txBox="1"/>
          <p:nvPr>
            <p:ph type="title"/>
          </p:nvPr>
        </p:nvSpPr>
        <p:spPr>
          <a:xfrm>
            <a:off x="-113800" y="4267733"/>
            <a:ext cx="5889300" cy="935100"/>
          </a:xfrm>
          <a:prstGeom prst="rect">
            <a:avLst/>
          </a:prstGeom>
          <a:noFill/>
          <a:ln cap="flat" cmpd="sng" w="19050">
            <a:solidFill>
              <a:schemeClr val="dk2"/>
            </a:solidFill>
            <a:prstDash val="solid"/>
            <a:round/>
            <a:headEnd len="sm" w="sm" type="none"/>
            <a:tailEnd len="sm" w="sm" type="none"/>
          </a:ln>
        </p:spPr>
        <p:txBody>
          <a:bodyPr anchorCtr="0" anchor="ctr" bIns="45700" lIns="91425" spcFirstLastPara="1" rIns="91425" wrap="square" tIns="45700">
            <a:normAutofit/>
          </a:bodyPr>
          <a:lstStyle>
            <a:lvl1pPr lvl="0" algn="ctr">
              <a:lnSpc>
                <a:spcPct val="90000"/>
              </a:lnSpc>
              <a:spcBef>
                <a:spcPts val="0"/>
              </a:spcBef>
              <a:spcAft>
                <a:spcPts val="0"/>
              </a:spcAft>
              <a:buSzPts val="2700"/>
              <a:buFont typeface="Arial"/>
              <a:buNone/>
              <a:defRPr b="1" sz="2400">
                <a:latin typeface="Arial"/>
                <a:ea typeface="Arial"/>
                <a:cs typeface="Arial"/>
                <a:sym typeface="Arial"/>
              </a:defRPr>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cxnSp>
        <p:nvCxnSpPr>
          <p:cNvPr id="139" name="Google Shape;139;g371694ec7d5_0_1663"/>
          <p:cNvCxnSpPr/>
          <p:nvPr/>
        </p:nvCxnSpPr>
        <p:spPr>
          <a:xfrm rot="10800000">
            <a:off x="304800" y="323100"/>
            <a:ext cx="0" cy="2082900"/>
          </a:xfrm>
          <a:prstGeom prst="straightConnector1">
            <a:avLst/>
          </a:prstGeom>
          <a:noFill/>
          <a:ln cap="flat" cmpd="sng" w="19050">
            <a:solidFill>
              <a:schemeClr val="dk2"/>
            </a:solidFill>
            <a:prstDash val="solid"/>
            <a:round/>
            <a:headEnd len="sm" w="sm" type="none"/>
            <a:tailEnd len="sm" w="sm" type="none"/>
          </a:ln>
        </p:spPr>
      </p:cxnSp>
      <p:sp>
        <p:nvSpPr>
          <p:cNvPr id="140" name="Google Shape;140;g371694ec7d5_0_1663"/>
          <p:cNvSpPr txBox="1"/>
          <p:nvPr>
            <p:ph idx="12" type="sldNum"/>
          </p:nvPr>
        </p:nvSpPr>
        <p:spPr>
          <a:xfrm>
            <a:off x="11409045" y="6333134"/>
            <a:ext cx="731700" cy="5247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26" name="Google Shape;2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27" name="Google Shape;2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1" name="Google Shape;31;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2" name="Google Shape;32;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3" name="Shape 33"/>
        <p:cNvGrpSpPr/>
        <p:nvPr/>
      </p:nvGrpSpPr>
      <p:grpSpPr>
        <a:xfrm>
          <a:off x="0" y="0"/>
          <a:ext cx="0" cy="0"/>
          <a:chOff x="0" y="0"/>
          <a:chExt cx="0" cy="0"/>
        </a:xfrm>
      </p:grpSpPr>
      <p:sp>
        <p:nvSpPr>
          <p:cNvPr id="34" name="Google Shape;34;p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6" name="Google Shape;36;p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 name="Google Shape;38;p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40" name="Google Shape;40;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41" name="Google Shape;41;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_3">
    <p:spTree>
      <p:nvGrpSpPr>
        <p:cNvPr id="42" name="Shape 42"/>
        <p:cNvGrpSpPr/>
        <p:nvPr/>
      </p:nvGrpSpPr>
      <p:grpSpPr>
        <a:xfrm>
          <a:off x="0" y="0"/>
          <a:ext cx="0" cy="0"/>
          <a:chOff x="0" y="0"/>
          <a:chExt cx="0" cy="0"/>
        </a:xfrm>
      </p:grpSpPr>
      <p:sp>
        <p:nvSpPr>
          <p:cNvPr id="43" name="Google Shape;43;g371694ec7d5_0_1392"/>
          <p:cNvSpPr txBox="1"/>
          <p:nvPr>
            <p:ph type="title"/>
          </p:nvPr>
        </p:nvSpPr>
        <p:spPr>
          <a:xfrm>
            <a:off x="952400" y="574233"/>
            <a:ext cx="10287300" cy="624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Font typeface="Arial"/>
              <a:buNone/>
              <a:defRPr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g371694ec7d5_0_1392"/>
          <p:cNvSpPr txBox="1"/>
          <p:nvPr>
            <p:ph idx="1" type="subTitle"/>
          </p:nvPr>
        </p:nvSpPr>
        <p:spPr>
          <a:xfrm>
            <a:off x="952400" y="4443600"/>
            <a:ext cx="3154500" cy="10353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1000"/>
              </a:spcBef>
              <a:spcAft>
                <a:spcPts val="0"/>
              </a:spcAft>
              <a:buSzPts val="1900"/>
              <a:buNone/>
              <a:defRPr sz="1900"/>
            </a:lvl1pPr>
            <a:lvl2pPr lvl="1" algn="ctr">
              <a:lnSpc>
                <a:spcPct val="100000"/>
              </a:lnSpc>
              <a:spcBef>
                <a:spcPts val="500"/>
              </a:spcBef>
              <a:spcAft>
                <a:spcPts val="0"/>
              </a:spcAft>
              <a:buSzPts val="2400"/>
              <a:buNone/>
              <a:defRPr/>
            </a:lvl2pPr>
            <a:lvl3pPr lvl="2" algn="ctr">
              <a:lnSpc>
                <a:spcPct val="100000"/>
              </a:lnSpc>
              <a:spcBef>
                <a:spcPts val="500"/>
              </a:spcBef>
              <a:spcAft>
                <a:spcPts val="0"/>
              </a:spcAft>
              <a:buSzPts val="2000"/>
              <a:buNone/>
              <a:defRPr/>
            </a:lvl3pPr>
            <a:lvl4pPr lvl="3" algn="ctr">
              <a:lnSpc>
                <a:spcPct val="100000"/>
              </a:lnSpc>
              <a:spcBef>
                <a:spcPts val="500"/>
              </a:spcBef>
              <a:spcAft>
                <a:spcPts val="0"/>
              </a:spcAft>
              <a:buSzPts val="1800"/>
              <a:buNone/>
              <a:defRPr/>
            </a:lvl4pPr>
            <a:lvl5pPr lvl="4" algn="ctr">
              <a:lnSpc>
                <a:spcPct val="100000"/>
              </a:lnSpc>
              <a:spcBef>
                <a:spcPts val="500"/>
              </a:spcBef>
              <a:spcAft>
                <a:spcPts val="0"/>
              </a:spcAft>
              <a:buSzPts val="1800"/>
              <a:buNone/>
              <a:defRPr/>
            </a:lvl5pPr>
            <a:lvl6pPr lvl="5" algn="ctr">
              <a:lnSpc>
                <a:spcPct val="100000"/>
              </a:lnSpc>
              <a:spcBef>
                <a:spcPts val="500"/>
              </a:spcBef>
              <a:spcAft>
                <a:spcPts val="0"/>
              </a:spcAft>
              <a:buSzPts val="1800"/>
              <a:buNone/>
              <a:defRPr/>
            </a:lvl6pPr>
            <a:lvl7pPr lvl="6" algn="ctr">
              <a:lnSpc>
                <a:spcPct val="100000"/>
              </a:lnSpc>
              <a:spcBef>
                <a:spcPts val="500"/>
              </a:spcBef>
              <a:spcAft>
                <a:spcPts val="0"/>
              </a:spcAft>
              <a:buSzPts val="1800"/>
              <a:buNone/>
              <a:defRPr/>
            </a:lvl7pPr>
            <a:lvl8pPr lvl="7" algn="ctr">
              <a:lnSpc>
                <a:spcPct val="100000"/>
              </a:lnSpc>
              <a:spcBef>
                <a:spcPts val="500"/>
              </a:spcBef>
              <a:spcAft>
                <a:spcPts val="0"/>
              </a:spcAft>
              <a:buSzPts val="1800"/>
              <a:buNone/>
              <a:defRPr/>
            </a:lvl8pPr>
            <a:lvl9pPr lvl="8" algn="ctr">
              <a:lnSpc>
                <a:spcPct val="100000"/>
              </a:lnSpc>
              <a:spcBef>
                <a:spcPts val="500"/>
              </a:spcBef>
              <a:spcAft>
                <a:spcPts val="0"/>
              </a:spcAft>
              <a:buSzPts val="1800"/>
              <a:buNone/>
              <a:defRPr/>
            </a:lvl9pPr>
          </a:lstStyle>
          <a:p/>
        </p:txBody>
      </p:sp>
      <p:sp>
        <p:nvSpPr>
          <p:cNvPr id="45" name="Google Shape;45;g371694ec7d5_0_1392"/>
          <p:cNvSpPr txBox="1"/>
          <p:nvPr>
            <p:ph idx="2" type="title"/>
          </p:nvPr>
        </p:nvSpPr>
        <p:spPr>
          <a:xfrm>
            <a:off x="952400" y="3897369"/>
            <a:ext cx="3154500" cy="6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2700"/>
              <a:buFont typeface="Arial"/>
              <a:buNone/>
              <a:defRPr b="1" sz="2400">
                <a:latin typeface="Arial"/>
                <a:ea typeface="Arial"/>
                <a:cs typeface="Arial"/>
                <a:sym typeface="Arial"/>
              </a:defRPr>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46" name="Google Shape;46;g371694ec7d5_0_1392"/>
          <p:cNvSpPr txBox="1"/>
          <p:nvPr>
            <p:ph idx="3" type="subTitle"/>
          </p:nvPr>
        </p:nvSpPr>
        <p:spPr>
          <a:xfrm>
            <a:off x="8085198" y="4443600"/>
            <a:ext cx="3154500" cy="10353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1000"/>
              </a:spcBef>
              <a:spcAft>
                <a:spcPts val="0"/>
              </a:spcAft>
              <a:buSzPts val="1900"/>
              <a:buNone/>
              <a:defRPr sz="1900"/>
            </a:lvl1pPr>
            <a:lvl2pPr lvl="1" algn="ctr">
              <a:lnSpc>
                <a:spcPct val="100000"/>
              </a:lnSpc>
              <a:spcBef>
                <a:spcPts val="500"/>
              </a:spcBef>
              <a:spcAft>
                <a:spcPts val="0"/>
              </a:spcAft>
              <a:buSzPts val="2400"/>
              <a:buNone/>
              <a:defRPr/>
            </a:lvl2pPr>
            <a:lvl3pPr lvl="2" algn="ctr">
              <a:lnSpc>
                <a:spcPct val="100000"/>
              </a:lnSpc>
              <a:spcBef>
                <a:spcPts val="500"/>
              </a:spcBef>
              <a:spcAft>
                <a:spcPts val="0"/>
              </a:spcAft>
              <a:buSzPts val="2000"/>
              <a:buNone/>
              <a:defRPr/>
            </a:lvl3pPr>
            <a:lvl4pPr lvl="3" algn="ctr">
              <a:lnSpc>
                <a:spcPct val="100000"/>
              </a:lnSpc>
              <a:spcBef>
                <a:spcPts val="500"/>
              </a:spcBef>
              <a:spcAft>
                <a:spcPts val="0"/>
              </a:spcAft>
              <a:buSzPts val="1800"/>
              <a:buNone/>
              <a:defRPr/>
            </a:lvl4pPr>
            <a:lvl5pPr lvl="4" algn="ctr">
              <a:lnSpc>
                <a:spcPct val="100000"/>
              </a:lnSpc>
              <a:spcBef>
                <a:spcPts val="500"/>
              </a:spcBef>
              <a:spcAft>
                <a:spcPts val="0"/>
              </a:spcAft>
              <a:buSzPts val="1800"/>
              <a:buNone/>
              <a:defRPr/>
            </a:lvl5pPr>
            <a:lvl6pPr lvl="5" algn="ctr">
              <a:lnSpc>
                <a:spcPct val="100000"/>
              </a:lnSpc>
              <a:spcBef>
                <a:spcPts val="500"/>
              </a:spcBef>
              <a:spcAft>
                <a:spcPts val="0"/>
              </a:spcAft>
              <a:buSzPts val="1800"/>
              <a:buNone/>
              <a:defRPr/>
            </a:lvl6pPr>
            <a:lvl7pPr lvl="6" algn="ctr">
              <a:lnSpc>
                <a:spcPct val="100000"/>
              </a:lnSpc>
              <a:spcBef>
                <a:spcPts val="500"/>
              </a:spcBef>
              <a:spcAft>
                <a:spcPts val="0"/>
              </a:spcAft>
              <a:buSzPts val="1800"/>
              <a:buNone/>
              <a:defRPr/>
            </a:lvl7pPr>
            <a:lvl8pPr lvl="7" algn="ctr">
              <a:lnSpc>
                <a:spcPct val="100000"/>
              </a:lnSpc>
              <a:spcBef>
                <a:spcPts val="500"/>
              </a:spcBef>
              <a:spcAft>
                <a:spcPts val="0"/>
              </a:spcAft>
              <a:buSzPts val="1800"/>
              <a:buNone/>
              <a:defRPr/>
            </a:lvl8pPr>
            <a:lvl9pPr lvl="8" algn="ctr">
              <a:lnSpc>
                <a:spcPct val="100000"/>
              </a:lnSpc>
              <a:spcBef>
                <a:spcPts val="500"/>
              </a:spcBef>
              <a:spcAft>
                <a:spcPts val="0"/>
              </a:spcAft>
              <a:buSzPts val="1800"/>
              <a:buNone/>
              <a:defRPr/>
            </a:lvl9pPr>
          </a:lstStyle>
          <a:p/>
        </p:txBody>
      </p:sp>
      <p:sp>
        <p:nvSpPr>
          <p:cNvPr id="47" name="Google Shape;47;g371694ec7d5_0_1392"/>
          <p:cNvSpPr txBox="1"/>
          <p:nvPr>
            <p:ph idx="4" type="title"/>
          </p:nvPr>
        </p:nvSpPr>
        <p:spPr>
          <a:xfrm>
            <a:off x="8085193" y="3897369"/>
            <a:ext cx="3154500" cy="6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2700"/>
              <a:buFont typeface="Arial"/>
              <a:buNone/>
              <a:defRPr b="1" sz="2400">
                <a:latin typeface="Arial"/>
                <a:ea typeface="Arial"/>
                <a:cs typeface="Arial"/>
                <a:sym typeface="Arial"/>
              </a:defRPr>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sp>
        <p:nvSpPr>
          <p:cNvPr id="48" name="Google Shape;48;g371694ec7d5_0_1392"/>
          <p:cNvSpPr txBox="1"/>
          <p:nvPr>
            <p:ph idx="5" type="subTitle"/>
          </p:nvPr>
        </p:nvSpPr>
        <p:spPr>
          <a:xfrm>
            <a:off x="4518799" y="4443600"/>
            <a:ext cx="3154500" cy="10353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1000"/>
              </a:spcBef>
              <a:spcAft>
                <a:spcPts val="0"/>
              </a:spcAft>
              <a:buSzPts val="1900"/>
              <a:buNone/>
              <a:defRPr sz="1900"/>
            </a:lvl1pPr>
            <a:lvl2pPr lvl="1" algn="ctr">
              <a:lnSpc>
                <a:spcPct val="100000"/>
              </a:lnSpc>
              <a:spcBef>
                <a:spcPts val="500"/>
              </a:spcBef>
              <a:spcAft>
                <a:spcPts val="0"/>
              </a:spcAft>
              <a:buSzPts val="2400"/>
              <a:buNone/>
              <a:defRPr/>
            </a:lvl2pPr>
            <a:lvl3pPr lvl="2" algn="ctr">
              <a:lnSpc>
                <a:spcPct val="100000"/>
              </a:lnSpc>
              <a:spcBef>
                <a:spcPts val="500"/>
              </a:spcBef>
              <a:spcAft>
                <a:spcPts val="0"/>
              </a:spcAft>
              <a:buSzPts val="2000"/>
              <a:buNone/>
              <a:defRPr/>
            </a:lvl3pPr>
            <a:lvl4pPr lvl="3" algn="ctr">
              <a:lnSpc>
                <a:spcPct val="100000"/>
              </a:lnSpc>
              <a:spcBef>
                <a:spcPts val="500"/>
              </a:spcBef>
              <a:spcAft>
                <a:spcPts val="0"/>
              </a:spcAft>
              <a:buSzPts val="1800"/>
              <a:buNone/>
              <a:defRPr/>
            </a:lvl4pPr>
            <a:lvl5pPr lvl="4" algn="ctr">
              <a:lnSpc>
                <a:spcPct val="100000"/>
              </a:lnSpc>
              <a:spcBef>
                <a:spcPts val="500"/>
              </a:spcBef>
              <a:spcAft>
                <a:spcPts val="0"/>
              </a:spcAft>
              <a:buSzPts val="1800"/>
              <a:buNone/>
              <a:defRPr/>
            </a:lvl5pPr>
            <a:lvl6pPr lvl="5" algn="ctr">
              <a:lnSpc>
                <a:spcPct val="100000"/>
              </a:lnSpc>
              <a:spcBef>
                <a:spcPts val="500"/>
              </a:spcBef>
              <a:spcAft>
                <a:spcPts val="0"/>
              </a:spcAft>
              <a:buSzPts val="1800"/>
              <a:buNone/>
              <a:defRPr/>
            </a:lvl6pPr>
            <a:lvl7pPr lvl="6" algn="ctr">
              <a:lnSpc>
                <a:spcPct val="100000"/>
              </a:lnSpc>
              <a:spcBef>
                <a:spcPts val="500"/>
              </a:spcBef>
              <a:spcAft>
                <a:spcPts val="0"/>
              </a:spcAft>
              <a:buSzPts val="1800"/>
              <a:buNone/>
              <a:defRPr/>
            </a:lvl7pPr>
            <a:lvl8pPr lvl="7" algn="ctr">
              <a:lnSpc>
                <a:spcPct val="100000"/>
              </a:lnSpc>
              <a:spcBef>
                <a:spcPts val="500"/>
              </a:spcBef>
              <a:spcAft>
                <a:spcPts val="0"/>
              </a:spcAft>
              <a:buSzPts val="1800"/>
              <a:buNone/>
              <a:defRPr/>
            </a:lvl8pPr>
            <a:lvl9pPr lvl="8" algn="ctr">
              <a:lnSpc>
                <a:spcPct val="100000"/>
              </a:lnSpc>
              <a:spcBef>
                <a:spcPts val="500"/>
              </a:spcBef>
              <a:spcAft>
                <a:spcPts val="0"/>
              </a:spcAft>
              <a:buSzPts val="1800"/>
              <a:buNone/>
              <a:defRPr/>
            </a:lvl9pPr>
          </a:lstStyle>
          <a:p/>
        </p:txBody>
      </p:sp>
      <p:sp>
        <p:nvSpPr>
          <p:cNvPr id="49" name="Google Shape;49;g371694ec7d5_0_1392"/>
          <p:cNvSpPr txBox="1"/>
          <p:nvPr>
            <p:ph idx="6" type="title"/>
          </p:nvPr>
        </p:nvSpPr>
        <p:spPr>
          <a:xfrm>
            <a:off x="4518797" y="3897369"/>
            <a:ext cx="3154500" cy="6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2700"/>
              <a:buFont typeface="Arial"/>
              <a:buNone/>
              <a:defRPr b="1" sz="2400">
                <a:latin typeface="Arial"/>
                <a:ea typeface="Arial"/>
                <a:cs typeface="Arial"/>
                <a:sym typeface="Arial"/>
              </a:defRPr>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p:txBody>
      </p:sp>
      <p:grpSp>
        <p:nvGrpSpPr>
          <p:cNvPr id="50" name="Google Shape;50;g371694ec7d5_0_1392"/>
          <p:cNvGrpSpPr/>
          <p:nvPr/>
        </p:nvGrpSpPr>
        <p:grpSpPr>
          <a:xfrm rot="5400000">
            <a:off x="8288220" y="-2703390"/>
            <a:ext cx="4103207" cy="5332891"/>
            <a:chOff x="337535" y="477161"/>
            <a:chExt cx="3498343" cy="4546757"/>
          </a:xfrm>
        </p:grpSpPr>
        <p:sp>
          <p:nvSpPr>
            <p:cNvPr id="51" name="Google Shape;51;g371694ec7d5_0_1392"/>
            <p:cNvSpPr/>
            <p:nvPr/>
          </p:nvSpPr>
          <p:spPr>
            <a:xfrm>
              <a:off x="748985" y="477161"/>
              <a:ext cx="2919841" cy="1246801"/>
            </a:xfrm>
            <a:custGeom>
              <a:rect b="b" l="l" r="r" t="t"/>
              <a:pathLst>
                <a:path extrusionOk="0" fill="none" h="26563" w="62207">
                  <a:moveTo>
                    <a:pt x="62206" y="26562"/>
                  </a:moveTo>
                  <a:lnTo>
                    <a:pt x="1" y="26562"/>
                  </a:lnTo>
                  <a:cubicBezTo>
                    <a:pt x="1" y="11888"/>
                    <a:pt x="13922" y="0"/>
                    <a:pt x="31104" y="0"/>
                  </a:cubicBezTo>
                  <a:cubicBezTo>
                    <a:pt x="48286" y="0"/>
                    <a:pt x="62206" y="11888"/>
                    <a:pt x="62206" y="26562"/>
                  </a:cubicBezTo>
                  <a:close/>
                </a:path>
              </a:pathLst>
            </a:custGeom>
            <a:noFill/>
            <a:ln cap="flat" cmpd="sng" w="19050">
              <a:solidFill>
                <a:schemeClr val="dk2"/>
              </a:solidFill>
              <a:prstDash val="solid"/>
              <a:miter lim="17532"/>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g371694ec7d5_0_1392"/>
            <p:cNvSpPr/>
            <p:nvPr/>
          </p:nvSpPr>
          <p:spPr>
            <a:xfrm>
              <a:off x="337535" y="3679159"/>
              <a:ext cx="2413714" cy="1344759"/>
            </a:xfrm>
            <a:custGeom>
              <a:rect b="b" l="l" r="r" t="t"/>
              <a:pathLst>
                <a:path extrusionOk="0" fill="none" h="28650" w="51424">
                  <a:moveTo>
                    <a:pt x="0" y="1"/>
                  </a:moveTo>
                  <a:lnTo>
                    <a:pt x="51424" y="1"/>
                  </a:lnTo>
                  <a:cubicBezTo>
                    <a:pt x="51424" y="15815"/>
                    <a:pt x="39922" y="28649"/>
                    <a:pt x="25721" y="28649"/>
                  </a:cubicBezTo>
                  <a:cubicBezTo>
                    <a:pt x="11519" y="28649"/>
                    <a:pt x="0" y="15815"/>
                    <a:pt x="0" y="1"/>
                  </a:cubicBezTo>
                  <a:close/>
                </a:path>
              </a:pathLst>
            </a:custGeom>
            <a:noFill/>
            <a:ln cap="flat" cmpd="sng" w="19050">
              <a:solidFill>
                <a:schemeClr val="dk2"/>
              </a:solidFill>
              <a:prstDash val="solid"/>
              <a:miter lim="17532"/>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g371694ec7d5_0_1392"/>
            <p:cNvSpPr/>
            <p:nvPr/>
          </p:nvSpPr>
          <p:spPr>
            <a:xfrm>
              <a:off x="558092" y="1908224"/>
              <a:ext cx="3277786" cy="1586675"/>
            </a:xfrm>
            <a:custGeom>
              <a:rect b="b" l="l" r="r" t="t"/>
              <a:pathLst>
                <a:path extrusionOk="0" fill="none" h="33804" w="69833">
                  <a:moveTo>
                    <a:pt x="66186" y="1"/>
                  </a:moveTo>
                  <a:cubicBezTo>
                    <a:pt x="68833" y="5453"/>
                    <a:pt x="69833" y="24599"/>
                    <a:pt x="58226" y="33804"/>
                  </a:cubicBezTo>
                  <a:lnTo>
                    <a:pt x="12483" y="33804"/>
                  </a:lnTo>
                  <a:cubicBezTo>
                    <a:pt x="4138" y="30017"/>
                    <a:pt x="0" y="12028"/>
                    <a:pt x="3963" y="1"/>
                  </a:cubicBezTo>
                  <a:close/>
                </a:path>
              </a:pathLst>
            </a:custGeom>
            <a:noFill/>
            <a:ln cap="flat" cmpd="sng" w="19050">
              <a:solidFill>
                <a:schemeClr val="dk2"/>
              </a:solidFill>
              <a:prstDash val="solid"/>
              <a:miter lim="17532"/>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54" name="Google Shape;54;g371694ec7d5_0_1392"/>
          <p:cNvCxnSpPr/>
          <p:nvPr/>
        </p:nvCxnSpPr>
        <p:spPr>
          <a:xfrm rot="10800000">
            <a:off x="304800" y="4443500"/>
            <a:ext cx="0" cy="2082900"/>
          </a:xfrm>
          <a:prstGeom prst="straightConnector1">
            <a:avLst/>
          </a:prstGeom>
          <a:noFill/>
          <a:ln cap="flat" cmpd="sng" w="19050">
            <a:solidFill>
              <a:schemeClr val="dk2"/>
            </a:solidFill>
            <a:prstDash val="solid"/>
            <a:round/>
            <a:headEnd len="sm" w="sm" type="none"/>
            <a:tailEnd len="sm" w="sm" type="none"/>
          </a:ln>
        </p:spPr>
      </p:cxnSp>
      <p:sp>
        <p:nvSpPr>
          <p:cNvPr id="55" name="Google Shape;55;g371694ec7d5_0_1392"/>
          <p:cNvSpPr txBox="1"/>
          <p:nvPr>
            <p:ph idx="12" type="sldNum"/>
          </p:nvPr>
        </p:nvSpPr>
        <p:spPr>
          <a:xfrm>
            <a:off x="11409045" y="6333134"/>
            <a:ext cx="731700" cy="5247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 name="Shape 56"/>
        <p:cNvGrpSpPr/>
        <p:nvPr/>
      </p:nvGrpSpPr>
      <p:grpSpPr>
        <a:xfrm>
          <a:off x="0" y="0"/>
          <a:ext cx="0" cy="0"/>
          <a:chOff x="0" y="0"/>
          <a:chExt cx="0" cy="0"/>
        </a:xfrm>
      </p:grpSpPr>
      <p:sp>
        <p:nvSpPr>
          <p:cNvPr id="57" name="Google Shape;57;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60" name="Google Shape;60;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61" name="Google Shape;61;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 name="Shape 62"/>
        <p:cNvGrpSpPr/>
        <p:nvPr/>
      </p:nvGrpSpPr>
      <p:grpSpPr>
        <a:xfrm>
          <a:off x="0" y="0"/>
          <a:ext cx="0" cy="0"/>
          <a:chOff x="0" y="0"/>
          <a:chExt cx="0" cy="0"/>
        </a:xfrm>
      </p:grpSpPr>
      <p:sp>
        <p:nvSpPr>
          <p:cNvPr id="63" name="Google Shape;63;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2"/>
          <p:cNvSpPr/>
          <p:nvPr>
            <p:ph idx="2" type="pic"/>
          </p:nvPr>
        </p:nvSpPr>
        <p:spPr>
          <a:xfrm>
            <a:off x="5183188" y="987425"/>
            <a:ext cx="6172200" cy="4873625"/>
          </a:xfrm>
          <a:prstGeom prst="rect">
            <a:avLst/>
          </a:prstGeom>
          <a:noFill/>
          <a:ln>
            <a:noFill/>
          </a:ln>
        </p:spPr>
      </p:sp>
      <p:sp>
        <p:nvSpPr>
          <p:cNvPr id="65" name="Google Shape;65;p1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 name="Google Shape;66;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67" name="Google Shape;67;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68" name="Google Shape;68;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
  <p:cSld name="2_Agenda">
    <p:spTree>
      <p:nvGrpSpPr>
        <p:cNvPr id="69" name="Shape 69"/>
        <p:cNvGrpSpPr/>
        <p:nvPr/>
      </p:nvGrpSpPr>
      <p:grpSpPr>
        <a:xfrm>
          <a:off x="0" y="0"/>
          <a:ext cx="0" cy="0"/>
          <a:chOff x="0" y="0"/>
          <a:chExt cx="0" cy="0"/>
        </a:xfrm>
      </p:grpSpPr>
      <p:sp>
        <p:nvSpPr>
          <p:cNvPr id="70" name="Google Shape;70;p5"/>
          <p:cNvSpPr txBox="1"/>
          <p:nvPr>
            <p:ph type="title"/>
          </p:nvPr>
        </p:nvSpPr>
        <p:spPr>
          <a:xfrm>
            <a:off x="550864" y="549275"/>
            <a:ext cx="3565524" cy="1997855"/>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5"/>
          <p:cNvSpPr txBox="1"/>
          <p:nvPr>
            <p:ph idx="1" type="body"/>
          </p:nvPr>
        </p:nvSpPr>
        <p:spPr>
          <a:xfrm>
            <a:off x="550863" y="2677306"/>
            <a:ext cx="3565525" cy="341551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5"/>
          <p:cNvSpPr/>
          <p:nvPr>
            <p:ph idx="2" type="pic"/>
          </p:nvPr>
        </p:nvSpPr>
        <p:spPr>
          <a:xfrm>
            <a:off x="5208928" y="1596771"/>
            <a:ext cx="3448558" cy="3448558"/>
          </a:xfrm>
          <a:prstGeom prst="rect">
            <a:avLst/>
          </a:prstGeom>
          <a:solidFill>
            <a:schemeClr val="accent5"/>
          </a:solidFill>
          <a:ln>
            <a:noFill/>
          </a:ln>
        </p:spPr>
      </p:sp>
      <p:sp>
        <p:nvSpPr>
          <p:cNvPr id="73" name="Google Shape;73;p5"/>
          <p:cNvSpPr/>
          <p:nvPr>
            <p:ph idx="3" type="pic"/>
          </p:nvPr>
        </p:nvSpPr>
        <p:spPr>
          <a:xfrm>
            <a:off x="8918575" y="596392"/>
            <a:ext cx="2263776" cy="2263776"/>
          </a:xfrm>
          <a:prstGeom prst="rect">
            <a:avLst/>
          </a:prstGeom>
          <a:solidFill>
            <a:schemeClr val="accent5"/>
          </a:solidFill>
          <a:ln>
            <a:noFill/>
          </a:ln>
        </p:spPr>
      </p:sp>
      <p:sp>
        <p:nvSpPr>
          <p:cNvPr id="74" name="Google Shape;74;p5"/>
          <p:cNvSpPr/>
          <p:nvPr>
            <p:ph idx="4" type="pic"/>
          </p:nvPr>
        </p:nvSpPr>
        <p:spPr>
          <a:xfrm>
            <a:off x="9091612" y="3324733"/>
            <a:ext cx="2936876" cy="2936876"/>
          </a:xfrm>
          <a:prstGeom prst="rect">
            <a:avLst/>
          </a:prstGeom>
          <a:solidFill>
            <a:schemeClr val="accent5"/>
          </a:solidFill>
          <a:ln>
            <a:noFill/>
          </a:ln>
        </p:spPr>
      </p:sp>
      <p:sp>
        <p:nvSpPr>
          <p:cNvPr id="75" name="Google Shape;75;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76" name="Google Shape;76;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77" name="Google Shape;77;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78" name="Google Shape;78;p5"/>
          <p:cNvSpPr/>
          <p:nvPr/>
        </p:nvSpPr>
        <p:spPr>
          <a:xfrm>
            <a:off x="6548755" y="850167"/>
            <a:ext cx="360000" cy="360000"/>
          </a:xfrm>
          <a:prstGeom prst="ellipse">
            <a:avLst/>
          </a:prstGeom>
          <a:gradFill>
            <a:gsLst>
              <a:gs pos="0">
                <a:schemeClr val="lt2"/>
              </a:gs>
              <a:gs pos="60000">
                <a:schemeClr val="lt2"/>
              </a:gs>
              <a:gs pos="100000">
                <a:srgbClr val="F2F1F1"/>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79" name="Google Shape;79;p5"/>
          <p:cNvGrpSpPr/>
          <p:nvPr/>
        </p:nvGrpSpPr>
        <p:grpSpPr>
          <a:xfrm>
            <a:off x="5585919" y="5592565"/>
            <a:ext cx="828358" cy="828358"/>
            <a:chOff x="3393179" y="4841987"/>
            <a:chExt cx="828358" cy="828358"/>
          </a:xfrm>
        </p:grpSpPr>
        <p:sp>
          <p:nvSpPr>
            <p:cNvPr id="80" name="Google Shape;80;p5"/>
            <p:cNvSpPr/>
            <p:nvPr/>
          </p:nvSpPr>
          <p:spPr>
            <a:xfrm rot="8100000">
              <a:off x="3537358" y="4940429"/>
              <a:ext cx="540001" cy="631474"/>
            </a:xfrm>
            <a:custGeom>
              <a:rect b="b" l="l" r="r" t="t"/>
              <a:pathLst>
                <a:path extrusionOk="0" h="1262947" w="1080000">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0">
                  <a:srgbClr val="E8E8E8"/>
                </a:gs>
                <a:gs pos="30000">
                  <a:srgbClr val="E8E8E8"/>
                </a:gs>
                <a:gs pos="40000">
                  <a:srgbClr val="EAEAEA"/>
                </a:gs>
                <a:gs pos="60000">
                  <a:srgbClr val="E8E8E8"/>
                </a:gs>
                <a:gs pos="100000">
                  <a:schemeClr val="lt2"/>
                </a:gs>
              </a:gsLst>
              <a:lin ang="6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 name="Google Shape;81;p5"/>
            <p:cNvSpPr/>
            <p:nvPr/>
          </p:nvSpPr>
          <p:spPr>
            <a:xfrm rot="-8100000">
              <a:off x="3544558" y="4858365"/>
              <a:ext cx="270000" cy="540001"/>
            </a:xfrm>
            <a:prstGeom prst="ellipse">
              <a:avLst/>
            </a:prstGeom>
            <a:gradFill>
              <a:gsLst>
                <a:gs pos="0">
                  <a:srgbClr val="ECEBEB">
                    <a:alpha val="32156"/>
                  </a:srgbClr>
                </a:gs>
                <a:gs pos="100000">
                  <a:srgbClr val="8DA9DB">
                    <a:alpha val="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2" name="Shape 82"/>
        <p:cNvGrpSpPr/>
        <p:nvPr/>
      </p:nvGrpSpPr>
      <p:grpSpPr>
        <a:xfrm>
          <a:off x="0" y="0"/>
          <a:ext cx="0" cy="0"/>
          <a:chOff x="0" y="0"/>
          <a:chExt cx="0" cy="0"/>
        </a:xfrm>
      </p:grpSpPr>
      <p:sp>
        <p:nvSpPr>
          <p:cNvPr id="83" name="Google Shape;83;p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85" name="Google Shape;85;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86" name="Google Shape;86;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87" name="Google Shape;87;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3" name="Google Shape;1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4" name="Google Shape;1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3.jp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22.jpg"/><Relationship Id="rId8"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3.jpg"/><Relationship Id="rId5" Type="http://schemas.openxmlformats.org/officeDocument/2006/relationships/image" Target="../media/image2.png"/><Relationship Id="rId6"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29.png"/><Relationship Id="rId5"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grpSp>
        <p:nvGrpSpPr>
          <p:cNvPr id="145" name="Google Shape;145;p1"/>
          <p:cNvGrpSpPr/>
          <p:nvPr/>
        </p:nvGrpSpPr>
        <p:grpSpPr>
          <a:xfrm>
            <a:off x="133216" y="5653647"/>
            <a:ext cx="11692357" cy="949234"/>
            <a:chOff x="133216" y="5653647"/>
            <a:chExt cx="11692357" cy="949234"/>
          </a:xfrm>
        </p:grpSpPr>
        <p:pic>
          <p:nvPicPr>
            <p:cNvPr descr="A picture containing text, transport, wheel&#10;&#10;Description automatically generated" id="146" name="Google Shape;146;p1"/>
            <p:cNvPicPr preferRelativeResize="0"/>
            <p:nvPr/>
          </p:nvPicPr>
          <p:blipFill rotWithShape="1">
            <a:blip r:embed="rId3">
              <a:alphaModFix/>
            </a:blip>
            <a:srcRect b="0" l="0" r="0" t="0"/>
            <a:stretch/>
          </p:blipFill>
          <p:spPr>
            <a:xfrm>
              <a:off x="133216" y="5653647"/>
              <a:ext cx="944299" cy="949234"/>
            </a:xfrm>
            <a:prstGeom prst="rect">
              <a:avLst/>
            </a:prstGeom>
            <a:noFill/>
            <a:ln>
              <a:noFill/>
            </a:ln>
          </p:spPr>
        </p:pic>
        <p:pic>
          <p:nvPicPr>
            <p:cNvPr descr="A picture containing text&#10;&#10;Description automatically generated" id="147" name="Google Shape;147;p1"/>
            <p:cNvPicPr preferRelativeResize="0"/>
            <p:nvPr/>
          </p:nvPicPr>
          <p:blipFill rotWithShape="1">
            <a:blip r:embed="rId4">
              <a:alphaModFix/>
            </a:blip>
            <a:srcRect b="0" l="0" r="0" t="0"/>
            <a:stretch/>
          </p:blipFill>
          <p:spPr>
            <a:xfrm>
              <a:off x="1942998" y="5826033"/>
              <a:ext cx="2875387" cy="604461"/>
            </a:xfrm>
            <a:prstGeom prst="rect">
              <a:avLst/>
            </a:prstGeom>
            <a:noFill/>
            <a:ln>
              <a:noFill/>
            </a:ln>
          </p:spPr>
        </p:pic>
        <p:pic>
          <p:nvPicPr>
            <p:cNvPr descr="Text&#10;&#10;Description automatically generated" id="148" name="Google Shape;148;p1"/>
            <p:cNvPicPr preferRelativeResize="0"/>
            <p:nvPr/>
          </p:nvPicPr>
          <p:blipFill rotWithShape="1">
            <a:blip r:embed="rId5">
              <a:alphaModFix/>
            </a:blip>
            <a:srcRect b="0" l="0" r="0" t="0"/>
            <a:stretch/>
          </p:blipFill>
          <p:spPr>
            <a:xfrm>
              <a:off x="5683869" y="5728105"/>
              <a:ext cx="2009687" cy="800318"/>
            </a:xfrm>
            <a:prstGeom prst="rect">
              <a:avLst/>
            </a:prstGeom>
            <a:noFill/>
            <a:ln>
              <a:noFill/>
            </a:ln>
          </p:spPr>
        </p:pic>
        <p:pic>
          <p:nvPicPr>
            <p:cNvPr descr="Logo&#10;&#10;Description automatically generated" id="149" name="Google Shape;149;p1"/>
            <p:cNvPicPr preferRelativeResize="0"/>
            <p:nvPr/>
          </p:nvPicPr>
          <p:blipFill rotWithShape="1">
            <a:blip r:embed="rId6">
              <a:alphaModFix/>
            </a:blip>
            <a:srcRect b="0" l="0" r="0" t="0"/>
            <a:stretch/>
          </p:blipFill>
          <p:spPr>
            <a:xfrm>
              <a:off x="8559040" y="5826033"/>
              <a:ext cx="3266533" cy="612826"/>
            </a:xfrm>
            <a:prstGeom prst="rect">
              <a:avLst/>
            </a:prstGeom>
            <a:noFill/>
            <a:ln>
              <a:noFill/>
            </a:ln>
          </p:spPr>
        </p:pic>
      </p:grpSp>
      <p:sp>
        <p:nvSpPr>
          <p:cNvPr id="150" name="Google Shape;150;p1"/>
          <p:cNvSpPr txBox="1"/>
          <p:nvPr/>
        </p:nvSpPr>
        <p:spPr>
          <a:xfrm>
            <a:off x="482338" y="2089950"/>
            <a:ext cx="11227200" cy="2678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66914"/>
              </a:buClr>
              <a:buSzPts val="3600"/>
              <a:buFont typeface="Calibri"/>
              <a:buNone/>
            </a:pPr>
            <a:r>
              <a:rPr b="1" i="0" lang="en-US" sz="2800" u="none" cap="none" strike="noStrike">
                <a:solidFill>
                  <a:srgbClr val="E66914"/>
                </a:solidFill>
                <a:latin typeface="Calibri"/>
                <a:ea typeface="Calibri"/>
                <a:cs typeface="Calibri"/>
                <a:sym typeface="Calibri"/>
              </a:rPr>
              <a:t>3D Bioprinting Glioblastoma for Disease Modeling</a:t>
            </a:r>
            <a:endParaRPr b="0" i="0" sz="2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000"/>
              <a:buFont typeface="Calibri"/>
              <a:buNone/>
            </a:pPr>
            <a:r>
              <a:rPr b="1" i="1" lang="en-US" sz="1400" u="none" cap="none" strike="noStrike">
                <a:solidFill>
                  <a:srgbClr val="4472C4"/>
                </a:solidFill>
                <a:latin typeface="Calibri"/>
                <a:ea typeface="Calibri"/>
                <a:cs typeface="Calibri"/>
                <a:sym typeface="Calibri"/>
              </a:rPr>
              <a:t>By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000"/>
              <a:buFont typeface="Calibri"/>
              <a:buNone/>
            </a:pPr>
            <a:r>
              <a:rPr b="1" i="1" lang="en-US" sz="1400" u="none" cap="none" strike="noStrike">
                <a:solidFill>
                  <a:srgbClr val="4472C4"/>
                </a:solidFill>
                <a:latin typeface="Calibri"/>
                <a:ea typeface="Calibri"/>
                <a:cs typeface="Calibri"/>
                <a:sym typeface="Calibri"/>
              </a:rPr>
              <a:t>Grace Lu</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000"/>
              <a:buFont typeface="Calibri"/>
              <a:buNone/>
            </a:pPr>
            <a:r>
              <a:rPr b="1" i="1" lang="en-US" sz="1400" u="none" cap="none" strike="noStrike">
                <a:solidFill>
                  <a:srgbClr val="4472C4"/>
                </a:solidFill>
                <a:latin typeface="Calibri"/>
                <a:ea typeface="Calibri"/>
                <a:cs typeface="Calibri"/>
                <a:sym typeface="Calibri"/>
              </a:rPr>
              <a:t>University of California, San Diego &amp;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000"/>
              <a:buFont typeface="Calibri"/>
              <a:buNone/>
            </a:pPr>
            <a:r>
              <a:rPr b="1" i="1" lang="en-US" sz="1400" u="none" cap="none" strike="noStrike">
                <a:solidFill>
                  <a:srgbClr val="4472C4"/>
                </a:solidFill>
                <a:latin typeface="Calibri"/>
                <a:ea typeface="Calibri"/>
                <a:cs typeface="Calibri"/>
                <a:sym typeface="Calibri"/>
              </a:rPr>
              <a:t>San Diego Nanotechnology Infrastructure (SDNI)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Calibri"/>
              <a:buNone/>
            </a:pPr>
            <a:r>
              <a:t/>
            </a:r>
            <a:endParaRPr b="1" i="1" sz="1400" u="none" cap="none" strike="noStrike">
              <a:solidFill>
                <a:srgbClr val="4472C4"/>
              </a:solidFill>
              <a:latin typeface="Calibri"/>
              <a:ea typeface="Calibri"/>
              <a:cs typeface="Calibri"/>
              <a:sym typeface="Calibri"/>
            </a:endParaRPr>
          </a:p>
          <a:p>
            <a:pPr indent="0" lvl="0" marL="0" marR="0" rtl="0" algn="ctr">
              <a:lnSpc>
                <a:spcPct val="100000"/>
              </a:lnSpc>
              <a:spcBef>
                <a:spcPts val="0"/>
              </a:spcBef>
              <a:spcAft>
                <a:spcPts val="0"/>
              </a:spcAft>
              <a:buClr>
                <a:srgbClr val="4472C4"/>
              </a:buClr>
              <a:buSzPts val="2000"/>
              <a:buFont typeface="Calibri"/>
              <a:buNone/>
            </a:pPr>
            <a:r>
              <a:rPr b="1" i="1" lang="en-US" sz="1400" u="none" cap="none" strike="noStrike">
                <a:solidFill>
                  <a:srgbClr val="4472C4"/>
                </a:solidFill>
                <a:latin typeface="Calibri"/>
                <a:ea typeface="Calibri"/>
                <a:cs typeface="Calibri"/>
                <a:sym typeface="Calibri"/>
              </a:rPr>
              <a:t>Faculty PI: Shaochen Chen, Department of Nanoengineering, UC San Diego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000"/>
              <a:buFont typeface="Calibri"/>
              <a:buNone/>
            </a:pPr>
            <a:r>
              <a:rPr b="1" i="1" lang="en-US" sz="1400" u="none" cap="none" strike="noStrike">
                <a:solidFill>
                  <a:srgbClr val="4472C4"/>
                </a:solidFill>
                <a:latin typeface="Calibri"/>
                <a:ea typeface="Calibri"/>
                <a:cs typeface="Calibri"/>
                <a:sym typeface="Calibri"/>
              </a:rPr>
              <a:t>Mentor: Emmie Yao, Department of Nanoengineering, UC San Diego</a:t>
            </a:r>
            <a:endParaRPr b="1" i="1" sz="1400" u="none" cap="none" strike="noStrike">
              <a:solidFill>
                <a:srgbClr val="4472C4"/>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Calibri"/>
              <a:buNone/>
            </a:pPr>
            <a:r>
              <a:t/>
            </a:r>
            <a:endParaRPr b="1" i="1" sz="1400" u="none" cap="none" strike="noStrike">
              <a:solidFill>
                <a:srgbClr val="4472C4"/>
              </a:solidFill>
              <a:latin typeface="Calibri"/>
              <a:ea typeface="Calibri"/>
              <a:cs typeface="Calibri"/>
              <a:sym typeface="Calibri"/>
            </a:endParaRPr>
          </a:p>
          <a:p>
            <a:pPr indent="0" lvl="0" marL="0" marR="0" rtl="0" algn="ctr">
              <a:lnSpc>
                <a:spcPct val="100000"/>
              </a:lnSpc>
              <a:spcBef>
                <a:spcPts val="0"/>
              </a:spcBef>
              <a:spcAft>
                <a:spcPts val="0"/>
              </a:spcAft>
              <a:buClr>
                <a:srgbClr val="4472C4"/>
              </a:buClr>
              <a:buSzPts val="2000"/>
              <a:buFont typeface="Calibri"/>
              <a:buNone/>
            </a:pPr>
            <a:r>
              <a:rPr b="1" i="1" lang="en-US" sz="1400" u="none" cap="none" strike="noStrike">
                <a:solidFill>
                  <a:srgbClr val="4472C4"/>
                </a:solidFill>
                <a:latin typeface="Calibri"/>
                <a:ea typeface="Calibri"/>
                <a:cs typeface="Calibri"/>
                <a:sym typeface="Calibri"/>
              </a:rPr>
              <a:t>Presented at the 2025 NNCI REU Convocation, University of California San Diego, CA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000"/>
              <a:buFont typeface="Calibri"/>
              <a:buNone/>
            </a:pPr>
            <a:r>
              <a:rPr b="1" i="1" lang="en-US" sz="1400" u="none" cap="none" strike="noStrike">
                <a:solidFill>
                  <a:srgbClr val="4472C4"/>
                </a:solidFill>
                <a:latin typeface="Calibri"/>
                <a:ea typeface="Calibri"/>
                <a:cs typeface="Calibri"/>
                <a:sym typeface="Calibri"/>
              </a:rPr>
              <a:t>August 4-5, 2025</a:t>
            </a:r>
            <a:endParaRPr b="1" i="1" sz="1400" u="none" cap="none" strike="noStrike">
              <a:solidFill>
                <a:srgbClr val="4472C4"/>
              </a:solidFill>
              <a:latin typeface="Calibri"/>
              <a:ea typeface="Calibri"/>
              <a:cs typeface="Calibri"/>
              <a:sym typeface="Calibri"/>
            </a:endParaRPr>
          </a:p>
        </p:txBody>
      </p:sp>
      <p:grpSp>
        <p:nvGrpSpPr>
          <p:cNvPr id="151" name="Google Shape;151;p1"/>
          <p:cNvGrpSpPr/>
          <p:nvPr/>
        </p:nvGrpSpPr>
        <p:grpSpPr>
          <a:xfrm>
            <a:off x="2503266" y="0"/>
            <a:ext cx="7185468" cy="1915886"/>
            <a:chOff x="2581507" y="0"/>
            <a:chExt cx="7185468" cy="1915886"/>
          </a:xfrm>
        </p:grpSpPr>
        <p:pic>
          <p:nvPicPr>
            <p:cNvPr descr="A picture containing building, roof&#10;&#10;Description automatically generated" id="152" name="Google Shape;152;p1"/>
            <p:cNvPicPr preferRelativeResize="0"/>
            <p:nvPr/>
          </p:nvPicPr>
          <p:blipFill rotWithShape="1">
            <a:blip r:embed="rId7">
              <a:alphaModFix/>
            </a:blip>
            <a:srcRect b="0" l="0" r="0" t="0"/>
            <a:stretch/>
          </p:blipFill>
          <p:spPr>
            <a:xfrm>
              <a:off x="2581507" y="0"/>
              <a:ext cx="2878049" cy="1915886"/>
            </a:xfrm>
            <a:prstGeom prst="rect">
              <a:avLst/>
            </a:prstGeom>
            <a:noFill/>
            <a:ln>
              <a:noFill/>
            </a:ln>
          </p:spPr>
        </p:pic>
        <p:pic>
          <p:nvPicPr>
            <p:cNvPr descr="http://ucsdnews.ucsd.edu/news_uploads/atkinson-720.jpg" id="153" name="Google Shape;153;p1"/>
            <p:cNvPicPr preferRelativeResize="0"/>
            <p:nvPr/>
          </p:nvPicPr>
          <p:blipFill rotWithShape="1">
            <a:blip r:embed="rId8">
              <a:alphaModFix/>
            </a:blip>
            <a:srcRect b="0" l="0" r="0" t="0"/>
            <a:stretch/>
          </p:blipFill>
          <p:spPr>
            <a:xfrm>
              <a:off x="5459556" y="0"/>
              <a:ext cx="4307419" cy="1915886"/>
            </a:xfrm>
            <a:prstGeom prst="rect">
              <a:avLst/>
            </a:prstGeom>
            <a:solidFill>
              <a:srgbClr val="FFFFFF"/>
            </a:solid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3638d565f16_0_1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b="1" lang="en-US" sz="4800">
                <a:solidFill>
                  <a:srgbClr val="E66914"/>
                </a:solidFill>
                <a:latin typeface="Arial"/>
                <a:ea typeface="Arial"/>
                <a:cs typeface="Arial"/>
                <a:sym typeface="Arial"/>
              </a:rPr>
              <a:t>GFP Staining</a:t>
            </a:r>
            <a:endParaRPr/>
          </a:p>
        </p:txBody>
      </p:sp>
      <p:grpSp>
        <p:nvGrpSpPr>
          <p:cNvPr id="294" name="Google Shape;294;g3638d565f16_0_18"/>
          <p:cNvGrpSpPr/>
          <p:nvPr/>
        </p:nvGrpSpPr>
        <p:grpSpPr>
          <a:xfrm>
            <a:off x="737517" y="2009163"/>
            <a:ext cx="10716966" cy="3790427"/>
            <a:chOff x="737513" y="2009163"/>
            <a:chExt cx="10716966" cy="3790427"/>
          </a:xfrm>
        </p:grpSpPr>
        <p:grpSp>
          <p:nvGrpSpPr>
            <p:cNvPr id="295" name="Google Shape;295;g3638d565f16_0_18"/>
            <p:cNvGrpSpPr/>
            <p:nvPr/>
          </p:nvGrpSpPr>
          <p:grpSpPr>
            <a:xfrm>
              <a:off x="737513" y="2009163"/>
              <a:ext cx="10716966" cy="3790427"/>
              <a:chOff x="838200" y="2009163"/>
              <a:chExt cx="10716966" cy="3790427"/>
            </a:xfrm>
          </p:grpSpPr>
          <p:pic>
            <p:nvPicPr>
              <p:cNvPr id="296" name="Google Shape;296;g3638d565f16_0_18"/>
              <p:cNvPicPr preferRelativeResize="0"/>
              <p:nvPr/>
            </p:nvPicPr>
            <p:blipFill rotWithShape="1">
              <a:blip r:embed="rId3">
                <a:alphaModFix/>
              </a:blip>
              <a:srcRect b="0" l="10848" r="7830" t="24896"/>
              <a:stretch/>
            </p:blipFill>
            <p:spPr>
              <a:xfrm>
                <a:off x="838200" y="2009163"/>
                <a:ext cx="5863075" cy="3790427"/>
              </a:xfrm>
              <a:prstGeom prst="rect">
                <a:avLst/>
              </a:prstGeom>
              <a:noFill/>
              <a:ln>
                <a:noFill/>
              </a:ln>
            </p:spPr>
          </p:pic>
          <p:pic>
            <p:nvPicPr>
              <p:cNvPr id="297" name="Google Shape;297;g3638d565f16_0_18"/>
              <p:cNvPicPr preferRelativeResize="0"/>
              <p:nvPr/>
            </p:nvPicPr>
            <p:blipFill rotWithShape="1">
              <a:blip r:embed="rId4">
                <a:alphaModFix/>
              </a:blip>
              <a:srcRect b="0" l="1625" r="5507" t="0"/>
              <a:stretch/>
            </p:blipFill>
            <p:spPr>
              <a:xfrm>
                <a:off x="8045790" y="2489648"/>
                <a:ext cx="3509376" cy="2829475"/>
              </a:xfrm>
              <a:prstGeom prst="rect">
                <a:avLst/>
              </a:prstGeom>
              <a:noFill/>
              <a:ln>
                <a:noFill/>
              </a:ln>
            </p:spPr>
          </p:pic>
        </p:grpSp>
        <p:cxnSp>
          <p:nvCxnSpPr>
            <p:cNvPr id="298" name="Google Shape;298;g3638d565f16_0_18"/>
            <p:cNvCxnSpPr/>
            <p:nvPr/>
          </p:nvCxnSpPr>
          <p:spPr>
            <a:xfrm>
              <a:off x="6516825" y="4334500"/>
              <a:ext cx="1298400" cy="0"/>
            </a:xfrm>
            <a:prstGeom prst="straightConnector1">
              <a:avLst/>
            </a:prstGeom>
            <a:noFill/>
            <a:ln cap="flat" cmpd="sng" w="19050">
              <a:solidFill>
                <a:schemeClr val="dk1"/>
              </a:solidFill>
              <a:prstDash val="solid"/>
              <a:round/>
              <a:headEnd len="sm" w="sm" type="none"/>
              <a:tailEnd len="med" w="med" type="triangle"/>
            </a:ln>
          </p:spPr>
        </p:cxnSp>
      </p:grpSp>
      <p:sp>
        <p:nvSpPr>
          <p:cNvPr id="299" name="Google Shape;299;g3638d565f16_0_18"/>
          <p:cNvSpPr txBox="1"/>
          <p:nvPr/>
        </p:nvSpPr>
        <p:spPr>
          <a:xfrm>
            <a:off x="309767" y="6257200"/>
            <a:ext cx="3626400" cy="492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434343"/>
                </a:solidFill>
                <a:latin typeface="Calibri"/>
                <a:ea typeface="Calibri"/>
                <a:cs typeface="Calibri"/>
                <a:sym typeface="Calibri"/>
              </a:rPr>
              <a:t>[8] Ona, S.</a:t>
            </a:r>
            <a:endParaRPr b="0" i="0" sz="1600" u="none" cap="none" strike="noStrike">
              <a:solidFill>
                <a:srgbClr val="434343"/>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371694ec7d5_0_11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sz="4800">
                <a:solidFill>
                  <a:srgbClr val="E66914"/>
                </a:solidFill>
              </a:rPr>
              <a:t>qPCR</a:t>
            </a:r>
            <a:endParaRPr b="1" sz="4800">
              <a:solidFill>
                <a:srgbClr val="E66914"/>
              </a:solidFill>
            </a:endParaRPr>
          </a:p>
        </p:txBody>
      </p:sp>
      <p:pic>
        <p:nvPicPr>
          <p:cNvPr id="306" name="Google Shape;306;g371694ec7d5_0_1111"/>
          <p:cNvPicPr preferRelativeResize="0"/>
          <p:nvPr/>
        </p:nvPicPr>
        <p:blipFill rotWithShape="1">
          <a:blip r:embed="rId3">
            <a:alphaModFix/>
          </a:blip>
          <a:srcRect b="0" l="0" r="0" t="0"/>
          <a:stretch/>
        </p:blipFill>
        <p:spPr>
          <a:xfrm>
            <a:off x="838200" y="1690825"/>
            <a:ext cx="10515599" cy="4513263"/>
          </a:xfrm>
          <a:prstGeom prst="rect">
            <a:avLst/>
          </a:prstGeom>
          <a:noFill/>
          <a:ln>
            <a:noFill/>
          </a:ln>
        </p:spPr>
      </p:pic>
      <p:sp>
        <p:nvSpPr>
          <p:cNvPr id="307" name="Google Shape;307;g371694ec7d5_0_1111"/>
          <p:cNvSpPr txBox="1"/>
          <p:nvPr/>
        </p:nvSpPr>
        <p:spPr>
          <a:xfrm>
            <a:off x="232700" y="6310375"/>
            <a:ext cx="3000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434343"/>
                </a:solidFill>
                <a:latin typeface="Calibri"/>
                <a:ea typeface="Calibri"/>
                <a:cs typeface="Calibri"/>
                <a:sym typeface="Calibri"/>
              </a:rPr>
              <a:t>[9] AAT Bioquest</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371694ec7d5_0_1126"/>
          <p:cNvSpPr txBox="1"/>
          <p:nvPr>
            <p:ph type="title"/>
          </p:nvPr>
        </p:nvSpPr>
        <p:spPr>
          <a:xfrm>
            <a:off x="596200" y="605200"/>
            <a:ext cx="10287300" cy="624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n-US" sz="4800">
                <a:solidFill>
                  <a:srgbClr val="E66914"/>
                </a:solidFill>
                <a:latin typeface="Calibri"/>
                <a:ea typeface="Calibri"/>
                <a:cs typeface="Calibri"/>
                <a:sym typeface="Calibri"/>
              </a:rPr>
              <a:t>Relevant Markers</a:t>
            </a:r>
            <a:endParaRPr sz="4800">
              <a:solidFill>
                <a:srgbClr val="E66914"/>
              </a:solidFill>
              <a:latin typeface="Calibri"/>
              <a:ea typeface="Calibri"/>
              <a:cs typeface="Calibri"/>
              <a:sym typeface="Calibri"/>
            </a:endParaRPr>
          </a:p>
        </p:txBody>
      </p:sp>
      <p:sp>
        <p:nvSpPr>
          <p:cNvPr id="313" name="Google Shape;313;g371694ec7d5_0_1126"/>
          <p:cNvSpPr txBox="1"/>
          <p:nvPr>
            <p:ph idx="2" type="title"/>
          </p:nvPr>
        </p:nvSpPr>
        <p:spPr>
          <a:xfrm>
            <a:off x="2673000" y="1769600"/>
            <a:ext cx="3999900" cy="1338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2700"/>
              <a:buNone/>
            </a:pPr>
            <a:r>
              <a:rPr lang="en-US" sz="3200">
                <a:solidFill>
                  <a:srgbClr val="ED7D31"/>
                </a:solidFill>
                <a:latin typeface="Calibri"/>
                <a:ea typeface="Calibri"/>
                <a:cs typeface="Calibri"/>
                <a:sym typeface="Calibri"/>
              </a:rPr>
              <a:t>HIF-1a</a:t>
            </a:r>
            <a:endParaRPr sz="3200">
              <a:solidFill>
                <a:srgbClr val="ED7D31"/>
              </a:solidFill>
              <a:latin typeface="Calibri"/>
              <a:ea typeface="Calibri"/>
              <a:cs typeface="Calibri"/>
              <a:sym typeface="Calibri"/>
            </a:endParaRPr>
          </a:p>
          <a:p>
            <a:pPr indent="0" lvl="0" marL="0" rtl="0" algn="l">
              <a:lnSpc>
                <a:spcPct val="90000"/>
              </a:lnSpc>
              <a:spcBef>
                <a:spcPts val="0"/>
              </a:spcBef>
              <a:spcAft>
                <a:spcPts val="0"/>
              </a:spcAft>
              <a:buSzPts val="2700"/>
              <a:buNone/>
            </a:pPr>
            <a:r>
              <a:rPr b="0" lang="en-US" sz="2700">
                <a:solidFill>
                  <a:srgbClr val="000000"/>
                </a:solidFill>
                <a:latin typeface="Calibri"/>
                <a:ea typeface="Calibri"/>
                <a:cs typeface="Calibri"/>
                <a:sym typeface="Calibri"/>
              </a:rPr>
              <a:t>Upregulated in low oxygen</a:t>
            </a:r>
            <a:endParaRPr b="0" sz="2700">
              <a:solidFill>
                <a:srgbClr val="000000"/>
              </a:solidFill>
              <a:latin typeface="Calibri"/>
              <a:ea typeface="Calibri"/>
              <a:cs typeface="Calibri"/>
              <a:sym typeface="Calibri"/>
            </a:endParaRPr>
          </a:p>
          <a:p>
            <a:pPr indent="0" lvl="0" marL="0" rtl="0" algn="l">
              <a:lnSpc>
                <a:spcPct val="90000"/>
              </a:lnSpc>
              <a:spcBef>
                <a:spcPts val="0"/>
              </a:spcBef>
              <a:spcAft>
                <a:spcPts val="0"/>
              </a:spcAft>
              <a:buSzPts val="2700"/>
              <a:buNone/>
            </a:pPr>
            <a:r>
              <a:t/>
            </a:r>
            <a:endParaRPr b="0">
              <a:latin typeface="Calibri"/>
              <a:ea typeface="Calibri"/>
              <a:cs typeface="Calibri"/>
              <a:sym typeface="Calibri"/>
            </a:endParaRPr>
          </a:p>
        </p:txBody>
      </p:sp>
      <p:sp>
        <p:nvSpPr>
          <p:cNvPr id="314" name="Google Shape;314;g371694ec7d5_0_1126"/>
          <p:cNvSpPr txBox="1"/>
          <p:nvPr>
            <p:ph idx="4" type="title"/>
          </p:nvPr>
        </p:nvSpPr>
        <p:spPr>
          <a:xfrm>
            <a:off x="2673000" y="4844667"/>
            <a:ext cx="3122400" cy="5943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84127"/>
              <a:buNone/>
            </a:pPr>
            <a:r>
              <a:rPr lang="en-US" sz="3566">
                <a:solidFill>
                  <a:srgbClr val="ED7D31"/>
                </a:solidFill>
                <a:latin typeface="Calibri"/>
                <a:ea typeface="Calibri"/>
                <a:cs typeface="Calibri"/>
                <a:sym typeface="Calibri"/>
              </a:rPr>
              <a:t>CXCL12</a:t>
            </a:r>
            <a:endParaRPr sz="3566">
              <a:solidFill>
                <a:srgbClr val="ED7D31"/>
              </a:solidFill>
              <a:latin typeface="Calibri"/>
              <a:ea typeface="Calibri"/>
              <a:cs typeface="Calibri"/>
              <a:sym typeface="Calibri"/>
            </a:endParaRPr>
          </a:p>
          <a:p>
            <a:pPr indent="0" lvl="0" marL="0" rtl="0" algn="l">
              <a:lnSpc>
                <a:spcPct val="90000"/>
              </a:lnSpc>
              <a:spcBef>
                <a:spcPts val="0"/>
              </a:spcBef>
              <a:spcAft>
                <a:spcPts val="0"/>
              </a:spcAft>
              <a:buSzPct val="100000"/>
              <a:buNone/>
            </a:pPr>
            <a:r>
              <a:rPr b="0" lang="en-US" sz="3000">
                <a:solidFill>
                  <a:srgbClr val="000000"/>
                </a:solidFill>
                <a:latin typeface="Calibri"/>
                <a:ea typeface="Calibri"/>
                <a:cs typeface="Calibri"/>
                <a:sym typeface="Calibri"/>
              </a:rPr>
              <a:t>Drives cell migration</a:t>
            </a:r>
            <a:endParaRPr b="0" sz="3000">
              <a:solidFill>
                <a:srgbClr val="000000"/>
              </a:solidFill>
              <a:latin typeface="Calibri"/>
              <a:ea typeface="Calibri"/>
              <a:cs typeface="Calibri"/>
              <a:sym typeface="Calibri"/>
            </a:endParaRPr>
          </a:p>
        </p:txBody>
      </p:sp>
      <p:sp>
        <p:nvSpPr>
          <p:cNvPr id="315" name="Google Shape;315;g371694ec7d5_0_1126"/>
          <p:cNvSpPr txBox="1"/>
          <p:nvPr>
            <p:ph idx="6" type="title"/>
          </p:nvPr>
        </p:nvSpPr>
        <p:spPr>
          <a:xfrm>
            <a:off x="2673000" y="3307133"/>
            <a:ext cx="3602700" cy="5943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84127"/>
              <a:buNone/>
            </a:pPr>
            <a:r>
              <a:rPr lang="en-US" sz="3566">
                <a:solidFill>
                  <a:srgbClr val="ED7D31"/>
                </a:solidFill>
                <a:latin typeface="Calibri"/>
                <a:ea typeface="Calibri"/>
                <a:cs typeface="Calibri"/>
                <a:sym typeface="Calibri"/>
              </a:rPr>
              <a:t>VEGFA</a:t>
            </a:r>
            <a:endParaRPr sz="3566">
              <a:solidFill>
                <a:srgbClr val="ED7D31"/>
              </a:solidFill>
              <a:latin typeface="Calibri"/>
              <a:ea typeface="Calibri"/>
              <a:cs typeface="Calibri"/>
              <a:sym typeface="Calibri"/>
            </a:endParaRPr>
          </a:p>
          <a:p>
            <a:pPr indent="0" lvl="0" marL="0" rtl="0" algn="l">
              <a:lnSpc>
                <a:spcPct val="90000"/>
              </a:lnSpc>
              <a:spcBef>
                <a:spcPts val="0"/>
              </a:spcBef>
              <a:spcAft>
                <a:spcPts val="0"/>
              </a:spcAft>
              <a:buSzPct val="100000"/>
              <a:buNone/>
            </a:pPr>
            <a:r>
              <a:rPr b="0" lang="en-US" sz="3000">
                <a:solidFill>
                  <a:srgbClr val="000000"/>
                </a:solidFill>
                <a:latin typeface="Calibri"/>
                <a:ea typeface="Calibri"/>
                <a:cs typeface="Calibri"/>
                <a:sym typeface="Calibri"/>
              </a:rPr>
              <a:t>Stimulates angiogenesis</a:t>
            </a:r>
            <a:endParaRPr b="0" sz="3000">
              <a:solidFill>
                <a:srgbClr val="000000"/>
              </a:solidFill>
              <a:latin typeface="Calibri"/>
              <a:ea typeface="Calibri"/>
              <a:cs typeface="Calibri"/>
              <a:sym typeface="Calibri"/>
            </a:endParaRPr>
          </a:p>
        </p:txBody>
      </p:sp>
      <p:sp>
        <p:nvSpPr>
          <p:cNvPr id="316" name="Google Shape;316;g371694ec7d5_0_1126"/>
          <p:cNvSpPr/>
          <p:nvPr/>
        </p:nvSpPr>
        <p:spPr>
          <a:xfrm>
            <a:off x="1064641" y="3263912"/>
            <a:ext cx="1377600" cy="1434000"/>
          </a:xfrm>
          <a:prstGeom prst="ellips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g371694ec7d5_0_1126"/>
          <p:cNvSpPr/>
          <p:nvPr/>
        </p:nvSpPr>
        <p:spPr>
          <a:xfrm>
            <a:off x="1064641" y="4844896"/>
            <a:ext cx="1377600" cy="1434000"/>
          </a:xfrm>
          <a:prstGeom prst="ellips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8" name="Google Shape;318;g371694ec7d5_0_1126"/>
          <p:cNvPicPr preferRelativeResize="0"/>
          <p:nvPr/>
        </p:nvPicPr>
        <p:blipFill rotWithShape="1">
          <a:blip r:embed="rId3">
            <a:alphaModFix/>
          </a:blip>
          <a:srcRect b="0" l="0" r="0" t="0"/>
          <a:stretch/>
        </p:blipFill>
        <p:spPr>
          <a:xfrm>
            <a:off x="5929767" y="1905133"/>
            <a:ext cx="5980333" cy="4234233"/>
          </a:xfrm>
          <a:prstGeom prst="rect">
            <a:avLst/>
          </a:prstGeom>
          <a:noFill/>
          <a:ln>
            <a:noFill/>
          </a:ln>
        </p:spPr>
      </p:pic>
      <p:sp>
        <p:nvSpPr>
          <p:cNvPr id="319" name="Google Shape;319;g371694ec7d5_0_1126"/>
          <p:cNvSpPr/>
          <p:nvPr/>
        </p:nvSpPr>
        <p:spPr>
          <a:xfrm>
            <a:off x="1064641" y="1682901"/>
            <a:ext cx="1377600" cy="1434000"/>
          </a:xfrm>
          <a:prstGeom prst="ellips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g371694ec7d5_0_1126"/>
          <p:cNvSpPr txBox="1"/>
          <p:nvPr>
            <p:ph idx="12" type="sldNum"/>
          </p:nvPr>
        </p:nvSpPr>
        <p:spPr>
          <a:xfrm>
            <a:off x="11409045" y="6333134"/>
            <a:ext cx="731700" cy="5247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grpSp>
        <p:nvGrpSpPr>
          <p:cNvPr id="321" name="Google Shape;321;g371694ec7d5_0_1126"/>
          <p:cNvGrpSpPr/>
          <p:nvPr/>
        </p:nvGrpSpPr>
        <p:grpSpPr>
          <a:xfrm>
            <a:off x="1387697" y="1964575"/>
            <a:ext cx="731607" cy="747290"/>
            <a:chOff x="3530900" y="2114850"/>
            <a:chExt cx="541450" cy="541475"/>
          </a:xfrm>
        </p:grpSpPr>
        <p:sp>
          <p:nvSpPr>
            <p:cNvPr id="322" name="Google Shape;322;g371694ec7d5_0_1126"/>
            <p:cNvSpPr/>
            <p:nvPr/>
          </p:nvSpPr>
          <p:spPr>
            <a:xfrm>
              <a:off x="3754175" y="2258450"/>
              <a:ext cx="94900" cy="39600"/>
            </a:xfrm>
            <a:custGeom>
              <a:rect b="b" l="l" r="r" t="t"/>
              <a:pathLst>
                <a:path extrusionOk="0" h="1584" w="3796">
                  <a:moveTo>
                    <a:pt x="0" y="1"/>
                  </a:moveTo>
                  <a:lnTo>
                    <a:pt x="0" y="1584"/>
                  </a:lnTo>
                  <a:lnTo>
                    <a:pt x="3796" y="1584"/>
                  </a:lnTo>
                  <a:lnTo>
                    <a:pt x="3796" y="1"/>
                  </a:ln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g371694ec7d5_0_1126"/>
            <p:cNvSpPr/>
            <p:nvPr/>
          </p:nvSpPr>
          <p:spPr>
            <a:xfrm>
              <a:off x="3754175" y="2186400"/>
              <a:ext cx="94900" cy="40100"/>
            </a:xfrm>
            <a:custGeom>
              <a:rect b="b" l="l" r="r" t="t"/>
              <a:pathLst>
                <a:path extrusionOk="0" h="1604" w="3796">
                  <a:moveTo>
                    <a:pt x="0" y="0"/>
                  </a:moveTo>
                  <a:lnTo>
                    <a:pt x="0" y="1604"/>
                  </a:lnTo>
                  <a:lnTo>
                    <a:pt x="3796" y="1604"/>
                  </a:lnTo>
                  <a:lnTo>
                    <a:pt x="3796" y="0"/>
                  </a:ln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g371694ec7d5_0_1126"/>
            <p:cNvSpPr/>
            <p:nvPr/>
          </p:nvSpPr>
          <p:spPr>
            <a:xfrm>
              <a:off x="3754175" y="2114850"/>
              <a:ext cx="94900" cy="40100"/>
            </a:xfrm>
            <a:custGeom>
              <a:rect b="b" l="l" r="r" t="t"/>
              <a:pathLst>
                <a:path extrusionOk="0" h="1604" w="3796">
                  <a:moveTo>
                    <a:pt x="0" y="0"/>
                  </a:moveTo>
                  <a:lnTo>
                    <a:pt x="0" y="1604"/>
                  </a:lnTo>
                  <a:lnTo>
                    <a:pt x="3796" y="1604"/>
                  </a:lnTo>
                  <a:lnTo>
                    <a:pt x="3796" y="0"/>
                  </a:ln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g371694ec7d5_0_1126"/>
            <p:cNvSpPr/>
            <p:nvPr/>
          </p:nvSpPr>
          <p:spPr>
            <a:xfrm>
              <a:off x="3530900" y="2241700"/>
              <a:ext cx="191325" cy="414625"/>
            </a:xfrm>
            <a:custGeom>
              <a:rect b="b" l="l" r="r" t="t"/>
              <a:pathLst>
                <a:path extrusionOk="0" h="16585" w="7653">
                  <a:moveTo>
                    <a:pt x="7023" y="1"/>
                  </a:moveTo>
                  <a:cubicBezTo>
                    <a:pt x="3146" y="1"/>
                    <a:pt x="0" y="3167"/>
                    <a:pt x="0" y="7024"/>
                  </a:cubicBezTo>
                  <a:lnTo>
                    <a:pt x="0" y="12768"/>
                  </a:lnTo>
                  <a:cubicBezTo>
                    <a:pt x="0" y="14859"/>
                    <a:pt x="1726" y="16584"/>
                    <a:pt x="3837" y="16584"/>
                  </a:cubicBezTo>
                  <a:cubicBezTo>
                    <a:pt x="5927" y="16584"/>
                    <a:pt x="7653" y="14859"/>
                    <a:pt x="7653" y="12768"/>
                  </a:cubicBezTo>
                  <a:lnTo>
                    <a:pt x="7653" y="6395"/>
                  </a:lnTo>
                  <a:lnTo>
                    <a:pt x="4750" y="9297"/>
                  </a:lnTo>
                  <a:lnTo>
                    <a:pt x="3857" y="8404"/>
                  </a:lnTo>
                  <a:lnTo>
                    <a:pt x="5866" y="6395"/>
                  </a:lnTo>
                  <a:lnTo>
                    <a:pt x="3837" y="6395"/>
                  </a:lnTo>
                  <a:lnTo>
                    <a:pt x="3837" y="5116"/>
                  </a:lnTo>
                  <a:lnTo>
                    <a:pt x="7653" y="5116"/>
                  </a:lnTo>
                  <a:lnTo>
                    <a:pt x="7653" y="1"/>
                  </a:ln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g371694ec7d5_0_1126"/>
            <p:cNvSpPr/>
            <p:nvPr/>
          </p:nvSpPr>
          <p:spPr>
            <a:xfrm>
              <a:off x="3881025" y="2241700"/>
              <a:ext cx="191325" cy="414625"/>
            </a:xfrm>
            <a:custGeom>
              <a:rect b="b" l="l" r="r" t="t"/>
              <a:pathLst>
                <a:path extrusionOk="0" h="16585" w="7653">
                  <a:moveTo>
                    <a:pt x="1" y="1"/>
                  </a:moveTo>
                  <a:lnTo>
                    <a:pt x="1" y="5116"/>
                  </a:lnTo>
                  <a:lnTo>
                    <a:pt x="3796" y="5116"/>
                  </a:lnTo>
                  <a:lnTo>
                    <a:pt x="3796" y="6395"/>
                  </a:lnTo>
                  <a:lnTo>
                    <a:pt x="1787" y="6395"/>
                  </a:lnTo>
                  <a:lnTo>
                    <a:pt x="3796" y="8404"/>
                  </a:lnTo>
                  <a:lnTo>
                    <a:pt x="2903" y="9297"/>
                  </a:lnTo>
                  <a:lnTo>
                    <a:pt x="1" y="6395"/>
                  </a:lnTo>
                  <a:lnTo>
                    <a:pt x="1" y="12768"/>
                  </a:lnTo>
                  <a:cubicBezTo>
                    <a:pt x="1" y="14859"/>
                    <a:pt x="1706" y="16584"/>
                    <a:pt x="3817" y="16584"/>
                  </a:cubicBezTo>
                  <a:cubicBezTo>
                    <a:pt x="5928" y="16584"/>
                    <a:pt x="7653" y="14859"/>
                    <a:pt x="7653" y="12768"/>
                  </a:cubicBezTo>
                  <a:lnTo>
                    <a:pt x="7653" y="7024"/>
                  </a:lnTo>
                  <a:cubicBezTo>
                    <a:pt x="7653" y="3167"/>
                    <a:pt x="4507" y="1"/>
                    <a:pt x="630" y="1"/>
                  </a:cubicBez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g371694ec7d5_0_1126"/>
            <p:cNvSpPr/>
            <p:nvPr/>
          </p:nvSpPr>
          <p:spPr>
            <a:xfrm>
              <a:off x="3722200" y="2330000"/>
              <a:ext cx="158850" cy="71575"/>
            </a:xfrm>
            <a:custGeom>
              <a:rect b="b" l="l" r="r" t="t"/>
              <a:pathLst>
                <a:path extrusionOk="0" h="2863" w="6354">
                  <a:moveTo>
                    <a:pt x="1279" y="1"/>
                  </a:moveTo>
                  <a:lnTo>
                    <a:pt x="1279" y="1584"/>
                  </a:lnTo>
                  <a:lnTo>
                    <a:pt x="1" y="1584"/>
                  </a:lnTo>
                  <a:lnTo>
                    <a:pt x="1" y="2863"/>
                  </a:lnTo>
                  <a:lnTo>
                    <a:pt x="6354" y="2863"/>
                  </a:lnTo>
                  <a:lnTo>
                    <a:pt x="6354" y="1584"/>
                  </a:lnTo>
                  <a:lnTo>
                    <a:pt x="5075" y="1584"/>
                  </a:lnTo>
                  <a:lnTo>
                    <a:pt x="5075" y="1"/>
                  </a:ln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8" name="Google Shape;328;g371694ec7d5_0_1126"/>
          <p:cNvGrpSpPr/>
          <p:nvPr/>
        </p:nvGrpSpPr>
        <p:grpSpPr>
          <a:xfrm>
            <a:off x="1452838" y="3579449"/>
            <a:ext cx="731588" cy="803340"/>
            <a:chOff x="-23962425" y="3519475"/>
            <a:chExt cx="264675" cy="295400"/>
          </a:xfrm>
        </p:grpSpPr>
        <p:sp>
          <p:nvSpPr>
            <p:cNvPr id="329" name="Google Shape;329;g371694ec7d5_0_1126"/>
            <p:cNvSpPr/>
            <p:nvPr/>
          </p:nvSpPr>
          <p:spPr>
            <a:xfrm>
              <a:off x="-23961625" y="3580925"/>
              <a:ext cx="263875" cy="233950"/>
            </a:xfrm>
            <a:custGeom>
              <a:rect b="b" l="l" r="r" t="t"/>
              <a:pathLst>
                <a:path extrusionOk="0" h="9358" w="10555">
                  <a:moveTo>
                    <a:pt x="1701" y="3119"/>
                  </a:moveTo>
                  <a:cubicBezTo>
                    <a:pt x="1890" y="3119"/>
                    <a:pt x="2048" y="3277"/>
                    <a:pt x="2048" y="3466"/>
                  </a:cubicBezTo>
                  <a:lnTo>
                    <a:pt x="2048" y="4159"/>
                  </a:lnTo>
                  <a:cubicBezTo>
                    <a:pt x="2048" y="4379"/>
                    <a:pt x="2205" y="4537"/>
                    <a:pt x="2394" y="4537"/>
                  </a:cubicBezTo>
                  <a:lnTo>
                    <a:pt x="3119" y="4537"/>
                  </a:lnTo>
                  <a:cubicBezTo>
                    <a:pt x="3308" y="4537"/>
                    <a:pt x="3466" y="4663"/>
                    <a:pt x="3466" y="4883"/>
                  </a:cubicBezTo>
                  <a:cubicBezTo>
                    <a:pt x="3466" y="5072"/>
                    <a:pt x="3308" y="5230"/>
                    <a:pt x="3119" y="5230"/>
                  </a:cubicBezTo>
                  <a:lnTo>
                    <a:pt x="2394" y="5230"/>
                  </a:lnTo>
                  <a:cubicBezTo>
                    <a:pt x="1796" y="5198"/>
                    <a:pt x="1323" y="4726"/>
                    <a:pt x="1323" y="4159"/>
                  </a:cubicBezTo>
                  <a:lnTo>
                    <a:pt x="1323" y="3466"/>
                  </a:lnTo>
                  <a:cubicBezTo>
                    <a:pt x="1323" y="3277"/>
                    <a:pt x="1512" y="3119"/>
                    <a:pt x="1701" y="3119"/>
                  </a:cubicBezTo>
                  <a:close/>
                  <a:moveTo>
                    <a:pt x="3781" y="6585"/>
                  </a:moveTo>
                  <a:lnTo>
                    <a:pt x="3781" y="6931"/>
                  </a:lnTo>
                  <a:cubicBezTo>
                    <a:pt x="3781" y="7120"/>
                    <a:pt x="3623" y="7278"/>
                    <a:pt x="3434" y="7278"/>
                  </a:cubicBezTo>
                  <a:cubicBezTo>
                    <a:pt x="3214" y="7278"/>
                    <a:pt x="3056" y="7120"/>
                    <a:pt x="3056" y="6931"/>
                  </a:cubicBezTo>
                  <a:lnTo>
                    <a:pt x="3056" y="6585"/>
                  </a:lnTo>
                  <a:close/>
                  <a:moveTo>
                    <a:pt x="6900" y="0"/>
                  </a:moveTo>
                  <a:cubicBezTo>
                    <a:pt x="5986" y="0"/>
                    <a:pt x="5293" y="693"/>
                    <a:pt x="5293" y="1607"/>
                  </a:cubicBezTo>
                  <a:cubicBezTo>
                    <a:pt x="5293" y="2363"/>
                    <a:pt x="5765" y="2741"/>
                    <a:pt x="6238" y="3182"/>
                  </a:cubicBezTo>
                  <a:lnTo>
                    <a:pt x="7561" y="4379"/>
                  </a:lnTo>
                  <a:lnTo>
                    <a:pt x="7561" y="7624"/>
                  </a:lnTo>
                  <a:cubicBezTo>
                    <a:pt x="7561" y="8223"/>
                    <a:pt x="7089" y="8664"/>
                    <a:pt x="6553" y="8664"/>
                  </a:cubicBezTo>
                  <a:lnTo>
                    <a:pt x="4820" y="8664"/>
                  </a:lnTo>
                  <a:cubicBezTo>
                    <a:pt x="4348" y="8664"/>
                    <a:pt x="3938" y="8349"/>
                    <a:pt x="3812" y="7876"/>
                  </a:cubicBezTo>
                  <a:cubicBezTo>
                    <a:pt x="4222" y="7719"/>
                    <a:pt x="4505" y="7372"/>
                    <a:pt x="4505" y="6931"/>
                  </a:cubicBezTo>
                  <a:lnTo>
                    <a:pt x="4505" y="6585"/>
                  </a:lnTo>
                  <a:lnTo>
                    <a:pt x="5198" y="6585"/>
                  </a:lnTo>
                  <a:cubicBezTo>
                    <a:pt x="6144" y="6585"/>
                    <a:pt x="6931" y="5797"/>
                    <a:pt x="6931" y="4852"/>
                  </a:cubicBezTo>
                  <a:lnTo>
                    <a:pt x="6931" y="4631"/>
                  </a:lnTo>
                  <a:lnTo>
                    <a:pt x="5829" y="3686"/>
                  </a:lnTo>
                  <a:cubicBezTo>
                    <a:pt x="5671" y="3529"/>
                    <a:pt x="5482" y="3371"/>
                    <a:pt x="5293" y="3182"/>
                  </a:cubicBezTo>
                  <a:cubicBezTo>
                    <a:pt x="4568" y="3151"/>
                    <a:pt x="3875" y="2899"/>
                    <a:pt x="3182" y="2332"/>
                  </a:cubicBezTo>
                  <a:cubicBezTo>
                    <a:pt x="2720" y="1911"/>
                    <a:pt x="1880" y="1701"/>
                    <a:pt x="1091" y="1701"/>
                  </a:cubicBezTo>
                  <a:cubicBezTo>
                    <a:pt x="697" y="1701"/>
                    <a:pt x="315" y="1754"/>
                    <a:pt x="0" y="1859"/>
                  </a:cubicBezTo>
                  <a:lnTo>
                    <a:pt x="0" y="4883"/>
                  </a:lnTo>
                  <a:cubicBezTo>
                    <a:pt x="0" y="5829"/>
                    <a:pt x="788" y="6616"/>
                    <a:pt x="1733" y="6616"/>
                  </a:cubicBezTo>
                  <a:lnTo>
                    <a:pt x="2457" y="6616"/>
                  </a:lnTo>
                  <a:lnTo>
                    <a:pt x="2457" y="6963"/>
                  </a:lnTo>
                  <a:cubicBezTo>
                    <a:pt x="2394" y="7404"/>
                    <a:pt x="2678" y="7782"/>
                    <a:pt x="3119" y="7908"/>
                  </a:cubicBezTo>
                  <a:cubicBezTo>
                    <a:pt x="3277" y="8727"/>
                    <a:pt x="3970" y="9357"/>
                    <a:pt x="4820" y="9357"/>
                  </a:cubicBezTo>
                  <a:lnTo>
                    <a:pt x="6553" y="9357"/>
                  </a:lnTo>
                  <a:cubicBezTo>
                    <a:pt x="7498" y="9357"/>
                    <a:pt x="8286" y="8569"/>
                    <a:pt x="8286" y="7624"/>
                  </a:cubicBezTo>
                  <a:lnTo>
                    <a:pt x="8286" y="4379"/>
                  </a:lnTo>
                  <a:cubicBezTo>
                    <a:pt x="9294" y="3497"/>
                    <a:pt x="9546" y="3277"/>
                    <a:pt x="9546" y="3277"/>
                  </a:cubicBezTo>
                  <a:cubicBezTo>
                    <a:pt x="9987" y="2867"/>
                    <a:pt x="10554" y="2395"/>
                    <a:pt x="10554" y="1607"/>
                  </a:cubicBezTo>
                  <a:cubicBezTo>
                    <a:pt x="10554" y="693"/>
                    <a:pt x="9830" y="0"/>
                    <a:pt x="8948" y="0"/>
                  </a:cubicBezTo>
                  <a:cubicBezTo>
                    <a:pt x="8538" y="0"/>
                    <a:pt x="8191" y="126"/>
                    <a:pt x="7908" y="347"/>
                  </a:cubicBezTo>
                  <a:cubicBezTo>
                    <a:pt x="7656" y="95"/>
                    <a:pt x="7278" y="0"/>
                    <a:pt x="6900" y="0"/>
                  </a:cubicBez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g371694ec7d5_0_1126"/>
            <p:cNvSpPr/>
            <p:nvPr/>
          </p:nvSpPr>
          <p:spPr>
            <a:xfrm>
              <a:off x="-23962425" y="3519475"/>
              <a:ext cx="158350" cy="122125"/>
            </a:xfrm>
            <a:custGeom>
              <a:rect b="b" l="l" r="r" t="t"/>
              <a:pathLst>
                <a:path extrusionOk="0" h="4885" w="6334">
                  <a:moveTo>
                    <a:pt x="3844" y="631"/>
                  </a:moveTo>
                  <a:cubicBezTo>
                    <a:pt x="4065" y="631"/>
                    <a:pt x="4222" y="788"/>
                    <a:pt x="4222" y="1009"/>
                  </a:cubicBezTo>
                  <a:lnTo>
                    <a:pt x="4222" y="1387"/>
                  </a:lnTo>
                  <a:lnTo>
                    <a:pt x="2773" y="1387"/>
                  </a:lnTo>
                  <a:lnTo>
                    <a:pt x="2773" y="1009"/>
                  </a:lnTo>
                  <a:cubicBezTo>
                    <a:pt x="2773" y="788"/>
                    <a:pt x="2931" y="631"/>
                    <a:pt x="3151" y="631"/>
                  </a:cubicBezTo>
                  <a:close/>
                  <a:moveTo>
                    <a:pt x="3088" y="1"/>
                  </a:moveTo>
                  <a:cubicBezTo>
                    <a:pt x="2521" y="1"/>
                    <a:pt x="2080" y="473"/>
                    <a:pt x="2080" y="1040"/>
                  </a:cubicBezTo>
                  <a:lnTo>
                    <a:pt x="2080" y="1419"/>
                  </a:lnTo>
                  <a:lnTo>
                    <a:pt x="1733" y="1419"/>
                  </a:lnTo>
                  <a:cubicBezTo>
                    <a:pt x="788" y="1419"/>
                    <a:pt x="1" y="2206"/>
                    <a:pt x="1" y="3151"/>
                  </a:cubicBezTo>
                  <a:lnTo>
                    <a:pt x="1" y="3592"/>
                  </a:lnTo>
                  <a:cubicBezTo>
                    <a:pt x="332" y="3503"/>
                    <a:pt x="705" y="3459"/>
                    <a:pt x="1087" y="3459"/>
                  </a:cubicBezTo>
                  <a:cubicBezTo>
                    <a:pt x="2048" y="3459"/>
                    <a:pt x="3069" y="3736"/>
                    <a:pt x="3655" y="4254"/>
                  </a:cubicBezTo>
                  <a:cubicBezTo>
                    <a:pt x="4002" y="4569"/>
                    <a:pt x="4411" y="4758"/>
                    <a:pt x="4789" y="4884"/>
                  </a:cubicBezTo>
                  <a:cubicBezTo>
                    <a:pt x="4726" y="4664"/>
                    <a:pt x="4632" y="4380"/>
                    <a:pt x="4632" y="4096"/>
                  </a:cubicBezTo>
                  <a:cubicBezTo>
                    <a:pt x="4632" y="2994"/>
                    <a:pt x="5356" y="2112"/>
                    <a:pt x="6333" y="1860"/>
                  </a:cubicBezTo>
                  <a:cubicBezTo>
                    <a:pt x="6018" y="1576"/>
                    <a:pt x="5608" y="1419"/>
                    <a:pt x="5199" y="1419"/>
                  </a:cubicBezTo>
                  <a:lnTo>
                    <a:pt x="4821" y="1419"/>
                  </a:lnTo>
                  <a:lnTo>
                    <a:pt x="4821" y="1040"/>
                  </a:lnTo>
                  <a:cubicBezTo>
                    <a:pt x="4821" y="442"/>
                    <a:pt x="4348" y="1"/>
                    <a:pt x="3813" y="1"/>
                  </a:cubicBez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1" name="Google Shape;331;g371694ec7d5_0_1126"/>
          <p:cNvGrpSpPr/>
          <p:nvPr/>
        </p:nvGrpSpPr>
        <p:grpSpPr>
          <a:xfrm>
            <a:off x="1387816" y="5249946"/>
            <a:ext cx="731614" cy="623980"/>
            <a:chOff x="3858100" y="1435075"/>
            <a:chExt cx="487775" cy="481875"/>
          </a:xfrm>
        </p:grpSpPr>
        <p:sp>
          <p:nvSpPr>
            <p:cNvPr id="332" name="Google Shape;332;g371694ec7d5_0_1126"/>
            <p:cNvSpPr/>
            <p:nvPr/>
          </p:nvSpPr>
          <p:spPr>
            <a:xfrm>
              <a:off x="3858100" y="1868750"/>
              <a:ext cx="55575" cy="48200"/>
            </a:xfrm>
            <a:custGeom>
              <a:rect b="b" l="l" r="r" t="t"/>
              <a:pathLst>
                <a:path extrusionOk="0" h="1928" w="2223">
                  <a:moveTo>
                    <a:pt x="1600" y="0"/>
                  </a:moveTo>
                  <a:cubicBezTo>
                    <a:pt x="1460" y="0"/>
                    <a:pt x="1319" y="53"/>
                    <a:pt x="1211" y="158"/>
                  </a:cubicBezTo>
                  <a:lnTo>
                    <a:pt x="413" y="959"/>
                  </a:lnTo>
                  <a:cubicBezTo>
                    <a:pt x="0" y="1369"/>
                    <a:pt x="388" y="1927"/>
                    <a:pt x="825" y="1927"/>
                  </a:cubicBezTo>
                  <a:cubicBezTo>
                    <a:pt x="956" y="1927"/>
                    <a:pt x="1091" y="1877"/>
                    <a:pt x="1211" y="1757"/>
                  </a:cubicBezTo>
                  <a:lnTo>
                    <a:pt x="2009" y="959"/>
                  </a:lnTo>
                  <a:cubicBezTo>
                    <a:pt x="2222" y="736"/>
                    <a:pt x="2219" y="384"/>
                    <a:pt x="2000" y="167"/>
                  </a:cubicBezTo>
                  <a:cubicBezTo>
                    <a:pt x="1890" y="56"/>
                    <a:pt x="1745" y="0"/>
                    <a:pt x="1600"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35D74"/>
                </a:solidFill>
                <a:latin typeface="Arial"/>
                <a:ea typeface="Arial"/>
                <a:cs typeface="Arial"/>
                <a:sym typeface="Arial"/>
              </a:endParaRPr>
            </a:p>
          </p:txBody>
        </p:sp>
        <p:sp>
          <p:nvSpPr>
            <p:cNvPr id="333" name="Google Shape;333;g371694ec7d5_0_1126"/>
            <p:cNvSpPr/>
            <p:nvPr/>
          </p:nvSpPr>
          <p:spPr>
            <a:xfrm>
              <a:off x="3917950" y="1808500"/>
              <a:ext cx="60350" cy="48525"/>
            </a:xfrm>
            <a:custGeom>
              <a:rect b="b" l="l" r="r" t="t"/>
              <a:pathLst>
                <a:path extrusionOk="0" h="1941" w="2414">
                  <a:moveTo>
                    <a:pt x="1601" y="1"/>
                  </a:moveTo>
                  <a:cubicBezTo>
                    <a:pt x="1470" y="1"/>
                    <a:pt x="1333" y="52"/>
                    <a:pt x="1211" y="174"/>
                  </a:cubicBezTo>
                  <a:lnTo>
                    <a:pt x="413" y="972"/>
                  </a:lnTo>
                  <a:cubicBezTo>
                    <a:pt x="1" y="1384"/>
                    <a:pt x="388" y="1941"/>
                    <a:pt x="824" y="1941"/>
                  </a:cubicBezTo>
                  <a:cubicBezTo>
                    <a:pt x="955" y="1941"/>
                    <a:pt x="1091" y="1890"/>
                    <a:pt x="1211" y="1770"/>
                  </a:cubicBezTo>
                  <a:lnTo>
                    <a:pt x="2009" y="972"/>
                  </a:lnTo>
                  <a:cubicBezTo>
                    <a:pt x="2414" y="569"/>
                    <a:pt x="2037" y="1"/>
                    <a:pt x="1601"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35D74"/>
                </a:solidFill>
                <a:latin typeface="Arial"/>
                <a:ea typeface="Arial"/>
                <a:cs typeface="Arial"/>
                <a:sym typeface="Arial"/>
              </a:endParaRPr>
            </a:p>
          </p:txBody>
        </p:sp>
        <p:sp>
          <p:nvSpPr>
            <p:cNvPr id="334" name="Google Shape;334;g371694ec7d5_0_1126"/>
            <p:cNvSpPr/>
            <p:nvPr/>
          </p:nvSpPr>
          <p:spPr>
            <a:xfrm>
              <a:off x="3876450" y="1435075"/>
              <a:ext cx="450375" cy="251250"/>
            </a:xfrm>
            <a:custGeom>
              <a:rect b="b" l="l" r="r" t="t"/>
              <a:pathLst>
                <a:path extrusionOk="0" h="10050" w="18015">
                  <a:moveTo>
                    <a:pt x="18014" y="1"/>
                  </a:moveTo>
                  <a:lnTo>
                    <a:pt x="561" y="4762"/>
                  </a:lnTo>
                  <a:cubicBezTo>
                    <a:pt x="121" y="4882"/>
                    <a:pt x="1" y="5448"/>
                    <a:pt x="350" y="5740"/>
                  </a:cubicBezTo>
                  <a:lnTo>
                    <a:pt x="5584" y="10049"/>
                  </a:lnTo>
                  <a:lnTo>
                    <a:pt x="18014" y="1"/>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35D74"/>
                </a:solidFill>
                <a:latin typeface="Arial"/>
                <a:ea typeface="Arial"/>
                <a:cs typeface="Arial"/>
                <a:sym typeface="Arial"/>
              </a:endParaRPr>
            </a:p>
          </p:txBody>
        </p:sp>
        <p:sp>
          <p:nvSpPr>
            <p:cNvPr id="335" name="Google Shape;335;g371694ec7d5_0_1126"/>
            <p:cNvSpPr/>
            <p:nvPr/>
          </p:nvSpPr>
          <p:spPr>
            <a:xfrm>
              <a:off x="4094925" y="1456025"/>
              <a:ext cx="250950" cy="445250"/>
            </a:xfrm>
            <a:custGeom>
              <a:rect b="b" l="l" r="r" t="t"/>
              <a:pathLst>
                <a:path extrusionOk="0" h="17810" w="10038">
                  <a:moveTo>
                    <a:pt x="10037" y="0"/>
                  </a:moveTo>
                  <a:cubicBezTo>
                    <a:pt x="9890" y="120"/>
                    <a:pt x="118" y="12226"/>
                    <a:pt x="1" y="12370"/>
                  </a:cubicBezTo>
                  <a:lnTo>
                    <a:pt x="4313" y="17604"/>
                  </a:lnTo>
                  <a:cubicBezTo>
                    <a:pt x="4428" y="17744"/>
                    <a:pt x="4587" y="17809"/>
                    <a:pt x="4745" y="17809"/>
                  </a:cubicBezTo>
                  <a:cubicBezTo>
                    <a:pt x="4985" y="17809"/>
                    <a:pt x="5222" y="17659"/>
                    <a:pt x="5294" y="17390"/>
                  </a:cubicBezTo>
                  <a:lnTo>
                    <a:pt x="10037"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35D74"/>
                </a:solidFill>
                <a:latin typeface="Arial"/>
                <a:ea typeface="Arial"/>
                <a:cs typeface="Arial"/>
                <a:sym typeface="Arial"/>
              </a:endParaRPr>
            </a:p>
          </p:txBody>
        </p:sp>
        <p:sp>
          <p:nvSpPr>
            <p:cNvPr id="336" name="Google Shape;336;g371694ec7d5_0_1126"/>
            <p:cNvSpPr/>
            <p:nvPr/>
          </p:nvSpPr>
          <p:spPr>
            <a:xfrm>
              <a:off x="3993575" y="1542825"/>
              <a:ext cx="245025" cy="242525"/>
            </a:xfrm>
            <a:custGeom>
              <a:rect b="b" l="l" r="r" t="t"/>
              <a:pathLst>
                <a:path extrusionOk="0" h="9701" w="9801">
                  <a:moveTo>
                    <a:pt x="9800" y="0"/>
                  </a:moveTo>
                  <a:lnTo>
                    <a:pt x="646" y="7399"/>
                  </a:lnTo>
                  <a:lnTo>
                    <a:pt x="125" y="8955"/>
                  </a:lnTo>
                  <a:cubicBezTo>
                    <a:pt x="1" y="9338"/>
                    <a:pt x="298" y="9700"/>
                    <a:pt x="659" y="9700"/>
                  </a:cubicBezTo>
                  <a:cubicBezTo>
                    <a:pt x="719" y="9700"/>
                    <a:pt x="780" y="9690"/>
                    <a:pt x="842" y="9669"/>
                  </a:cubicBezTo>
                  <a:lnTo>
                    <a:pt x="2398" y="9151"/>
                  </a:lnTo>
                  <a:lnTo>
                    <a:pt x="9800" y="0"/>
                  </a:ln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35D74"/>
                </a:solidFill>
                <a:latin typeface="Arial"/>
                <a:ea typeface="Arial"/>
                <a:cs typeface="Arial"/>
                <a:sym typeface="Arial"/>
              </a:endParaRPr>
            </a:p>
          </p:txBody>
        </p:sp>
      </p:grpSp>
      <p:sp>
        <p:nvSpPr>
          <p:cNvPr id="337" name="Google Shape;337;g371694ec7d5_0_1126"/>
          <p:cNvSpPr txBox="1"/>
          <p:nvPr/>
        </p:nvSpPr>
        <p:spPr>
          <a:xfrm>
            <a:off x="309767" y="6257200"/>
            <a:ext cx="3626400" cy="492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434343"/>
                </a:solidFill>
                <a:latin typeface="Calibri"/>
                <a:ea typeface="Calibri"/>
                <a:cs typeface="Calibri"/>
                <a:sym typeface="Calibri"/>
              </a:rPr>
              <a:t>[10] Farhangnia, P. (2023)</a:t>
            </a:r>
            <a:endParaRPr b="0" i="0" sz="1600" u="none" cap="none" strike="noStrike">
              <a:solidFill>
                <a:srgbClr val="434343"/>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371694ec7d5_0_112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sz="4800">
                <a:solidFill>
                  <a:srgbClr val="E66914"/>
                </a:solidFill>
              </a:rPr>
              <a:t>qPCR Results</a:t>
            </a:r>
            <a:endParaRPr b="1" sz="4800">
              <a:solidFill>
                <a:srgbClr val="E66914"/>
              </a:solidFill>
            </a:endParaRPr>
          </a:p>
        </p:txBody>
      </p:sp>
      <p:grpSp>
        <p:nvGrpSpPr>
          <p:cNvPr id="344" name="Google Shape;344;g371694ec7d5_0_1121"/>
          <p:cNvGrpSpPr/>
          <p:nvPr/>
        </p:nvGrpSpPr>
        <p:grpSpPr>
          <a:xfrm>
            <a:off x="1673476" y="1690815"/>
            <a:ext cx="8845051" cy="4966111"/>
            <a:chOff x="1159825" y="1136075"/>
            <a:chExt cx="6619556" cy="3916800"/>
          </a:xfrm>
        </p:grpSpPr>
        <p:grpSp>
          <p:nvGrpSpPr>
            <p:cNvPr id="345" name="Google Shape;345;g371694ec7d5_0_1121"/>
            <p:cNvGrpSpPr/>
            <p:nvPr/>
          </p:nvGrpSpPr>
          <p:grpSpPr>
            <a:xfrm>
              <a:off x="1159825" y="1136075"/>
              <a:ext cx="6619556" cy="3916800"/>
              <a:chOff x="1159825" y="1136075"/>
              <a:chExt cx="6619556" cy="3916800"/>
            </a:xfrm>
          </p:grpSpPr>
          <p:pic>
            <p:nvPicPr>
              <p:cNvPr id="346" name="Google Shape;346;g371694ec7d5_0_1121"/>
              <p:cNvPicPr preferRelativeResize="0"/>
              <p:nvPr/>
            </p:nvPicPr>
            <p:blipFill rotWithShape="1">
              <a:blip r:embed="rId3">
                <a:alphaModFix/>
              </a:blip>
              <a:srcRect b="0" l="0" r="64463" t="0"/>
              <a:stretch/>
            </p:blipFill>
            <p:spPr>
              <a:xfrm>
                <a:off x="1159825" y="1136075"/>
                <a:ext cx="2425050" cy="3916800"/>
              </a:xfrm>
              <a:prstGeom prst="rect">
                <a:avLst/>
              </a:prstGeom>
              <a:noFill/>
              <a:ln>
                <a:noFill/>
              </a:ln>
            </p:spPr>
          </p:pic>
          <p:pic>
            <p:nvPicPr>
              <p:cNvPr id="347" name="Google Shape;347;g371694ec7d5_0_1121"/>
              <p:cNvPicPr preferRelativeResize="0"/>
              <p:nvPr/>
            </p:nvPicPr>
            <p:blipFill rotWithShape="1">
              <a:blip r:embed="rId3">
                <a:alphaModFix/>
              </a:blip>
              <a:srcRect b="0" l="41231" r="0" t="0"/>
              <a:stretch/>
            </p:blipFill>
            <p:spPr>
              <a:xfrm>
                <a:off x="3768855" y="1136075"/>
                <a:ext cx="4010526" cy="3916800"/>
              </a:xfrm>
              <a:prstGeom prst="rect">
                <a:avLst/>
              </a:prstGeom>
              <a:noFill/>
              <a:ln>
                <a:noFill/>
              </a:ln>
            </p:spPr>
          </p:pic>
        </p:grpSp>
        <p:sp>
          <p:nvSpPr>
            <p:cNvPr id="348" name="Google Shape;348;g371694ec7d5_0_1121"/>
            <p:cNvSpPr/>
            <p:nvPr/>
          </p:nvSpPr>
          <p:spPr>
            <a:xfrm>
              <a:off x="2135475" y="3406675"/>
              <a:ext cx="246900" cy="393600"/>
            </a:xfrm>
            <a:prstGeom prst="rect">
              <a:avLst/>
            </a:prstGeom>
            <a:solidFill>
              <a:srgbClr val="93C47D"/>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bin"/>
                <a:ea typeface="Cabin"/>
                <a:cs typeface="Cabin"/>
                <a:sym typeface="Cabin"/>
              </a:endParaRPr>
            </a:p>
          </p:txBody>
        </p:sp>
        <p:sp>
          <p:nvSpPr>
            <p:cNvPr id="349" name="Google Shape;349;g371694ec7d5_0_1121"/>
            <p:cNvSpPr/>
            <p:nvPr/>
          </p:nvSpPr>
          <p:spPr>
            <a:xfrm>
              <a:off x="4322250" y="2759575"/>
              <a:ext cx="246900" cy="1014000"/>
            </a:xfrm>
            <a:prstGeom prst="rect">
              <a:avLst/>
            </a:prstGeom>
            <a:solidFill>
              <a:srgbClr val="93C47D"/>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bin"/>
                <a:ea typeface="Cabin"/>
                <a:cs typeface="Cabin"/>
                <a:sym typeface="Cabin"/>
              </a:endParaRPr>
            </a:p>
          </p:txBody>
        </p:sp>
        <p:sp>
          <p:nvSpPr>
            <p:cNvPr id="350" name="Google Shape;350;g371694ec7d5_0_1121"/>
            <p:cNvSpPr/>
            <p:nvPr/>
          </p:nvSpPr>
          <p:spPr>
            <a:xfrm>
              <a:off x="6608925" y="2523800"/>
              <a:ext cx="350100" cy="1249800"/>
            </a:xfrm>
            <a:prstGeom prst="rect">
              <a:avLst/>
            </a:prstGeom>
            <a:solidFill>
              <a:srgbClr val="93C47D"/>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bin"/>
                <a:ea typeface="Cabin"/>
                <a:cs typeface="Cabin"/>
                <a:sym typeface="Cabin"/>
              </a:endParaRPr>
            </a:p>
          </p:txBody>
        </p:sp>
        <p:sp>
          <p:nvSpPr>
            <p:cNvPr id="351" name="Google Shape;351;g371694ec7d5_0_1121"/>
            <p:cNvSpPr/>
            <p:nvPr/>
          </p:nvSpPr>
          <p:spPr>
            <a:xfrm>
              <a:off x="2517175" y="3506150"/>
              <a:ext cx="246900" cy="294000"/>
            </a:xfrm>
            <a:prstGeom prst="rect">
              <a:avLst/>
            </a:prstGeom>
            <a:solidFill>
              <a:srgbClr val="6D9EEB"/>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bin"/>
                <a:ea typeface="Cabin"/>
                <a:cs typeface="Cabin"/>
                <a:sym typeface="Cabin"/>
              </a:endParaRPr>
            </a:p>
          </p:txBody>
        </p:sp>
        <p:sp>
          <p:nvSpPr>
            <p:cNvPr id="352" name="Google Shape;352;g371694ec7d5_0_1121"/>
            <p:cNvSpPr/>
            <p:nvPr/>
          </p:nvSpPr>
          <p:spPr>
            <a:xfrm>
              <a:off x="4698050" y="3147025"/>
              <a:ext cx="246900" cy="626700"/>
            </a:xfrm>
            <a:prstGeom prst="rect">
              <a:avLst/>
            </a:prstGeom>
            <a:solidFill>
              <a:srgbClr val="6D9EEB"/>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bin"/>
                <a:ea typeface="Cabin"/>
                <a:cs typeface="Cabin"/>
                <a:sym typeface="Cabin"/>
              </a:endParaRPr>
            </a:p>
          </p:txBody>
        </p:sp>
        <p:sp>
          <p:nvSpPr>
            <p:cNvPr id="353" name="Google Shape;353;g371694ec7d5_0_1121"/>
            <p:cNvSpPr/>
            <p:nvPr/>
          </p:nvSpPr>
          <p:spPr>
            <a:xfrm>
              <a:off x="2904750" y="2465575"/>
              <a:ext cx="246900" cy="1334700"/>
            </a:xfrm>
            <a:prstGeom prst="rect">
              <a:avLst/>
            </a:prstGeom>
            <a:solidFill>
              <a:srgbClr val="F6B26B"/>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bin"/>
                <a:ea typeface="Cabin"/>
                <a:cs typeface="Cabin"/>
                <a:sym typeface="Cabin"/>
              </a:endParaRPr>
            </a:p>
          </p:txBody>
        </p:sp>
        <p:sp>
          <p:nvSpPr>
            <p:cNvPr id="354" name="Google Shape;354;g371694ec7d5_0_1121"/>
            <p:cNvSpPr/>
            <p:nvPr/>
          </p:nvSpPr>
          <p:spPr>
            <a:xfrm>
              <a:off x="5073850" y="2523800"/>
              <a:ext cx="246900" cy="1249800"/>
            </a:xfrm>
            <a:prstGeom prst="rect">
              <a:avLst/>
            </a:prstGeom>
            <a:solidFill>
              <a:srgbClr val="F6B26B"/>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bin"/>
                <a:ea typeface="Cabin"/>
                <a:cs typeface="Cabin"/>
                <a:sym typeface="Cabin"/>
              </a:endParaRPr>
            </a:p>
          </p:txBody>
        </p:sp>
        <p:sp>
          <p:nvSpPr>
            <p:cNvPr id="355" name="Google Shape;355;g371694ec7d5_0_1121"/>
            <p:cNvSpPr/>
            <p:nvPr/>
          </p:nvSpPr>
          <p:spPr>
            <a:xfrm>
              <a:off x="7138050" y="3545300"/>
              <a:ext cx="350100" cy="228300"/>
            </a:xfrm>
            <a:prstGeom prst="rect">
              <a:avLst/>
            </a:prstGeom>
            <a:solidFill>
              <a:srgbClr val="F6B26B"/>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bin"/>
                <a:ea typeface="Cabin"/>
                <a:cs typeface="Cabin"/>
                <a:sym typeface="Cabin"/>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3638d565f16_0_5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sz="4800">
                <a:solidFill>
                  <a:srgbClr val="E66914"/>
                </a:solidFill>
              </a:rPr>
              <a:t>Conclusion</a:t>
            </a:r>
            <a:endParaRPr/>
          </a:p>
        </p:txBody>
      </p:sp>
      <p:sp>
        <p:nvSpPr>
          <p:cNvPr id="362" name="Google Shape;362;g3638d565f16_0_58"/>
          <p:cNvSpPr txBox="1"/>
          <p:nvPr>
            <p:ph idx="4294967295" type="body"/>
          </p:nvPr>
        </p:nvSpPr>
        <p:spPr>
          <a:xfrm>
            <a:off x="6172200" y="1690825"/>
            <a:ext cx="5183100" cy="4680600"/>
          </a:xfrm>
          <a:prstGeom prst="rect">
            <a:avLst/>
          </a:prstGeom>
          <a:noFill/>
          <a:ln>
            <a:noFill/>
          </a:ln>
        </p:spPr>
        <p:txBody>
          <a:bodyPr anchorCtr="0" anchor="t" bIns="45700" lIns="91425" spcFirstLastPara="1" rIns="91425" wrap="square" tIns="45700">
            <a:normAutofit/>
          </a:bodyPr>
          <a:lstStyle/>
          <a:p>
            <a:pPr indent="-400050" lvl="0" marL="457200" rtl="0" algn="l">
              <a:lnSpc>
                <a:spcPct val="90000"/>
              </a:lnSpc>
              <a:spcBef>
                <a:spcPts val="1000"/>
              </a:spcBef>
              <a:spcAft>
                <a:spcPts val="0"/>
              </a:spcAft>
              <a:buClr>
                <a:srgbClr val="000000"/>
              </a:buClr>
              <a:buSzPts val="2700"/>
              <a:buChar char="●"/>
            </a:pPr>
            <a:r>
              <a:rPr lang="en-US" sz="2700">
                <a:solidFill>
                  <a:srgbClr val="000000"/>
                </a:solidFill>
              </a:rPr>
              <a:t>Established a 3D bioprinted model </a:t>
            </a:r>
            <a:endParaRPr sz="2700">
              <a:solidFill>
                <a:srgbClr val="000000"/>
              </a:solidFill>
            </a:endParaRPr>
          </a:p>
          <a:p>
            <a:pPr indent="-400050" lvl="1" marL="914400" rtl="0" algn="l">
              <a:lnSpc>
                <a:spcPct val="90000"/>
              </a:lnSpc>
              <a:spcBef>
                <a:spcPts val="1000"/>
              </a:spcBef>
              <a:spcAft>
                <a:spcPts val="0"/>
              </a:spcAft>
              <a:buClr>
                <a:srgbClr val="000000"/>
              </a:buClr>
              <a:buSzPts val="2700"/>
              <a:buChar char="○"/>
            </a:pPr>
            <a:r>
              <a:rPr lang="en-US" sz="2700">
                <a:solidFill>
                  <a:srgbClr val="000000"/>
                </a:solidFill>
              </a:rPr>
              <a:t>Decreased stiffness</a:t>
            </a:r>
            <a:endParaRPr sz="2700">
              <a:solidFill>
                <a:srgbClr val="000000"/>
              </a:solidFill>
            </a:endParaRPr>
          </a:p>
          <a:p>
            <a:pPr indent="-400050" lvl="1" marL="914400" rtl="0" algn="l">
              <a:lnSpc>
                <a:spcPct val="90000"/>
              </a:lnSpc>
              <a:spcBef>
                <a:spcPts val="1000"/>
              </a:spcBef>
              <a:spcAft>
                <a:spcPts val="0"/>
              </a:spcAft>
              <a:buClr>
                <a:srgbClr val="000000"/>
              </a:buClr>
              <a:buSzPts val="2700"/>
              <a:buChar char="○"/>
            </a:pPr>
            <a:r>
              <a:rPr lang="en-US" sz="2700">
                <a:solidFill>
                  <a:srgbClr val="000000"/>
                </a:solidFill>
              </a:rPr>
              <a:t>Maintained cell viability</a:t>
            </a:r>
            <a:endParaRPr sz="2700">
              <a:solidFill>
                <a:srgbClr val="000000"/>
              </a:solidFill>
            </a:endParaRPr>
          </a:p>
          <a:p>
            <a:pPr indent="-400050" lvl="1" marL="914400" rtl="0" algn="l">
              <a:lnSpc>
                <a:spcPct val="90000"/>
              </a:lnSpc>
              <a:spcBef>
                <a:spcPts val="1000"/>
              </a:spcBef>
              <a:spcAft>
                <a:spcPts val="0"/>
              </a:spcAft>
              <a:buClr>
                <a:srgbClr val="000000"/>
              </a:buClr>
              <a:buSzPts val="2700"/>
              <a:buChar char="○"/>
            </a:pPr>
            <a:r>
              <a:rPr lang="en-US" sz="2700">
                <a:solidFill>
                  <a:srgbClr val="000000"/>
                </a:solidFill>
              </a:rPr>
              <a:t>Promoted expression of disease-relevant genes</a:t>
            </a:r>
            <a:endParaRPr sz="2700">
              <a:solidFill>
                <a:srgbClr val="000000"/>
              </a:solidFill>
            </a:endParaRPr>
          </a:p>
          <a:p>
            <a:pPr indent="-400050" lvl="0" marL="457200" rtl="0" algn="l">
              <a:lnSpc>
                <a:spcPct val="90000"/>
              </a:lnSpc>
              <a:spcBef>
                <a:spcPts val="1000"/>
              </a:spcBef>
              <a:spcAft>
                <a:spcPts val="0"/>
              </a:spcAft>
              <a:buClr>
                <a:srgbClr val="000000"/>
              </a:buClr>
              <a:buSzPts val="2700"/>
              <a:buChar char="●"/>
            </a:pPr>
            <a:r>
              <a:rPr lang="en-US" sz="2700">
                <a:solidFill>
                  <a:srgbClr val="000000"/>
                </a:solidFill>
              </a:rPr>
              <a:t>Aim 3: Drug testing and treatment resistance</a:t>
            </a:r>
            <a:endParaRPr sz="2700">
              <a:solidFill>
                <a:srgbClr val="000000"/>
              </a:solidFill>
            </a:endParaRPr>
          </a:p>
          <a:p>
            <a:pPr indent="-400050" lvl="0" marL="457200" rtl="0" algn="l">
              <a:lnSpc>
                <a:spcPct val="90000"/>
              </a:lnSpc>
              <a:spcBef>
                <a:spcPts val="1000"/>
              </a:spcBef>
              <a:spcAft>
                <a:spcPts val="1000"/>
              </a:spcAft>
              <a:buClr>
                <a:srgbClr val="000000"/>
              </a:buClr>
              <a:buSzPts val="2700"/>
              <a:buChar char="●"/>
            </a:pPr>
            <a:r>
              <a:rPr lang="en-US" sz="2700">
                <a:solidFill>
                  <a:srgbClr val="000000"/>
                </a:solidFill>
              </a:rPr>
              <a:t>Further incorporation of diverse cells</a:t>
            </a:r>
            <a:endParaRPr sz="2700">
              <a:solidFill>
                <a:srgbClr val="000000"/>
              </a:solidFill>
            </a:endParaRPr>
          </a:p>
        </p:txBody>
      </p:sp>
      <p:pic>
        <p:nvPicPr>
          <p:cNvPr id="363" name="Google Shape;363;g3638d565f16_0_58"/>
          <p:cNvPicPr preferRelativeResize="0"/>
          <p:nvPr/>
        </p:nvPicPr>
        <p:blipFill rotWithShape="1">
          <a:blip r:embed="rId3">
            <a:alphaModFix/>
          </a:blip>
          <a:srcRect b="0" l="0" r="0" t="0"/>
          <a:stretch/>
        </p:blipFill>
        <p:spPr>
          <a:xfrm>
            <a:off x="1442250" y="1576600"/>
            <a:ext cx="3827227" cy="4680602"/>
          </a:xfrm>
          <a:prstGeom prst="rect">
            <a:avLst/>
          </a:prstGeom>
          <a:noFill/>
          <a:ln>
            <a:noFill/>
          </a:ln>
        </p:spPr>
      </p:pic>
      <p:sp>
        <p:nvSpPr>
          <p:cNvPr id="364" name="Google Shape;364;g3638d565f16_0_58"/>
          <p:cNvSpPr txBox="1"/>
          <p:nvPr/>
        </p:nvSpPr>
        <p:spPr>
          <a:xfrm>
            <a:off x="309767" y="6257200"/>
            <a:ext cx="3626400" cy="492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434343"/>
                </a:solidFill>
                <a:latin typeface="Calibri"/>
                <a:ea typeface="Calibri"/>
                <a:cs typeface="Calibri"/>
                <a:sym typeface="Calibri"/>
              </a:rPr>
              <a:t>[11] Comba, A. (2021)</a:t>
            </a:r>
            <a:endParaRPr b="0" i="0" sz="1600" u="none" cap="none" strike="noStrike">
              <a:solidFill>
                <a:srgbClr val="434343"/>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g371694ec7d5_0_1418"/>
          <p:cNvSpPr txBox="1"/>
          <p:nvPr>
            <p:ph type="title"/>
          </p:nvPr>
        </p:nvSpPr>
        <p:spPr>
          <a:xfrm>
            <a:off x="839800" y="457200"/>
            <a:ext cx="4880100" cy="995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3200"/>
              <a:buNone/>
            </a:pPr>
            <a:r>
              <a:rPr b="1" lang="en-US" sz="4800">
                <a:solidFill>
                  <a:srgbClr val="E66914"/>
                </a:solidFill>
              </a:rPr>
              <a:t>Broader Impacts</a:t>
            </a:r>
            <a:endParaRPr b="1" sz="4800">
              <a:solidFill>
                <a:srgbClr val="E66914"/>
              </a:solidFill>
            </a:endParaRPr>
          </a:p>
        </p:txBody>
      </p:sp>
      <p:pic>
        <p:nvPicPr>
          <p:cNvPr id="370" name="Google Shape;370;g371694ec7d5_0_1418"/>
          <p:cNvPicPr preferRelativeResize="0"/>
          <p:nvPr/>
        </p:nvPicPr>
        <p:blipFill rotWithShape="1">
          <a:blip r:embed="rId3">
            <a:alphaModFix/>
          </a:blip>
          <a:srcRect b="0" l="0" r="0" t="0"/>
          <a:stretch/>
        </p:blipFill>
        <p:spPr>
          <a:xfrm>
            <a:off x="5284150" y="2288625"/>
            <a:ext cx="6400048" cy="2668000"/>
          </a:xfrm>
          <a:prstGeom prst="rect">
            <a:avLst/>
          </a:prstGeom>
          <a:noFill/>
          <a:ln>
            <a:noFill/>
          </a:ln>
        </p:spPr>
      </p:pic>
      <p:sp>
        <p:nvSpPr>
          <p:cNvPr id="371" name="Google Shape;371;g371694ec7d5_0_1418"/>
          <p:cNvSpPr txBox="1"/>
          <p:nvPr/>
        </p:nvSpPr>
        <p:spPr>
          <a:xfrm>
            <a:off x="278800" y="6303533"/>
            <a:ext cx="3999900" cy="492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bin"/>
                <a:ea typeface="Cabin"/>
                <a:cs typeface="Cabin"/>
                <a:sym typeface="Cabin"/>
              </a:rPr>
              <a:t>[12] Fishman, L. (2023)</a:t>
            </a:r>
            <a:endParaRPr b="0" i="0" sz="1900" u="none" cap="none" strike="noStrike">
              <a:solidFill>
                <a:srgbClr val="000000"/>
              </a:solidFill>
              <a:latin typeface="Arial"/>
              <a:ea typeface="Arial"/>
              <a:cs typeface="Arial"/>
              <a:sym typeface="Arial"/>
            </a:endParaRPr>
          </a:p>
        </p:txBody>
      </p:sp>
      <p:sp>
        <p:nvSpPr>
          <p:cNvPr id="372" name="Google Shape;372;g371694ec7d5_0_14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
        <p:nvSpPr>
          <p:cNvPr id="373" name="Google Shape;373;g371694ec7d5_0_1418"/>
          <p:cNvSpPr txBox="1"/>
          <p:nvPr>
            <p:ph idx="1" type="body"/>
          </p:nvPr>
        </p:nvSpPr>
        <p:spPr>
          <a:xfrm>
            <a:off x="839799" y="1972475"/>
            <a:ext cx="3751800" cy="3811500"/>
          </a:xfrm>
          <a:prstGeom prst="rect">
            <a:avLst/>
          </a:prstGeom>
          <a:noFill/>
          <a:ln>
            <a:noFill/>
          </a:ln>
        </p:spPr>
        <p:txBody>
          <a:bodyPr anchorCtr="0" anchor="t" bIns="45700" lIns="91425" spcFirstLastPara="1" rIns="91425" wrap="square" tIns="45700">
            <a:noAutofit/>
          </a:bodyPr>
          <a:lstStyle/>
          <a:p>
            <a:pPr indent="-476250" lvl="0" marL="609600" rtl="0" algn="l">
              <a:lnSpc>
                <a:spcPct val="90000"/>
              </a:lnSpc>
              <a:spcBef>
                <a:spcPts val="800"/>
              </a:spcBef>
              <a:spcAft>
                <a:spcPts val="0"/>
              </a:spcAft>
              <a:buSzPts val="2700"/>
              <a:buFont typeface="Calibri"/>
              <a:buChar char="●"/>
            </a:pPr>
            <a:r>
              <a:rPr lang="en-US" sz="2700"/>
              <a:t>Key insight into GBM interactions and mechanisms</a:t>
            </a:r>
            <a:endParaRPr sz="2700"/>
          </a:p>
          <a:p>
            <a:pPr indent="-476250" lvl="0" marL="609600" rtl="0" algn="l">
              <a:lnSpc>
                <a:spcPct val="90000"/>
              </a:lnSpc>
              <a:spcBef>
                <a:spcPts val="1300"/>
              </a:spcBef>
              <a:spcAft>
                <a:spcPts val="0"/>
              </a:spcAft>
              <a:buSzPts val="2700"/>
              <a:buFont typeface="Calibri"/>
              <a:buChar char="●"/>
            </a:pPr>
            <a:r>
              <a:rPr lang="en-US" sz="2700"/>
              <a:t>Future treatment research and testing </a:t>
            </a:r>
            <a:endParaRPr sz="2700"/>
          </a:p>
          <a:p>
            <a:pPr indent="-476250" lvl="0" marL="609600" rtl="0" algn="l">
              <a:lnSpc>
                <a:spcPct val="90000"/>
              </a:lnSpc>
              <a:spcBef>
                <a:spcPts val="1300"/>
              </a:spcBef>
              <a:spcAft>
                <a:spcPts val="0"/>
              </a:spcAft>
              <a:buSzPts val="2700"/>
              <a:buFont typeface="Calibri"/>
              <a:buChar char="●"/>
            </a:pPr>
            <a:r>
              <a:rPr lang="en-US" sz="2700"/>
              <a:t>Improving the prognosis and survival rate for GBM patients</a:t>
            </a:r>
            <a:endParaRPr sz="2700">
              <a:solidFill>
                <a:srgbClr val="1F3864"/>
              </a:solidFill>
            </a:endParaRPr>
          </a:p>
          <a:p>
            <a:pPr indent="0" lvl="0" marL="0" rtl="0" algn="l">
              <a:lnSpc>
                <a:spcPct val="90000"/>
              </a:lnSpc>
              <a:spcBef>
                <a:spcPts val="1300"/>
              </a:spcBef>
              <a:spcAft>
                <a:spcPts val="0"/>
              </a:spcAft>
              <a:buClr>
                <a:schemeClr val="dk1"/>
              </a:buClr>
              <a:buSzPts val="1100"/>
              <a:buFont typeface="Arial"/>
              <a:buNone/>
            </a:pPr>
            <a:r>
              <a:t/>
            </a:r>
            <a:endParaRPr sz="2700"/>
          </a:p>
          <a:p>
            <a:pPr indent="0" lvl="0" marL="0" rtl="0" algn="l">
              <a:lnSpc>
                <a:spcPct val="90000"/>
              </a:lnSpc>
              <a:spcBef>
                <a:spcPts val="1300"/>
              </a:spcBef>
              <a:spcAft>
                <a:spcPts val="0"/>
              </a:spcAft>
              <a:buSzPts val="1600"/>
              <a:buNone/>
            </a:pPr>
            <a:r>
              <a:t/>
            </a:r>
            <a:endParaRPr sz="2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grpSp>
        <p:nvGrpSpPr>
          <p:cNvPr id="378" name="Google Shape;378;p2"/>
          <p:cNvGrpSpPr/>
          <p:nvPr/>
        </p:nvGrpSpPr>
        <p:grpSpPr>
          <a:xfrm>
            <a:off x="133216" y="5653647"/>
            <a:ext cx="11692357" cy="949234"/>
            <a:chOff x="133216" y="5653647"/>
            <a:chExt cx="11692357" cy="949234"/>
          </a:xfrm>
        </p:grpSpPr>
        <p:pic>
          <p:nvPicPr>
            <p:cNvPr descr="A picture containing text, transport, wheel&#10;&#10;Description automatically generated" id="379" name="Google Shape;379;p2"/>
            <p:cNvPicPr preferRelativeResize="0"/>
            <p:nvPr/>
          </p:nvPicPr>
          <p:blipFill rotWithShape="1">
            <a:blip r:embed="rId3">
              <a:alphaModFix/>
            </a:blip>
            <a:srcRect b="0" l="0" r="0" t="0"/>
            <a:stretch/>
          </p:blipFill>
          <p:spPr>
            <a:xfrm>
              <a:off x="133216" y="5653647"/>
              <a:ext cx="944299" cy="949234"/>
            </a:xfrm>
            <a:prstGeom prst="rect">
              <a:avLst/>
            </a:prstGeom>
            <a:noFill/>
            <a:ln>
              <a:noFill/>
            </a:ln>
          </p:spPr>
        </p:pic>
        <p:pic>
          <p:nvPicPr>
            <p:cNvPr descr="A picture containing text&#10;&#10;Description automatically generated" id="380" name="Google Shape;380;p2"/>
            <p:cNvPicPr preferRelativeResize="0"/>
            <p:nvPr/>
          </p:nvPicPr>
          <p:blipFill rotWithShape="1">
            <a:blip r:embed="rId4">
              <a:alphaModFix/>
            </a:blip>
            <a:srcRect b="0" l="0" r="0" t="0"/>
            <a:stretch/>
          </p:blipFill>
          <p:spPr>
            <a:xfrm>
              <a:off x="1942998" y="5826033"/>
              <a:ext cx="2875387" cy="604461"/>
            </a:xfrm>
            <a:prstGeom prst="rect">
              <a:avLst/>
            </a:prstGeom>
            <a:noFill/>
            <a:ln>
              <a:noFill/>
            </a:ln>
          </p:spPr>
        </p:pic>
        <p:pic>
          <p:nvPicPr>
            <p:cNvPr descr="Text&#10;&#10;Description automatically generated" id="381" name="Google Shape;381;p2"/>
            <p:cNvPicPr preferRelativeResize="0"/>
            <p:nvPr/>
          </p:nvPicPr>
          <p:blipFill rotWithShape="1">
            <a:blip r:embed="rId5">
              <a:alphaModFix/>
            </a:blip>
            <a:srcRect b="0" l="0" r="0" t="0"/>
            <a:stretch/>
          </p:blipFill>
          <p:spPr>
            <a:xfrm>
              <a:off x="5683869" y="5728105"/>
              <a:ext cx="2009687" cy="800318"/>
            </a:xfrm>
            <a:prstGeom prst="rect">
              <a:avLst/>
            </a:prstGeom>
            <a:noFill/>
            <a:ln>
              <a:noFill/>
            </a:ln>
          </p:spPr>
        </p:pic>
        <p:pic>
          <p:nvPicPr>
            <p:cNvPr descr="Logo&#10;&#10;Description automatically generated" id="382" name="Google Shape;382;p2"/>
            <p:cNvPicPr preferRelativeResize="0"/>
            <p:nvPr/>
          </p:nvPicPr>
          <p:blipFill rotWithShape="1">
            <a:blip r:embed="rId6">
              <a:alphaModFix/>
            </a:blip>
            <a:srcRect b="0" l="0" r="0" t="0"/>
            <a:stretch/>
          </p:blipFill>
          <p:spPr>
            <a:xfrm>
              <a:off x="8559040" y="5826033"/>
              <a:ext cx="3266533" cy="612826"/>
            </a:xfrm>
            <a:prstGeom prst="rect">
              <a:avLst/>
            </a:prstGeom>
            <a:noFill/>
            <a:ln>
              <a:noFill/>
            </a:ln>
          </p:spPr>
        </p:pic>
      </p:grpSp>
      <p:sp>
        <p:nvSpPr>
          <p:cNvPr id="383" name="Google Shape;383;p2"/>
          <p:cNvSpPr txBox="1"/>
          <p:nvPr/>
        </p:nvSpPr>
        <p:spPr>
          <a:xfrm>
            <a:off x="979714" y="427506"/>
            <a:ext cx="10232700" cy="544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66914"/>
              </a:buClr>
              <a:buSzPts val="3600"/>
              <a:buFont typeface="Calibri"/>
              <a:buNone/>
            </a:pPr>
            <a:r>
              <a:rPr b="1" i="0" lang="en-US" sz="3600" u="none" cap="none" strike="noStrike">
                <a:solidFill>
                  <a:srgbClr val="E66914"/>
                </a:solidFill>
                <a:latin typeface="Calibri"/>
                <a:ea typeface="Calibri"/>
                <a:cs typeface="Calibri"/>
                <a:sym typeface="Calibri"/>
              </a:rPr>
              <a:t>Acknowledgements</a:t>
            </a:r>
            <a:endParaRPr b="1" i="0" sz="2800" u="none" cap="none" strike="noStrike">
              <a:solidFill>
                <a:srgbClr val="ED7D31"/>
              </a:solidFill>
              <a:latin typeface="Calibri"/>
              <a:ea typeface="Calibri"/>
              <a:cs typeface="Calibri"/>
              <a:sym typeface="Calibri"/>
            </a:endParaRPr>
          </a:p>
          <a:p>
            <a:pPr indent="0" lvl="0" marL="0" marR="0" rtl="0" algn="ctr">
              <a:lnSpc>
                <a:spcPct val="100000"/>
              </a:lnSpc>
              <a:spcBef>
                <a:spcPts val="0"/>
              </a:spcBef>
              <a:spcAft>
                <a:spcPts val="0"/>
              </a:spcAft>
              <a:buClr>
                <a:srgbClr val="4472C4"/>
              </a:buClr>
              <a:buSzPts val="2400"/>
              <a:buFont typeface="Calibri"/>
              <a:buNone/>
            </a:pPr>
            <a:r>
              <a:rPr b="1" i="1" lang="en-US" sz="2400" u="none" cap="none" strike="noStrike">
                <a:solidFill>
                  <a:srgbClr val="4472C4"/>
                </a:solidFill>
                <a:latin typeface="Calibri"/>
                <a:ea typeface="Calibri"/>
                <a:cs typeface="Calibri"/>
                <a:sym typeface="Calibri"/>
              </a:rPr>
              <a:t>I would like to sincerely thank: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Calibri"/>
              <a:buNone/>
            </a:pPr>
            <a:r>
              <a:t/>
            </a:r>
            <a:endParaRPr b="1" i="1" sz="2400" u="none" cap="none" strike="noStrike">
              <a:solidFill>
                <a:srgbClr val="4472C4"/>
              </a:solidFill>
              <a:latin typeface="Calibri"/>
              <a:ea typeface="Calibri"/>
              <a:cs typeface="Calibri"/>
              <a:sym typeface="Calibri"/>
            </a:endParaRPr>
          </a:p>
          <a:p>
            <a:pPr indent="0" lvl="0" marL="0" marR="0" rtl="0" algn="ctr">
              <a:lnSpc>
                <a:spcPct val="100000"/>
              </a:lnSpc>
              <a:spcBef>
                <a:spcPts val="0"/>
              </a:spcBef>
              <a:spcAft>
                <a:spcPts val="0"/>
              </a:spcAft>
              <a:buClr>
                <a:srgbClr val="4472C4"/>
              </a:buClr>
              <a:buSzPts val="2400"/>
              <a:buFont typeface="Calibri"/>
              <a:buNone/>
            </a:pPr>
            <a:r>
              <a:rPr b="1" i="1" lang="en-US" sz="2400" u="none" cap="none" strike="noStrike">
                <a:solidFill>
                  <a:srgbClr val="4472C4"/>
                </a:solidFill>
                <a:latin typeface="Calibri"/>
                <a:ea typeface="Calibri"/>
                <a:cs typeface="Calibri"/>
                <a:sym typeface="Calibri"/>
              </a:rPr>
              <a:t>The National Science Foundation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400"/>
              <a:buFont typeface="Calibri"/>
              <a:buNone/>
            </a:pPr>
            <a:r>
              <a:rPr b="1" i="1" lang="en-US" sz="2400" u="none" cap="none" strike="noStrike">
                <a:solidFill>
                  <a:srgbClr val="4472C4"/>
                </a:solidFill>
                <a:latin typeface="Calibri"/>
                <a:ea typeface="Calibri"/>
                <a:cs typeface="Calibri"/>
                <a:sym typeface="Calibri"/>
              </a:rPr>
              <a:t>Our host, University of California San Diego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400"/>
              <a:buFont typeface="Calibri"/>
              <a:buNone/>
            </a:pPr>
            <a:r>
              <a:rPr b="1" i="1" lang="en-US" sz="2400" u="none" cap="none" strike="noStrike">
                <a:solidFill>
                  <a:srgbClr val="4472C4"/>
                </a:solidFill>
                <a:latin typeface="Calibri"/>
                <a:ea typeface="Calibri"/>
                <a:cs typeface="Calibri"/>
                <a:sym typeface="Calibri"/>
              </a:rPr>
              <a:t>San Diego Nanotechnology Infrastructure (SDNI)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400"/>
              <a:buFont typeface="Calibri"/>
              <a:buNone/>
            </a:pPr>
            <a:r>
              <a:rPr b="1" i="1" lang="en-US" sz="2400" u="none" cap="none" strike="noStrike">
                <a:solidFill>
                  <a:srgbClr val="4472C4"/>
                </a:solidFill>
                <a:latin typeface="Calibri"/>
                <a:ea typeface="Calibri"/>
                <a:cs typeface="Calibri"/>
                <a:sym typeface="Calibri"/>
              </a:rPr>
              <a:t>Dr. Shaochen Chen, Faculty PI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400"/>
              <a:buFont typeface="Calibri"/>
              <a:buNone/>
            </a:pPr>
            <a:r>
              <a:rPr b="1" i="1" lang="en-US" sz="2400" u="none" cap="none" strike="noStrike">
                <a:solidFill>
                  <a:srgbClr val="4472C4"/>
                </a:solidFill>
                <a:latin typeface="Calibri"/>
                <a:ea typeface="Calibri"/>
                <a:cs typeface="Calibri"/>
                <a:sym typeface="Calibri"/>
              </a:rPr>
              <a:t>Emmie Yao, Mentor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400"/>
              <a:buFont typeface="Calibri"/>
              <a:buNone/>
            </a:pPr>
            <a:r>
              <a:rPr b="1" i="1" lang="en-US" sz="2400" u="none" cap="none" strike="noStrike">
                <a:solidFill>
                  <a:srgbClr val="4472C4"/>
                </a:solidFill>
                <a:latin typeface="Calibri"/>
                <a:ea typeface="Calibri"/>
                <a:cs typeface="Calibri"/>
                <a:sym typeface="Calibri"/>
              </a:rPr>
              <a:t>Yves Theriault, SDNI Executive Director, Education and Outreach</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400"/>
              <a:buFont typeface="Calibri"/>
              <a:buNone/>
            </a:pPr>
            <a:r>
              <a:rPr b="1" i="1" lang="en-US" sz="2400" u="none" cap="none" strike="noStrike">
                <a:solidFill>
                  <a:srgbClr val="4472C4"/>
                </a:solidFill>
                <a:latin typeface="Calibri"/>
                <a:ea typeface="Calibri"/>
                <a:cs typeface="Calibri"/>
                <a:sym typeface="Calibri"/>
              </a:rPr>
              <a:t>Yuhwa Lo, SDNI Faculty Director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Lato"/>
              <a:buNone/>
            </a:pPr>
            <a:r>
              <a:rPr b="1" i="1" lang="en-US" sz="2400" u="none" cap="none" strike="noStrike">
                <a:solidFill>
                  <a:srgbClr val="4472C4"/>
                </a:solidFill>
                <a:latin typeface="Calibri"/>
                <a:ea typeface="Calibri"/>
                <a:cs typeface="Calibri"/>
                <a:sym typeface="Calibri"/>
              </a:rPr>
              <a:t>The audience for listening and for their time!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Lato"/>
              <a:buNone/>
            </a:pPr>
            <a:r>
              <a:t/>
            </a:r>
            <a:endParaRPr b="1" i="1" sz="2400" u="none" cap="none" strike="noStrike">
              <a:solidFill>
                <a:srgbClr val="4472C4"/>
              </a:solidFill>
              <a:latin typeface="Calibri"/>
              <a:ea typeface="Calibri"/>
              <a:cs typeface="Calibri"/>
              <a:sym typeface="Calibri"/>
            </a:endParaRPr>
          </a:p>
          <a:p>
            <a:pPr indent="0" lvl="0" marL="0" marR="0" rtl="0" algn="ctr">
              <a:lnSpc>
                <a:spcPct val="100000"/>
              </a:lnSpc>
              <a:spcBef>
                <a:spcPts val="0"/>
              </a:spcBef>
              <a:spcAft>
                <a:spcPts val="0"/>
              </a:spcAft>
              <a:buClr>
                <a:srgbClr val="4472C4"/>
              </a:buClr>
              <a:buSzPts val="2400"/>
              <a:buFont typeface="Calibri"/>
              <a:buNone/>
            </a:pPr>
            <a:r>
              <a:rPr b="1" i="1" lang="en-US" sz="2400" u="none" cap="none" strike="noStrike">
                <a:solidFill>
                  <a:srgbClr val="4472C4"/>
                </a:solidFill>
                <a:latin typeface="Calibri"/>
                <a:ea typeface="Calibri"/>
                <a:cs typeface="Calibri"/>
                <a:sym typeface="Calibri"/>
              </a:rPr>
              <a:t>This program was supported by NSF grant ECCS 2025752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Calibri"/>
              <a:buNone/>
            </a:pPr>
            <a:r>
              <a:t/>
            </a:r>
            <a:endParaRPr b="1" i="1" sz="2400" u="none" cap="none" strike="noStrike">
              <a:solidFill>
                <a:srgbClr val="4472C4"/>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372769e23a2_0_1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100"/>
              <a:buFont typeface="Arial"/>
              <a:buNone/>
            </a:pPr>
            <a:r>
              <a:rPr b="1" lang="en-US" sz="4800">
                <a:solidFill>
                  <a:srgbClr val="E66914"/>
                </a:solidFill>
              </a:rPr>
              <a:t>References</a:t>
            </a:r>
            <a:endParaRPr/>
          </a:p>
        </p:txBody>
      </p:sp>
      <p:sp>
        <p:nvSpPr>
          <p:cNvPr id="390" name="Google Shape;390;g372769e23a2_0_19"/>
          <p:cNvSpPr txBox="1"/>
          <p:nvPr>
            <p:ph idx="1" type="body"/>
          </p:nvPr>
        </p:nvSpPr>
        <p:spPr>
          <a:xfrm>
            <a:off x="838200" y="1690825"/>
            <a:ext cx="10515600" cy="474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1200"/>
              </a:spcBef>
              <a:spcAft>
                <a:spcPts val="0"/>
              </a:spcAft>
              <a:buSzPts val="1100"/>
              <a:buFont typeface="Calibri"/>
              <a:buAutoNum type="arabicPeriod"/>
            </a:pPr>
            <a:r>
              <a:rPr i="1" lang="en-US" sz="1100"/>
              <a:t>About Glioblastoma - National Brain Tumor Society</a:t>
            </a:r>
            <a:r>
              <a:rPr lang="en-US" sz="1100"/>
              <a:t>. (2024, July 11). National Brain Tumor Society. braintumor.org/events/glioblastoma-awareness-day/about-glioblastoma/</a:t>
            </a:r>
            <a:endParaRPr sz="1100"/>
          </a:p>
          <a:p>
            <a:pPr indent="-298450" lvl="0" marL="457200" rtl="0" algn="l">
              <a:lnSpc>
                <a:spcPct val="115000"/>
              </a:lnSpc>
              <a:spcBef>
                <a:spcPts val="0"/>
              </a:spcBef>
              <a:spcAft>
                <a:spcPts val="0"/>
              </a:spcAft>
              <a:buSzPts val="1100"/>
              <a:buFont typeface="Calibri"/>
              <a:buAutoNum type="arabicPeriod"/>
            </a:pPr>
            <a:r>
              <a:rPr lang="en-US" sz="1100"/>
              <a:t>Stetka, B. (2024, February 20). New Strategies Take on the Worst Cancer--Glioblastoma. </a:t>
            </a:r>
            <a:r>
              <a:rPr i="1" lang="en-US" sz="1100"/>
              <a:t>Scientific American</a:t>
            </a:r>
            <a:r>
              <a:rPr lang="en-US" sz="1100"/>
              <a:t>. www.scientificamerican.com/article/new-strategies-take-on-the-worst- cancer-glioblastoma/</a:t>
            </a:r>
            <a:endParaRPr sz="1100"/>
          </a:p>
          <a:p>
            <a:pPr indent="-298450" lvl="0" marL="457200" rtl="0" algn="l">
              <a:lnSpc>
                <a:spcPct val="115000"/>
              </a:lnSpc>
              <a:spcBef>
                <a:spcPts val="0"/>
              </a:spcBef>
              <a:spcAft>
                <a:spcPts val="0"/>
              </a:spcAft>
              <a:buSzPts val="1100"/>
              <a:buFont typeface="Calibri"/>
              <a:buAutoNum type="arabicPeriod"/>
            </a:pPr>
            <a:r>
              <a:rPr lang="en-US" sz="1100"/>
              <a:t>Chiang, S. P. H., Cabrera, R. M., &amp; Segall, J. E. (2016). </a:t>
            </a:r>
            <a:r>
              <a:rPr i="1" lang="en-US" sz="1100"/>
              <a:t>Tumor cell intravasation: Mechanisms and regulation</a:t>
            </a:r>
            <a:r>
              <a:rPr lang="en-US" sz="1100"/>
              <a:t>. </a:t>
            </a:r>
            <a:r>
              <a:rPr i="1" lang="en-US" sz="1100"/>
              <a:t>American Journal of Physiology–Cell Physiology, 311</a:t>
            </a:r>
            <a:r>
              <a:rPr lang="en-US" sz="1100"/>
              <a:t>(1), C1–C14. doi.org/10.1152/ajpcell.00238.2015</a:t>
            </a:r>
            <a:endParaRPr sz="1100"/>
          </a:p>
          <a:p>
            <a:pPr indent="-298450" lvl="0" marL="457200" rtl="0" algn="l">
              <a:lnSpc>
                <a:spcPct val="115000"/>
              </a:lnSpc>
              <a:spcBef>
                <a:spcPts val="0"/>
              </a:spcBef>
              <a:spcAft>
                <a:spcPts val="0"/>
              </a:spcAft>
              <a:buSzPts val="1100"/>
              <a:buFont typeface="Calibri"/>
              <a:buAutoNum type="arabicPeriod"/>
            </a:pPr>
            <a:r>
              <a:rPr i="1" lang="en-US" sz="1100"/>
              <a:t>2D vs 3D cell culture | Learning Center</a:t>
            </a:r>
            <a:r>
              <a:rPr lang="en-US" sz="1100"/>
              <a:t>. (n.d.-a). 2D Vs 3D Cell Culture | Learning Center | UPM Biomedicals. https://www.upmbiomedicals.com/resource-center/learning-center/what-is-3d-cell- culture/2d-versus-3d-cell-culture/</a:t>
            </a:r>
            <a:endParaRPr sz="1100"/>
          </a:p>
          <a:p>
            <a:pPr indent="-298450" lvl="0" marL="457200" rtl="0" algn="l">
              <a:lnSpc>
                <a:spcPct val="115000"/>
              </a:lnSpc>
              <a:spcBef>
                <a:spcPts val="0"/>
              </a:spcBef>
              <a:spcAft>
                <a:spcPts val="0"/>
              </a:spcAft>
              <a:buSzPts val="1100"/>
              <a:buFont typeface="Calibri"/>
              <a:buAutoNum type="arabicPeriod"/>
            </a:pPr>
            <a:r>
              <a:rPr lang="en-US" sz="1100"/>
              <a:t>Allani, S., Weissbach, H., &amp; Lopez‑Toledano, M. A. (2018). </a:t>
            </a:r>
            <a:r>
              <a:rPr i="1" lang="en-US" sz="1100"/>
              <a:t>Sulindac induces differentiation of glioblastoma stem cells making them more sensitive to oxidative stress</a:t>
            </a:r>
            <a:r>
              <a:rPr lang="en-US" sz="1100"/>
              <a:t>. </a:t>
            </a:r>
            <a:r>
              <a:rPr i="1" lang="en-US" sz="1100"/>
              <a:t>Neoplasma, 65</a:t>
            </a:r>
            <a:r>
              <a:rPr lang="en-US" sz="1100"/>
              <a:t>(3), 376–388. doi.org/10.4149/neo_2018_170404N245</a:t>
            </a:r>
            <a:endParaRPr sz="1100"/>
          </a:p>
          <a:p>
            <a:pPr indent="-298450" lvl="0" marL="457200" rtl="0" algn="l">
              <a:lnSpc>
                <a:spcPct val="115000"/>
              </a:lnSpc>
              <a:spcBef>
                <a:spcPts val="0"/>
              </a:spcBef>
              <a:spcAft>
                <a:spcPts val="0"/>
              </a:spcAft>
              <a:buSzPts val="1100"/>
              <a:buFont typeface="Calibri"/>
              <a:buAutoNum type="arabicPeriod"/>
            </a:pPr>
            <a:r>
              <a:rPr lang="en-US" sz="1100"/>
              <a:t>Safaei, S., Sajed, R., Shariftabrizi, A., Dorafshan, S., Zanjani, L. S., Manshadi, M. D., Madjd, Z., &amp; Ghods, R. (2023). Tumor matrix stiffness provides fertile soil for cancer stem cells. </a:t>
            </a:r>
            <a:r>
              <a:rPr i="1" lang="en-US" sz="1100"/>
              <a:t>Cancer Cell International</a:t>
            </a:r>
            <a:r>
              <a:rPr lang="en-US" sz="1100"/>
              <a:t>, </a:t>
            </a:r>
            <a:r>
              <a:rPr i="1" lang="en-US" sz="1100"/>
              <a:t>23</a:t>
            </a:r>
            <a:r>
              <a:rPr lang="en-US" sz="1100"/>
              <a:t>(1). https://doi.org/10.1186/s12935-023-02992-w</a:t>
            </a:r>
            <a:endParaRPr sz="1100"/>
          </a:p>
          <a:p>
            <a:pPr indent="-298450" lvl="0" marL="457200" rtl="0" algn="l">
              <a:lnSpc>
                <a:spcPct val="115000"/>
              </a:lnSpc>
              <a:spcBef>
                <a:spcPts val="0"/>
              </a:spcBef>
              <a:spcAft>
                <a:spcPts val="0"/>
              </a:spcAft>
              <a:buSzPts val="1100"/>
              <a:buFont typeface="Calibri"/>
              <a:buAutoNum type="arabicPeriod"/>
            </a:pPr>
            <a:r>
              <a:rPr lang="en-US" sz="1100"/>
              <a:t>Wang, C., Sinha, S., Jiang, X., Murphy, L., Fitch, S., Wilson, C., Grant, G., &amp; Yang, F. (2021). Matrix Stiffness Modulates Patient-Derived Glioblastoma Cell Fates in Three-Dimensional Hydrogels. </a:t>
            </a:r>
            <a:r>
              <a:rPr i="1" lang="en-US" sz="1100"/>
              <a:t>Tissue Engineering Part A</a:t>
            </a:r>
            <a:r>
              <a:rPr lang="en-US" sz="1100"/>
              <a:t>, </a:t>
            </a:r>
            <a:r>
              <a:rPr i="1" lang="en-US" sz="1100"/>
              <a:t>27</a:t>
            </a:r>
            <a:r>
              <a:rPr lang="en-US" sz="1100"/>
              <a:t>(5–6), 390–401. doi.org/10.1089/ten.tea.2020.0110</a:t>
            </a:r>
            <a:endParaRPr sz="1100" u="sng">
              <a:solidFill>
                <a:schemeClr val="hlink"/>
              </a:solidFill>
            </a:endParaRPr>
          </a:p>
          <a:p>
            <a:pPr indent="-298450" lvl="0" marL="457200" rtl="0" algn="l">
              <a:lnSpc>
                <a:spcPct val="115000"/>
              </a:lnSpc>
              <a:spcBef>
                <a:spcPts val="0"/>
              </a:spcBef>
              <a:spcAft>
                <a:spcPts val="0"/>
              </a:spcAft>
              <a:buSzPts val="1100"/>
              <a:buFont typeface="Calibri"/>
              <a:buAutoNum type="arabicPeriod"/>
            </a:pPr>
            <a:r>
              <a:rPr lang="en-US" sz="1100"/>
              <a:t>Ona, S. (n.d.). </a:t>
            </a:r>
            <a:r>
              <a:rPr i="1" lang="en-US" sz="1100"/>
              <a:t>Green Fluorescence Protein (GFP) reporter in cancer cell</a:t>
            </a:r>
            <a:r>
              <a:rPr lang="en-US" sz="1100"/>
              <a:t> [Template]. BioRender. Retrieved August 1, 2025, from www.biorender.com/template/green-fluorescence-protein-gfp-reporter-in-cancer-cell</a:t>
            </a:r>
            <a:endParaRPr i="1" sz="1100"/>
          </a:p>
          <a:p>
            <a:pPr indent="-298450" lvl="0" marL="457200" rtl="0" algn="l">
              <a:lnSpc>
                <a:spcPct val="115000"/>
              </a:lnSpc>
              <a:spcBef>
                <a:spcPts val="0"/>
              </a:spcBef>
              <a:spcAft>
                <a:spcPts val="0"/>
              </a:spcAft>
              <a:buSzPts val="1100"/>
              <a:buFont typeface="Calibri"/>
              <a:buAutoNum type="arabicPeriod"/>
            </a:pPr>
            <a:r>
              <a:rPr i="1" lang="en-US" sz="1100"/>
              <a:t>Real-Time PCR (qPCR) | AAT Bioquest</a:t>
            </a:r>
            <a:r>
              <a:rPr lang="en-US" sz="1100"/>
              <a:t>. (n.d.). https://www.aatbio.com/catalog/real-time-pcr-qpcr</a:t>
            </a:r>
            <a:endParaRPr sz="1100"/>
          </a:p>
          <a:p>
            <a:pPr indent="-298450" lvl="0" marL="457200" rtl="0" algn="l">
              <a:lnSpc>
                <a:spcPct val="115000"/>
              </a:lnSpc>
              <a:spcBef>
                <a:spcPts val="0"/>
              </a:spcBef>
              <a:spcAft>
                <a:spcPts val="0"/>
              </a:spcAft>
              <a:buSzPts val="1100"/>
              <a:buFont typeface="Calibri"/>
              <a:buAutoNum type="arabicPeriod"/>
            </a:pPr>
            <a:r>
              <a:rPr lang="en-US" sz="1100"/>
              <a:t>Farhangnia, P., Delbandi, A. A., Aghamohammadi, N., Safdarian, A. R., &amp; Akbarpour, M. (2022). The Role of Intra-Tumor Hypoxia in Cancer Cells Immune Escape Mechanism. In </a:t>
            </a:r>
            <a:r>
              <a:rPr i="1" lang="en-US" sz="1100"/>
              <a:t>Springer eBooks</a:t>
            </a:r>
            <a:r>
              <a:rPr lang="en-US" sz="1100"/>
              <a:t> (pp. 1–50). https://doi.org/10.1007/978-3-030-80962-1_61-1</a:t>
            </a:r>
            <a:endParaRPr sz="1100"/>
          </a:p>
          <a:p>
            <a:pPr indent="-298450" lvl="0" marL="457200" rtl="0" algn="l">
              <a:lnSpc>
                <a:spcPct val="115000"/>
              </a:lnSpc>
              <a:spcBef>
                <a:spcPts val="0"/>
              </a:spcBef>
              <a:spcAft>
                <a:spcPts val="0"/>
              </a:spcAft>
              <a:buSzPts val="1100"/>
              <a:buFont typeface="Calibri"/>
              <a:buAutoNum type="arabicPeriod"/>
            </a:pPr>
            <a:r>
              <a:rPr lang="en-US" sz="1100"/>
              <a:t>Comba, A., Faisal, S. M., Varela, M. L., Hollon, T., Al‑Holou, W. N., Umemura, Y., Nunez, F. J., Motsch, S., Castro, M. G., &amp; Lowenstein, P. R. (2021). Uncovering spatiotemporal heterogeneity of high‑grade gliomas: From disease biology to therapeutic implications. </a:t>
            </a:r>
            <a:r>
              <a:rPr i="1" lang="en-US" sz="1100"/>
              <a:t>Frontiers in Oncology, 11,</a:t>
            </a:r>
            <a:r>
              <a:rPr lang="en-US" sz="1100"/>
              <a:t> Article 703764. doi.org/10.3389/fonc.2021.703764</a:t>
            </a:r>
            <a:endParaRPr sz="1100"/>
          </a:p>
          <a:p>
            <a:pPr indent="-298450" lvl="0" marL="457200" rtl="0" algn="l">
              <a:lnSpc>
                <a:spcPct val="115000"/>
              </a:lnSpc>
              <a:spcBef>
                <a:spcPts val="1200"/>
              </a:spcBef>
              <a:spcAft>
                <a:spcPts val="0"/>
              </a:spcAft>
              <a:buSzPts val="1100"/>
              <a:buFont typeface="Calibri"/>
              <a:buAutoNum type="arabicPeriod"/>
            </a:pPr>
            <a:r>
              <a:rPr lang="en-US" sz="1100"/>
              <a:t>Fishman, L., &amp; Fishman, L. (2023, August 5). A New Approach for Treating Glioblastoma. </a:t>
            </a:r>
            <a:r>
              <a:rPr i="1" lang="en-US" sz="1100"/>
              <a:t>NewYork-Presbyterian</a:t>
            </a:r>
            <a:r>
              <a:rPr lang="en-US" sz="1100"/>
              <a:t>. https://healthmatters.nyp.org/new-approach-for-treating-glioblastoma/</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36b27def401_0_26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sz="4800">
                <a:solidFill>
                  <a:srgbClr val="E66914"/>
                </a:solidFill>
              </a:rPr>
              <a:t>What is Glioblastoma?</a:t>
            </a:r>
            <a:endParaRPr b="1" sz="4800">
              <a:solidFill>
                <a:srgbClr val="E66914"/>
              </a:solidFill>
            </a:endParaRPr>
          </a:p>
        </p:txBody>
      </p:sp>
      <p:sp>
        <p:nvSpPr>
          <p:cNvPr id="159" name="Google Shape;159;g36b27def401_0_265"/>
          <p:cNvSpPr txBox="1"/>
          <p:nvPr/>
        </p:nvSpPr>
        <p:spPr>
          <a:xfrm>
            <a:off x="838200" y="1973875"/>
            <a:ext cx="5685900" cy="338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Calibri"/>
                <a:ea typeface="Calibri"/>
                <a:cs typeface="Calibri"/>
                <a:sym typeface="Calibri"/>
              </a:rPr>
              <a:t>Glioblastoma (GBM) is an aggressive form of brain cancer that affects the central nervous system (CNS).</a:t>
            </a:r>
            <a:endParaRPr b="0" i="0" sz="2700" u="none" cap="none" strike="noStrike">
              <a:solidFill>
                <a:srgbClr val="000000"/>
              </a:solidFill>
              <a:latin typeface="Calibri"/>
              <a:ea typeface="Calibri"/>
              <a:cs typeface="Calibri"/>
              <a:sym typeface="Calibri"/>
            </a:endParaRPr>
          </a:p>
          <a:p>
            <a:pPr indent="-400050" lvl="0" marL="457200" marR="0" rtl="0" algn="l">
              <a:lnSpc>
                <a:spcPct val="100000"/>
              </a:lnSpc>
              <a:spcBef>
                <a:spcPts val="1000"/>
              </a:spcBef>
              <a:spcAft>
                <a:spcPts val="0"/>
              </a:spcAft>
              <a:buClr>
                <a:srgbClr val="000000"/>
              </a:buClr>
              <a:buSzPts val="2700"/>
              <a:buFont typeface="Calibri"/>
              <a:buChar char="●"/>
            </a:pPr>
            <a:r>
              <a:rPr b="0" i="0" lang="en-US" sz="2700" u="none" cap="none" strike="noStrike">
                <a:solidFill>
                  <a:srgbClr val="000000"/>
                </a:solidFill>
                <a:latin typeface="Calibri"/>
                <a:ea typeface="Calibri"/>
                <a:cs typeface="Calibri"/>
                <a:sym typeface="Calibri"/>
              </a:rPr>
              <a:t>5-year relative survival rate of 6.8%</a:t>
            </a:r>
            <a:r>
              <a:rPr b="0" baseline="30000" i="0" lang="en-US" sz="2700" u="none" cap="none" strike="noStrike">
                <a:solidFill>
                  <a:srgbClr val="000000"/>
                </a:solidFill>
                <a:latin typeface="Calibri"/>
                <a:ea typeface="Calibri"/>
                <a:cs typeface="Calibri"/>
                <a:sym typeface="Calibri"/>
              </a:rPr>
              <a:t>[1]</a:t>
            </a:r>
            <a:r>
              <a:rPr b="0" i="0" lang="en-US" sz="2700" u="none" cap="none" strike="noStrike">
                <a:solidFill>
                  <a:srgbClr val="000000"/>
                </a:solidFill>
                <a:latin typeface="Calibri"/>
                <a:ea typeface="Calibri"/>
                <a:cs typeface="Calibri"/>
                <a:sym typeface="Calibri"/>
              </a:rPr>
              <a:t> </a:t>
            </a:r>
            <a:endParaRPr b="0" i="0" sz="2700" u="none" cap="none" strike="noStrike">
              <a:solidFill>
                <a:srgbClr val="000000"/>
              </a:solidFill>
              <a:latin typeface="Calibri"/>
              <a:ea typeface="Calibri"/>
              <a:cs typeface="Calibri"/>
              <a:sym typeface="Calibri"/>
            </a:endParaRPr>
          </a:p>
          <a:p>
            <a:pPr indent="-400050" lvl="0" marL="457200" marR="0" rtl="0" algn="l">
              <a:lnSpc>
                <a:spcPct val="100000"/>
              </a:lnSpc>
              <a:spcBef>
                <a:spcPts val="1000"/>
              </a:spcBef>
              <a:spcAft>
                <a:spcPts val="1000"/>
              </a:spcAft>
              <a:buClr>
                <a:srgbClr val="000000"/>
              </a:buClr>
              <a:buSzPts val="2700"/>
              <a:buFont typeface="Calibri"/>
              <a:buChar char="●"/>
            </a:pPr>
            <a:r>
              <a:rPr b="0" i="0" lang="en-US" sz="2700" u="none" cap="none" strike="noStrike">
                <a:solidFill>
                  <a:srgbClr val="000000"/>
                </a:solidFill>
                <a:latin typeface="Calibri"/>
                <a:ea typeface="Calibri"/>
                <a:cs typeface="Calibri"/>
                <a:sym typeface="Calibri"/>
              </a:rPr>
              <a:t>High relapse rates and poor prognosis</a:t>
            </a:r>
            <a:endParaRPr b="0" i="0" sz="2700" u="none" cap="none" strike="noStrike">
              <a:solidFill>
                <a:srgbClr val="000000"/>
              </a:solidFill>
              <a:latin typeface="Calibri"/>
              <a:ea typeface="Calibri"/>
              <a:cs typeface="Calibri"/>
              <a:sym typeface="Calibri"/>
            </a:endParaRPr>
          </a:p>
        </p:txBody>
      </p:sp>
      <p:pic>
        <p:nvPicPr>
          <p:cNvPr descr="New Strategies Take on the Worst Cancer--Glioblastoma | Scientific American" id="160" name="Google Shape;160;g36b27def401_0_265"/>
          <p:cNvPicPr preferRelativeResize="0"/>
          <p:nvPr/>
        </p:nvPicPr>
        <p:blipFill rotWithShape="1">
          <a:blip r:embed="rId3">
            <a:alphaModFix/>
          </a:blip>
          <a:srcRect b="0" l="0" r="0" t="0"/>
          <a:stretch/>
        </p:blipFill>
        <p:spPr>
          <a:xfrm>
            <a:off x="6937125" y="1836075"/>
            <a:ext cx="4760676" cy="3661700"/>
          </a:xfrm>
          <a:prstGeom prst="rect">
            <a:avLst/>
          </a:prstGeom>
          <a:noFill/>
          <a:ln>
            <a:noFill/>
          </a:ln>
        </p:spPr>
      </p:pic>
      <p:sp>
        <p:nvSpPr>
          <p:cNvPr id="161" name="Google Shape;161;g36b27def401_0_265"/>
          <p:cNvSpPr txBox="1"/>
          <p:nvPr/>
        </p:nvSpPr>
        <p:spPr>
          <a:xfrm>
            <a:off x="219150" y="6119000"/>
            <a:ext cx="33672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434343"/>
                </a:solidFill>
                <a:latin typeface="Calibri"/>
                <a:ea typeface="Calibri"/>
                <a:cs typeface="Calibri"/>
                <a:sym typeface="Calibri"/>
              </a:rPr>
              <a:t>[1] National Brain Tumor Society</a:t>
            </a:r>
            <a:endParaRPr b="0" i="0" sz="1600" u="none" cap="none" strike="noStrike">
              <a:solidFill>
                <a:srgbClr val="434343"/>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434343"/>
                </a:solidFill>
                <a:latin typeface="Calibri"/>
                <a:ea typeface="Calibri"/>
                <a:cs typeface="Calibri"/>
                <a:sym typeface="Calibri"/>
              </a:rPr>
              <a:t>[2] Stetka, B. (2019)</a:t>
            </a:r>
            <a:endParaRPr b="0" i="0" sz="1600" u="none" cap="none" strike="noStrike">
              <a:solidFill>
                <a:srgbClr val="434343"/>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371694ec7d5_0_110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sz="4800">
                <a:solidFill>
                  <a:srgbClr val="E66914"/>
                </a:solidFill>
              </a:rPr>
              <a:t>Tumor Density and Stiffness</a:t>
            </a:r>
            <a:endParaRPr b="1" sz="4800">
              <a:solidFill>
                <a:srgbClr val="E66914"/>
              </a:solidFill>
            </a:endParaRPr>
          </a:p>
        </p:txBody>
      </p:sp>
      <p:grpSp>
        <p:nvGrpSpPr>
          <p:cNvPr id="168" name="Google Shape;168;g371694ec7d5_0_1101"/>
          <p:cNvGrpSpPr/>
          <p:nvPr/>
        </p:nvGrpSpPr>
        <p:grpSpPr>
          <a:xfrm>
            <a:off x="1269775" y="1690825"/>
            <a:ext cx="9652425" cy="4355725"/>
            <a:chOff x="1405325" y="1690825"/>
            <a:chExt cx="9652425" cy="4355725"/>
          </a:xfrm>
        </p:grpSpPr>
        <p:pic>
          <p:nvPicPr>
            <p:cNvPr id="169" name="Google Shape;169;g371694ec7d5_0_1101"/>
            <p:cNvPicPr preferRelativeResize="0"/>
            <p:nvPr/>
          </p:nvPicPr>
          <p:blipFill rotWithShape="1">
            <a:blip r:embed="rId3">
              <a:alphaModFix/>
            </a:blip>
            <a:srcRect b="31739" l="49970" r="11212" t="0"/>
            <a:stretch/>
          </p:blipFill>
          <p:spPr>
            <a:xfrm>
              <a:off x="1405325" y="1690825"/>
              <a:ext cx="4319301" cy="4355725"/>
            </a:xfrm>
            <a:prstGeom prst="rect">
              <a:avLst/>
            </a:prstGeom>
            <a:noFill/>
            <a:ln>
              <a:noFill/>
            </a:ln>
          </p:spPr>
        </p:pic>
        <p:sp>
          <p:nvSpPr>
            <p:cNvPr id="170" name="Google Shape;170;g371694ec7d5_0_1101"/>
            <p:cNvSpPr txBox="1"/>
            <p:nvPr/>
          </p:nvSpPr>
          <p:spPr>
            <a:xfrm>
              <a:off x="7165550" y="2427306"/>
              <a:ext cx="3892200" cy="277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1000"/>
                </a:spcBef>
                <a:spcAft>
                  <a:spcPts val="0"/>
                </a:spcAft>
                <a:buClr>
                  <a:srgbClr val="000000"/>
                </a:buClr>
                <a:buSzPts val="2700"/>
                <a:buFont typeface="Arial"/>
                <a:buNone/>
              </a:pPr>
              <a:r>
                <a:rPr b="0" i="0" lang="en-US" sz="2700" u="none" cap="none" strike="noStrike">
                  <a:solidFill>
                    <a:srgbClr val="000000"/>
                  </a:solidFill>
                  <a:latin typeface="Calibri"/>
                  <a:ea typeface="Calibri"/>
                  <a:cs typeface="Calibri"/>
                  <a:sym typeface="Calibri"/>
                </a:rPr>
                <a:t>High cell density</a:t>
              </a:r>
              <a:endParaRPr b="0" i="0" sz="2700" u="none" cap="none" strike="noStrike">
                <a:solidFill>
                  <a:srgbClr val="000000"/>
                </a:solidFill>
                <a:latin typeface="Calibri"/>
                <a:ea typeface="Calibri"/>
                <a:cs typeface="Calibri"/>
                <a:sym typeface="Calibri"/>
              </a:endParaRPr>
            </a:p>
            <a:p>
              <a:pPr indent="0" lvl="0" marL="0" marR="0" rtl="0" algn="ctr">
                <a:lnSpc>
                  <a:spcPct val="100000"/>
                </a:lnSpc>
                <a:spcBef>
                  <a:spcPts val="1000"/>
                </a:spcBef>
                <a:spcAft>
                  <a:spcPts val="0"/>
                </a:spcAft>
                <a:buClr>
                  <a:srgbClr val="000000"/>
                </a:buClr>
                <a:buSzPts val="2700"/>
                <a:buFont typeface="Arial"/>
                <a:buNone/>
              </a:pPr>
              <a:r>
                <a:rPr b="0" i="0" lang="en-US" sz="2700" u="none" cap="none" strike="noStrike">
                  <a:solidFill>
                    <a:srgbClr val="000000"/>
                  </a:solidFill>
                  <a:latin typeface="Calibri"/>
                  <a:ea typeface="Calibri"/>
                  <a:cs typeface="Calibri"/>
                  <a:sym typeface="Calibri"/>
                </a:rPr>
                <a:t>↓</a:t>
              </a:r>
              <a:endParaRPr b="0" i="0" sz="2700" u="none" cap="none" strike="noStrike">
                <a:solidFill>
                  <a:srgbClr val="000000"/>
                </a:solidFill>
                <a:latin typeface="Calibri"/>
                <a:ea typeface="Calibri"/>
                <a:cs typeface="Calibri"/>
                <a:sym typeface="Calibri"/>
              </a:endParaRPr>
            </a:p>
            <a:p>
              <a:pPr indent="0" lvl="0" marL="0" marR="0" rtl="0" algn="ctr">
                <a:lnSpc>
                  <a:spcPct val="100000"/>
                </a:lnSpc>
                <a:spcBef>
                  <a:spcPts val="1000"/>
                </a:spcBef>
                <a:spcAft>
                  <a:spcPts val="0"/>
                </a:spcAft>
                <a:buClr>
                  <a:srgbClr val="000000"/>
                </a:buClr>
                <a:buSzPts val="2700"/>
                <a:buFont typeface="Arial"/>
                <a:buNone/>
              </a:pPr>
              <a:r>
                <a:rPr b="0" i="0" lang="en-US" sz="2700" u="none" cap="none" strike="noStrike">
                  <a:solidFill>
                    <a:srgbClr val="000000"/>
                  </a:solidFill>
                  <a:latin typeface="Calibri"/>
                  <a:ea typeface="Calibri"/>
                  <a:cs typeface="Calibri"/>
                  <a:sym typeface="Calibri"/>
                </a:rPr>
                <a:t>“Leaky” blood vessels</a:t>
              </a:r>
              <a:endParaRPr b="0" i="0" sz="2700" u="none" cap="none" strike="noStrike">
                <a:solidFill>
                  <a:srgbClr val="000000"/>
                </a:solidFill>
                <a:latin typeface="Calibri"/>
                <a:ea typeface="Calibri"/>
                <a:cs typeface="Calibri"/>
                <a:sym typeface="Calibri"/>
              </a:endParaRPr>
            </a:p>
            <a:p>
              <a:pPr indent="0" lvl="0" marL="0" marR="0" rtl="0" algn="ctr">
                <a:lnSpc>
                  <a:spcPct val="100000"/>
                </a:lnSpc>
                <a:spcBef>
                  <a:spcPts val="1000"/>
                </a:spcBef>
                <a:spcAft>
                  <a:spcPts val="0"/>
                </a:spcAft>
                <a:buClr>
                  <a:srgbClr val="000000"/>
                </a:buClr>
                <a:buSzPts val="2700"/>
                <a:buFont typeface="Arial"/>
                <a:buNone/>
              </a:pPr>
              <a:r>
                <a:rPr b="0" i="0" lang="en-US" sz="2700" u="none" cap="none" strike="noStrike">
                  <a:solidFill>
                    <a:srgbClr val="000000"/>
                  </a:solidFill>
                  <a:latin typeface="Calibri"/>
                  <a:ea typeface="Calibri"/>
                  <a:cs typeface="Calibri"/>
                  <a:sym typeface="Calibri"/>
                </a:rPr>
                <a:t>↓</a:t>
              </a:r>
              <a:endParaRPr b="0" i="0" sz="2700" u="none" cap="none" strike="noStrike">
                <a:solidFill>
                  <a:srgbClr val="000000"/>
                </a:solidFill>
                <a:latin typeface="Calibri"/>
                <a:ea typeface="Calibri"/>
                <a:cs typeface="Calibri"/>
                <a:sym typeface="Calibri"/>
              </a:endParaRPr>
            </a:p>
            <a:p>
              <a:pPr indent="0" lvl="0" marL="0" marR="0" rtl="0" algn="ctr">
                <a:lnSpc>
                  <a:spcPct val="100000"/>
                </a:lnSpc>
                <a:spcBef>
                  <a:spcPts val="1000"/>
                </a:spcBef>
                <a:spcAft>
                  <a:spcPts val="1000"/>
                </a:spcAft>
                <a:buClr>
                  <a:srgbClr val="000000"/>
                </a:buClr>
                <a:buSzPts val="2700"/>
                <a:buFont typeface="Arial"/>
                <a:buNone/>
              </a:pPr>
              <a:r>
                <a:rPr b="1" i="0" lang="en-US" sz="2700" u="none" cap="none" strike="noStrike">
                  <a:solidFill>
                    <a:srgbClr val="000000"/>
                  </a:solidFill>
                  <a:latin typeface="Calibri"/>
                  <a:ea typeface="Calibri"/>
                  <a:cs typeface="Calibri"/>
                  <a:sym typeface="Calibri"/>
                </a:rPr>
                <a:t>Metastasis</a:t>
              </a:r>
              <a:r>
                <a:rPr b="0" baseline="30000" i="0" lang="en-US" sz="2700" u="none" cap="none" strike="noStrike">
                  <a:solidFill>
                    <a:schemeClr val="dk1"/>
                  </a:solidFill>
                  <a:latin typeface="Calibri"/>
                  <a:ea typeface="Calibri"/>
                  <a:cs typeface="Calibri"/>
                  <a:sym typeface="Calibri"/>
                </a:rPr>
                <a:t>[3]</a:t>
              </a:r>
              <a:endParaRPr b="1" i="0" sz="2700" u="none" cap="none" strike="noStrike">
                <a:solidFill>
                  <a:srgbClr val="000000"/>
                </a:solidFill>
                <a:latin typeface="Calibri"/>
                <a:ea typeface="Calibri"/>
                <a:cs typeface="Calibri"/>
                <a:sym typeface="Calibri"/>
              </a:endParaRPr>
            </a:p>
          </p:txBody>
        </p:sp>
      </p:grpSp>
      <p:sp>
        <p:nvSpPr>
          <p:cNvPr id="171" name="Google Shape;171;g371694ec7d5_0_1101"/>
          <p:cNvSpPr txBox="1"/>
          <p:nvPr/>
        </p:nvSpPr>
        <p:spPr>
          <a:xfrm>
            <a:off x="219150" y="6119000"/>
            <a:ext cx="33672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434343"/>
                </a:solidFill>
                <a:latin typeface="Calibri"/>
                <a:ea typeface="Calibri"/>
                <a:cs typeface="Calibri"/>
                <a:sym typeface="Calibri"/>
                <a:extLst>
                  <a:ext uri="http://customooxmlschemas.google.com/">
                    <go:slidesCustomData xmlns:go="http://customooxmlschemas.google.com/" textRoundtripDataId="0"/>
                  </a:ext>
                </a:extLst>
              </a:rPr>
              <a:t>[3] Chiang, S. (2016)</a:t>
            </a:r>
            <a:endParaRPr b="0" i="0" sz="1600" u="none" cap="none" strike="noStrike">
              <a:solidFill>
                <a:srgbClr val="434343"/>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434343"/>
                </a:solidFill>
                <a:latin typeface="Calibri"/>
                <a:ea typeface="Calibri"/>
                <a:cs typeface="Calibri"/>
                <a:sym typeface="Calibri"/>
              </a:rPr>
              <a:t>[4] Safaei, S. (2023)</a:t>
            </a:r>
            <a:endParaRPr b="0" i="0" sz="1600" u="none" cap="none" strike="noStrike">
              <a:solidFill>
                <a:srgbClr val="434343"/>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36b27def401_0_292"/>
          <p:cNvSpPr/>
          <p:nvPr/>
        </p:nvSpPr>
        <p:spPr>
          <a:xfrm>
            <a:off x="-63500" y="1850067"/>
            <a:ext cx="5690700" cy="1934400"/>
          </a:xfrm>
          <a:prstGeom prst="rect">
            <a:avLst/>
          </a:prstGeom>
          <a:noFill/>
          <a:ln cap="flat" cmpd="sng" w="1905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g36b27def401_0_292"/>
          <p:cNvSpPr/>
          <p:nvPr/>
        </p:nvSpPr>
        <p:spPr>
          <a:xfrm>
            <a:off x="-63500" y="4166767"/>
            <a:ext cx="6718500" cy="1934400"/>
          </a:xfrm>
          <a:prstGeom prst="rect">
            <a:avLst/>
          </a:prstGeom>
          <a:noFill/>
          <a:ln cap="flat" cmpd="sng" w="1905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g36b27def401_0_292"/>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sz="4800">
                <a:solidFill>
                  <a:srgbClr val="E66914"/>
                </a:solidFill>
              </a:rPr>
              <a:t>Traditional vs 3D Models</a:t>
            </a:r>
            <a:endParaRPr b="1" sz="4800">
              <a:solidFill>
                <a:srgbClr val="E66914"/>
              </a:solidFill>
            </a:endParaRPr>
          </a:p>
        </p:txBody>
      </p:sp>
      <p:sp>
        <p:nvSpPr>
          <p:cNvPr id="179" name="Google Shape;179;g36b27def401_0_292"/>
          <p:cNvSpPr txBox="1"/>
          <p:nvPr>
            <p:ph idx="2" type="body"/>
          </p:nvPr>
        </p:nvSpPr>
        <p:spPr>
          <a:xfrm>
            <a:off x="629950" y="2620100"/>
            <a:ext cx="4303800" cy="1035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2700"/>
              <a:t>Cells cultured independently </a:t>
            </a:r>
            <a:endParaRPr sz="2700"/>
          </a:p>
          <a:p>
            <a:pPr indent="0" lvl="0" marL="0" rtl="0" algn="l">
              <a:lnSpc>
                <a:spcPct val="90000"/>
              </a:lnSpc>
              <a:spcBef>
                <a:spcPts val="1000"/>
              </a:spcBef>
              <a:spcAft>
                <a:spcPts val="0"/>
              </a:spcAft>
              <a:buSzPts val="1800"/>
              <a:buNone/>
            </a:pPr>
            <a:r>
              <a:rPr lang="en-US" sz="2700"/>
              <a:t>in plastic flask</a:t>
            </a:r>
            <a:endParaRPr sz="2700"/>
          </a:p>
        </p:txBody>
      </p:sp>
      <p:sp>
        <p:nvSpPr>
          <p:cNvPr id="180" name="Google Shape;180;g36b27def401_0_292"/>
          <p:cNvSpPr txBox="1"/>
          <p:nvPr>
            <p:ph idx="4294967295" type="title"/>
          </p:nvPr>
        </p:nvSpPr>
        <p:spPr>
          <a:xfrm>
            <a:off x="686200" y="1996092"/>
            <a:ext cx="4191300" cy="624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b="1" lang="en-US" sz="3200">
                <a:solidFill>
                  <a:srgbClr val="ED7D31"/>
                </a:solidFill>
              </a:rPr>
              <a:t>2D Modeling</a:t>
            </a:r>
            <a:endParaRPr b="1" sz="3200">
              <a:solidFill>
                <a:srgbClr val="ED7D31"/>
              </a:solidFill>
            </a:endParaRPr>
          </a:p>
        </p:txBody>
      </p:sp>
      <p:sp>
        <p:nvSpPr>
          <p:cNvPr id="181" name="Google Shape;181;g36b27def401_0_292"/>
          <p:cNvSpPr txBox="1"/>
          <p:nvPr>
            <p:ph idx="4294967295" type="subTitle"/>
          </p:nvPr>
        </p:nvSpPr>
        <p:spPr>
          <a:xfrm>
            <a:off x="668199" y="4916925"/>
            <a:ext cx="4953900" cy="10353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1000"/>
              </a:spcBef>
              <a:spcAft>
                <a:spcPts val="0"/>
              </a:spcAft>
              <a:buClr>
                <a:schemeClr val="dk1"/>
              </a:buClr>
              <a:buSzPts val="2800"/>
              <a:buFont typeface="Arial"/>
              <a:buNone/>
            </a:pPr>
            <a:r>
              <a:rPr b="0" i="0" lang="en-US" sz="2700" u="none" cap="none" strike="noStrike">
                <a:solidFill>
                  <a:schemeClr val="dk1"/>
                </a:solidFill>
                <a:latin typeface="Calibri"/>
                <a:ea typeface="Calibri"/>
                <a:cs typeface="Calibri"/>
                <a:sym typeface="Calibri"/>
              </a:rPr>
              <a:t>Cells cultured in 3D configuration</a:t>
            </a:r>
            <a:endParaRPr b="0" i="0" sz="27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rPr b="0" i="0" lang="en-US" sz="2700" u="none" cap="none" strike="noStrike">
                <a:solidFill>
                  <a:schemeClr val="dk1"/>
                </a:solidFill>
                <a:latin typeface="Calibri"/>
                <a:ea typeface="Calibri"/>
                <a:cs typeface="Calibri"/>
                <a:sym typeface="Calibri"/>
              </a:rPr>
              <a:t>Realistic cellular interactions</a:t>
            </a:r>
            <a:endParaRPr b="0" i="0" sz="2700" u="none" cap="none" strike="noStrike">
              <a:solidFill>
                <a:schemeClr val="dk1"/>
              </a:solidFill>
              <a:latin typeface="Calibri"/>
              <a:ea typeface="Calibri"/>
              <a:cs typeface="Calibri"/>
              <a:sym typeface="Calibri"/>
            </a:endParaRPr>
          </a:p>
        </p:txBody>
      </p:sp>
      <p:sp>
        <p:nvSpPr>
          <p:cNvPr id="182" name="Google Shape;182;g36b27def401_0_292"/>
          <p:cNvSpPr txBox="1"/>
          <p:nvPr>
            <p:ph idx="4294967295" type="title"/>
          </p:nvPr>
        </p:nvSpPr>
        <p:spPr>
          <a:xfrm>
            <a:off x="686200" y="4292933"/>
            <a:ext cx="4191300" cy="624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b="1" lang="en-US" sz="3200">
                <a:solidFill>
                  <a:srgbClr val="ED7D31"/>
                </a:solidFill>
              </a:rPr>
              <a:t>3D Modeling</a:t>
            </a:r>
            <a:endParaRPr b="1" sz="3200">
              <a:solidFill>
                <a:srgbClr val="ED7D31"/>
              </a:solidFill>
            </a:endParaRPr>
          </a:p>
        </p:txBody>
      </p:sp>
      <p:pic>
        <p:nvPicPr>
          <p:cNvPr id="183" name="Google Shape;183;g36b27def401_0_292"/>
          <p:cNvPicPr preferRelativeResize="0"/>
          <p:nvPr/>
        </p:nvPicPr>
        <p:blipFill rotWithShape="1">
          <a:blip r:embed="rId3">
            <a:alphaModFix/>
          </a:blip>
          <a:srcRect b="6748" l="0" r="50194" t="10028"/>
          <a:stretch/>
        </p:blipFill>
        <p:spPr>
          <a:xfrm>
            <a:off x="5906300" y="1435183"/>
            <a:ext cx="3852597" cy="2764166"/>
          </a:xfrm>
          <a:prstGeom prst="rect">
            <a:avLst/>
          </a:prstGeom>
          <a:noFill/>
          <a:ln>
            <a:noFill/>
          </a:ln>
        </p:spPr>
      </p:pic>
      <p:pic>
        <p:nvPicPr>
          <p:cNvPr id="184" name="Google Shape;184;g36b27def401_0_292"/>
          <p:cNvPicPr preferRelativeResize="0"/>
          <p:nvPr/>
        </p:nvPicPr>
        <p:blipFill rotWithShape="1">
          <a:blip r:embed="rId3">
            <a:alphaModFix/>
          </a:blip>
          <a:srcRect b="7158" l="51107" r="0" t="0"/>
          <a:stretch/>
        </p:blipFill>
        <p:spPr>
          <a:xfrm>
            <a:off x="7680933" y="3179900"/>
            <a:ext cx="4511066" cy="3678100"/>
          </a:xfrm>
          <a:prstGeom prst="rect">
            <a:avLst/>
          </a:prstGeom>
          <a:noFill/>
          <a:ln>
            <a:noFill/>
          </a:ln>
        </p:spPr>
      </p:pic>
      <p:pic>
        <p:nvPicPr>
          <p:cNvPr id="185" name="Google Shape;185;g36b27def401_0_292"/>
          <p:cNvPicPr preferRelativeResize="0"/>
          <p:nvPr/>
        </p:nvPicPr>
        <p:blipFill rotWithShape="1">
          <a:blip r:embed="rId4">
            <a:alphaModFix/>
          </a:blip>
          <a:srcRect b="0" l="0" r="0" t="0"/>
          <a:stretch/>
        </p:blipFill>
        <p:spPr>
          <a:xfrm>
            <a:off x="7878900" y="5767767"/>
            <a:ext cx="1063800" cy="274800"/>
          </a:xfrm>
          <a:prstGeom prst="rect">
            <a:avLst/>
          </a:prstGeom>
          <a:noFill/>
          <a:ln>
            <a:noFill/>
          </a:ln>
        </p:spPr>
      </p:pic>
      <p:sp>
        <p:nvSpPr>
          <p:cNvPr id="186" name="Google Shape;186;g36b27def401_0_292"/>
          <p:cNvSpPr txBox="1"/>
          <p:nvPr/>
        </p:nvSpPr>
        <p:spPr>
          <a:xfrm>
            <a:off x="7780650" y="5628117"/>
            <a:ext cx="1260300" cy="5541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Cabin"/>
                <a:ea typeface="Cabin"/>
                <a:cs typeface="Cabin"/>
                <a:sym typeface="Cabin"/>
              </a:rPr>
              <a:t>Cell-to-cell contact surface</a:t>
            </a:r>
            <a:endParaRPr b="0" i="0" sz="1000" u="none" cap="none" strike="noStrike">
              <a:solidFill>
                <a:schemeClr val="dk1"/>
              </a:solidFill>
              <a:latin typeface="Cabin"/>
              <a:ea typeface="Cabin"/>
              <a:cs typeface="Cabin"/>
              <a:sym typeface="Cabin"/>
            </a:endParaRPr>
          </a:p>
        </p:txBody>
      </p:sp>
      <p:pic>
        <p:nvPicPr>
          <p:cNvPr id="187" name="Google Shape;187;g36b27def401_0_292"/>
          <p:cNvPicPr preferRelativeResize="0"/>
          <p:nvPr/>
        </p:nvPicPr>
        <p:blipFill rotWithShape="1">
          <a:blip r:embed="rId5">
            <a:alphaModFix/>
          </a:blip>
          <a:srcRect b="0" l="0" r="0" t="0"/>
          <a:stretch/>
        </p:blipFill>
        <p:spPr>
          <a:xfrm>
            <a:off x="10601933" y="4018134"/>
            <a:ext cx="1063800" cy="274800"/>
          </a:xfrm>
          <a:prstGeom prst="rect">
            <a:avLst/>
          </a:prstGeom>
          <a:noFill/>
          <a:ln>
            <a:noFill/>
          </a:ln>
        </p:spPr>
      </p:pic>
      <p:sp>
        <p:nvSpPr>
          <p:cNvPr id="188" name="Google Shape;188;g36b27def401_0_292"/>
          <p:cNvSpPr txBox="1"/>
          <p:nvPr/>
        </p:nvSpPr>
        <p:spPr>
          <a:xfrm>
            <a:off x="10480875" y="3878475"/>
            <a:ext cx="1305900" cy="5541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Cabin"/>
                <a:ea typeface="Cabin"/>
                <a:cs typeface="Cabin"/>
                <a:sym typeface="Cabin"/>
              </a:rPr>
              <a:t>Cell-to-medium contact surface</a:t>
            </a:r>
            <a:endParaRPr b="0" i="0" sz="1000" u="none" cap="none" strike="noStrike">
              <a:solidFill>
                <a:schemeClr val="dk1"/>
              </a:solidFill>
              <a:latin typeface="Cabin"/>
              <a:ea typeface="Cabin"/>
              <a:cs typeface="Cabin"/>
              <a:sym typeface="Cabin"/>
            </a:endParaRPr>
          </a:p>
        </p:txBody>
      </p:sp>
      <p:pic>
        <p:nvPicPr>
          <p:cNvPr id="189" name="Google Shape;189;g36b27def401_0_292"/>
          <p:cNvPicPr preferRelativeResize="0"/>
          <p:nvPr/>
        </p:nvPicPr>
        <p:blipFill rotWithShape="1">
          <a:blip r:embed="rId5">
            <a:alphaModFix/>
          </a:blip>
          <a:srcRect b="0" l="0" r="0" t="0"/>
          <a:stretch/>
        </p:blipFill>
        <p:spPr>
          <a:xfrm>
            <a:off x="11199500" y="5416383"/>
            <a:ext cx="802067" cy="317833"/>
          </a:xfrm>
          <a:prstGeom prst="rect">
            <a:avLst/>
          </a:prstGeom>
          <a:noFill/>
          <a:ln>
            <a:noFill/>
          </a:ln>
        </p:spPr>
      </p:pic>
      <p:sp>
        <p:nvSpPr>
          <p:cNvPr id="190" name="Google Shape;190;g36b27def401_0_292"/>
          <p:cNvSpPr txBox="1"/>
          <p:nvPr/>
        </p:nvSpPr>
        <p:spPr>
          <a:xfrm>
            <a:off x="11079433" y="5298300"/>
            <a:ext cx="1305900" cy="5541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Cabin"/>
                <a:ea typeface="Cabin"/>
                <a:cs typeface="Cabin"/>
                <a:sym typeface="Cabin"/>
              </a:rPr>
              <a:t>Cell-to-scaffold contact surface</a:t>
            </a:r>
            <a:endParaRPr b="0" i="0" sz="1000" u="none" cap="none" strike="noStrike">
              <a:solidFill>
                <a:schemeClr val="dk1"/>
              </a:solidFill>
              <a:latin typeface="Cabin"/>
              <a:ea typeface="Cabin"/>
              <a:cs typeface="Cabin"/>
              <a:sym typeface="Cabin"/>
            </a:endParaRPr>
          </a:p>
        </p:txBody>
      </p:sp>
      <p:pic>
        <p:nvPicPr>
          <p:cNvPr id="191" name="Google Shape;191;g36b27def401_0_292"/>
          <p:cNvPicPr preferRelativeResize="0"/>
          <p:nvPr/>
        </p:nvPicPr>
        <p:blipFill rotWithShape="1">
          <a:blip r:embed="rId6">
            <a:alphaModFix/>
          </a:blip>
          <a:srcRect b="0" l="0" r="0" t="0"/>
          <a:stretch/>
        </p:blipFill>
        <p:spPr>
          <a:xfrm>
            <a:off x="7013533" y="3784467"/>
            <a:ext cx="865356" cy="350433"/>
          </a:xfrm>
          <a:prstGeom prst="rect">
            <a:avLst/>
          </a:prstGeom>
          <a:noFill/>
          <a:ln>
            <a:noFill/>
          </a:ln>
        </p:spPr>
      </p:pic>
      <p:pic>
        <p:nvPicPr>
          <p:cNvPr id="192" name="Google Shape;192;g36b27def401_0_292"/>
          <p:cNvPicPr preferRelativeResize="0"/>
          <p:nvPr/>
        </p:nvPicPr>
        <p:blipFill rotWithShape="1">
          <a:blip r:embed="rId6">
            <a:alphaModFix/>
          </a:blip>
          <a:srcRect b="0" l="0" r="0" t="0"/>
          <a:stretch/>
        </p:blipFill>
        <p:spPr>
          <a:xfrm>
            <a:off x="6737033" y="1996100"/>
            <a:ext cx="865367" cy="385933"/>
          </a:xfrm>
          <a:prstGeom prst="rect">
            <a:avLst/>
          </a:prstGeom>
          <a:noFill/>
          <a:ln>
            <a:noFill/>
          </a:ln>
        </p:spPr>
      </p:pic>
      <p:pic>
        <p:nvPicPr>
          <p:cNvPr id="193" name="Google Shape;193;g36b27def401_0_292"/>
          <p:cNvPicPr preferRelativeResize="0"/>
          <p:nvPr/>
        </p:nvPicPr>
        <p:blipFill rotWithShape="1">
          <a:blip r:embed="rId6">
            <a:alphaModFix/>
          </a:blip>
          <a:srcRect b="0" l="0" r="0" t="0"/>
          <a:stretch/>
        </p:blipFill>
        <p:spPr>
          <a:xfrm>
            <a:off x="7978117" y="2013850"/>
            <a:ext cx="865356" cy="350433"/>
          </a:xfrm>
          <a:prstGeom prst="rect">
            <a:avLst/>
          </a:prstGeom>
          <a:noFill/>
          <a:ln>
            <a:noFill/>
          </a:ln>
        </p:spPr>
      </p:pic>
      <p:sp>
        <p:nvSpPr>
          <p:cNvPr id="194" name="Google Shape;194;g36b27def401_0_292"/>
          <p:cNvSpPr txBox="1"/>
          <p:nvPr/>
        </p:nvSpPr>
        <p:spPr>
          <a:xfrm>
            <a:off x="7780658" y="1912067"/>
            <a:ext cx="1260300" cy="5541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Cabin"/>
                <a:ea typeface="Cabin"/>
                <a:cs typeface="Cabin"/>
                <a:sym typeface="Cabin"/>
              </a:rPr>
              <a:t>Cell-to-cell contact surface</a:t>
            </a:r>
            <a:endParaRPr b="0" i="0" sz="1000" u="none" cap="none" strike="noStrike">
              <a:solidFill>
                <a:schemeClr val="dk1"/>
              </a:solidFill>
              <a:latin typeface="Cabin"/>
              <a:ea typeface="Cabin"/>
              <a:cs typeface="Cabin"/>
              <a:sym typeface="Cabin"/>
            </a:endParaRPr>
          </a:p>
        </p:txBody>
      </p:sp>
      <p:sp>
        <p:nvSpPr>
          <p:cNvPr id="195" name="Google Shape;195;g36b27def401_0_292"/>
          <p:cNvSpPr txBox="1"/>
          <p:nvPr/>
        </p:nvSpPr>
        <p:spPr>
          <a:xfrm>
            <a:off x="6516763" y="1912067"/>
            <a:ext cx="1305900" cy="5541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Cabin"/>
                <a:ea typeface="Cabin"/>
                <a:cs typeface="Cabin"/>
                <a:sym typeface="Cabin"/>
              </a:rPr>
              <a:t>Cell-to-medium contact surface</a:t>
            </a:r>
            <a:endParaRPr b="0" i="0" sz="1000" u="none" cap="none" strike="noStrike">
              <a:solidFill>
                <a:schemeClr val="dk1"/>
              </a:solidFill>
              <a:latin typeface="Cabin"/>
              <a:ea typeface="Cabin"/>
              <a:cs typeface="Cabin"/>
              <a:sym typeface="Cabin"/>
            </a:endParaRPr>
          </a:p>
        </p:txBody>
      </p:sp>
      <p:sp>
        <p:nvSpPr>
          <p:cNvPr id="196" name="Google Shape;196;g36b27def401_0_292"/>
          <p:cNvSpPr txBox="1"/>
          <p:nvPr/>
        </p:nvSpPr>
        <p:spPr>
          <a:xfrm>
            <a:off x="6793200" y="3682683"/>
            <a:ext cx="1305900" cy="5541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Cabin"/>
                <a:ea typeface="Cabin"/>
                <a:cs typeface="Cabin"/>
                <a:sym typeface="Cabin"/>
              </a:rPr>
              <a:t>Cell-to-container contact surface</a:t>
            </a:r>
            <a:endParaRPr b="0" i="0" sz="1000" u="none" cap="none" strike="noStrike">
              <a:solidFill>
                <a:schemeClr val="dk1"/>
              </a:solidFill>
              <a:latin typeface="Cabin"/>
              <a:ea typeface="Cabin"/>
              <a:cs typeface="Cabin"/>
              <a:sym typeface="Cabin"/>
            </a:endParaRPr>
          </a:p>
        </p:txBody>
      </p:sp>
      <p:sp>
        <p:nvSpPr>
          <p:cNvPr id="197" name="Google Shape;197;g36b27def401_0_292"/>
          <p:cNvSpPr txBox="1"/>
          <p:nvPr/>
        </p:nvSpPr>
        <p:spPr>
          <a:xfrm>
            <a:off x="309767" y="6257200"/>
            <a:ext cx="3626400" cy="492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434343"/>
                </a:solidFill>
                <a:latin typeface="Calibri"/>
                <a:ea typeface="Calibri"/>
                <a:cs typeface="Calibri"/>
                <a:sym typeface="Calibri"/>
              </a:rPr>
              <a:t>[5] UPM Biomedicals</a:t>
            </a:r>
            <a:endParaRPr b="0" i="0" sz="1600" u="none" cap="none" strike="noStrike">
              <a:solidFill>
                <a:srgbClr val="434343"/>
              </a:solidFill>
              <a:latin typeface="Calibri"/>
              <a:ea typeface="Calibri"/>
              <a:cs typeface="Calibri"/>
              <a:sym typeface="Calibri"/>
            </a:endParaRPr>
          </a:p>
        </p:txBody>
      </p:sp>
      <p:sp>
        <p:nvSpPr>
          <p:cNvPr id="198" name="Google Shape;198;g36b27def401_0_29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370c9acfbad_0_13"/>
          <p:cNvSpPr/>
          <p:nvPr/>
        </p:nvSpPr>
        <p:spPr>
          <a:xfrm>
            <a:off x="5815464" y="1690817"/>
            <a:ext cx="6431700" cy="1377300"/>
          </a:xfrm>
          <a:prstGeom prst="rect">
            <a:avLst/>
          </a:prstGeom>
          <a:noFill/>
          <a:ln cap="flat" cmpd="sng" w="1905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04" name="Google Shape;204;g370c9acfbad_0_13"/>
          <p:cNvSpPr/>
          <p:nvPr/>
        </p:nvSpPr>
        <p:spPr>
          <a:xfrm>
            <a:off x="4827992" y="3299217"/>
            <a:ext cx="7419300" cy="1377300"/>
          </a:xfrm>
          <a:prstGeom prst="rect">
            <a:avLst/>
          </a:prstGeom>
          <a:noFill/>
          <a:ln cap="flat" cmpd="sng" w="1905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05" name="Google Shape;205;g370c9acfbad_0_13"/>
          <p:cNvSpPr/>
          <p:nvPr/>
        </p:nvSpPr>
        <p:spPr>
          <a:xfrm>
            <a:off x="3817992" y="4907617"/>
            <a:ext cx="8429100" cy="1377300"/>
          </a:xfrm>
          <a:prstGeom prst="rect">
            <a:avLst/>
          </a:prstGeom>
          <a:noFill/>
          <a:ln cap="flat" cmpd="sng" w="1905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06" name="Google Shape;206;g370c9acfbad_0_1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sz="4800">
                <a:solidFill>
                  <a:srgbClr val="E66914"/>
                </a:solidFill>
              </a:rPr>
              <a:t>Goals and Objectives</a:t>
            </a:r>
            <a:endParaRPr b="1" sz="4800">
              <a:solidFill>
                <a:srgbClr val="E66914"/>
              </a:solidFill>
            </a:endParaRPr>
          </a:p>
        </p:txBody>
      </p:sp>
      <p:sp>
        <p:nvSpPr>
          <p:cNvPr id="207" name="Google Shape;207;g370c9acfbad_0_13"/>
          <p:cNvSpPr txBox="1"/>
          <p:nvPr>
            <p:ph idx="4294967295" type="subTitle"/>
          </p:nvPr>
        </p:nvSpPr>
        <p:spPr>
          <a:xfrm>
            <a:off x="5974775" y="2369025"/>
            <a:ext cx="5611200" cy="524700"/>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1000"/>
              </a:spcBef>
              <a:spcAft>
                <a:spcPts val="0"/>
              </a:spcAft>
              <a:buClr>
                <a:schemeClr val="hlink"/>
              </a:buClr>
              <a:buSzPts val="1500"/>
              <a:buFont typeface="Arial"/>
              <a:buNone/>
            </a:pPr>
            <a:r>
              <a:rPr b="0" i="0" lang="en-US" sz="2700" u="none" cap="none" strike="noStrike">
                <a:solidFill>
                  <a:schemeClr val="dk1"/>
                </a:solidFill>
                <a:latin typeface="Calibri"/>
                <a:ea typeface="Calibri"/>
                <a:cs typeface="Calibri"/>
                <a:sym typeface="Calibri"/>
              </a:rPr>
              <a:t>Mechanical and structural authenticity</a:t>
            </a:r>
            <a:endParaRPr b="0" i="0" sz="2700" u="none" cap="none" strike="noStrike">
              <a:solidFill>
                <a:schemeClr val="dk1"/>
              </a:solidFill>
              <a:latin typeface="Calibri"/>
              <a:ea typeface="Calibri"/>
              <a:cs typeface="Calibri"/>
              <a:sym typeface="Calibri"/>
            </a:endParaRPr>
          </a:p>
        </p:txBody>
      </p:sp>
      <p:sp>
        <p:nvSpPr>
          <p:cNvPr id="208" name="Google Shape;208;g370c9acfbad_0_13"/>
          <p:cNvSpPr txBox="1"/>
          <p:nvPr>
            <p:ph idx="4294967295" type="title"/>
          </p:nvPr>
        </p:nvSpPr>
        <p:spPr>
          <a:xfrm>
            <a:off x="7687356" y="1865202"/>
            <a:ext cx="3898800" cy="512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SzPts val="4400"/>
              <a:buNone/>
            </a:pPr>
            <a:r>
              <a:rPr b="1" lang="en-US" sz="3200">
                <a:solidFill>
                  <a:srgbClr val="ED7D31"/>
                </a:solidFill>
              </a:rPr>
              <a:t>Aim 1</a:t>
            </a:r>
            <a:endParaRPr b="1" sz="3200">
              <a:solidFill>
                <a:srgbClr val="ED7D31"/>
              </a:solidFill>
            </a:endParaRPr>
          </a:p>
        </p:txBody>
      </p:sp>
      <p:sp>
        <p:nvSpPr>
          <p:cNvPr id="209" name="Google Shape;209;g370c9acfbad_0_13"/>
          <p:cNvSpPr txBox="1"/>
          <p:nvPr>
            <p:ph idx="4294967295" type="subTitle"/>
          </p:nvPr>
        </p:nvSpPr>
        <p:spPr>
          <a:xfrm>
            <a:off x="4975800" y="3981937"/>
            <a:ext cx="6610500" cy="524700"/>
          </a:xfrm>
          <a:prstGeom prst="rect">
            <a:avLst/>
          </a:prstGeom>
          <a:noFill/>
          <a:ln>
            <a:noFill/>
          </a:ln>
        </p:spPr>
        <p:txBody>
          <a:bodyPr anchorCtr="0" anchor="t" bIns="45700" lIns="91425" spcFirstLastPara="1" rIns="91425" wrap="square" tIns="45700">
            <a:normAutofit/>
          </a:bodyPr>
          <a:lstStyle/>
          <a:p>
            <a:pPr indent="0" lvl="0" marL="0" marR="0" rtl="0" algn="r">
              <a:lnSpc>
                <a:spcPct val="90000"/>
              </a:lnSpc>
              <a:spcBef>
                <a:spcPts val="1000"/>
              </a:spcBef>
              <a:spcAft>
                <a:spcPts val="0"/>
              </a:spcAft>
              <a:buClr>
                <a:schemeClr val="hlink"/>
              </a:buClr>
              <a:buSzPts val="1500"/>
              <a:buFont typeface="Arial"/>
              <a:buNone/>
            </a:pPr>
            <a:r>
              <a:rPr b="0" i="0" lang="en-US" sz="2700" u="none" cap="none" strike="noStrike">
                <a:solidFill>
                  <a:schemeClr val="dk1"/>
                </a:solidFill>
                <a:latin typeface="Calibri"/>
                <a:ea typeface="Calibri"/>
                <a:cs typeface="Calibri"/>
                <a:sym typeface="Calibri"/>
              </a:rPr>
              <a:t>Validation of physiological authenticity</a:t>
            </a:r>
            <a:endParaRPr b="0" i="0" sz="2700" u="none" cap="none" strike="noStrike">
              <a:solidFill>
                <a:schemeClr val="dk1"/>
              </a:solidFill>
              <a:latin typeface="Calibri"/>
              <a:ea typeface="Calibri"/>
              <a:cs typeface="Calibri"/>
              <a:sym typeface="Calibri"/>
            </a:endParaRPr>
          </a:p>
        </p:txBody>
      </p:sp>
      <p:sp>
        <p:nvSpPr>
          <p:cNvPr id="210" name="Google Shape;210;g370c9acfbad_0_13"/>
          <p:cNvSpPr txBox="1"/>
          <p:nvPr>
            <p:ph idx="4294967295" type="title"/>
          </p:nvPr>
        </p:nvSpPr>
        <p:spPr>
          <a:xfrm>
            <a:off x="7687294" y="3469115"/>
            <a:ext cx="3898800" cy="512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SzPts val="4400"/>
              <a:buNone/>
            </a:pPr>
            <a:r>
              <a:rPr b="1" lang="en-US" sz="3200">
                <a:solidFill>
                  <a:srgbClr val="ED7D31"/>
                </a:solidFill>
              </a:rPr>
              <a:t>Aim 2</a:t>
            </a:r>
            <a:endParaRPr b="1" sz="3200">
              <a:solidFill>
                <a:srgbClr val="ED7D31"/>
              </a:solidFill>
            </a:endParaRPr>
          </a:p>
        </p:txBody>
      </p:sp>
      <p:sp>
        <p:nvSpPr>
          <p:cNvPr id="211" name="Google Shape;211;g370c9acfbad_0_13"/>
          <p:cNvSpPr txBox="1"/>
          <p:nvPr>
            <p:ph idx="4294967295" type="title"/>
          </p:nvPr>
        </p:nvSpPr>
        <p:spPr>
          <a:xfrm>
            <a:off x="7687294" y="5058840"/>
            <a:ext cx="3898800" cy="512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SzPts val="4400"/>
              <a:buNone/>
            </a:pPr>
            <a:r>
              <a:rPr b="1" lang="en-US" sz="3200">
                <a:solidFill>
                  <a:srgbClr val="ED7D31"/>
                </a:solidFill>
              </a:rPr>
              <a:t>Aim 3</a:t>
            </a:r>
            <a:endParaRPr b="1" sz="3200">
              <a:solidFill>
                <a:srgbClr val="ED7D31"/>
              </a:solidFill>
            </a:endParaRPr>
          </a:p>
        </p:txBody>
      </p:sp>
      <p:sp>
        <p:nvSpPr>
          <p:cNvPr id="212" name="Google Shape;212;g370c9acfbad_0_13"/>
          <p:cNvSpPr txBox="1"/>
          <p:nvPr>
            <p:ph idx="4294967295" type="subTitle"/>
          </p:nvPr>
        </p:nvSpPr>
        <p:spPr>
          <a:xfrm>
            <a:off x="4975800" y="5571659"/>
            <a:ext cx="6610500" cy="524700"/>
          </a:xfrm>
          <a:prstGeom prst="rect">
            <a:avLst/>
          </a:prstGeom>
          <a:noFill/>
          <a:ln>
            <a:noFill/>
          </a:ln>
        </p:spPr>
        <p:txBody>
          <a:bodyPr anchorCtr="0" anchor="t" bIns="45700" lIns="91425" spcFirstLastPara="1" rIns="91425" wrap="square" tIns="45700">
            <a:normAutofit/>
          </a:bodyPr>
          <a:lstStyle/>
          <a:p>
            <a:pPr indent="0" lvl="0" marL="0" marR="0" rtl="0" algn="r">
              <a:lnSpc>
                <a:spcPct val="90000"/>
              </a:lnSpc>
              <a:spcBef>
                <a:spcPts val="1000"/>
              </a:spcBef>
              <a:spcAft>
                <a:spcPts val="0"/>
              </a:spcAft>
              <a:buClr>
                <a:schemeClr val="hlink"/>
              </a:buClr>
              <a:buSzPts val="1500"/>
              <a:buFont typeface="Arial"/>
              <a:buNone/>
            </a:pPr>
            <a:r>
              <a:rPr b="0" i="0" lang="en-US" sz="2700" u="none" cap="none" strike="noStrike">
                <a:solidFill>
                  <a:schemeClr val="dk1"/>
                </a:solidFill>
                <a:latin typeface="Calibri"/>
                <a:ea typeface="Calibri"/>
                <a:cs typeface="Calibri"/>
                <a:sym typeface="Calibri"/>
              </a:rPr>
              <a:t>Drug therapies vs. cancer resistance</a:t>
            </a:r>
            <a:endParaRPr b="0" i="0" sz="27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371694ec7d5_0_56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b="1" lang="en-US" sz="4800">
                <a:solidFill>
                  <a:srgbClr val="E66914"/>
                </a:solidFill>
              </a:rPr>
              <a:t>Methodology Overview</a:t>
            </a:r>
            <a:endParaRPr b="1" sz="4800">
              <a:solidFill>
                <a:srgbClr val="E66914"/>
              </a:solidFill>
            </a:endParaRPr>
          </a:p>
        </p:txBody>
      </p:sp>
      <p:sp>
        <p:nvSpPr>
          <p:cNvPr id="218" name="Google Shape;218;g371694ec7d5_0_568"/>
          <p:cNvSpPr txBox="1"/>
          <p:nvPr/>
        </p:nvSpPr>
        <p:spPr>
          <a:xfrm>
            <a:off x="699100" y="1900667"/>
            <a:ext cx="3548700" cy="449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ED7D31"/>
                </a:solidFill>
                <a:latin typeface="Calibri"/>
                <a:ea typeface="Calibri"/>
                <a:cs typeface="Calibri"/>
                <a:sym typeface="Calibri"/>
              </a:rPr>
              <a:t>Cell Culture</a:t>
            </a:r>
            <a:endParaRPr b="1" i="0" sz="3200" u="none" cap="none" strike="noStrike">
              <a:solidFill>
                <a:srgbClr val="ED7D31"/>
              </a:solidFill>
              <a:latin typeface="Calibri"/>
              <a:ea typeface="Calibri"/>
              <a:cs typeface="Calibri"/>
              <a:sym typeface="Calibri"/>
            </a:endParaRPr>
          </a:p>
        </p:txBody>
      </p:sp>
      <p:sp>
        <p:nvSpPr>
          <p:cNvPr id="219" name="Google Shape;219;g371694ec7d5_0_568"/>
          <p:cNvSpPr/>
          <p:nvPr/>
        </p:nvSpPr>
        <p:spPr>
          <a:xfrm>
            <a:off x="1958500" y="3383056"/>
            <a:ext cx="1029900" cy="1029900"/>
          </a:xfrm>
          <a:prstGeom prst="ellips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0" name="Google Shape;220;g371694ec7d5_0_568"/>
          <p:cNvCxnSpPr/>
          <p:nvPr/>
        </p:nvCxnSpPr>
        <p:spPr>
          <a:xfrm flipH="1">
            <a:off x="2473367" y="2533433"/>
            <a:ext cx="7200" cy="849600"/>
          </a:xfrm>
          <a:prstGeom prst="straightConnector1">
            <a:avLst/>
          </a:prstGeom>
          <a:noFill/>
          <a:ln cap="flat" cmpd="sng" w="19050">
            <a:solidFill>
              <a:schemeClr val="dk2"/>
            </a:solidFill>
            <a:prstDash val="solid"/>
            <a:round/>
            <a:headEnd len="sm" w="sm" type="none"/>
            <a:tailEnd len="sm" w="sm" type="none"/>
          </a:ln>
        </p:spPr>
      </p:cxnSp>
      <p:sp>
        <p:nvSpPr>
          <p:cNvPr id="221" name="Google Shape;221;g371694ec7d5_0_568"/>
          <p:cNvSpPr txBox="1"/>
          <p:nvPr/>
        </p:nvSpPr>
        <p:spPr>
          <a:xfrm>
            <a:off x="3253633" y="5445867"/>
            <a:ext cx="3184500" cy="449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ED7D31"/>
                </a:solidFill>
                <a:latin typeface="Calibri"/>
                <a:ea typeface="Calibri"/>
                <a:cs typeface="Calibri"/>
                <a:sym typeface="Calibri"/>
              </a:rPr>
              <a:t>3D Bioprinting</a:t>
            </a:r>
            <a:endParaRPr b="1" i="0" sz="3200" u="none" cap="none" strike="noStrike">
              <a:solidFill>
                <a:srgbClr val="ED7D31"/>
              </a:solidFill>
              <a:latin typeface="Calibri"/>
              <a:ea typeface="Calibri"/>
              <a:cs typeface="Calibri"/>
              <a:sym typeface="Calibri"/>
            </a:endParaRPr>
          </a:p>
        </p:txBody>
      </p:sp>
      <p:sp>
        <p:nvSpPr>
          <p:cNvPr id="222" name="Google Shape;222;g371694ec7d5_0_568"/>
          <p:cNvSpPr/>
          <p:nvPr/>
        </p:nvSpPr>
        <p:spPr>
          <a:xfrm>
            <a:off x="4330833" y="3383056"/>
            <a:ext cx="1029900" cy="1029900"/>
          </a:xfrm>
          <a:prstGeom prst="ellips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3" name="Google Shape;223;g371694ec7d5_0_568"/>
          <p:cNvCxnSpPr/>
          <p:nvPr/>
        </p:nvCxnSpPr>
        <p:spPr>
          <a:xfrm>
            <a:off x="9590500" y="4413067"/>
            <a:ext cx="2100" cy="999300"/>
          </a:xfrm>
          <a:prstGeom prst="straightConnector1">
            <a:avLst/>
          </a:prstGeom>
          <a:noFill/>
          <a:ln cap="flat" cmpd="sng" w="19050">
            <a:solidFill>
              <a:schemeClr val="dk2"/>
            </a:solidFill>
            <a:prstDash val="solid"/>
            <a:round/>
            <a:headEnd len="sm" w="sm" type="none"/>
            <a:tailEnd len="sm" w="sm" type="none"/>
          </a:ln>
        </p:spPr>
      </p:cxnSp>
      <p:sp>
        <p:nvSpPr>
          <p:cNvPr id="224" name="Google Shape;224;g371694ec7d5_0_568"/>
          <p:cNvSpPr txBox="1"/>
          <p:nvPr/>
        </p:nvSpPr>
        <p:spPr>
          <a:xfrm>
            <a:off x="5072200" y="1900667"/>
            <a:ext cx="4292100" cy="449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ED7D31"/>
                </a:solidFill>
                <a:latin typeface="Calibri"/>
                <a:ea typeface="Calibri"/>
                <a:cs typeface="Calibri"/>
                <a:sym typeface="Calibri"/>
              </a:rPr>
              <a:t>Mechanical Testing</a:t>
            </a:r>
            <a:endParaRPr b="1" i="0" sz="3200" u="none" cap="none" strike="noStrike">
              <a:solidFill>
                <a:srgbClr val="ED7D31"/>
              </a:solidFill>
              <a:latin typeface="Calibri"/>
              <a:ea typeface="Calibri"/>
              <a:cs typeface="Calibri"/>
              <a:sym typeface="Calibri"/>
            </a:endParaRPr>
          </a:p>
        </p:txBody>
      </p:sp>
      <p:sp>
        <p:nvSpPr>
          <p:cNvPr id="225" name="Google Shape;225;g371694ec7d5_0_568"/>
          <p:cNvSpPr/>
          <p:nvPr/>
        </p:nvSpPr>
        <p:spPr>
          <a:xfrm>
            <a:off x="6703167" y="3383056"/>
            <a:ext cx="1029900" cy="1029900"/>
          </a:xfrm>
          <a:prstGeom prst="ellips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6" name="Google Shape;226;g371694ec7d5_0_568"/>
          <p:cNvCxnSpPr/>
          <p:nvPr/>
        </p:nvCxnSpPr>
        <p:spPr>
          <a:xfrm>
            <a:off x="7204967" y="2482633"/>
            <a:ext cx="13200" cy="900300"/>
          </a:xfrm>
          <a:prstGeom prst="straightConnector1">
            <a:avLst/>
          </a:prstGeom>
          <a:noFill/>
          <a:ln cap="flat" cmpd="sng" w="19050">
            <a:solidFill>
              <a:schemeClr val="dk2"/>
            </a:solidFill>
            <a:prstDash val="solid"/>
            <a:round/>
            <a:headEnd len="sm" w="sm" type="none"/>
            <a:tailEnd len="sm" w="sm" type="none"/>
          </a:ln>
        </p:spPr>
      </p:cxnSp>
      <p:sp>
        <p:nvSpPr>
          <p:cNvPr id="227" name="Google Shape;227;g371694ec7d5_0_568"/>
          <p:cNvSpPr/>
          <p:nvPr/>
        </p:nvSpPr>
        <p:spPr>
          <a:xfrm>
            <a:off x="9075500" y="3383056"/>
            <a:ext cx="1029900" cy="1029900"/>
          </a:xfrm>
          <a:prstGeom prst="ellips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8" name="Google Shape;228;g371694ec7d5_0_568"/>
          <p:cNvCxnSpPr/>
          <p:nvPr/>
        </p:nvCxnSpPr>
        <p:spPr>
          <a:xfrm>
            <a:off x="4845700" y="4413067"/>
            <a:ext cx="5700" cy="931200"/>
          </a:xfrm>
          <a:prstGeom prst="straightConnector1">
            <a:avLst/>
          </a:prstGeom>
          <a:noFill/>
          <a:ln cap="flat" cmpd="sng" w="19050">
            <a:solidFill>
              <a:schemeClr val="dk2"/>
            </a:solidFill>
            <a:prstDash val="solid"/>
            <a:round/>
            <a:headEnd len="sm" w="sm" type="none"/>
            <a:tailEnd len="sm" w="sm" type="none"/>
          </a:ln>
        </p:spPr>
      </p:cxnSp>
      <p:sp>
        <p:nvSpPr>
          <p:cNvPr id="229" name="Google Shape;229;g371694ec7d5_0_568"/>
          <p:cNvSpPr txBox="1"/>
          <p:nvPr/>
        </p:nvSpPr>
        <p:spPr>
          <a:xfrm>
            <a:off x="7690100" y="5445867"/>
            <a:ext cx="3802800" cy="449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ED7D31"/>
                </a:solidFill>
                <a:latin typeface="Calibri"/>
                <a:ea typeface="Calibri"/>
                <a:cs typeface="Calibri"/>
                <a:sym typeface="Calibri"/>
              </a:rPr>
              <a:t>Characterization</a:t>
            </a:r>
            <a:endParaRPr b="1" i="0" sz="3200" u="none" cap="none" strike="noStrike">
              <a:solidFill>
                <a:srgbClr val="ED7D31"/>
              </a:solidFill>
              <a:latin typeface="Calibri"/>
              <a:ea typeface="Calibri"/>
              <a:cs typeface="Calibri"/>
              <a:sym typeface="Calibri"/>
            </a:endParaRPr>
          </a:p>
        </p:txBody>
      </p:sp>
      <p:cxnSp>
        <p:nvCxnSpPr>
          <p:cNvPr id="230" name="Google Shape;230;g371694ec7d5_0_568"/>
          <p:cNvCxnSpPr>
            <a:stCxn id="219" idx="6"/>
            <a:endCxn id="222" idx="2"/>
          </p:cNvCxnSpPr>
          <p:nvPr/>
        </p:nvCxnSpPr>
        <p:spPr>
          <a:xfrm>
            <a:off x="2988400" y="3898006"/>
            <a:ext cx="1342500" cy="0"/>
          </a:xfrm>
          <a:prstGeom prst="straightConnector1">
            <a:avLst/>
          </a:prstGeom>
          <a:noFill/>
          <a:ln cap="flat" cmpd="sng" w="19050">
            <a:solidFill>
              <a:schemeClr val="dk2"/>
            </a:solidFill>
            <a:prstDash val="solid"/>
            <a:round/>
            <a:headEnd len="sm" w="sm" type="none"/>
            <a:tailEnd len="sm" w="sm" type="none"/>
          </a:ln>
        </p:spPr>
      </p:cxnSp>
      <p:cxnSp>
        <p:nvCxnSpPr>
          <p:cNvPr id="231" name="Google Shape;231;g371694ec7d5_0_568"/>
          <p:cNvCxnSpPr>
            <a:stCxn id="222" idx="6"/>
            <a:endCxn id="225" idx="2"/>
          </p:cNvCxnSpPr>
          <p:nvPr/>
        </p:nvCxnSpPr>
        <p:spPr>
          <a:xfrm>
            <a:off x="5360733" y="3898006"/>
            <a:ext cx="1342500" cy="0"/>
          </a:xfrm>
          <a:prstGeom prst="straightConnector1">
            <a:avLst/>
          </a:prstGeom>
          <a:noFill/>
          <a:ln cap="flat" cmpd="sng" w="19050">
            <a:solidFill>
              <a:schemeClr val="dk2"/>
            </a:solidFill>
            <a:prstDash val="solid"/>
            <a:round/>
            <a:headEnd len="sm" w="sm" type="none"/>
            <a:tailEnd len="sm" w="sm" type="none"/>
          </a:ln>
        </p:spPr>
      </p:cxnSp>
      <p:cxnSp>
        <p:nvCxnSpPr>
          <p:cNvPr id="232" name="Google Shape;232;g371694ec7d5_0_568"/>
          <p:cNvCxnSpPr>
            <a:stCxn id="225" idx="6"/>
            <a:endCxn id="227" idx="2"/>
          </p:cNvCxnSpPr>
          <p:nvPr/>
        </p:nvCxnSpPr>
        <p:spPr>
          <a:xfrm>
            <a:off x="7733067" y="3898006"/>
            <a:ext cx="1342500" cy="0"/>
          </a:xfrm>
          <a:prstGeom prst="straightConnector1">
            <a:avLst/>
          </a:prstGeom>
          <a:noFill/>
          <a:ln cap="flat" cmpd="sng" w="19050">
            <a:solidFill>
              <a:schemeClr val="dk2"/>
            </a:solidFill>
            <a:prstDash val="solid"/>
            <a:round/>
            <a:headEnd len="sm" w="sm" type="none"/>
            <a:tailEnd len="sm" w="sm" type="none"/>
          </a:ln>
        </p:spPr>
      </p:cxnSp>
      <p:sp>
        <p:nvSpPr>
          <p:cNvPr id="233" name="Google Shape;233;g371694ec7d5_0_56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grpSp>
        <p:nvGrpSpPr>
          <p:cNvPr id="234" name="Google Shape;234;g371694ec7d5_0_568"/>
          <p:cNvGrpSpPr/>
          <p:nvPr/>
        </p:nvGrpSpPr>
        <p:grpSpPr>
          <a:xfrm>
            <a:off x="2162335" y="3586198"/>
            <a:ext cx="629395" cy="629977"/>
            <a:chOff x="2037000" y="1374000"/>
            <a:chExt cx="540950" cy="541450"/>
          </a:xfrm>
        </p:grpSpPr>
        <p:sp>
          <p:nvSpPr>
            <p:cNvPr id="235" name="Google Shape;235;g371694ec7d5_0_568"/>
            <p:cNvSpPr/>
            <p:nvPr/>
          </p:nvSpPr>
          <p:spPr>
            <a:xfrm>
              <a:off x="2217650" y="1683025"/>
              <a:ext cx="42125" cy="42125"/>
            </a:xfrm>
            <a:custGeom>
              <a:rect b="b" l="l" r="r" t="t"/>
              <a:pathLst>
                <a:path extrusionOk="0" h="1685" w="1685">
                  <a:moveTo>
                    <a:pt x="832" y="0"/>
                  </a:moveTo>
                  <a:cubicBezTo>
                    <a:pt x="365" y="0"/>
                    <a:pt x="0" y="366"/>
                    <a:pt x="0" y="832"/>
                  </a:cubicBezTo>
                  <a:cubicBezTo>
                    <a:pt x="0" y="1299"/>
                    <a:pt x="365" y="1685"/>
                    <a:pt x="832" y="1685"/>
                  </a:cubicBezTo>
                  <a:cubicBezTo>
                    <a:pt x="1299" y="1685"/>
                    <a:pt x="1685" y="1299"/>
                    <a:pt x="1685" y="832"/>
                  </a:cubicBezTo>
                  <a:cubicBezTo>
                    <a:pt x="1685" y="366"/>
                    <a:pt x="1299" y="0"/>
                    <a:pt x="832" y="0"/>
                  </a:cubicBez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g371694ec7d5_0_568"/>
            <p:cNvSpPr/>
            <p:nvPr/>
          </p:nvSpPr>
          <p:spPr>
            <a:xfrm>
              <a:off x="2291725" y="1532825"/>
              <a:ext cx="31475" cy="31475"/>
            </a:xfrm>
            <a:custGeom>
              <a:rect b="b" l="l" r="r" t="t"/>
              <a:pathLst>
                <a:path extrusionOk="0" h="1259" w="1259">
                  <a:moveTo>
                    <a:pt x="630" y="0"/>
                  </a:moveTo>
                  <a:cubicBezTo>
                    <a:pt x="285" y="0"/>
                    <a:pt x="1" y="284"/>
                    <a:pt x="1" y="629"/>
                  </a:cubicBezTo>
                  <a:cubicBezTo>
                    <a:pt x="1" y="974"/>
                    <a:pt x="285" y="1259"/>
                    <a:pt x="630" y="1259"/>
                  </a:cubicBezTo>
                  <a:cubicBezTo>
                    <a:pt x="975" y="1259"/>
                    <a:pt x="1259" y="974"/>
                    <a:pt x="1259" y="629"/>
                  </a:cubicBezTo>
                  <a:cubicBezTo>
                    <a:pt x="1259" y="284"/>
                    <a:pt x="975" y="0"/>
                    <a:pt x="630" y="0"/>
                  </a:cubicBez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g371694ec7d5_0_568"/>
            <p:cNvSpPr/>
            <p:nvPr/>
          </p:nvSpPr>
          <p:spPr>
            <a:xfrm>
              <a:off x="2116150" y="1453150"/>
              <a:ext cx="382625" cy="383150"/>
            </a:xfrm>
            <a:custGeom>
              <a:rect b="b" l="l" r="r" t="t"/>
              <a:pathLst>
                <a:path extrusionOk="0" h="15326" w="15305">
                  <a:moveTo>
                    <a:pt x="7653" y="1908"/>
                  </a:moveTo>
                  <a:cubicBezTo>
                    <a:pt x="8708" y="1908"/>
                    <a:pt x="9561" y="2761"/>
                    <a:pt x="9561" y="3816"/>
                  </a:cubicBezTo>
                  <a:cubicBezTo>
                    <a:pt x="9561" y="4872"/>
                    <a:pt x="8708" y="5724"/>
                    <a:pt x="7653" y="5724"/>
                  </a:cubicBezTo>
                  <a:cubicBezTo>
                    <a:pt x="6597" y="5724"/>
                    <a:pt x="5745" y="4872"/>
                    <a:pt x="5745" y="3816"/>
                  </a:cubicBezTo>
                  <a:cubicBezTo>
                    <a:pt x="5745" y="2761"/>
                    <a:pt x="6597" y="1908"/>
                    <a:pt x="7653" y="1908"/>
                  </a:cubicBezTo>
                  <a:close/>
                  <a:moveTo>
                    <a:pt x="12098" y="7023"/>
                  </a:moveTo>
                  <a:lnTo>
                    <a:pt x="12098" y="8302"/>
                  </a:lnTo>
                  <a:lnTo>
                    <a:pt x="10819" y="8302"/>
                  </a:lnTo>
                  <a:lnTo>
                    <a:pt x="10819" y="7023"/>
                  </a:lnTo>
                  <a:close/>
                  <a:moveTo>
                    <a:pt x="10819" y="9561"/>
                  </a:moveTo>
                  <a:lnTo>
                    <a:pt x="10819" y="10839"/>
                  </a:lnTo>
                  <a:lnTo>
                    <a:pt x="9561" y="10839"/>
                  </a:lnTo>
                  <a:lnTo>
                    <a:pt x="9561" y="9561"/>
                  </a:lnTo>
                  <a:close/>
                  <a:moveTo>
                    <a:pt x="4892" y="7917"/>
                  </a:moveTo>
                  <a:cubicBezTo>
                    <a:pt x="6070" y="7917"/>
                    <a:pt x="7024" y="8870"/>
                    <a:pt x="7024" y="10027"/>
                  </a:cubicBezTo>
                  <a:cubicBezTo>
                    <a:pt x="7024" y="11205"/>
                    <a:pt x="6070" y="12138"/>
                    <a:pt x="4892" y="12138"/>
                  </a:cubicBezTo>
                  <a:cubicBezTo>
                    <a:pt x="3735" y="12138"/>
                    <a:pt x="2781" y="11205"/>
                    <a:pt x="2781" y="10027"/>
                  </a:cubicBezTo>
                  <a:cubicBezTo>
                    <a:pt x="2781" y="8870"/>
                    <a:pt x="3735" y="7917"/>
                    <a:pt x="4892" y="7917"/>
                  </a:cubicBezTo>
                  <a:close/>
                  <a:moveTo>
                    <a:pt x="7653" y="0"/>
                  </a:moveTo>
                  <a:cubicBezTo>
                    <a:pt x="3431" y="0"/>
                    <a:pt x="1" y="3451"/>
                    <a:pt x="1" y="7673"/>
                  </a:cubicBezTo>
                  <a:cubicBezTo>
                    <a:pt x="1" y="11875"/>
                    <a:pt x="3431" y="15325"/>
                    <a:pt x="7653" y="15325"/>
                  </a:cubicBezTo>
                  <a:cubicBezTo>
                    <a:pt x="11875" y="15325"/>
                    <a:pt x="15305" y="11875"/>
                    <a:pt x="15305" y="7673"/>
                  </a:cubicBezTo>
                  <a:cubicBezTo>
                    <a:pt x="15305" y="3451"/>
                    <a:pt x="11875" y="0"/>
                    <a:pt x="7653" y="0"/>
                  </a:cubicBez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g371694ec7d5_0_568"/>
            <p:cNvSpPr/>
            <p:nvPr/>
          </p:nvSpPr>
          <p:spPr>
            <a:xfrm>
              <a:off x="2037000" y="1374000"/>
              <a:ext cx="540950" cy="541450"/>
            </a:xfrm>
            <a:custGeom>
              <a:rect b="b" l="l" r="r" t="t"/>
              <a:pathLst>
                <a:path extrusionOk="0" h="21658" w="21638">
                  <a:moveTo>
                    <a:pt x="10819" y="1908"/>
                  </a:moveTo>
                  <a:cubicBezTo>
                    <a:pt x="15731" y="1908"/>
                    <a:pt x="19750" y="5907"/>
                    <a:pt x="19750" y="10839"/>
                  </a:cubicBezTo>
                  <a:cubicBezTo>
                    <a:pt x="19750" y="15751"/>
                    <a:pt x="15731" y="19750"/>
                    <a:pt x="10819" y="19750"/>
                  </a:cubicBezTo>
                  <a:cubicBezTo>
                    <a:pt x="5886" y="19750"/>
                    <a:pt x="1888" y="15751"/>
                    <a:pt x="1888" y="10839"/>
                  </a:cubicBezTo>
                  <a:cubicBezTo>
                    <a:pt x="1888" y="5907"/>
                    <a:pt x="5886" y="1908"/>
                    <a:pt x="10819" y="1908"/>
                  </a:cubicBezTo>
                  <a:close/>
                  <a:moveTo>
                    <a:pt x="10819" y="0"/>
                  </a:moveTo>
                  <a:cubicBezTo>
                    <a:pt x="7916" y="0"/>
                    <a:pt x="5196" y="1137"/>
                    <a:pt x="3167" y="3166"/>
                  </a:cubicBezTo>
                  <a:cubicBezTo>
                    <a:pt x="1116" y="5216"/>
                    <a:pt x="0" y="7936"/>
                    <a:pt x="0" y="10839"/>
                  </a:cubicBezTo>
                  <a:cubicBezTo>
                    <a:pt x="0" y="13721"/>
                    <a:pt x="1116" y="16441"/>
                    <a:pt x="3167" y="18491"/>
                  </a:cubicBezTo>
                  <a:cubicBezTo>
                    <a:pt x="5196" y="20521"/>
                    <a:pt x="7916" y="21658"/>
                    <a:pt x="10819" y="21658"/>
                  </a:cubicBezTo>
                  <a:cubicBezTo>
                    <a:pt x="13701" y="21658"/>
                    <a:pt x="16421" y="20521"/>
                    <a:pt x="18471" y="18491"/>
                  </a:cubicBezTo>
                  <a:cubicBezTo>
                    <a:pt x="20521" y="16441"/>
                    <a:pt x="21637" y="13721"/>
                    <a:pt x="21637" y="10839"/>
                  </a:cubicBezTo>
                  <a:cubicBezTo>
                    <a:pt x="21637" y="7936"/>
                    <a:pt x="20521" y="5216"/>
                    <a:pt x="18471" y="3166"/>
                  </a:cubicBezTo>
                  <a:cubicBezTo>
                    <a:pt x="16421" y="1137"/>
                    <a:pt x="13701" y="0"/>
                    <a:pt x="10819" y="0"/>
                  </a:cubicBez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9" name="Google Shape;239;g371694ec7d5_0_568"/>
          <p:cNvGrpSpPr/>
          <p:nvPr/>
        </p:nvGrpSpPr>
        <p:grpSpPr>
          <a:xfrm>
            <a:off x="4556395" y="3586228"/>
            <a:ext cx="578945" cy="579324"/>
            <a:chOff x="542575" y="2114850"/>
            <a:chExt cx="541475" cy="541475"/>
          </a:xfrm>
        </p:grpSpPr>
        <p:sp>
          <p:nvSpPr>
            <p:cNvPr id="240" name="Google Shape;240;g371694ec7d5_0_568"/>
            <p:cNvSpPr/>
            <p:nvPr/>
          </p:nvSpPr>
          <p:spPr>
            <a:xfrm>
              <a:off x="957150" y="2466000"/>
              <a:ext cx="31500" cy="31475"/>
            </a:xfrm>
            <a:custGeom>
              <a:rect b="b" l="l" r="r" t="t"/>
              <a:pathLst>
                <a:path extrusionOk="0" h="1259" w="1260">
                  <a:moveTo>
                    <a:pt x="630" y="0"/>
                  </a:moveTo>
                  <a:cubicBezTo>
                    <a:pt x="285" y="0"/>
                    <a:pt x="1" y="285"/>
                    <a:pt x="1" y="630"/>
                  </a:cubicBezTo>
                  <a:cubicBezTo>
                    <a:pt x="1" y="975"/>
                    <a:pt x="285" y="1259"/>
                    <a:pt x="630" y="1259"/>
                  </a:cubicBezTo>
                  <a:cubicBezTo>
                    <a:pt x="975" y="1259"/>
                    <a:pt x="1259" y="975"/>
                    <a:pt x="1259" y="630"/>
                  </a:cubicBezTo>
                  <a:cubicBezTo>
                    <a:pt x="1259" y="285"/>
                    <a:pt x="975" y="0"/>
                    <a:pt x="630" y="0"/>
                  </a:cubicBez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g371694ec7d5_0_568"/>
            <p:cNvSpPr/>
            <p:nvPr/>
          </p:nvSpPr>
          <p:spPr>
            <a:xfrm>
              <a:off x="607025" y="2178275"/>
              <a:ext cx="477025" cy="382650"/>
            </a:xfrm>
            <a:custGeom>
              <a:rect b="b" l="l" r="r" t="t"/>
              <a:pathLst>
                <a:path extrusionOk="0" h="15306" w="19081">
                  <a:moveTo>
                    <a:pt x="14635" y="10231"/>
                  </a:moveTo>
                  <a:cubicBezTo>
                    <a:pt x="15690" y="10231"/>
                    <a:pt x="16543" y="11083"/>
                    <a:pt x="16543" y="12139"/>
                  </a:cubicBezTo>
                  <a:cubicBezTo>
                    <a:pt x="16543" y="13194"/>
                    <a:pt x="15690" y="14047"/>
                    <a:pt x="14635" y="14047"/>
                  </a:cubicBezTo>
                  <a:cubicBezTo>
                    <a:pt x="13579" y="14047"/>
                    <a:pt x="12727" y="13194"/>
                    <a:pt x="12727" y="12139"/>
                  </a:cubicBezTo>
                  <a:cubicBezTo>
                    <a:pt x="12727" y="11083"/>
                    <a:pt x="13579" y="10231"/>
                    <a:pt x="14635" y="10231"/>
                  </a:cubicBezTo>
                  <a:close/>
                  <a:moveTo>
                    <a:pt x="2538" y="1"/>
                  </a:moveTo>
                  <a:lnTo>
                    <a:pt x="2538" y="6354"/>
                  </a:lnTo>
                  <a:lnTo>
                    <a:pt x="8464" y="6354"/>
                  </a:lnTo>
                  <a:lnTo>
                    <a:pt x="8464" y="5095"/>
                  </a:lnTo>
                  <a:lnTo>
                    <a:pt x="9479" y="5095"/>
                  </a:lnTo>
                  <a:cubicBezTo>
                    <a:pt x="11205" y="5095"/>
                    <a:pt x="12626" y="6435"/>
                    <a:pt x="12727" y="8120"/>
                  </a:cubicBezTo>
                  <a:cubicBezTo>
                    <a:pt x="11225" y="8850"/>
                    <a:pt x="10190" y="10373"/>
                    <a:pt x="10190" y="12139"/>
                  </a:cubicBezTo>
                  <a:lnTo>
                    <a:pt x="10190" y="12768"/>
                  </a:lnTo>
                  <a:lnTo>
                    <a:pt x="0" y="12768"/>
                  </a:lnTo>
                  <a:lnTo>
                    <a:pt x="0" y="14047"/>
                  </a:lnTo>
                  <a:lnTo>
                    <a:pt x="10190" y="14047"/>
                  </a:lnTo>
                  <a:lnTo>
                    <a:pt x="10190" y="15305"/>
                  </a:lnTo>
                  <a:lnTo>
                    <a:pt x="19080" y="15305"/>
                  </a:lnTo>
                  <a:lnTo>
                    <a:pt x="19080" y="12139"/>
                  </a:lnTo>
                  <a:cubicBezTo>
                    <a:pt x="19080" y="10373"/>
                    <a:pt x="18025" y="8830"/>
                    <a:pt x="16543" y="8120"/>
                  </a:cubicBezTo>
                  <a:cubicBezTo>
                    <a:pt x="16421" y="4324"/>
                    <a:pt x="13295" y="1279"/>
                    <a:pt x="9479" y="1279"/>
                  </a:cubicBezTo>
                  <a:lnTo>
                    <a:pt x="8464" y="1279"/>
                  </a:lnTo>
                  <a:lnTo>
                    <a:pt x="8464" y="1"/>
                  </a:ln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g371694ec7d5_0_568"/>
            <p:cNvSpPr/>
            <p:nvPr/>
          </p:nvSpPr>
          <p:spPr>
            <a:xfrm>
              <a:off x="670450" y="2369075"/>
              <a:ext cx="148200" cy="63450"/>
            </a:xfrm>
            <a:custGeom>
              <a:rect b="b" l="l" r="r" t="t"/>
              <a:pathLst>
                <a:path extrusionOk="0" h="2538" w="5928">
                  <a:moveTo>
                    <a:pt x="1" y="1"/>
                  </a:moveTo>
                  <a:lnTo>
                    <a:pt x="1" y="2538"/>
                  </a:lnTo>
                  <a:lnTo>
                    <a:pt x="5927" y="2538"/>
                  </a:lnTo>
                  <a:lnTo>
                    <a:pt x="5927" y="1"/>
                  </a:ln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g371694ec7d5_0_568"/>
            <p:cNvSpPr/>
            <p:nvPr/>
          </p:nvSpPr>
          <p:spPr>
            <a:xfrm>
              <a:off x="542575" y="2592850"/>
              <a:ext cx="541475" cy="63475"/>
            </a:xfrm>
            <a:custGeom>
              <a:rect b="b" l="l" r="r" t="t"/>
              <a:pathLst>
                <a:path extrusionOk="0" h="2539" w="21659">
                  <a:moveTo>
                    <a:pt x="1" y="1"/>
                  </a:moveTo>
                  <a:lnTo>
                    <a:pt x="1" y="2538"/>
                  </a:lnTo>
                  <a:lnTo>
                    <a:pt x="21658" y="2538"/>
                  </a:lnTo>
                  <a:lnTo>
                    <a:pt x="21658" y="1"/>
                  </a:ln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g371694ec7d5_0_568"/>
            <p:cNvSpPr/>
            <p:nvPr/>
          </p:nvSpPr>
          <p:spPr>
            <a:xfrm>
              <a:off x="701925" y="2114850"/>
              <a:ext cx="84750" cy="32000"/>
            </a:xfrm>
            <a:custGeom>
              <a:rect b="b" l="l" r="r" t="t"/>
              <a:pathLst>
                <a:path extrusionOk="0" h="1280" w="3390">
                  <a:moveTo>
                    <a:pt x="0" y="0"/>
                  </a:moveTo>
                  <a:lnTo>
                    <a:pt x="0" y="1279"/>
                  </a:lnTo>
                  <a:lnTo>
                    <a:pt x="3390" y="1279"/>
                  </a:lnTo>
                  <a:lnTo>
                    <a:pt x="3390" y="0"/>
                  </a:ln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5" name="Google Shape;245;g371694ec7d5_0_568"/>
          <p:cNvGrpSpPr/>
          <p:nvPr/>
        </p:nvGrpSpPr>
        <p:grpSpPr>
          <a:xfrm>
            <a:off x="6895137" y="3586240"/>
            <a:ext cx="646528" cy="630006"/>
            <a:chOff x="5765150" y="2855700"/>
            <a:chExt cx="555675" cy="541475"/>
          </a:xfrm>
        </p:grpSpPr>
        <p:sp>
          <p:nvSpPr>
            <p:cNvPr id="246" name="Google Shape;246;g371694ec7d5_0_568"/>
            <p:cNvSpPr/>
            <p:nvPr/>
          </p:nvSpPr>
          <p:spPr>
            <a:xfrm>
              <a:off x="5765150" y="3087600"/>
              <a:ext cx="292325" cy="309575"/>
            </a:xfrm>
            <a:custGeom>
              <a:rect b="b" l="l" r="r" t="t"/>
              <a:pathLst>
                <a:path extrusionOk="0" h="12383" w="11693">
                  <a:moveTo>
                    <a:pt x="8830" y="1"/>
                  </a:moveTo>
                  <a:lnTo>
                    <a:pt x="4690" y="4142"/>
                  </a:lnTo>
                  <a:cubicBezTo>
                    <a:pt x="4227" y="3856"/>
                    <a:pt x="3701" y="3712"/>
                    <a:pt x="3176" y="3712"/>
                  </a:cubicBezTo>
                  <a:cubicBezTo>
                    <a:pt x="2435" y="3712"/>
                    <a:pt x="1696" y="3998"/>
                    <a:pt x="1137" y="4568"/>
                  </a:cubicBezTo>
                  <a:cubicBezTo>
                    <a:pt x="1" y="5705"/>
                    <a:pt x="1" y="7531"/>
                    <a:pt x="1137" y="8668"/>
                  </a:cubicBezTo>
                  <a:cubicBezTo>
                    <a:pt x="1685" y="9216"/>
                    <a:pt x="2416" y="9500"/>
                    <a:pt x="3167" y="9500"/>
                  </a:cubicBezTo>
                  <a:cubicBezTo>
                    <a:pt x="3167" y="10251"/>
                    <a:pt x="3451" y="10982"/>
                    <a:pt x="3999" y="11530"/>
                  </a:cubicBezTo>
                  <a:cubicBezTo>
                    <a:pt x="4568" y="12098"/>
                    <a:pt x="5309" y="12382"/>
                    <a:pt x="6049" y="12382"/>
                  </a:cubicBezTo>
                  <a:cubicBezTo>
                    <a:pt x="6790" y="12382"/>
                    <a:pt x="7531" y="12098"/>
                    <a:pt x="8100" y="11530"/>
                  </a:cubicBezTo>
                  <a:cubicBezTo>
                    <a:pt x="9074" y="10556"/>
                    <a:pt x="9216" y="9074"/>
                    <a:pt x="8505" y="7958"/>
                  </a:cubicBezTo>
                  <a:lnTo>
                    <a:pt x="11692" y="4771"/>
                  </a:lnTo>
                  <a:lnTo>
                    <a:pt x="10312" y="4223"/>
                  </a:lnTo>
                  <a:lnTo>
                    <a:pt x="10921" y="285"/>
                  </a:lnTo>
                  <a:lnTo>
                    <a:pt x="8830" y="1"/>
                  </a:ln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g371694ec7d5_0_568"/>
            <p:cNvSpPr/>
            <p:nvPr/>
          </p:nvSpPr>
          <p:spPr>
            <a:xfrm>
              <a:off x="6014300" y="2855700"/>
              <a:ext cx="306525" cy="326825"/>
            </a:xfrm>
            <a:custGeom>
              <a:rect b="b" l="l" r="r" t="t"/>
              <a:pathLst>
                <a:path extrusionOk="0" h="13073" w="12261">
                  <a:moveTo>
                    <a:pt x="6192" y="1"/>
                  </a:moveTo>
                  <a:cubicBezTo>
                    <a:pt x="5451" y="1"/>
                    <a:pt x="4710" y="285"/>
                    <a:pt x="4142" y="853"/>
                  </a:cubicBezTo>
                  <a:cubicBezTo>
                    <a:pt x="3188" y="1828"/>
                    <a:pt x="3046" y="3309"/>
                    <a:pt x="3736" y="4426"/>
                  </a:cubicBezTo>
                  <a:lnTo>
                    <a:pt x="1" y="8140"/>
                  </a:lnTo>
                  <a:lnTo>
                    <a:pt x="2396" y="8465"/>
                  </a:lnTo>
                  <a:lnTo>
                    <a:pt x="1767" y="12707"/>
                  </a:lnTo>
                  <a:lnTo>
                    <a:pt x="2700" y="13073"/>
                  </a:lnTo>
                  <a:lnTo>
                    <a:pt x="7531" y="8242"/>
                  </a:lnTo>
                  <a:cubicBezTo>
                    <a:pt x="8001" y="8532"/>
                    <a:pt x="8539" y="8679"/>
                    <a:pt x="9077" y="8679"/>
                  </a:cubicBezTo>
                  <a:cubicBezTo>
                    <a:pt x="9818" y="8679"/>
                    <a:pt x="10559" y="8400"/>
                    <a:pt x="11124" y="7836"/>
                  </a:cubicBezTo>
                  <a:cubicBezTo>
                    <a:pt x="12261" y="6699"/>
                    <a:pt x="12261" y="4872"/>
                    <a:pt x="11124" y="3736"/>
                  </a:cubicBezTo>
                  <a:cubicBezTo>
                    <a:pt x="10556" y="3167"/>
                    <a:pt x="9825" y="2883"/>
                    <a:pt x="9094" y="2883"/>
                  </a:cubicBezTo>
                  <a:cubicBezTo>
                    <a:pt x="9094" y="2153"/>
                    <a:pt x="8810" y="1422"/>
                    <a:pt x="8242" y="853"/>
                  </a:cubicBezTo>
                  <a:cubicBezTo>
                    <a:pt x="7673" y="285"/>
                    <a:pt x="6933" y="1"/>
                    <a:pt x="6192" y="1"/>
                  </a:cubicBez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g371694ec7d5_0_568"/>
            <p:cNvSpPr/>
            <p:nvPr/>
          </p:nvSpPr>
          <p:spPr>
            <a:xfrm>
              <a:off x="5875275" y="2958725"/>
              <a:ext cx="67000" cy="67500"/>
            </a:xfrm>
            <a:custGeom>
              <a:rect b="b" l="l" r="r" t="t"/>
              <a:pathLst>
                <a:path extrusionOk="0" h="2700" w="2680">
                  <a:moveTo>
                    <a:pt x="893" y="0"/>
                  </a:moveTo>
                  <a:lnTo>
                    <a:pt x="0" y="914"/>
                  </a:lnTo>
                  <a:lnTo>
                    <a:pt x="1787" y="2700"/>
                  </a:lnTo>
                  <a:lnTo>
                    <a:pt x="2680" y="1807"/>
                  </a:lnTo>
                  <a:lnTo>
                    <a:pt x="893" y="0"/>
                  </a:ln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g371694ec7d5_0_568"/>
            <p:cNvSpPr/>
            <p:nvPr/>
          </p:nvSpPr>
          <p:spPr>
            <a:xfrm>
              <a:off x="5844825" y="3055125"/>
              <a:ext cx="63450" cy="31500"/>
            </a:xfrm>
            <a:custGeom>
              <a:rect b="b" l="l" r="r" t="t"/>
              <a:pathLst>
                <a:path extrusionOk="0" h="1260" w="2538">
                  <a:moveTo>
                    <a:pt x="0" y="1"/>
                  </a:moveTo>
                  <a:lnTo>
                    <a:pt x="0" y="1259"/>
                  </a:lnTo>
                  <a:lnTo>
                    <a:pt x="2538" y="1259"/>
                  </a:lnTo>
                  <a:lnTo>
                    <a:pt x="2538" y="1"/>
                  </a:ln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g371694ec7d5_0_568"/>
            <p:cNvSpPr/>
            <p:nvPr/>
          </p:nvSpPr>
          <p:spPr>
            <a:xfrm>
              <a:off x="5971175" y="2928275"/>
              <a:ext cx="32000" cy="63450"/>
            </a:xfrm>
            <a:custGeom>
              <a:rect b="b" l="l" r="r" t="t"/>
              <a:pathLst>
                <a:path extrusionOk="0" h="2538" w="1280">
                  <a:moveTo>
                    <a:pt x="1" y="1"/>
                  </a:moveTo>
                  <a:lnTo>
                    <a:pt x="1" y="2538"/>
                  </a:lnTo>
                  <a:lnTo>
                    <a:pt x="1279" y="2538"/>
                  </a:lnTo>
                  <a:lnTo>
                    <a:pt x="1279" y="1"/>
                  </a:ln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g371694ec7d5_0_568"/>
            <p:cNvSpPr/>
            <p:nvPr/>
          </p:nvSpPr>
          <p:spPr>
            <a:xfrm>
              <a:off x="6142700" y="3226650"/>
              <a:ext cx="67500" cy="67525"/>
            </a:xfrm>
            <a:custGeom>
              <a:rect b="b" l="l" r="r" t="t"/>
              <a:pathLst>
                <a:path extrusionOk="0" h="2701" w="2700">
                  <a:moveTo>
                    <a:pt x="914" y="0"/>
                  </a:moveTo>
                  <a:lnTo>
                    <a:pt x="0" y="894"/>
                  </a:lnTo>
                  <a:lnTo>
                    <a:pt x="1807" y="2700"/>
                  </a:lnTo>
                  <a:lnTo>
                    <a:pt x="2700" y="1807"/>
                  </a:lnTo>
                  <a:lnTo>
                    <a:pt x="914" y="0"/>
                  </a:ln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g371694ec7d5_0_568"/>
            <p:cNvSpPr/>
            <p:nvPr/>
          </p:nvSpPr>
          <p:spPr>
            <a:xfrm>
              <a:off x="6177200" y="3166275"/>
              <a:ext cx="63450" cy="31475"/>
            </a:xfrm>
            <a:custGeom>
              <a:rect b="b" l="l" r="r" t="t"/>
              <a:pathLst>
                <a:path extrusionOk="0" h="1259" w="2538">
                  <a:moveTo>
                    <a:pt x="0" y="0"/>
                  </a:moveTo>
                  <a:lnTo>
                    <a:pt x="0" y="1259"/>
                  </a:lnTo>
                  <a:lnTo>
                    <a:pt x="2538" y="1259"/>
                  </a:lnTo>
                  <a:lnTo>
                    <a:pt x="2538" y="0"/>
                  </a:ln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g371694ec7d5_0_568"/>
            <p:cNvSpPr/>
            <p:nvPr/>
          </p:nvSpPr>
          <p:spPr>
            <a:xfrm>
              <a:off x="6082300" y="3261150"/>
              <a:ext cx="32000" cy="63450"/>
            </a:xfrm>
            <a:custGeom>
              <a:rect b="b" l="l" r="r" t="t"/>
              <a:pathLst>
                <a:path extrusionOk="0" h="2538" w="1280">
                  <a:moveTo>
                    <a:pt x="1" y="1"/>
                  </a:moveTo>
                  <a:lnTo>
                    <a:pt x="1" y="2538"/>
                  </a:lnTo>
                  <a:lnTo>
                    <a:pt x="1280" y="2538"/>
                  </a:lnTo>
                  <a:lnTo>
                    <a:pt x="1280" y="1"/>
                  </a:ln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4" name="Google Shape;254;g371694ec7d5_0_568"/>
          <p:cNvGrpSpPr/>
          <p:nvPr/>
        </p:nvGrpSpPr>
        <p:grpSpPr>
          <a:xfrm>
            <a:off x="9275581" y="3583144"/>
            <a:ext cx="630006" cy="630006"/>
            <a:chOff x="1289525" y="2114850"/>
            <a:chExt cx="541475" cy="541475"/>
          </a:xfrm>
        </p:grpSpPr>
        <p:sp>
          <p:nvSpPr>
            <p:cNvPr id="255" name="Google Shape;255;g371694ec7d5_0_568"/>
            <p:cNvSpPr/>
            <p:nvPr/>
          </p:nvSpPr>
          <p:spPr>
            <a:xfrm>
              <a:off x="1506725" y="2332025"/>
              <a:ext cx="107600" cy="107600"/>
            </a:xfrm>
            <a:custGeom>
              <a:rect b="b" l="l" r="r" t="t"/>
              <a:pathLst>
                <a:path extrusionOk="0" h="4304" w="4304">
                  <a:moveTo>
                    <a:pt x="2152" y="1"/>
                  </a:moveTo>
                  <a:cubicBezTo>
                    <a:pt x="954" y="1"/>
                    <a:pt x="0" y="955"/>
                    <a:pt x="0" y="2152"/>
                  </a:cubicBezTo>
                  <a:cubicBezTo>
                    <a:pt x="0" y="3330"/>
                    <a:pt x="954" y="4304"/>
                    <a:pt x="2152" y="4304"/>
                  </a:cubicBezTo>
                  <a:cubicBezTo>
                    <a:pt x="3329" y="4304"/>
                    <a:pt x="4303" y="3330"/>
                    <a:pt x="4303" y="2152"/>
                  </a:cubicBezTo>
                  <a:cubicBezTo>
                    <a:pt x="4303" y="955"/>
                    <a:pt x="3329" y="1"/>
                    <a:pt x="2152" y="1"/>
                  </a:cubicBez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g371694ec7d5_0_568"/>
            <p:cNvSpPr/>
            <p:nvPr/>
          </p:nvSpPr>
          <p:spPr>
            <a:xfrm>
              <a:off x="1289525" y="2114850"/>
              <a:ext cx="541475" cy="541475"/>
            </a:xfrm>
            <a:custGeom>
              <a:rect b="b" l="l" r="r" t="t"/>
              <a:pathLst>
                <a:path extrusionOk="0" h="21659" w="21659">
                  <a:moveTo>
                    <a:pt x="10840" y="7409"/>
                  </a:moveTo>
                  <a:cubicBezTo>
                    <a:pt x="12727" y="7409"/>
                    <a:pt x="14250" y="8952"/>
                    <a:pt x="14250" y="10839"/>
                  </a:cubicBezTo>
                  <a:cubicBezTo>
                    <a:pt x="14250" y="12727"/>
                    <a:pt x="12727" y="14249"/>
                    <a:pt x="10840" y="14249"/>
                  </a:cubicBezTo>
                  <a:cubicBezTo>
                    <a:pt x="8952" y="14249"/>
                    <a:pt x="7409" y="12727"/>
                    <a:pt x="7409" y="10839"/>
                  </a:cubicBezTo>
                  <a:cubicBezTo>
                    <a:pt x="7409" y="8952"/>
                    <a:pt x="8952" y="7409"/>
                    <a:pt x="10840" y="7409"/>
                  </a:cubicBezTo>
                  <a:close/>
                  <a:moveTo>
                    <a:pt x="10840" y="0"/>
                  </a:moveTo>
                  <a:cubicBezTo>
                    <a:pt x="9662" y="0"/>
                    <a:pt x="8708" y="954"/>
                    <a:pt x="8708" y="2132"/>
                  </a:cubicBezTo>
                  <a:cubicBezTo>
                    <a:pt x="8708" y="3065"/>
                    <a:pt x="9338" y="3877"/>
                    <a:pt x="10190" y="4141"/>
                  </a:cubicBezTo>
                  <a:lnTo>
                    <a:pt x="10190" y="5542"/>
                  </a:lnTo>
                  <a:cubicBezTo>
                    <a:pt x="7775" y="5826"/>
                    <a:pt x="5826" y="7774"/>
                    <a:pt x="5542" y="10190"/>
                  </a:cubicBezTo>
                  <a:lnTo>
                    <a:pt x="4141" y="10190"/>
                  </a:lnTo>
                  <a:cubicBezTo>
                    <a:pt x="3878" y="9337"/>
                    <a:pt x="3066" y="8708"/>
                    <a:pt x="2112" y="8708"/>
                  </a:cubicBezTo>
                  <a:cubicBezTo>
                    <a:pt x="955" y="8708"/>
                    <a:pt x="1" y="9662"/>
                    <a:pt x="1" y="10839"/>
                  </a:cubicBezTo>
                  <a:cubicBezTo>
                    <a:pt x="1" y="11996"/>
                    <a:pt x="955" y="12950"/>
                    <a:pt x="2112" y="12950"/>
                  </a:cubicBezTo>
                  <a:cubicBezTo>
                    <a:pt x="3066" y="12950"/>
                    <a:pt x="3878" y="12321"/>
                    <a:pt x="4141" y="11469"/>
                  </a:cubicBezTo>
                  <a:lnTo>
                    <a:pt x="5542" y="11469"/>
                  </a:lnTo>
                  <a:cubicBezTo>
                    <a:pt x="5664" y="12463"/>
                    <a:pt x="6049" y="13377"/>
                    <a:pt x="6638" y="14128"/>
                  </a:cubicBezTo>
                  <a:lnTo>
                    <a:pt x="5420" y="15345"/>
                  </a:lnTo>
                  <a:cubicBezTo>
                    <a:pt x="5024" y="15114"/>
                    <a:pt x="4577" y="14997"/>
                    <a:pt x="4130" y="14997"/>
                  </a:cubicBezTo>
                  <a:cubicBezTo>
                    <a:pt x="3479" y="14997"/>
                    <a:pt x="2828" y="15246"/>
                    <a:pt x="2335" y="15751"/>
                  </a:cubicBezTo>
                  <a:cubicBezTo>
                    <a:pt x="1848" y="16218"/>
                    <a:pt x="1584" y="16868"/>
                    <a:pt x="1584" y="17538"/>
                  </a:cubicBezTo>
                  <a:cubicBezTo>
                    <a:pt x="1584" y="18207"/>
                    <a:pt x="1848" y="18857"/>
                    <a:pt x="2335" y="19324"/>
                  </a:cubicBezTo>
                  <a:cubicBezTo>
                    <a:pt x="2822" y="19831"/>
                    <a:pt x="3472" y="20075"/>
                    <a:pt x="4121" y="20075"/>
                  </a:cubicBezTo>
                  <a:cubicBezTo>
                    <a:pt x="4771" y="20075"/>
                    <a:pt x="5420" y="19831"/>
                    <a:pt x="5928" y="19324"/>
                  </a:cubicBezTo>
                  <a:cubicBezTo>
                    <a:pt x="6394" y="18857"/>
                    <a:pt x="6658" y="18207"/>
                    <a:pt x="6658" y="17538"/>
                  </a:cubicBezTo>
                  <a:cubicBezTo>
                    <a:pt x="6658" y="17071"/>
                    <a:pt x="6537" y="16645"/>
                    <a:pt x="6313" y="16239"/>
                  </a:cubicBezTo>
                  <a:lnTo>
                    <a:pt x="7551" y="15021"/>
                  </a:lnTo>
                  <a:cubicBezTo>
                    <a:pt x="8302" y="15609"/>
                    <a:pt x="9196" y="15995"/>
                    <a:pt x="10190" y="16117"/>
                  </a:cubicBezTo>
                  <a:lnTo>
                    <a:pt x="10190" y="17517"/>
                  </a:lnTo>
                  <a:cubicBezTo>
                    <a:pt x="9338" y="17801"/>
                    <a:pt x="8708" y="18593"/>
                    <a:pt x="8708" y="19547"/>
                  </a:cubicBezTo>
                  <a:cubicBezTo>
                    <a:pt x="8708" y="20704"/>
                    <a:pt x="9662" y="21658"/>
                    <a:pt x="10840" y="21658"/>
                  </a:cubicBezTo>
                  <a:cubicBezTo>
                    <a:pt x="11997" y="21658"/>
                    <a:pt x="12951" y="20704"/>
                    <a:pt x="12951" y="19547"/>
                  </a:cubicBezTo>
                  <a:cubicBezTo>
                    <a:pt x="12951" y="18593"/>
                    <a:pt x="12321" y="17801"/>
                    <a:pt x="11469" y="17517"/>
                  </a:cubicBezTo>
                  <a:lnTo>
                    <a:pt x="11469" y="16117"/>
                  </a:lnTo>
                  <a:cubicBezTo>
                    <a:pt x="12463" y="15995"/>
                    <a:pt x="13377" y="15609"/>
                    <a:pt x="14128" y="15021"/>
                  </a:cubicBezTo>
                  <a:lnTo>
                    <a:pt x="15122" y="16015"/>
                  </a:lnTo>
                  <a:cubicBezTo>
                    <a:pt x="14960" y="16320"/>
                    <a:pt x="14879" y="16645"/>
                    <a:pt x="14879" y="16990"/>
                  </a:cubicBezTo>
                  <a:cubicBezTo>
                    <a:pt x="14879" y="17558"/>
                    <a:pt x="15102" y="18086"/>
                    <a:pt x="15488" y="18492"/>
                  </a:cubicBezTo>
                  <a:cubicBezTo>
                    <a:pt x="15894" y="18877"/>
                    <a:pt x="16421" y="19101"/>
                    <a:pt x="16990" y="19101"/>
                  </a:cubicBezTo>
                  <a:cubicBezTo>
                    <a:pt x="17558" y="19101"/>
                    <a:pt x="18086" y="18877"/>
                    <a:pt x="18492" y="18492"/>
                  </a:cubicBezTo>
                  <a:cubicBezTo>
                    <a:pt x="19304" y="17659"/>
                    <a:pt x="19304" y="16320"/>
                    <a:pt x="18492" y="15488"/>
                  </a:cubicBezTo>
                  <a:cubicBezTo>
                    <a:pt x="18086" y="15102"/>
                    <a:pt x="17558" y="14879"/>
                    <a:pt x="16990" y="14879"/>
                  </a:cubicBezTo>
                  <a:cubicBezTo>
                    <a:pt x="16645" y="14879"/>
                    <a:pt x="16320" y="14960"/>
                    <a:pt x="16016" y="15122"/>
                  </a:cubicBezTo>
                  <a:lnTo>
                    <a:pt x="15021" y="14128"/>
                  </a:lnTo>
                  <a:cubicBezTo>
                    <a:pt x="15610" y="13377"/>
                    <a:pt x="15995" y="12463"/>
                    <a:pt x="16117" y="11469"/>
                  </a:cubicBezTo>
                  <a:lnTo>
                    <a:pt x="17518" y="11469"/>
                  </a:lnTo>
                  <a:cubicBezTo>
                    <a:pt x="17802" y="12321"/>
                    <a:pt x="18593" y="12950"/>
                    <a:pt x="19547" y="12950"/>
                  </a:cubicBezTo>
                  <a:cubicBezTo>
                    <a:pt x="20704" y="12950"/>
                    <a:pt x="21658" y="11996"/>
                    <a:pt x="21658" y="10839"/>
                  </a:cubicBezTo>
                  <a:cubicBezTo>
                    <a:pt x="21658" y="9662"/>
                    <a:pt x="20704" y="8708"/>
                    <a:pt x="19547" y="8708"/>
                  </a:cubicBezTo>
                  <a:cubicBezTo>
                    <a:pt x="18593" y="8708"/>
                    <a:pt x="17802" y="9337"/>
                    <a:pt x="17518" y="10190"/>
                  </a:cubicBezTo>
                  <a:lnTo>
                    <a:pt x="16117" y="10190"/>
                  </a:lnTo>
                  <a:cubicBezTo>
                    <a:pt x="15995" y="9195"/>
                    <a:pt x="15610" y="8302"/>
                    <a:pt x="15021" y="7551"/>
                  </a:cubicBezTo>
                  <a:lnTo>
                    <a:pt x="17274" y="5278"/>
                  </a:lnTo>
                  <a:cubicBezTo>
                    <a:pt x="17578" y="5440"/>
                    <a:pt x="17923" y="5521"/>
                    <a:pt x="18269" y="5521"/>
                  </a:cubicBezTo>
                  <a:cubicBezTo>
                    <a:pt x="18817" y="5521"/>
                    <a:pt x="19365" y="5298"/>
                    <a:pt x="19750" y="4892"/>
                  </a:cubicBezTo>
                  <a:cubicBezTo>
                    <a:pt x="20156" y="4507"/>
                    <a:pt x="20380" y="3959"/>
                    <a:pt x="20380" y="3410"/>
                  </a:cubicBezTo>
                  <a:cubicBezTo>
                    <a:pt x="20380" y="2842"/>
                    <a:pt x="20156" y="2314"/>
                    <a:pt x="19750" y="1908"/>
                  </a:cubicBezTo>
                  <a:cubicBezTo>
                    <a:pt x="19365" y="1503"/>
                    <a:pt x="18817" y="1279"/>
                    <a:pt x="18269" y="1279"/>
                  </a:cubicBezTo>
                  <a:cubicBezTo>
                    <a:pt x="17700" y="1279"/>
                    <a:pt x="17172" y="1503"/>
                    <a:pt x="16767" y="1908"/>
                  </a:cubicBezTo>
                  <a:cubicBezTo>
                    <a:pt x="16097" y="2578"/>
                    <a:pt x="15975" y="3593"/>
                    <a:pt x="16381" y="4385"/>
                  </a:cubicBezTo>
                  <a:lnTo>
                    <a:pt x="14128" y="6638"/>
                  </a:lnTo>
                  <a:cubicBezTo>
                    <a:pt x="13377" y="6049"/>
                    <a:pt x="12463" y="5664"/>
                    <a:pt x="11469" y="5542"/>
                  </a:cubicBezTo>
                  <a:lnTo>
                    <a:pt x="11469" y="4141"/>
                  </a:lnTo>
                  <a:cubicBezTo>
                    <a:pt x="12321" y="3877"/>
                    <a:pt x="12951" y="3065"/>
                    <a:pt x="12951" y="2132"/>
                  </a:cubicBezTo>
                  <a:cubicBezTo>
                    <a:pt x="12951" y="954"/>
                    <a:pt x="11997" y="0"/>
                    <a:pt x="10840" y="0"/>
                  </a:cubicBezTo>
                  <a:close/>
                </a:path>
              </a:pathLst>
            </a:custGeom>
            <a:solidFill>
              <a:srgbClr val="4472C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g371694ec7d5_0_85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sz="4300">
                <a:solidFill>
                  <a:srgbClr val="E66914"/>
                </a:solidFill>
              </a:rPr>
              <a:t>Cell Culture</a:t>
            </a:r>
            <a:endParaRPr b="1" sz="4300">
              <a:solidFill>
                <a:srgbClr val="E66914"/>
              </a:solidFill>
            </a:endParaRPr>
          </a:p>
        </p:txBody>
      </p:sp>
      <p:pic>
        <p:nvPicPr>
          <p:cNvPr id="262" name="Google Shape;262;g371694ec7d5_0_850"/>
          <p:cNvPicPr preferRelativeResize="0"/>
          <p:nvPr/>
        </p:nvPicPr>
        <p:blipFill rotWithShape="1">
          <a:blip r:embed="rId3">
            <a:alphaModFix/>
          </a:blip>
          <a:srcRect b="0" l="3971" r="3656" t="0"/>
          <a:stretch/>
        </p:blipFill>
        <p:spPr>
          <a:xfrm>
            <a:off x="510475" y="2195650"/>
            <a:ext cx="3573673" cy="2486799"/>
          </a:xfrm>
          <a:prstGeom prst="rect">
            <a:avLst/>
          </a:prstGeom>
          <a:noFill/>
          <a:ln>
            <a:noFill/>
          </a:ln>
        </p:spPr>
      </p:pic>
      <p:sp>
        <p:nvSpPr>
          <p:cNvPr id="263" name="Google Shape;263;g371694ec7d5_0_850"/>
          <p:cNvSpPr txBox="1"/>
          <p:nvPr/>
        </p:nvSpPr>
        <p:spPr>
          <a:xfrm>
            <a:off x="1359073" y="4972675"/>
            <a:ext cx="1876500" cy="738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ED7D31"/>
                </a:solidFill>
                <a:latin typeface="Calibri"/>
                <a:ea typeface="Calibri"/>
                <a:cs typeface="Calibri"/>
                <a:sym typeface="Calibri"/>
              </a:rPr>
              <a:t>2D U87</a:t>
            </a:r>
            <a:endParaRPr b="1" i="0" sz="3200" u="none" cap="none" strike="noStrike">
              <a:solidFill>
                <a:srgbClr val="ED7D31"/>
              </a:solidFill>
              <a:latin typeface="Calibri"/>
              <a:ea typeface="Calibri"/>
              <a:cs typeface="Calibri"/>
              <a:sym typeface="Calibri"/>
            </a:endParaRPr>
          </a:p>
        </p:txBody>
      </p:sp>
      <p:sp>
        <p:nvSpPr>
          <p:cNvPr id="264" name="Google Shape;264;g371694ec7d5_0_850"/>
          <p:cNvSpPr txBox="1"/>
          <p:nvPr/>
        </p:nvSpPr>
        <p:spPr>
          <a:xfrm>
            <a:off x="4997411" y="4972675"/>
            <a:ext cx="2197200" cy="738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ED7D31"/>
                </a:solidFill>
                <a:latin typeface="Calibri"/>
                <a:ea typeface="Calibri"/>
                <a:cs typeface="Calibri"/>
                <a:sym typeface="Calibri"/>
              </a:rPr>
              <a:t>2D CW468</a:t>
            </a:r>
            <a:endParaRPr b="1" i="0" sz="3200" u="none" cap="none" strike="noStrike">
              <a:solidFill>
                <a:srgbClr val="ED7D31"/>
              </a:solidFill>
              <a:latin typeface="Calibri"/>
              <a:ea typeface="Calibri"/>
              <a:cs typeface="Calibri"/>
              <a:sym typeface="Calibri"/>
            </a:endParaRPr>
          </a:p>
        </p:txBody>
      </p:sp>
      <p:sp>
        <p:nvSpPr>
          <p:cNvPr id="265" name="Google Shape;265;g371694ec7d5_0_850"/>
          <p:cNvSpPr txBox="1"/>
          <p:nvPr/>
        </p:nvSpPr>
        <p:spPr>
          <a:xfrm>
            <a:off x="8796123" y="4972675"/>
            <a:ext cx="2197200" cy="738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ED7D31"/>
                </a:solidFill>
                <a:latin typeface="Calibri"/>
                <a:ea typeface="Calibri"/>
                <a:cs typeface="Calibri"/>
                <a:sym typeface="Calibri"/>
              </a:rPr>
              <a:t>2D TS576</a:t>
            </a:r>
            <a:r>
              <a:rPr b="0" baseline="30000" i="0" lang="en-US" sz="2700" u="none" cap="none" strike="noStrike">
                <a:solidFill>
                  <a:schemeClr val="dk1"/>
                </a:solidFill>
                <a:latin typeface="Calibri"/>
                <a:ea typeface="Calibri"/>
                <a:cs typeface="Calibri"/>
                <a:sym typeface="Calibri"/>
              </a:rPr>
              <a:t>[6]</a:t>
            </a:r>
            <a:endParaRPr b="1" i="0" sz="3200" u="none" cap="none" strike="noStrike">
              <a:solidFill>
                <a:srgbClr val="ED7D31"/>
              </a:solidFill>
              <a:latin typeface="Calibri"/>
              <a:ea typeface="Calibri"/>
              <a:cs typeface="Calibri"/>
              <a:sym typeface="Calibri"/>
            </a:endParaRPr>
          </a:p>
        </p:txBody>
      </p:sp>
      <p:pic>
        <p:nvPicPr>
          <p:cNvPr id="266" name="Google Shape;266;g371694ec7d5_0_850"/>
          <p:cNvPicPr preferRelativeResize="0"/>
          <p:nvPr/>
        </p:nvPicPr>
        <p:blipFill rotWithShape="1">
          <a:blip r:embed="rId4">
            <a:alphaModFix/>
          </a:blip>
          <a:srcRect b="0" l="0" r="0" t="0"/>
          <a:stretch/>
        </p:blipFill>
        <p:spPr>
          <a:xfrm>
            <a:off x="4309175" y="2185600"/>
            <a:ext cx="3573676" cy="2486800"/>
          </a:xfrm>
          <a:prstGeom prst="rect">
            <a:avLst/>
          </a:prstGeom>
          <a:noFill/>
          <a:ln>
            <a:noFill/>
          </a:ln>
        </p:spPr>
      </p:pic>
      <p:pic>
        <p:nvPicPr>
          <p:cNvPr id="267" name="Google Shape;267;g371694ec7d5_0_850"/>
          <p:cNvPicPr preferRelativeResize="0"/>
          <p:nvPr/>
        </p:nvPicPr>
        <p:blipFill rotWithShape="1">
          <a:blip r:embed="rId5">
            <a:alphaModFix/>
          </a:blip>
          <a:srcRect b="53716" l="1777" r="55171" t="6933"/>
          <a:stretch/>
        </p:blipFill>
        <p:spPr>
          <a:xfrm>
            <a:off x="8107875" y="2195650"/>
            <a:ext cx="3573674" cy="2486801"/>
          </a:xfrm>
          <a:prstGeom prst="rect">
            <a:avLst/>
          </a:prstGeom>
          <a:noFill/>
          <a:ln>
            <a:noFill/>
          </a:ln>
        </p:spPr>
      </p:pic>
      <p:sp>
        <p:nvSpPr>
          <p:cNvPr id="268" name="Google Shape;268;g371694ec7d5_0_850"/>
          <p:cNvSpPr txBox="1"/>
          <p:nvPr/>
        </p:nvSpPr>
        <p:spPr>
          <a:xfrm>
            <a:off x="309767" y="6257200"/>
            <a:ext cx="3626400" cy="492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434343"/>
                </a:solidFill>
                <a:latin typeface="Calibri"/>
                <a:ea typeface="Calibri"/>
                <a:cs typeface="Calibri"/>
                <a:sym typeface="Calibri"/>
              </a:rPr>
              <a:t>[6] Allani, S. (2018)</a:t>
            </a:r>
            <a:endParaRPr b="0" i="0" sz="1600" u="none" cap="none" strike="noStrike">
              <a:solidFill>
                <a:srgbClr val="434343"/>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g36e919c2222_0_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100"/>
              <a:buFont typeface="Arial"/>
              <a:buNone/>
            </a:pPr>
            <a:r>
              <a:rPr b="1" lang="en-US" sz="4800">
                <a:solidFill>
                  <a:srgbClr val="E66914"/>
                </a:solidFill>
              </a:rPr>
              <a:t>DLP 3D Bioprinting</a:t>
            </a:r>
            <a:endParaRPr b="1" sz="4800"/>
          </a:p>
        </p:txBody>
      </p:sp>
      <p:pic>
        <p:nvPicPr>
          <p:cNvPr id="275" name="Google Shape;275;g36e919c2222_0_7"/>
          <p:cNvPicPr preferRelativeResize="0"/>
          <p:nvPr/>
        </p:nvPicPr>
        <p:blipFill rotWithShape="1">
          <a:blip r:embed="rId3">
            <a:alphaModFix/>
          </a:blip>
          <a:srcRect b="4795" l="5472" r="4225" t="9108"/>
          <a:stretch/>
        </p:blipFill>
        <p:spPr>
          <a:xfrm>
            <a:off x="838200" y="1919013"/>
            <a:ext cx="5657899" cy="4109999"/>
          </a:xfrm>
          <a:prstGeom prst="rect">
            <a:avLst/>
          </a:prstGeom>
          <a:noFill/>
          <a:ln>
            <a:noFill/>
          </a:ln>
        </p:spPr>
      </p:pic>
      <p:sp>
        <p:nvSpPr>
          <p:cNvPr id="276" name="Google Shape;276;g36e919c2222_0_7"/>
          <p:cNvSpPr txBox="1"/>
          <p:nvPr/>
        </p:nvSpPr>
        <p:spPr>
          <a:xfrm>
            <a:off x="309767" y="6257200"/>
            <a:ext cx="3626400" cy="492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434343"/>
                </a:solidFill>
                <a:latin typeface="Calibri"/>
                <a:ea typeface="Calibri"/>
                <a:cs typeface="Calibri"/>
                <a:sym typeface="Calibri"/>
              </a:rPr>
              <a:t>Created with BioRender</a:t>
            </a:r>
            <a:endParaRPr b="0" i="0" sz="1600" u="none" cap="none" strike="noStrike">
              <a:solidFill>
                <a:srgbClr val="434343"/>
              </a:solidFill>
              <a:latin typeface="Calibri"/>
              <a:ea typeface="Calibri"/>
              <a:cs typeface="Calibri"/>
              <a:sym typeface="Calibri"/>
            </a:endParaRPr>
          </a:p>
        </p:txBody>
      </p:sp>
      <p:pic>
        <p:nvPicPr>
          <p:cNvPr id="277" name="Google Shape;277;g36e919c2222_0_7"/>
          <p:cNvPicPr preferRelativeResize="0"/>
          <p:nvPr/>
        </p:nvPicPr>
        <p:blipFill rotWithShape="1">
          <a:blip r:embed="rId4">
            <a:alphaModFix/>
          </a:blip>
          <a:srcRect b="0" l="3870" r="4183" t="0"/>
          <a:stretch/>
        </p:blipFill>
        <p:spPr>
          <a:xfrm>
            <a:off x="7307675" y="2466925"/>
            <a:ext cx="4046126" cy="3014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371694ec7d5_0_110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sz="4800">
                <a:solidFill>
                  <a:srgbClr val="E66914"/>
                </a:solidFill>
              </a:rPr>
              <a:t>Mechanical Testing</a:t>
            </a:r>
            <a:endParaRPr b="1" sz="4800">
              <a:solidFill>
                <a:srgbClr val="E66914"/>
              </a:solidFill>
            </a:endParaRPr>
          </a:p>
        </p:txBody>
      </p:sp>
      <p:pic>
        <p:nvPicPr>
          <p:cNvPr id="284" name="Google Shape;284;g371694ec7d5_0_1106"/>
          <p:cNvPicPr preferRelativeResize="0"/>
          <p:nvPr/>
        </p:nvPicPr>
        <p:blipFill rotWithShape="1">
          <a:blip r:embed="rId3">
            <a:alphaModFix/>
          </a:blip>
          <a:srcRect b="0" l="0" r="0" t="0"/>
          <a:stretch/>
        </p:blipFill>
        <p:spPr>
          <a:xfrm>
            <a:off x="6333807" y="2243875"/>
            <a:ext cx="5020000" cy="3253899"/>
          </a:xfrm>
          <a:prstGeom prst="rect">
            <a:avLst/>
          </a:prstGeom>
          <a:noFill/>
          <a:ln>
            <a:noFill/>
          </a:ln>
        </p:spPr>
      </p:pic>
      <p:graphicFrame>
        <p:nvGraphicFramePr>
          <p:cNvPr id="285" name="Google Shape;285;g371694ec7d5_0_1106"/>
          <p:cNvGraphicFramePr/>
          <p:nvPr/>
        </p:nvGraphicFramePr>
        <p:xfrm>
          <a:off x="838200" y="3329631"/>
          <a:ext cx="3000000" cy="3000000"/>
        </p:xfrm>
        <a:graphic>
          <a:graphicData uri="http://schemas.openxmlformats.org/drawingml/2006/table">
            <a:tbl>
              <a:tblPr>
                <a:noFill/>
                <a:tableStyleId>{7ED791C9-5CA0-4471-A8CC-AC97DE7A14FF}</a:tableStyleId>
              </a:tblPr>
              <a:tblGrid>
                <a:gridCol w="2246975"/>
                <a:gridCol w="2804575"/>
              </a:tblGrid>
              <a:tr h="555975">
                <a:tc>
                  <a:txBody>
                    <a:bodyPr/>
                    <a:lstStyle/>
                    <a:p>
                      <a:pPr indent="0" lvl="0" marL="0" marR="0" rtl="0" algn="l">
                        <a:lnSpc>
                          <a:spcPct val="100000"/>
                        </a:lnSpc>
                        <a:spcBef>
                          <a:spcPts val="0"/>
                        </a:spcBef>
                        <a:spcAft>
                          <a:spcPts val="0"/>
                        </a:spcAft>
                        <a:buClr>
                          <a:srgbClr val="000000"/>
                        </a:buClr>
                        <a:buSzPts val="2700"/>
                        <a:buFont typeface="Arial"/>
                        <a:buNone/>
                      </a:pPr>
                      <a:r>
                        <a:rPr b="1" lang="en-US" sz="2700" u="sng" cap="none" strike="noStrike">
                          <a:solidFill>
                            <a:srgbClr val="ED7D31"/>
                          </a:solidFill>
                          <a:latin typeface="Calibri"/>
                          <a:ea typeface="Calibri"/>
                          <a:cs typeface="Calibri"/>
                          <a:sym typeface="Calibri"/>
                        </a:rPr>
                        <a:t>Condition</a:t>
                      </a:r>
                      <a:endParaRPr b="1" sz="2700" u="sng" cap="none" strike="noStrike">
                        <a:solidFill>
                          <a:srgbClr val="ED7D31"/>
                        </a:solidFill>
                        <a:latin typeface="Calibri"/>
                        <a:ea typeface="Calibri"/>
                        <a:cs typeface="Calibri"/>
                        <a:sym typeface="Calibri"/>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700"/>
                        <a:buFont typeface="Arial"/>
                        <a:buNone/>
                      </a:pPr>
                      <a:r>
                        <a:rPr b="1" lang="en-US" sz="2700" u="sng" cap="none" strike="noStrike">
                          <a:solidFill>
                            <a:srgbClr val="ED7D31"/>
                          </a:solidFill>
                          <a:latin typeface="Calibri"/>
                          <a:ea typeface="Calibri"/>
                          <a:cs typeface="Calibri"/>
                          <a:sym typeface="Calibri"/>
                        </a:rPr>
                        <a:t>Cell Density</a:t>
                      </a:r>
                      <a:endParaRPr b="1" sz="2700" u="sng" cap="none" strike="noStrike">
                        <a:solidFill>
                          <a:srgbClr val="ED7D31"/>
                        </a:solidFill>
                        <a:latin typeface="Calibri"/>
                        <a:ea typeface="Calibri"/>
                        <a:cs typeface="Calibri"/>
                        <a:sym typeface="Calibri"/>
                      </a:endParaRPr>
                    </a:p>
                  </a:txBody>
                  <a:tcPr marT="91425" marB="91425" marR="91425" marL="91425"/>
                </a:tc>
              </a:tr>
              <a:tr h="858150">
                <a:tc>
                  <a:txBody>
                    <a:bodyPr/>
                    <a:lstStyle/>
                    <a:p>
                      <a:pPr indent="0" lvl="0" marL="0" marR="0" rtl="0" algn="l">
                        <a:lnSpc>
                          <a:spcPct val="100000"/>
                        </a:lnSpc>
                        <a:spcBef>
                          <a:spcPts val="0"/>
                        </a:spcBef>
                        <a:spcAft>
                          <a:spcPts val="0"/>
                        </a:spcAft>
                        <a:buClr>
                          <a:srgbClr val="000000"/>
                        </a:buClr>
                        <a:buSzPts val="2700"/>
                        <a:buFont typeface="Arial"/>
                        <a:buNone/>
                      </a:pPr>
                      <a:r>
                        <a:rPr lang="en-US" sz="2700" u="none" cap="none" strike="noStrike">
                          <a:latin typeface="Calibri"/>
                          <a:ea typeface="Calibri"/>
                          <a:cs typeface="Calibri"/>
                          <a:sym typeface="Calibri"/>
                        </a:rPr>
                        <a:t>Base density model</a:t>
                      </a:r>
                      <a:endParaRPr sz="27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700"/>
                        <a:buFont typeface="Arial"/>
                        <a:buNone/>
                      </a:pPr>
                      <a:r>
                        <a:rPr lang="en-US" sz="2700" u="none" cap="none" strike="noStrike">
                          <a:latin typeface="Calibri"/>
                          <a:ea typeface="Calibri"/>
                          <a:cs typeface="Calibri"/>
                          <a:sym typeface="Calibri"/>
                        </a:rPr>
                        <a:t>1M cells per mL</a:t>
                      </a:r>
                      <a:endParaRPr sz="2700" u="none" cap="none" strike="noStrike">
                        <a:latin typeface="Calibri"/>
                        <a:ea typeface="Calibri"/>
                        <a:cs typeface="Calibri"/>
                        <a:sym typeface="Calibri"/>
                      </a:endParaRPr>
                    </a:p>
                  </a:txBody>
                  <a:tcPr marT="91425" marB="91425" marR="91425" marL="91425"/>
                </a:tc>
              </a:tr>
              <a:tr h="858150">
                <a:tc>
                  <a:txBody>
                    <a:bodyPr/>
                    <a:lstStyle/>
                    <a:p>
                      <a:pPr indent="0" lvl="0" marL="0" marR="0" rtl="0" algn="l">
                        <a:lnSpc>
                          <a:spcPct val="100000"/>
                        </a:lnSpc>
                        <a:spcBef>
                          <a:spcPts val="0"/>
                        </a:spcBef>
                        <a:spcAft>
                          <a:spcPts val="0"/>
                        </a:spcAft>
                        <a:buClr>
                          <a:srgbClr val="000000"/>
                        </a:buClr>
                        <a:buSzPts val="2700"/>
                        <a:buFont typeface="Arial"/>
                        <a:buNone/>
                      </a:pPr>
                      <a:r>
                        <a:rPr lang="en-US" sz="2700" u="none" cap="none" strike="noStrike">
                          <a:latin typeface="Calibri"/>
                          <a:ea typeface="Calibri"/>
                          <a:cs typeface="Calibri"/>
                          <a:sym typeface="Calibri"/>
                        </a:rPr>
                        <a:t>High cell density model</a:t>
                      </a:r>
                      <a:endParaRPr sz="2700" u="none" cap="none" strike="noStrike">
                        <a:latin typeface="Calibri"/>
                        <a:ea typeface="Calibri"/>
                        <a:cs typeface="Calibri"/>
                        <a:sym typeface="Calibri"/>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700"/>
                        <a:buFont typeface="Arial"/>
                        <a:buNone/>
                      </a:pPr>
                      <a:r>
                        <a:rPr lang="en-US" sz="2700" u="none" cap="none" strike="noStrike">
                          <a:latin typeface="Calibri"/>
                          <a:ea typeface="Calibri"/>
                          <a:cs typeface="Calibri"/>
                          <a:sym typeface="Calibri"/>
                        </a:rPr>
                        <a:t>80M cells per mL</a:t>
                      </a:r>
                      <a:endParaRPr sz="2700" u="none" cap="none" strike="noStrike">
                        <a:latin typeface="Calibri"/>
                        <a:ea typeface="Calibri"/>
                        <a:cs typeface="Calibri"/>
                        <a:sym typeface="Calibri"/>
                      </a:endParaRPr>
                    </a:p>
                  </a:txBody>
                  <a:tcPr marT="91425" marB="91425" marR="91425" marL="91425"/>
                </a:tc>
              </a:tr>
            </a:tbl>
          </a:graphicData>
        </a:graphic>
      </p:graphicFrame>
      <p:sp>
        <p:nvSpPr>
          <p:cNvPr id="286" name="Google Shape;286;g371694ec7d5_0_1106"/>
          <p:cNvSpPr txBox="1"/>
          <p:nvPr/>
        </p:nvSpPr>
        <p:spPr>
          <a:xfrm>
            <a:off x="1146825" y="1806100"/>
            <a:ext cx="4434300" cy="1144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chemeClr val="dk1"/>
                </a:solidFill>
                <a:latin typeface="Calibri"/>
                <a:ea typeface="Calibri"/>
                <a:cs typeface="Calibri"/>
                <a:sym typeface="Calibri"/>
              </a:rPr>
              <a:t>Normal tumor: 7-26 kPa</a:t>
            </a:r>
            <a:r>
              <a:rPr b="0" baseline="30000" i="0" lang="en-US" sz="2700" u="none" cap="none" strike="noStrike">
                <a:solidFill>
                  <a:schemeClr val="dk1"/>
                </a:solidFill>
                <a:latin typeface="Calibri"/>
                <a:ea typeface="Calibri"/>
                <a:cs typeface="Calibri"/>
                <a:sym typeface="Calibri"/>
              </a:rPr>
              <a:t>[7]</a:t>
            </a:r>
            <a:endParaRPr b="0" baseline="30000" i="0" sz="2700" u="none" cap="none" strike="noStrike">
              <a:solidFill>
                <a:schemeClr val="dk1"/>
              </a:solidFill>
              <a:latin typeface="Calibri"/>
              <a:ea typeface="Calibri"/>
              <a:cs typeface="Calibri"/>
              <a:sym typeface="Calibri"/>
            </a:endParaRPr>
          </a:p>
          <a:p>
            <a:pPr indent="0" lvl="0" marL="0" marR="0" rtl="0" algn="l">
              <a:lnSpc>
                <a:spcPct val="100000"/>
              </a:lnSpc>
              <a:spcBef>
                <a:spcPts val="1000"/>
              </a:spcBef>
              <a:spcAft>
                <a:spcPts val="1000"/>
              </a:spcAft>
              <a:buClr>
                <a:srgbClr val="000000"/>
              </a:buClr>
              <a:buSzPts val="2700"/>
              <a:buFont typeface="Arial"/>
              <a:buNone/>
            </a:pPr>
            <a:r>
              <a:rPr b="0" i="0" lang="en-US" sz="2700" u="none" cap="none" strike="noStrike">
                <a:solidFill>
                  <a:schemeClr val="dk1"/>
                </a:solidFill>
                <a:latin typeface="Calibri"/>
                <a:ea typeface="Calibri"/>
                <a:cs typeface="Calibri"/>
                <a:sym typeface="Calibri"/>
              </a:rPr>
              <a:t>Increased density: 0.6-1 kPa</a:t>
            </a:r>
            <a:endParaRPr b="0" baseline="30000" i="0" sz="2700" u="none" cap="none" strike="noStrike">
              <a:solidFill>
                <a:schemeClr val="dk1"/>
              </a:solidFill>
              <a:latin typeface="Calibri"/>
              <a:ea typeface="Calibri"/>
              <a:cs typeface="Calibri"/>
              <a:sym typeface="Calibri"/>
            </a:endParaRPr>
          </a:p>
        </p:txBody>
      </p:sp>
      <p:sp>
        <p:nvSpPr>
          <p:cNvPr id="287" name="Google Shape;287;g371694ec7d5_0_1106"/>
          <p:cNvSpPr txBox="1"/>
          <p:nvPr/>
        </p:nvSpPr>
        <p:spPr>
          <a:xfrm>
            <a:off x="309767" y="6257200"/>
            <a:ext cx="3626400" cy="492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434343"/>
                </a:solidFill>
                <a:latin typeface="Calibri"/>
                <a:ea typeface="Calibri"/>
                <a:cs typeface="Calibri"/>
                <a:sym typeface="Calibri"/>
              </a:rPr>
              <a:t>[7] Wang, C. (2020)</a:t>
            </a:r>
            <a:endParaRPr b="0" i="0" sz="1600" u="none" cap="none" strike="noStrike">
              <a:solidFill>
                <a:srgbClr val="434343"/>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2023-07-09T21:11:04Z</dcterms:created>
  <dc:creator>Yves Theriault</dc:creator>
</cp:coreProperties>
</file>