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69" r:id="rId2"/>
    <p:sldId id="257" r:id="rId3"/>
    <p:sldId id="271" r:id="rId4"/>
    <p:sldId id="258" r:id="rId5"/>
    <p:sldId id="259" r:id="rId6"/>
    <p:sldId id="260" r:id="rId7"/>
    <p:sldId id="270" r:id="rId8"/>
    <p:sldId id="261" r:id="rId9"/>
    <p:sldId id="263" r:id="rId10"/>
    <p:sldId id="268" r:id="rId11"/>
    <p:sldId id="265" r:id="rId12"/>
    <p:sldId id="272"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3231DB-71DF-AA5E-4918-C6B520E8EE56}" name="Zaki Alam Pushan" initials="ZP" userId="S::zpushan2@unl.edu::4941062b-8bf7-4672-978b-1f1f846c9c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6FF"/>
    <a:srgbClr val="7A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23"/>
    <p:restoredTop sz="75850"/>
  </p:normalViewPr>
  <p:slideViewPr>
    <p:cSldViewPr snapToGrid="0">
      <p:cViewPr varScale="1">
        <p:scale>
          <a:sx n="63" d="100"/>
          <a:sy n="63" d="100"/>
        </p:scale>
        <p:origin x="7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37C16-8608-6A42-8D07-64FA185E1E0F}" type="datetimeFigureOut">
              <a:rPr kumimoji="1" lang="ja-JP" altLang="en-US" smtClean="0"/>
              <a:t>2025/7/25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C8284-8F75-BE46-B47D-A2E69ED53B1E}" type="slidenum">
              <a:rPr kumimoji="1" lang="ja-JP" altLang="en-US" smtClean="0"/>
              <a:t>‹#›</a:t>
            </a:fld>
            <a:endParaRPr kumimoji="1" lang="ja-JP" altLang="en-US"/>
          </a:p>
        </p:txBody>
      </p:sp>
    </p:spTree>
    <p:extLst>
      <p:ext uri="{BB962C8B-B14F-4D97-AF65-F5344CB8AC3E}">
        <p14:creationId xmlns:p14="http://schemas.microsoft.com/office/powerpoint/2010/main" val="17863460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b="0" i="0" u="none" strike="noStrike" dirty="0">
                <a:solidFill>
                  <a:srgbClr val="000000"/>
                </a:solidFill>
                <a:effectLst/>
                <a:latin typeface="-webkit-standard"/>
              </a:rPr>
              <a:t>Hello everyone. My name is Kana Fukazawa, and I’m from Hokkaido University in Japan.</a:t>
            </a:r>
            <a:br>
              <a:rPr lang="en-US" altLang="ja-JP" dirty="0"/>
            </a:br>
            <a:r>
              <a:rPr lang="en-US" altLang="ja-JP" b="0" i="0" u="none" strike="noStrike" dirty="0">
                <a:solidFill>
                  <a:srgbClr val="000000"/>
                </a:solidFill>
                <a:effectLst/>
                <a:latin typeface="-webkit-standard"/>
              </a:rPr>
              <a:t>This summer, I traveled over 5,000 miles to work on the development of 3D-printed graphene aerogels for PFAS removal from water.</a:t>
            </a:r>
            <a:endParaRPr lang="en-US" dirty="0"/>
          </a:p>
        </p:txBody>
      </p:sp>
      <p:sp>
        <p:nvSpPr>
          <p:cNvPr id="4" name="Slide Number Placeholder 3"/>
          <p:cNvSpPr>
            <a:spLocks noGrp="1"/>
          </p:cNvSpPr>
          <p:nvPr>
            <p:ph type="sldNum" sz="quarter" idx="5"/>
          </p:nvPr>
        </p:nvSpPr>
        <p:spPr/>
        <p:txBody>
          <a:bodyPr/>
          <a:lstStyle/>
          <a:p>
            <a:fld id="{6F2C8284-8F75-BE46-B47D-A2E69ED53B1E}" type="slidenum">
              <a:rPr kumimoji="1" lang="ja-JP" altLang="en-US" smtClean="0"/>
              <a:t>1</a:t>
            </a:fld>
            <a:endParaRPr kumimoji="1" lang="ja-JP" altLang="en-US"/>
          </a:p>
        </p:txBody>
      </p:sp>
    </p:spTree>
    <p:extLst>
      <p:ext uri="{BB962C8B-B14F-4D97-AF65-F5344CB8AC3E}">
        <p14:creationId xmlns:p14="http://schemas.microsoft.com/office/powerpoint/2010/main" val="264944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D83BD-519F-17F3-70E2-01C7157E84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B90EF7-AA05-27ED-7439-D8D9F82A29A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3B730A6-E3DB-2941-4E09-6ED70577C5E5}"/>
              </a:ext>
            </a:extLst>
          </p:cNvPr>
          <p:cNvSpPr>
            <a:spLocks noGrp="1"/>
          </p:cNvSpPr>
          <p:nvPr>
            <p:ph type="body" idx="1"/>
          </p:nvPr>
        </p:nvSpPr>
        <p:spPr/>
        <p:txBody>
          <a:bodyPr/>
          <a:lstStyle/>
          <a:p>
            <a:pPr algn="l"/>
            <a:r>
              <a:rPr lang="en-US" altLang="ja-JP" b="0" i="0" u="none" strike="noStrike" dirty="0">
                <a:solidFill>
                  <a:srgbClr val="000000"/>
                </a:solidFill>
                <a:effectLst/>
              </a:rPr>
              <a:t>We examined how different concentrations of </a:t>
            </a:r>
            <a:r>
              <a:rPr lang="en-US" altLang="ja-JP" b="1" i="0" u="none" strike="noStrike" dirty="0" err="1">
                <a:solidFill>
                  <a:srgbClr val="000000"/>
                </a:solidFill>
                <a:effectLst/>
              </a:rPr>
              <a:t>CaCl</a:t>
            </a:r>
            <a:r>
              <a:rPr lang="en-US" altLang="ja-JP" b="1" i="0" u="none" strike="noStrike" dirty="0">
                <a:solidFill>
                  <a:srgbClr val="000000"/>
                </a:solidFill>
                <a:effectLst/>
              </a:rPr>
              <a:t>₂</a:t>
            </a:r>
            <a:r>
              <a:rPr lang="en-US" altLang="ja-JP" b="0" i="0" u="none" strike="noStrike" dirty="0">
                <a:solidFill>
                  <a:srgbClr val="000000"/>
                </a:solidFill>
                <a:effectLst/>
              </a:rPr>
              <a:t> affect the removal of PFOA and PFOS by the graphene-polymer aerogels.</a:t>
            </a:r>
          </a:p>
          <a:p>
            <a:pPr algn="l"/>
            <a:r>
              <a:rPr lang="en-US" altLang="ja-JP" b="0" i="0" u="none" strike="noStrike" dirty="0">
                <a:solidFill>
                  <a:srgbClr val="000000"/>
                </a:solidFill>
                <a:effectLst/>
              </a:rPr>
              <a:t>We found that the </a:t>
            </a:r>
            <a:r>
              <a:rPr lang="en-US" altLang="ja-JP" b="1" i="0" u="none" strike="noStrike" dirty="0">
                <a:solidFill>
                  <a:srgbClr val="000000"/>
                </a:solidFill>
                <a:effectLst/>
              </a:rPr>
              <a:t>zeta potential decreased</a:t>
            </a:r>
            <a:r>
              <a:rPr lang="en-US" altLang="ja-JP" b="0" i="0" u="none" strike="noStrike" dirty="0">
                <a:solidFill>
                  <a:srgbClr val="000000"/>
                </a:solidFill>
                <a:effectLst/>
              </a:rPr>
              <a:t> as </a:t>
            </a:r>
            <a:r>
              <a:rPr lang="en-US" altLang="ja-JP" b="0" i="0" u="none" strike="noStrike" dirty="0" err="1">
                <a:solidFill>
                  <a:srgbClr val="000000"/>
                </a:solidFill>
                <a:effectLst/>
              </a:rPr>
              <a:t>CaCl</a:t>
            </a:r>
            <a:r>
              <a:rPr lang="en-US" altLang="ja-JP" b="0" i="0" u="none" strike="noStrike" dirty="0">
                <a:solidFill>
                  <a:srgbClr val="000000"/>
                </a:solidFill>
                <a:effectLst/>
              </a:rPr>
              <a:t>₂ concentration increased, indicating more charge screening.</a:t>
            </a:r>
            <a:br>
              <a:rPr lang="en-US" altLang="ja-JP" b="0" i="0" u="none" strike="noStrike" dirty="0">
                <a:solidFill>
                  <a:srgbClr val="000000"/>
                </a:solidFill>
                <a:effectLst/>
              </a:rPr>
            </a:br>
            <a:r>
              <a:rPr lang="en-US" altLang="ja-JP" b="0" i="0" u="none" strike="noStrike" dirty="0">
                <a:solidFill>
                  <a:srgbClr val="000000"/>
                </a:solidFill>
                <a:effectLst/>
              </a:rPr>
              <a:t>However, PFAS removal showed a different trend: it was </a:t>
            </a:r>
            <a:r>
              <a:rPr lang="en-US" altLang="ja-JP" b="1" i="0" u="none" strike="noStrike" dirty="0">
                <a:solidFill>
                  <a:srgbClr val="000000"/>
                </a:solidFill>
                <a:effectLst/>
              </a:rPr>
              <a:t>lowest at 0.3 mM</a:t>
            </a:r>
            <a:r>
              <a:rPr lang="en-US" altLang="ja-JP" b="0" i="0" u="none" strike="noStrike" dirty="0">
                <a:solidFill>
                  <a:srgbClr val="000000"/>
                </a:solidFill>
                <a:effectLst/>
              </a:rPr>
              <a:t> </a:t>
            </a:r>
            <a:r>
              <a:rPr lang="en-US" altLang="ja-JP" b="0" i="0" u="none" strike="noStrike" dirty="0" err="1">
                <a:solidFill>
                  <a:srgbClr val="000000"/>
                </a:solidFill>
                <a:effectLst/>
              </a:rPr>
              <a:t>CaCl</a:t>
            </a:r>
            <a:r>
              <a:rPr lang="en-US" altLang="ja-JP" b="0" i="0" u="none" strike="noStrike" dirty="0">
                <a:solidFill>
                  <a:srgbClr val="000000"/>
                </a:solidFill>
                <a:effectLst/>
              </a:rPr>
              <a:t>₂, then increased at higher concentrations.</a:t>
            </a:r>
            <a:br>
              <a:rPr lang="en-US" altLang="ja-JP" b="0" i="0" u="none" strike="noStrike" dirty="0">
                <a:solidFill>
                  <a:srgbClr val="000000"/>
                </a:solidFill>
                <a:effectLst/>
              </a:rPr>
            </a:br>
            <a:r>
              <a:rPr lang="en-US" altLang="ja-JP" b="0" i="0" u="none" strike="noStrike" dirty="0">
                <a:solidFill>
                  <a:srgbClr val="000000"/>
                </a:solidFill>
                <a:effectLst/>
              </a:rPr>
              <a:t>This suggests that </a:t>
            </a:r>
            <a:r>
              <a:rPr lang="en-US" altLang="ja-JP" b="1" i="0" u="none" strike="noStrike" dirty="0" err="1">
                <a:solidFill>
                  <a:srgbClr val="000000"/>
                </a:solidFill>
                <a:effectLst/>
              </a:rPr>
              <a:t>CaCl</a:t>
            </a:r>
            <a:r>
              <a:rPr lang="en-US" altLang="ja-JP" b="1" i="0" u="none" strike="noStrike" dirty="0">
                <a:solidFill>
                  <a:srgbClr val="000000"/>
                </a:solidFill>
                <a:effectLst/>
              </a:rPr>
              <a:t>₂ can form ionic bridges with PFAS molecules</a:t>
            </a:r>
            <a:r>
              <a:rPr lang="en-US" altLang="ja-JP" b="0" i="0" u="none" strike="noStrike" dirty="0">
                <a:solidFill>
                  <a:srgbClr val="000000"/>
                </a:solidFill>
                <a:effectLst/>
              </a:rPr>
              <a:t>, enhancing adsorption at higher concentrations.</a:t>
            </a:r>
          </a:p>
          <a:p>
            <a:pPr algn="l"/>
            <a:r>
              <a:rPr lang="en-US" altLang="ja-JP" b="0" i="0" u="none" strike="noStrike" dirty="0">
                <a:solidFill>
                  <a:srgbClr val="000000"/>
                </a:solidFill>
                <a:effectLst/>
              </a:rPr>
              <a:t>More detailed analysis is needed to fully understand this behavior.</a:t>
            </a:r>
          </a:p>
          <a:p>
            <a:endParaRPr kumimoji="1" lang="ja-JP" altLang="en-US"/>
          </a:p>
        </p:txBody>
      </p:sp>
      <p:sp>
        <p:nvSpPr>
          <p:cNvPr id="4" name="スライド番号プレースホルダー 3">
            <a:extLst>
              <a:ext uri="{FF2B5EF4-FFF2-40B4-BE49-F238E27FC236}">
                <a16:creationId xmlns:a16="http://schemas.microsoft.com/office/drawing/2014/main" id="{F1F003D1-75FE-2853-9EB2-AD39A136113A}"/>
              </a:ext>
            </a:extLst>
          </p:cNvPr>
          <p:cNvSpPr>
            <a:spLocks noGrp="1"/>
          </p:cNvSpPr>
          <p:nvPr>
            <p:ph type="sldNum" sz="quarter" idx="5"/>
          </p:nvPr>
        </p:nvSpPr>
        <p:spPr/>
        <p:txBody>
          <a:bodyPr/>
          <a:lstStyle/>
          <a:p>
            <a:fld id="{6F2C8284-8F75-BE46-B47D-A2E69ED53B1E}" type="slidenum">
              <a:rPr kumimoji="1" lang="ja-JP" altLang="en-US" smtClean="0"/>
              <a:t>10</a:t>
            </a:fld>
            <a:endParaRPr kumimoji="1" lang="ja-JP" altLang="en-US"/>
          </a:p>
        </p:txBody>
      </p:sp>
    </p:spTree>
    <p:extLst>
      <p:ext uri="{BB962C8B-B14F-4D97-AF65-F5344CB8AC3E}">
        <p14:creationId xmlns:p14="http://schemas.microsoft.com/office/powerpoint/2010/main" val="546933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b="1" i="0" u="none" strike="noStrike" dirty="0">
                <a:solidFill>
                  <a:srgbClr val="000000"/>
                </a:solidFill>
                <a:effectLst/>
              </a:rPr>
              <a:t>To summarize,</a:t>
            </a:r>
            <a:br>
              <a:rPr lang="en-US" altLang="ja-JP" b="0" i="0" u="none" strike="noStrike" dirty="0">
                <a:solidFill>
                  <a:srgbClr val="000000"/>
                </a:solidFill>
                <a:effectLst/>
              </a:rPr>
            </a:br>
            <a:r>
              <a:rPr lang="en-US" altLang="ja-JP" b="0" i="0" u="none" strike="noStrike" dirty="0">
                <a:solidFill>
                  <a:srgbClr val="000000"/>
                </a:solidFill>
                <a:effectLst/>
              </a:rPr>
              <a:t>PFAS are harmful, persistent pollutants—even in seawater.</a:t>
            </a:r>
            <a:br>
              <a:rPr lang="en-US" altLang="ja-JP" b="0" i="0" u="none" strike="noStrike" dirty="0">
                <a:solidFill>
                  <a:srgbClr val="000000"/>
                </a:solidFill>
                <a:effectLst/>
              </a:rPr>
            </a:br>
            <a:r>
              <a:rPr lang="en-US" altLang="ja-JP" b="0" i="0" u="none" strike="noStrike" dirty="0">
                <a:solidFill>
                  <a:srgbClr val="000000"/>
                </a:solidFill>
                <a:effectLst/>
              </a:rPr>
              <a:t>Graphene is a promising adsorbent, but in powder form, it’s hard to recover.</a:t>
            </a:r>
          </a:p>
          <a:p>
            <a:pPr algn="l"/>
            <a:r>
              <a:rPr lang="en-US" altLang="ja-JP" b="0" i="0" u="none" strike="noStrike" dirty="0">
                <a:solidFill>
                  <a:srgbClr val="000000"/>
                </a:solidFill>
                <a:effectLst/>
              </a:rPr>
              <a:t>So, we developed </a:t>
            </a:r>
            <a:r>
              <a:rPr lang="en-US" altLang="ja-JP" b="1" i="0" u="none" strike="noStrike" dirty="0">
                <a:solidFill>
                  <a:srgbClr val="000000"/>
                </a:solidFill>
                <a:effectLst/>
              </a:rPr>
              <a:t>3D-printed graphene-biopolymer aerogels</a:t>
            </a:r>
            <a:r>
              <a:rPr lang="en-US" altLang="ja-JP" b="0" i="0" u="none" strike="noStrike" dirty="0">
                <a:solidFill>
                  <a:srgbClr val="000000"/>
                </a:solidFill>
                <a:effectLst/>
              </a:rPr>
              <a:t> that are </a:t>
            </a:r>
            <a:r>
              <a:rPr lang="en-US" altLang="ja-JP" b="1" i="0" u="none" strike="noStrike" dirty="0">
                <a:solidFill>
                  <a:srgbClr val="000000"/>
                </a:solidFill>
                <a:effectLst/>
              </a:rPr>
              <a:t>stable, reusable, and effective in water</a:t>
            </a:r>
            <a:r>
              <a:rPr lang="en-US" altLang="ja-JP" b="0" i="0" u="none" strike="noStrike" dirty="0">
                <a:solidFill>
                  <a:srgbClr val="000000"/>
                </a:solidFill>
                <a:effectLst/>
              </a:rPr>
              <a:t>.</a:t>
            </a:r>
            <a:br>
              <a:rPr lang="en-US" altLang="ja-JP" b="0" i="0" u="none" strike="noStrike" dirty="0">
                <a:solidFill>
                  <a:srgbClr val="000000"/>
                </a:solidFill>
                <a:effectLst/>
              </a:rPr>
            </a:br>
            <a:r>
              <a:rPr lang="en-US" altLang="ja-JP" b="1" i="0" u="none" strike="noStrike" dirty="0">
                <a:solidFill>
                  <a:srgbClr val="000000"/>
                </a:solidFill>
                <a:effectLst/>
              </a:rPr>
              <a:t>Nano-CT</a:t>
            </a:r>
            <a:r>
              <a:rPr lang="en-US" altLang="ja-JP" b="0" i="0" u="none" strike="noStrike" dirty="0">
                <a:solidFill>
                  <a:srgbClr val="000000"/>
                </a:solidFill>
                <a:effectLst/>
              </a:rPr>
              <a:t> showed their </a:t>
            </a:r>
            <a:r>
              <a:rPr lang="en-US" altLang="ja-JP" b="1" i="0" u="none" strike="noStrike" dirty="0">
                <a:solidFill>
                  <a:srgbClr val="000000"/>
                </a:solidFill>
                <a:effectLst/>
              </a:rPr>
              <a:t>highly porous structure</a:t>
            </a:r>
            <a:r>
              <a:rPr lang="en-US" altLang="ja-JP" b="0" i="0" u="none" strike="noStrike" dirty="0">
                <a:solidFill>
                  <a:srgbClr val="000000"/>
                </a:solidFill>
                <a:effectLst/>
              </a:rPr>
              <a:t>, which supports PFAS diffusion.</a:t>
            </a:r>
            <a:br>
              <a:rPr lang="en-US" altLang="ja-JP" b="0" i="0" u="none" strike="noStrike" dirty="0">
                <a:solidFill>
                  <a:srgbClr val="000000"/>
                </a:solidFill>
                <a:effectLst/>
              </a:rPr>
            </a:br>
            <a:r>
              <a:rPr lang="en-US" altLang="ja-JP" b="0" i="0" u="none" strike="noStrike" dirty="0">
                <a:solidFill>
                  <a:srgbClr val="000000"/>
                </a:solidFill>
                <a:effectLst/>
              </a:rPr>
              <a:t>In our tests, </a:t>
            </a:r>
            <a:r>
              <a:rPr lang="en-US" altLang="ja-JP" b="1" i="0" u="none" strike="noStrike" dirty="0">
                <a:solidFill>
                  <a:srgbClr val="000000"/>
                </a:solidFill>
                <a:effectLst/>
              </a:rPr>
              <a:t>PFOS was removed more efficiently than PFOA</a:t>
            </a:r>
            <a:r>
              <a:rPr lang="en-US" altLang="ja-JP" b="0" i="0" u="none" strike="noStrike" dirty="0">
                <a:solidFill>
                  <a:srgbClr val="000000"/>
                </a:solidFill>
                <a:effectLst/>
              </a:rPr>
              <a:t>, likely due to its greater hydrophobicity.</a:t>
            </a:r>
          </a:p>
          <a:p>
            <a:pPr algn="l"/>
            <a:r>
              <a:rPr lang="en-US" altLang="ja-JP" b="1" i="0" u="none" strike="noStrike" dirty="0">
                <a:solidFill>
                  <a:srgbClr val="000000"/>
                </a:solidFill>
                <a:effectLst/>
              </a:rPr>
              <a:t>For future work,</a:t>
            </a:r>
            <a:br>
              <a:rPr lang="en-US" altLang="ja-JP" b="0" i="0" u="none" strike="noStrike" dirty="0">
                <a:solidFill>
                  <a:srgbClr val="000000"/>
                </a:solidFill>
                <a:effectLst/>
              </a:rPr>
            </a:br>
            <a:r>
              <a:rPr lang="en-US" altLang="ja-JP" b="0" i="0" u="none" strike="noStrike" dirty="0">
                <a:solidFill>
                  <a:srgbClr val="000000"/>
                </a:solidFill>
                <a:effectLst/>
              </a:rPr>
              <a:t>we plan to analyze time-dependent adsorption, study PFAS–calcium interactions,</a:t>
            </a:r>
            <a:br>
              <a:rPr lang="en-US" altLang="ja-JP" b="0" i="0" u="none" strike="noStrike" dirty="0">
                <a:solidFill>
                  <a:srgbClr val="000000"/>
                </a:solidFill>
                <a:effectLst/>
              </a:rPr>
            </a:br>
            <a:r>
              <a:rPr lang="en-US" altLang="ja-JP" b="0" i="0" u="none" strike="noStrike" dirty="0">
                <a:solidFill>
                  <a:srgbClr val="000000"/>
                </a:solidFill>
                <a:effectLst/>
              </a:rPr>
              <a:t>and test the aerogels under </a:t>
            </a:r>
            <a:r>
              <a:rPr lang="en-US" altLang="ja-JP" b="1" i="0" u="none" strike="noStrike" dirty="0">
                <a:solidFill>
                  <a:srgbClr val="000000"/>
                </a:solidFill>
                <a:effectLst/>
              </a:rPr>
              <a:t>higher salt and different water chemistries</a:t>
            </a:r>
            <a:r>
              <a:rPr lang="en-US" altLang="ja-JP" b="0" i="0" u="none" strike="noStrike" dirty="0">
                <a:solidFill>
                  <a:srgbClr val="000000"/>
                </a:solidFill>
                <a:effectLst/>
              </a:rPr>
              <a:t>.</a:t>
            </a:r>
            <a:br>
              <a:rPr lang="en-US" altLang="ja-JP" b="0" i="0" u="none" strike="noStrike" dirty="0">
                <a:solidFill>
                  <a:srgbClr val="000000"/>
                </a:solidFill>
                <a:effectLst/>
              </a:rPr>
            </a:br>
            <a:r>
              <a:rPr lang="en-US" altLang="ja-JP" b="0" i="0" u="none" strike="noStrike" dirty="0">
                <a:solidFill>
                  <a:srgbClr val="000000"/>
                </a:solidFill>
                <a:effectLst/>
              </a:rPr>
              <a:t>With more time, these steps will help clarify the removal mechanisms.</a:t>
            </a:r>
          </a:p>
        </p:txBody>
      </p:sp>
      <p:sp>
        <p:nvSpPr>
          <p:cNvPr id="4" name="スライド番号プレースホルダー 3"/>
          <p:cNvSpPr>
            <a:spLocks noGrp="1"/>
          </p:cNvSpPr>
          <p:nvPr>
            <p:ph type="sldNum" sz="quarter" idx="5"/>
          </p:nvPr>
        </p:nvSpPr>
        <p:spPr/>
        <p:txBody>
          <a:bodyPr/>
          <a:lstStyle/>
          <a:p>
            <a:fld id="{6F2C8284-8F75-BE46-B47D-A2E69ED53B1E}" type="slidenum">
              <a:rPr kumimoji="1" lang="ja-JP" altLang="en-US" smtClean="0"/>
              <a:t>11</a:t>
            </a:fld>
            <a:endParaRPr kumimoji="1" lang="ja-JP" altLang="en-US"/>
          </a:p>
        </p:txBody>
      </p:sp>
    </p:spTree>
    <p:extLst>
      <p:ext uri="{BB962C8B-B14F-4D97-AF65-F5344CB8AC3E}">
        <p14:creationId xmlns:p14="http://schemas.microsoft.com/office/powerpoint/2010/main" val="1797366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Thank you so much for listening.</a:t>
            </a:r>
          </a:p>
          <a:p>
            <a:endParaRPr kumimoji="1" lang="en-US" altLang="ja-JP" dirty="0"/>
          </a:p>
        </p:txBody>
      </p:sp>
      <p:sp>
        <p:nvSpPr>
          <p:cNvPr id="4" name="スライド番号プレースホルダー 3"/>
          <p:cNvSpPr>
            <a:spLocks noGrp="1"/>
          </p:cNvSpPr>
          <p:nvPr>
            <p:ph type="sldNum" sz="quarter" idx="5"/>
          </p:nvPr>
        </p:nvSpPr>
        <p:spPr/>
        <p:txBody>
          <a:bodyPr/>
          <a:lstStyle/>
          <a:p>
            <a:fld id="{6F2C8284-8F75-BE46-B47D-A2E69ED53B1E}" type="slidenum">
              <a:rPr kumimoji="1" lang="ja-JP" altLang="en-US" smtClean="0"/>
              <a:t>12</a:t>
            </a:fld>
            <a:endParaRPr kumimoji="1" lang="ja-JP" altLang="en-US"/>
          </a:p>
        </p:txBody>
      </p:sp>
    </p:spTree>
    <p:extLst>
      <p:ext uri="{BB962C8B-B14F-4D97-AF65-F5344CB8AC3E}">
        <p14:creationId xmlns:p14="http://schemas.microsoft.com/office/powerpoint/2010/main" val="71252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PFAS stands for per- and polyfluoroalkyl substances. They are a group of more than 15 thousand synthetic chemicals. Here, you can see two of the highly used PFAS compounds: PFOA and PFOS. As you can see these compounds have strong carbon-fluorine bonds. On top of that, the carbon chain is hydrophobic, and the terminal functional group is hydrophilic. These characteristics makes them extremely stable and hard to break down. </a:t>
            </a:r>
          </a:p>
          <a:p>
            <a:r>
              <a:rPr kumimoji="1" lang="en-US" altLang="ja-JP" dirty="0"/>
              <a:t>They have been widely used in many products, such as non-stick cookware and firefighting foams.</a:t>
            </a:r>
          </a:p>
          <a:p>
            <a:r>
              <a:rPr kumimoji="1" lang="en-US" altLang="ja-JP" dirty="0"/>
              <a:t>Because of their stability, they persist in the environment and don’t degrade easily- that’s why they’re often called ‘forever chemicals.’</a:t>
            </a:r>
          </a:p>
          <a:p>
            <a:r>
              <a:rPr kumimoji="1" lang="en-US" altLang="ja-JP" dirty="0"/>
              <a:t>PFAS can accumulate in water, soil, and even in the human body, causing serious health concerns like water pollution, cancer,  and endocrine disruption.</a:t>
            </a:r>
            <a:endParaRPr kumimoji="1" lang="ja-JP" altLang="en-US" dirty="0"/>
          </a:p>
        </p:txBody>
      </p:sp>
      <p:sp>
        <p:nvSpPr>
          <p:cNvPr id="4" name="スライド番号プレースホルダー 3"/>
          <p:cNvSpPr>
            <a:spLocks noGrp="1"/>
          </p:cNvSpPr>
          <p:nvPr>
            <p:ph type="sldNum" sz="quarter" idx="5"/>
          </p:nvPr>
        </p:nvSpPr>
        <p:spPr/>
        <p:txBody>
          <a:bodyPr/>
          <a:lstStyle/>
          <a:p>
            <a:fld id="{6F2C8284-8F75-BE46-B47D-A2E69ED53B1E}" type="slidenum">
              <a:rPr kumimoji="1" lang="ja-JP" altLang="en-US" smtClean="0"/>
              <a:t>2</a:t>
            </a:fld>
            <a:endParaRPr kumimoji="1" lang="ja-JP" altLang="en-US"/>
          </a:p>
        </p:txBody>
      </p:sp>
    </p:spTree>
    <p:extLst>
      <p:ext uri="{BB962C8B-B14F-4D97-AF65-F5344CB8AC3E}">
        <p14:creationId xmlns:p14="http://schemas.microsoft.com/office/powerpoint/2010/main" val="56666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1FE0D-1E72-DBC7-CEA4-8D7C2B0C29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074975-2743-633E-D643-481C64A3807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1EB1648-FFE1-01E1-ACFF-D0655A4C5E89}"/>
              </a:ext>
            </a:extLst>
          </p:cNvPr>
          <p:cNvSpPr>
            <a:spLocks noGrp="1"/>
          </p:cNvSpPr>
          <p:nvPr>
            <p:ph type="body" idx="1"/>
          </p:nvPr>
        </p:nvSpPr>
        <p:spPr/>
        <p:txBody>
          <a:bodyPr/>
          <a:lstStyle/>
          <a:p>
            <a:r>
              <a:rPr lang="en-US" altLang="ja-JP" b="0" i="0" u="none" strike="noStrike" dirty="0">
                <a:solidFill>
                  <a:srgbClr val="000000"/>
                </a:solidFill>
                <a:effectLst/>
                <a:latin typeface="-webkit-standard"/>
              </a:rPr>
              <a:t>PFAS is not only a problem in fresh and drinking water—it also spreads into the ocean. That’s especially important in coastal areas like San Diego. And because salt can influence how PFAS interacts with adsorbents, we tested our aerogels under different salts with different concentrations.</a:t>
            </a:r>
            <a:endParaRPr kumimoji="1" lang="ja-JP" altLang="en-US" dirty="0"/>
          </a:p>
        </p:txBody>
      </p:sp>
      <p:sp>
        <p:nvSpPr>
          <p:cNvPr id="4" name="スライド番号プレースホルダー 3">
            <a:extLst>
              <a:ext uri="{FF2B5EF4-FFF2-40B4-BE49-F238E27FC236}">
                <a16:creationId xmlns:a16="http://schemas.microsoft.com/office/drawing/2014/main" id="{34B209C7-A5A8-117D-7B44-997B795A461E}"/>
              </a:ext>
            </a:extLst>
          </p:cNvPr>
          <p:cNvSpPr>
            <a:spLocks noGrp="1"/>
          </p:cNvSpPr>
          <p:nvPr>
            <p:ph type="sldNum" sz="quarter" idx="5"/>
          </p:nvPr>
        </p:nvSpPr>
        <p:spPr/>
        <p:txBody>
          <a:bodyPr/>
          <a:lstStyle/>
          <a:p>
            <a:fld id="{6F2C8284-8F75-BE46-B47D-A2E69ED53B1E}" type="slidenum">
              <a:rPr kumimoji="1" lang="ja-JP" altLang="en-US" smtClean="0"/>
              <a:t>3</a:t>
            </a:fld>
            <a:endParaRPr kumimoji="1" lang="ja-JP" altLang="en-US"/>
          </a:p>
        </p:txBody>
      </p:sp>
    </p:spTree>
    <p:extLst>
      <p:ext uri="{BB962C8B-B14F-4D97-AF65-F5344CB8AC3E}">
        <p14:creationId xmlns:p14="http://schemas.microsoft.com/office/powerpoint/2010/main" val="161168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 remove PFAS from water, we focused on using graphene. Graphene has a high specific surface area, which allows it to adsorb contaminations through electrostatic and hydrophobic interactions. </a:t>
            </a:r>
            <a:r>
              <a:rPr lang="en-US" altLang="ja-JP" b="0" i="0" u="none" strike="noStrike" dirty="0">
                <a:solidFill>
                  <a:srgbClr val="000000"/>
                </a:solidFill>
                <a:effectLst/>
                <a:latin typeface="-webkit-standard"/>
              </a:rPr>
              <a:t>However, powdered graphene can disperse in water, making it hard to separate and reuse.</a:t>
            </a:r>
          </a:p>
          <a:p>
            <a:r>
              <a:rPr kumimoji="1" lang="en-US" altLang="ja-JP" dirty="0"/>
              <a:t>So, we processed graphene into a 3D porous structure, called an aerogel. Aerogels are </a:t>
            </a:r>
            <a:r>
              <a:rPr lang="en-US" altLang="ja-JP" b="0" i="0" u="none" strike="noStrike" dirty="0">
                <a:solidFill>
                  <a:srgbClr val="000000"/>
                </a:solidFill>
                <a:effectLst/>
                <a:latin typeface="-webkit-standard"/>
              </a:rPr>
              <a:t>lightweight, porous solid structures made by replacing the liquid in a gel with air while keeping its structure.</a:t>
            </a:r>
            <a:br>
              <a:rPr lang="en-US" altLang="ja-JP" dirty="0"/>
            </a:br>
            <a:r>
              <a:rPr lang="en-US" altLang="ja-JP" b="0" i="0" u="none" strike="noStrike" dirty="0">
                <a:solidFill>
                  <a:srgbClr val="000000"/>
                </a:solidFill>
                <a:effectLst/>
                <a:latin typeface="-webkit-standard"/>
              </a:rPr>
              <a:t>These </a:t>
            </a:r>
            <a:r>
              <a:rPr lang="en-US" altLang="ja-JP" b="1" i="0" u="none" strike="noStrike" dirty="0">
                <a:solidFill>
                  <a:srgbClr val="000000"/>
                </a:solidFill>
                <a:effectLst/>
              </a:rPr>
              <a:t>mechanically stable 3D structures</a:t>
            </a:r>
            <a:r>
              <a:rPr lang="en-US" altLang="ja-JP" b="0" i="0" u="none" strike="noStrike" dirty="0">
                <a:solidFill>
                  <a:srgbClr val="000000"/>
                </a:solidFill>
                <a:effectLst/>
                <a:latin typeface="-webkit-standard"/>
              </a:rPr>
              <a:t> are ideal for pollutant removal and can be </a:t>
            </a:r>
            <a:r>
              <a:rPr lang="en-US" altLang="ja-JP" b="1" i="0" u="none" strike="noStrike" dirty="0">
                <a:solidFill>
                  <a:srgbClr val="000000"/>
                </a:solidFill>
                <a:effectLst/>
              </a:rPr>
              <a:t>easily recovered and reused</a:t>
            </a:r>
            <a:r>
              <a:rPr lang="en-US" altLang="ja-JP" b="0" i="0" u="none" strike="noStrike" dirty="0">
                <a:solidFill>
                  <a:srgbClr val="000000"/>
                </a:solidFill>
                <a:effectLst/>
                <a:latin typeface="-webkit-standard"/>
              </a:rPr>
              <a:t> in water treatment.</a:t>
            </a:r>
            <a:endParaRPr kumimoji="1" lang="en-US" altLang="ja-JP" dirty="0"/>
          </a:p>
        </p:txBody>
      </p:sp>
      <p:sp>
        <p:nvSpPr>
          <p:cNvPr id="4" name="スライド番号プレースホルダー 3"/>
          <p:cNvSpPr>
            <a:spLocks noGrp="1"/>
          </p:cNvSpPr>
          <p:nvPr>
            <p:ph type="sldNum" sz="quarter" idx="5"/>
          </p:nvPr>
        </p:nvSpPr>
        <p:spPr/>
        <p:txBody>
          <a:bodyPr/>
          <a:lstStyle/>
          <a:p>
            <a:fld id="{6F2C8284-8F75-BE46-B47D-A2E69ED53B1E}" type="slidenum">
              <a:rPr kumimoji="1" lang="ja-JP" altLang="en-US" smtClean="0"/>
              <a:t>4</a:t>
            </a:fld>
            <a:endParaRPr kumimoji="1" lang="ja-JP" altLang="en-US"/>
          </a:p>
        </p:txBody>
      </p:sp>
    </p:spTree>
    <p:extLst>
      <p:ext uri="{BB962C8B-B14F-4D97-AF65-F5344CB8AC3E}">
        <p14:creationId xmlns:p14="http://schemas.microsoft.com/office/powerpoint/2010/main" val="181264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Since graphene ink alone is hard to print and unstable in water, we added polydopamine and BSA.</a:t>
            </a:r>
            <a:br>
              <a:rPr lang="en-US" altLang="ja-JP" dirty="0"/>
            </a:br>
            <a:r>
              <a:rPr lang="en-US" altLang="ja-JP" dirty="0"/>
              <a:t>They help with viscosity, printability, water stability—and even improve PFAS removal.</a:t>
            </a:r>
          </a:p>
          <a:p>
            <a:endParaRPr kumimoji="1" lang="en-US" altLang="ja-JP" dirty="0"/>
          </a:p>
        </p:txBody>
      </p:sp>
      <p:sp>
        <p:nvSpPr>
          <p:cNvPr id="4" name="スライド番号プレースホルダー 3"/>
          <p:cNvSpPr>
            <a:spLocks noGrp="1"/>
          </p:cNvSpPr>
          <p:nvPr>
            <p:ph type="sldNum" sz="quarter" idx="5"/>
          </p:nvPr>
        </p:nvSpPr>
        <p:spPr/>
        <p:txBody>
          <a:bodyPr/>
          <a:lstStyle/>
          <a:p>
            <a:fld id="{6F2C8284-8F75-BE46-B47D-A2E69ED53B1E}" type="slidenum">
              <a:rPr kumimoji="1" lang="ja-JP" altLang="en-US" smtClean="0"/>
              <a:t>5</a:t>
            </a:fld>
            <a:endParaRPr kumimoji="1" lang="ja-JP" altLang="en-US"/>
          </a:p>
        </p:txBody>
      </p:sp>
    </p:spTree>
    <p:extLst>
      <p:ext uri="{BB962C8B-B14F-4D97-AF65-F5344CB8AC3E}">
        <p14:creationId xmlns:p14="http://schemas.microsoft.com/office/powerpoint/2010/main" val="96630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Based on this background, my research has three objectives. </a:t>
            </a:r>
          </a:p>
          <a:p>
            <a:r>
              <a:rPr kumimoji="1" lang="en-US" altLang="ja-JP" dirty="0"/>
              <a:t>First, to 3d print the graphene-polymer aerogels.</a:t>
            </a:r>
          </a:p>
          <a:p>
            <a:r>
              <a:rPr kumimoji="1" lang="en-US" altLang="ja-JP" dirty="0"/>
              <a:t>Next, evaluate how effective the graphene-polymer aerogels are in removing PFAS in different salt concentration.</a:t>
            </a:r>
          </a:p>
          <a:p>
            <a:r>
              <a:rPr kumimoji="1" lang="en-US" altLang="ja-JP" dirty="0"/>
              <a:t>lastly, to understand the removal mechanism-</a:t>
            </a:r>
          </a:p>
          <a:p>
            <a:r>
              <a:rPr kumimoji="1" lang="en-US" altLang="ja-JP" dirty="0"/>
              <a:t>In Other words, how these aerogels interact with PFAS molecules and what factors influence the process.</a:t>
            </a:r>
          </a:p>
        </p:txBody>
      </p:sp>
      <p:sp>
        <p:nvSpPr>
          <p:cNvPr id="4" name="スライド番号プレースホルダー 3"/>
          <p:cNvSpPr>
            <a:spLocks noGrp="1"/>
          </p:cNvSpPr>
          <p:nvPr>
            <p:ph type="sldNum" sz="quarter" idx="5"/>
          </p:nvPr>
        </p:nvSpPr>
        <p:spPr/>
        <p:txBody>
          <a:bodyPr/>
          <a:lstStyle/>
          <a:p>
            <a:fld id="{6F2C8284-8F75-BE46-B47D-A2E69ED53B1E}" type="slidenum">
              <a:rPr kumimoji="1" lang="ja-JP" altLang="en-US" smtClean="0"/>
              <a:t>6</a:t>
            </a:fld>
            <a:endParaRPr kumimoji="1" lang="ja-JP" altLang="en-US"/>
          </a:p>
        </p:txBody>
      </p:sp>
    </p:spTree>
    <p:extLst>
      <p:ext uri="{BB962C8B-B14F-4D97-AF65-F5344CB8AC3E}">
        <p14:creationId xmlns:p14="http://schemas.microsoft.com/office/powerpoint/2010/main" val="4072942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6FD74-87FC-E518-3FAC-6962BB9FC7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822597C-E47B-0EAA-4F1B-15EAB63E51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C279667-9CAB-BF82-13B5-66596F481004}"/>
              </a:ext>
            </a:extLst>
          </p:cNvPr>
          <p:cNvSpPr>
            <a:spLocks noGrp="1"/>
          </p:cNvSpPr>
          <p:nvPr>
            <p:ph type="body" idx="1"/>
          </p:nvPr>
        </p:nvSpPr>
        <p:spPr/>
        <p:txBody>
          <a:bodyPr/>
          <a:lstStyle/>
          <a:p>
            <a:r>
              <a:rPr lang="en-US" altLang="ja-JP" b="0" i="0" u="none" strike="noStrike" dirty="0">
                <a:solidFill>
                  <a:srgbClr val="000000"/>
                </a:solidFill>
                <a:effectLst/>
                <a:latin typeface="-webkit-standard"/>
              </a:rPr>
              <a:t>First, I prepared a </a:t>
            </a:r>
            <a:r>
              <a:rPr lang="en-US" altLang="ja-JP" b="1" i="0" u="none" strike="noStrike" dirty="0">
                <a:solidFill>
                  <a:srgbClr val="000000"/>
                </a:solidFill>
                <a:effectLst/>
              </a:rPr>
              <a:t>graphene-polymer gel</a:t>
            </a:r>
            <a:r>
              <a:rPr lang="en-US" altLang="ja-JP" b="0" i="0" u="none" strike="noStrike" dirty="0">
                <a:solidFill>
                  <a:srgbClr val="000000"/>
                </a:solidFill>
                <a:effectLst/>
                <a:latin typeface="-webkit-standard"/>
              </a:rPr>
              <a:t> using GO, PDA, and BSA.</a:t>
            </a:r>
            <a:br>
              <a:rPr lang="en-US" altLang="ja-JP" dirty="0"/>
            </a:br>
            <a:r>
              <a:rPr lang="en-US" altLang="ja-JP" b="0" i="0" u="none" strike="noStrike" dirty="0">
                <a:solidFill>
                  <a:srgbClr val="000000"/>
                </a:solidFill>
                <a:effectLst/>
                <a:latin typeface="-webkit-standard"/>
              </a:rPr>
              <a:t>This gel was then </a:t>
            </a:r>
            <a:r>
              <a:rPr lang="en-US" altLang="ja-JP" b="1" i="0" u="none" strike="noStrike" dirty="0">
                <a:solidFill>
                  <a:srgbClr val="000000"/>
                </a:solidFill>
                <a:effectLst/>
              </a:rPr>
              <a:t>3D printed</a:t>
            </a:r>
            <a:r>
              <a:rPr lang="en-US" altLang="ja-JP" b="0" i="0" u="none" strike="noStrike" dirty="0">
                <a:solidFill>
                  <a:srgbClr val="000000"/>
                </a:solidFill>
                <a:effectLst/>
                <a:latin typeface="-webkit-standard"/>
              </a:rPr>
              <a:t> into designed shapes,</a:t>
            </a:r>
            <a:br>
              <a:rPr lang="en-US" altLang="ja-JP" dirty="0"/>
            </a:br>
            <a:r>
              <a:rPr lang="en-US" altLang="ja-JP" b="1" i="0" u="none" strike="noStrike" dirty="0">
                <a:solidFill>
                  <a:srgbClr val="000000"/>
                </a:solidFill>
                <a:effectLst/>
              </a:rPr>
              <a:t>freeze-dried</a:t>
            </a:r>
            <a:r>
              <a:rPr lang="en-US" altLang="ja-JP" b="0" i="0" u="none" strike="noStrike" dirty="0">
                <a:solidFill>
                  <a:srgbClr val="000000"/>
                </a:solidFill>
                <a:effectLst/>
                <a:latin typeface="-webkit-standard"/>
              </a:rPr>
              <a:t>, and </a:t>
            </a:r>
            <a:r>
              <a:rPr lang="en-US" altLang="ja-JP" b="1" i="0" u="none" strike="noStrike" dirty="0">
                <a:solidFill>
                  <a:srgbClr val="000000"/>
                </a:solidFill>
                <a:effectLst/>
              </a:rPr>
              <a:t>thermally cured</a:t>
            </a:r>
            <a:r>
              <a:rPr lang="en-US" altLang="ja-JP" b="0" i="0" u="none" strike="noStrike" dirty="0">
                <a:solidFill>
                  <a:srgbClr val="000000"/>
                </a:solidFill>
                <a:effectLst/>
                <a:latin typeface="-webkit-standard"/>
              </a:rPr>
              <a:t> to produce the final </a:t>
            </a:r>
            <a:r>
              <a:rPr lang="en-US" altLang="ja-JP" b="1" i="0" u="none" strike="noStrike" dirty="0">
                <a:solidFill>
                  <a:srgbClr val="000000"/>
                </a:solidFill>
                <a:effectLst/>
              </a:rPr>
              <a:t>aerogels</a:t>
            </a:r>
            <a:r>
              <a:rPr lang="en-US" altLang="ja-JP" b="0" i="0" u="none" strike="noStrike" dirty="0">
                <a:solidFill>
                  <a:srgbClr val="000000"/>
                </a:solidFill>
                <a:effectLst/>
                <a:latin typeface="-webkit-standard"/>
              </a:rPr>
              <a:t>.</a:t>
            </a:r>
          </a:p>
          <a:p>
            <a:r>
              <a:rPr lang="en-US" altLang="ja-JP" b="0" i="0" u="none" strike="noStrike" dirty="0">
                <a:solidFill>
                  <a:srgbClr val="000000"/>
                </a:solidFill>
                <a:effectLst/>
                <a:latin typeface="-webkit-standard"/>
              </a:rPr>
              <a:t>We used Nano-CT to confirm the aerogel’s porous structure, which helps PFAS diffusion and adsorption. I have a small video from the nano CT. where you can see the interconnected pores inside the aerogel. </a:t>
            </a:r>
          </a:p>
        </p:txBody>
      </p:sp>
      <p:sp>
        <p:nvSpPr>
          <p:cNvPr id="4" name="スライド番号プレースホルダー 3">
            <a:extLst>
              <a:ext uri="{FF2B5EF4-FFF2-40B4-BE49-F238E27FC236}">
                <a16:creationId xmlns:a16="http://schemas.microsoft.com/office/drawing/2014/main" id="{D5DC2423-4208-7A38-602F-56A0E5F7559F}"/>
              </a:ext>
            </a:extLst>
          </p:cNvPr>
          <p:cNvSpPr>
            <a:spLocks noGrp="1"/>
          </p:cNvSpPr>
          <p:nvPr>
            <p:ph type="sldNum" sz="quarter" idx="5"/>
          </p:nvPr>
        </p:nvSpPr>
        <p:spPr/>
        <p:txBody>
          <a:bodyPr/>
          <a:lstStyle/>
          <a:p>
            <a:fld id="{6F2C8284-8F75-BE46-B47D-A2E69ED53B1E}" type="slidenum">
              <a:rPr kumimoji="1" lang="ja-JP" altLang="en-US" smtClean="0"/>
              <a:t>7</a:t>
            </a:fld>
            <a:endParaRPr kumimoji="1" lang="ja-JP" altLang="en-US"/>
          </a:p>
        </p:txBody>
      </p:sp>
    </p:spTree>
    <p:extLst>
      <p:ext uri="{BB962C8B-B14F-4D97-AF65-F5344CB8AC3E}">
        <p14:creationId xmlns:p14="http://schemas.microsoft.com/office/powerpoint/2010/main" val="198793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u="none" strike="noStrike" dirty="0">
                <a:solidFill>
                  <a:srgbClr val="000000"/>
                </a:solidFill>
                <a:effectLst/>
                <a:latin typeface="-webkit-standard"/>
              </a:rPr>
              <a:t>For the batch adsorption test, we prepared 0.1 ppm PFAS solutions from methanol stocks. This lower concentrations are selected for environmental relevancy. </a:t>
            </a:r>
            <a:br>
              <a:rPr lang="en-US" altLang="ja-JP" dirty="0"/>
            </a:br>
            <a:r>
              <a:rPr lang="en-US" altLang="ja-JP" b="0" i="0" u="none" strike="noStrike" dirty="0">
                <a:solidFill>
                  <a:srgbClr val="000000"/>
                </a:solidFill>
                <a:effectLst/>
                <a:latin typeface="-webkit-standard"/>
              </a:rPr>
              <a:t>We added the aerogels into the vials and shook them.</a:t>
            </a:r>
            <a:br>
              <a:rPr lang="en-US" altLang="ja-JP" dirty="0"/>
            </a:br>
            <a:r>
              <a:rPr lang="en-US" altLang="ja-JP" b="0" i="0" u="none" strike="noStrike" dirty="0">
                <a:solidFill>
                  <a:srgbClr val="000000"/>
                </a:solidFill>
                <a:effectLst/>
                <a:latin typeface="-webkit-standard"/>
              </a:rPr>
              <a:t>Samples were taken at different time intervals and stored at 4°C for LC-MS analysis.</a:t>
            </a:r>
            <a:endParaRPr kumimoji="1" lang="ja-JP" altLang="en-US" dirty="0"/>
          </a:p>
        </p:txBody>
      </p:sp>
      <p:sp>
        <p:nvSpPr>
          <p:cNvPr id="4" name="スライド番号プレースホルダー 3"/>
          <p:cNvSpPr>
            <a:spLocks noGrp="1"/>
          </p:cNvSpPr>
          <p:nvPr>
            <p:ph type="sldNum" sz="quarter" idx="5"/>
          </p:nvPr>
        </p:nvSpPr>
        <p:spPr/>
        <p:txBody>
          <a:bodyPr/>
          <a:lstStyle/>
          <a:p>
            <a:fld id="{6F2C8284-8F75-BE46-B47D-A2E69ED53B1E}" type="slidenum">
              <a:rPr kumimoji="1" lang="ja-JP" altLang="en-US" smtClean="0"/>
              <a:t>8</a:t>
            </a:fld>
            <a:endParaRPr kumimoji="1" lang="ja-JP" altLang="en-US"/>
          </a:p>
        </p:txBody>
      </p:sp>
    </p:spTree>
    <p:extLst>
      <p:ext uri="{BB962C8B-B14F-4D97-AF65-F5344CB8AC3E}">
        <p14:creationId xmlns:p14="http://schemas.microsoft.com/office/powerpoint/2010/main" val="2531002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b="0" i="0" u="none" strike="noStrike" dirty="0">
                <a:solidFill>
                  <a:srgbClr val="000000"/>
                </a:solidFill>
                <a:effectLst/>
              </a:rPr>
              <a:t>We evaluated the performance of the graphene-polymer aerogels for removing </a:t>
            </a:r>
            <a:r>
              <a:rPr lang="en-US" altLang="ja-JP" b="1" i="0" u="none" strike="noStrike" dirty="0">
                <a:solidFill>
                  <a:srgbClr val="000000"/>
                </a:solidFill>
                <a:effectLst/>
              </a:rPr>
              <a:t>PFOA and PFOS</a:t>
            </a:r>
            <a:r>
              <a:rPr lang="en-US" altLang="ja-JP" b="0" i="0" u="none" strike="noStrike" dirty="0">
                <a:solidFill>
                  <a:srgbClr val="000000"/>
                </a:solidFill>
                <a:effectLst/>
              </a:rPr>
              <a:t> under different ionic conditions.</a:t>
            </a:r>
          </a:p>
          <a:p>
            <a:pPr algn="l"/>
            <a:r>
              <a:rPr lang="en-US" altLang="ja-JP" b="0" i="0" u="none" strike="noStrike" dirty="0">
                <a:solidFill>
                  <a:srgbClr val="000000"/>
                </a:solidFill>
                <a:effectLst/>
              </a:rPr>
              <a:t>Under NaCl conditions, we observed that the </a:t>
            </a:r>
            <a:r>
              <a:rPr lang="en-US" altLang="ja-JP" b="1" i="0" u="none" strike="noStrike" dirty="0">
                <a:solidFill>
                  <a:srgbClr val="000000"/>
                </a:solidFill>
                <a:effectLst/>
              </a:rPr>
              <a:t>zeta potential of the aerogels became less positive </a:t>
            </a:r>
            <a:r>
              <a:rPr lang="en-US" altLang="ja-JP" b="0" i="0" u="none" strike="noStrike" dirty="0">
                <a:solidFill>
                  <a:srgbClr val="000000"/>
                </a:solidFill>
                <a:effectLst/>
              </a:rPr>
              <a:t>as the NaCl concentration increased.</a:t>
            </a:r>
            <a:br>
              <a:rPr lang="en-US" altLang="ja-JP" b="0" i="0" u="none" strike="noStrike" dirty="0">
                <a:solidFill>
                  <a:srgbClr val="000000"/>
                </a:solidFill>
                <a:effectLst/>
              </a:rPr>
            </a:br>
            <a:r>
              <a:rPr lang="en-US" altLang="ja-JP" b="0" i="0" u="none" strike="noStrike" dirty="0">
                <a:solidFill>
                  <a:srgbClr val="000000"/>
                </a:solidFill>
                <a:effectLst/>
              </a:rPr>
              <a:t>PFAS removal also </a:t>
            </a:r>
            <a:r>
              <a:rPr lang="en-US" altLang="ja-JP" b="1" i="0" u="none" strike="noStrike" dirty="0">
                <a:solidFill>
                  <a:srgbClr val="000000"/>
                </a:solidFill>
                <a:effectLst/>
              </a:rPr>
              <a:t>decreased accordingly</a:t>
            </a:r>
            <a:r>
              <a:rPr lang="en-US" altLang="ja-JP" b="0" i="0" u="none" strike="noStrike" dirty="0">
                <a:solidFill>
                  <a:srgbClr val="000000"/>
                </a:solidFill>
                <a:effectLst/>
              </a:rPr>
              <a:t>, suggesting that </a:t>
            </a:r>
            <a:r>
              <a:rPr lang="en-US" altLang="ja-JP" b="1" i="0" u="none" strike="noStrike" dirty="0">
                <a:solidFill>
                  <a:srgbClr val="000000"/>
                </a:solidFill>
                <a:effectLst/>
              </a:rPr>
              <a:t>electrostatic repulsion</a:t>
            </a:r>
            <a:r>
              <a:rPr lang="en-US" altLang="ja-JP" b="0" i="0" u="none" strike="noStrike" dirty="0">
                <a:solidFill>
                  <a:srgbClr val="000000"/>
                </a:solidFill>
                <a:effectLst/>
              </a:rPr>
              <a:t> may inhibit adsorption.</a:t>
            </a:r>
          </a:p>
          <a:p>
            <a:pPr algn="l"/>
            <a:r>
              <a:rPr lang="en-US" altLang="ja-JP" b="0" i="0" u="none" strike="noStrike" dirty="0">
                <a:solidFill>
                  <a:srgbClr val="000000"/>
                </a:solidFill>
                <a:effectLst/>
              </a:rPr>
              <a:t>Between the two, </a:t>
            </a:r>
            <a:r>
              <a:rPr lang="en-US" altLang="ja-JP" b="1" i="0" u="none" strike="noStrike" dirty="0">
                <a:solidFill>
                  <a:srgbClr val="000000"/>
                </a:solidFill>
                <a:effectLst/>
              </a:rPr>
              <a:t>PFOS consistently showed better removal</a:t>
            </a:r>
            <a:r>
              <a:rPr lang="en-US" altLang="ja-JP" b="0" i="0" u="none" strike="noStrike" dirty="0">
                <a:solidFill>
                  <a:srgbClr val="000000"/>
                </a:solidFill>
                <a:effectLst/>
              </a:rPr>
              <a:t> than PFOA, likely due to its </a:t>
            </a:r>
            <a:r>
              <a:rPr lang="en-US" altLang="ja-JP" b="1" i="0" u="none" strike="noStrike" dirty="0">
                <a:solidFill>
                  <a:srgbClr val="000000"/>
                </a:solidFill>
                <a:effectLst/>
              </a:rPr>
              <a:t>higher hydrophobicity</a:t>
            </a:r>
            <a:r>
              <a:rPr lang="en-US" altLang="ja-JP" b="0" i="0" u="none" strike="noStrike" dirty="0">
                <a:solidFill>
                  <a:srgbClr val="000000"/>
                </a:solidFill>
                <a:effectLst/>
              </a:rPr>
              <a:t>.</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6F2C8284-8F75-BE46-B47D-A2E69ED53B1E}" type="slidenum">
              <a:rPr kumimoji="1" lang="ja-JP" altLang="en-US" smtClean="0"/>
              <a:t>9</a:t>
            </a:fld>
            <a:endParaRPr kumimoji="1" lang="ja-JP" altLang="en-US"/>
          </a:p>
        </p:txBody>
      </p:sp>
    </p:spTree>
    <p:extLst>
      <p:ext uri="{BB962C8B-B14F-4D97-AF65-F5344CB8AC3E}">
        <p14:creationId xmlns:p14="http://schemas.microsoft.com/office/powerpoint/2010/main" val="185132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138D1A-1D7E-BFF9-2E1A-E5A367A69A6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608B94F-D1C8-6424-F702-8BB382F6B7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AD0EDA3-246C-CF81-F40E-08127107443D}"/>
              </a:ext>
            </a:extLst>
          </p:cNvPr>
          <p:cNvSpPr>
            <a:spLocks noGrp="1"/>
          </p:cNvSpPr>
          <p:nvPr>
            <p:ph type="dt" sz="half" idx="10"/>
          </p:nvPr>
        </p:nvSpPr>
        <p:spPr/>
        <p:txBody>
          <a:bodyPr/>
          <a:lstStyle/>
          <a:p>
            <a:fld id="{576798B9-8A4D-479B-8AD3-8BF83DEB1FEF}" type="datetime1">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924E38E7-557E-74CE-57D9-09F7F9FA31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DFE2FF-751E-1D96-9E39-50B905CE0CFC}"/>
              </a:ext>
            </a:extLst>
          </p:cNvPr>
          <p:cNvSpPr>
            <a:spLocks noGrp="1"/>
          </p:cNvSpPr>
          <p:nvPr>
            <p:ph type="sldNum" sz="quarter" idx="12"/>
          </p:nvPr>
        </p:nvSpPr>
        <p:spPr/>
        <p:txBody>
          <a:bodyPr/>
          <a:lstStyle/>
          <a:p>
            <a:fld id="{C3310EAD-DE35-B04D-8F01-AAA32A78DD1E}" type="slidenum">
              <a:rPr kumimoji="1" lang="ja-JP" altLang="en-US" smtClean="0"/>
              <a:t>‹#›</a:t>
            </a:fld>
            <a:endParaRPr kumimoji="1" lang="ja-JP" altLang="en-US"/>
          </a:p>
        </p:txBody>
      </p:sp>
    </p:spTree>
    <p:extLst>
      <p:ext uri="{BB962C8B-B14F-4D97-AF65-F5344CB8AC3E}">
        <p14:creationId xmlns:p14="http://schemas.microsoft.com/office/powerpoint/2010/main" val="34069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F43544-446A-8353-85F1-7AC4E2708A2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3E80AAF-C029-CC73-7563-DD7FD22AE82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23033C-718B-B50A-7952-2C6051CF57B2}"/>
              </a:ext>
            </a:extLst>
          </p:cNvPr>
          <p:cNvSpPr>
            <a:spLocks noGrp="1"/>
          </p:cNvSpPr>
          <p:nvPr>
            <p:ph type="dt" sz="half" idx="10"/>
          </p:nvPr>
        </p:nvSpPr>
        <p:spPr/>
        <p:txBody>
          <a:bodyPr/>
          <a:lstStyle/>
          <a:p>
            <a:fld id="{6B217F7C-96E2-4486-AFD9-7D9C084F3C38}" type="datetime1">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BE3B0113-260A-5062-CE5F-8B201C599D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845FC7-B834-B506-8D62-2025EE69B07A}"/>
              </a:ext>
            </a:extLst>
          </p:cNvPr>
          <p:cNvSpPr>
            <a:spLocks noGrp="1"/>
          </p:cNvSpPr>
          <p:nvPr>
            <p:ph type="sldNum" sz="quarter" idx="12"/>
          </p:nvPr>
        </p:nvSpPr>
        <p:spPr/>
        <p:txBody>
          <a:bodyPr/>
          <a:lstStyle/>
          <a:p>
            <a:fld id="{C3310EAD-DE35-B04D-8F01-AAA32A78DD1E}" type="slidenum">
              <a:rPr kumimoji="1" lang="ja-JP" altLang="en-US" smtClean="0"/>
              <a:t>‹#›</a:t>
            </a:fld>
            <a:endParaRPr kumimoji="1" lang="ja-JP" altLang="en-US"/>
          </a:p>
        </p:txBody>
      </p:sp>
    </p:spTree>
    <p:extLst>
      <p:ext uri="{BB962C8B-B14F-4D97-AF65-F5344CB8AC3E}">
        <p14:creationId xmlns:p14="http://schemas.microsoft.com/office/powerpoint/2010/main" val="229347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F159265-4CD7-9EB2-96AE-15B8D9A6165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2C41F8-B444-49AE-4575-C467246CB7D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60D6E6-4D96-33A0-62EC-71FFEA62DBC4}"/>
              </a:ext>
            </a:extLst>
          </p:cNvPr>
          <p:cNvSpPr>
            <a:spLocks noGrp="1"/>
          </p:cNvSpPr>
          <p:nvPr>
            <p:ph type="dt" sz="half" idx="10"/>
          </p:nvPr>
        </p:nvSpPr>
        <p:spPr/>
        <p:txBody>
          <a:bodyPr/>
          <a:lstStyle/>
          <a:p>
            <a:fld id="{07AFE0FB-1FF1-4FE7-947D-DDB6411A0DC9}" type="datetime1">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47478F4D-E9BD-6128-5216-8BE5676FC9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82F67A-EAF6-F306-8EB8-5106CDAE6D70}"/>
              </a:ext>
            </a:extLst>
          </p:cNvPr>
          <p:cNvSpPr>
            <a:spLocks noGrp="1"/>
          </p:cNvSpPr>
          <p:nvPr>
            <p:ph type="sldNum" sz="quarter" idx="12"/>
          </p:nvPr>
        </p:nvSpPr>
        <p:spPr/>
        <p:txBody>
          <a:bodyPr/>
          <a:lstStyle/>
          <a:p>
            <a:fld id="{C3310EAD-DE35-B04D-8F01-AAA32A78DD1E}" type="slidenum">
              <a:rPr kumimoji="1" lang="ja-JP" altLang="en-US" smtClean="0"/>
              <a:t>‹#›</a:t>
            </a:fld>
            <a:endParaRPr kumimoji="1" lang="ja-JP" altLang="en-US"/>
          </a:p>
        </p:txBody>
      </p:sp>
    </p:spTree>
    <p:extLst>
      <p:ext uri="{BB962C8B-B14F-4D97-AF65-F5344CB8AC3E}">
        <p14:creationId xmlns:p14="http://schemas.microsoft.com/office/powerpoint/2010/main" val="428706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0F9F9B-DF5B-4BD3-2621-B2727A63448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FA5785-7197-66E4-16DF-1C3B152060B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7EF4A7-8573-4ED8-EC57-5113C73CA66E}"/>
              </a:ext>
            </a:extLst>
          </p:cNvPr>
          <p:cNvSpPr>
            <a:spLocks noGrp="1"/>
          </p:cNvSpPr>
          <p:nvPr>
            <p:ph type="dt" sz="half" idx="10"/>
          </p:nvPr>
        </p:nvSpPr>
        <p:spPr/>
        <p:txBody>
          <a:bodyPr/>
          <a:lstStyle/>
          <a:p>
            <a:fld id="{4F58381F-62AF-450F-9D11-899B843C9E0A}" type="datetime1">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0AF30218-FC0D-0B0F-A10A-7F2909A7D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1909AB-9EA4-70A8-5A88-B785E03278BF}"/>
              </a:ext>
            </a:extLst>
          </p:cNvPr>
          <p:cNvSpPr>
            <a:spLocks noGrp="1"/>
          </p:cNvSpPr>
          <p:nvPr>
            <p:ph type="sldNum" sz="quarter" idx="12"/>
          </p:nvPr>
        </p:nvSpPr>
        <p:spPr/>
        <p:txBody>
          <a:bodyPr/>
          <a:lstStyle/>
          <a:p>
            <a:fld id="{C3310EAD-DE35-B04D-8F01-AAA32A78DD1E}" type="slidenum">
              <a:rPr kumimoji="1" lang="ja-JP" altLang="en-US" smtClean="0"/>
              <a:t>‹#›</a:t>
            </a:fld>
            <a:endParaRPr kumimoji="1" lang="ja-JP" altLang="en-US"/>
          </a:p>
        </p:txBody>
      </p:sp>
    </p:spTree>
    <p:extLst>
      <p:ext uri="{BB962C8B-B14F-4D97-AF65-F5344CB8AC3E}">
        <p14:creationId xmlns:p14="http://schemas.microsoft.com/office/powerpoint/2010/main" val="101460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51BDF0-3D4A-F333-FDBA-ED070ACA6C4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80AC4D-F61A-A5D3-2657-6372284C43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178E157-0CCF-432A-1E1F-9D9DF417C906}"/>
              </a:ext>
            </a:extLst>
          </p:cNvPr>
          <p:cNvSpPr>
            <a:spLocks noGrp="1"/>
          </p:cNvSpPr>
          <p:nvPr>
            <p:ph type="dt" sz="half" idx="10"/>
          </p:nvPr>
        </p:nvSpPr>
        <p:spPr/>
        <p:txBody>
          <a:bodyPr/>
          <a:lstStyle/>
          <a:p>
            <a:fld id="{2DA3DE1D-0BFE-49B0-AD8B-1F04272632C1}" type="datetime1">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74855360-0CD5-31F6-60FA-C77B7E72E4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DB6FCC-9345-E9BE-6C87-90F5DF916A24}"/>
              </a:ext>
            </a:extLst>
          </p:cNvPr>
          <p:cNvSpPr>
            <a:spLocks noGrp="1"/>
          </p:cNvSpPr>
          <p:nvPr>
            <p:ph type="sldNum" sz="quarter" idx="12"/>
          </p:nvPr>
        </p:nvSpPr>
        <p:spPr/>
        <p:txBody>
          <a:bodyPr/>
          <a:lstStyle/>
          <a:p>
            <a:fld id="{C3310EAD-DE35-B04D-8F01-AAA32A78DD1E}" type="slidenum">
              <a:rPr kumimoji="1" lang="ja-JP" altLang="en-US" smtClean="0"/>
              <a:t>‹#›</a:t>
            </a:fld>
            <a:endParaRPr kumimoji="1" lang="ja-JP" altLang="en-US"/>
          </a:p>
        </p:txBody>
      </p:sp>
    </p:spTree>
    <p:extLst>
      <p:ext uri="{BB962C8B-B14F-4D97-AF65-F5344CB8AC3E}">
        <p14:creationId xmlns:p14="http://schemas.microsoft.com/office/powerpoint/2010/main" val="392096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9FFF9-B385-4FB6-A353-7B62CEF2256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92FE9C-0DB3-AD0F-C7B6-250C3674193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489EC2C-1717-27A0-0340-6041EC4B5B6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581D7E5-B889-D741-608E-F69FDD779FD1}"/>
              </a:ext>
            </a:extLst>
          </p:cNvPr>
          <p:cNvSpPr>
            <a:spLocks noGrp="1"/>
          </p:cNvSpPr>
          <p:nvPr>
            <p:ph type="dt" sz="half" idx="10"/>
          </p:nvPr>
        </p:nvSpPr>
        <p:spPr/>
        <p:txBody>
          <a:bodyPr/>
          <a:lstStyle/>
          <a:p>
            <a:fld id="{20C485EB-0EB7-4DDD-AAA7-D7443E14A794}" type="datetime1">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15D8B425-F4AF-2CC5-6C2C-A43AF15CCA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27CCEF-CDD3-9621-96C5-C281EB1A0707}"/>
              </a:ext>
            </a:extLst>
          </p:cNvPr>
          <p:cNvSpPr>
            <a:spLocks noGrp="1"/>
          </p:cNvSpPr>
          <p:nvPr>
            <p:ph type="sldNum" sz="quarter" idx="12"/>
          </p:nvPr>
        </p:nvSpPr>
        <p:spPr/>
        <p:txBody>
          <a:bodyPr/>
          <a:lstStyle/>
          <a:p>
            <a:fld id="{C3310EAD-DE35-B04D-8F01-AAA32A78DD1E}" type="slidenum">
              <a:rPr kumimoji="1" lang="ja-JP" altLang="en-US" smtClean="0"/>
              <a:t>‹#›</a:t>
            </a:fld>
            <a:endParaRPr kumimoji="1" lang="ja-JP" altLang="en-US"/>
          </a:p>
        </p:txBody>
      </p:sp>
    </p:spTree>
    <p:extLst>
      <p:ext uri="{BB962C8B-B14F-4D97-AF65-F5344CB8AC3E}">
        <p14:creationId xmlns:p14="http://schemas.microsoft.com/office/powerpoint/2010/main" val="220567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9140B0-5F53-9650-EEA9-687FED35D6C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CC6D05-BEE3-9677-B765-3C87155734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0257B9-9926-242B-DCAF-9D7A24AA94D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DAD65A3-0F30-4B39-9C44-5864E0839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6F8DECF-3D43-340F-87D1-F308DC7FE6F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EB2F2BA-4ED1-2498-76DB-20C33B5D4CF2}"/>
              </a:ext>
            </a:extLst>
          </p:cNvPr>
          <p:cNvSpPr>
            <a:spLocks noGrp="1"/>
          </p:cNvSpPr>
          <p:nvPr>
            <p:ph type="dt" sz="half" idx="10"/>
          </p:nvPr>
        </p:nvSpPr>
        <p:spPr/>
        <p:txBody>
          <a:bodyPr/>
          <a:lstStyle/>
          <a:p>
            <a:fld id="{60F6C0C2-916D-4373-9188-98BB1797837F}" type="datetime1">
              <a:rPr kumimoji="1" lang="ja-JP" altLang="en-US" smtClean="0"/>
              <a:t>2025/7/25</a:t>
            </a:fld>
            <a:endParaRPr kumimoji="1" lang="ja-JP" altLang="en-US"/>
          </a:p>
        </p:txBody>
      </p:sp>
      <p:sp>
        <p:nvSpPr>
          <p:cNvPr id="8" name="フッター プレースホルダー 7">
            <a:extLst>
              <a:ext uri="{FF2B5EF4-FFF2-40B4-BE49-F238E27FC236}">
                <a16:creationId xmlns:a16="http://schemas.microsoft.com/office/drawing/2014/main" id="{4AF5F18C-C341-1D7E-1314-8C84353F9DB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699F0A8-346B-BE16-75F5-A96BD1FC8F1D}"/>
              </a:ext>
            </a:extLst>
          </p:cNvPr>
          <p:cNvSpPr>
            <a:spLocks noGrp="1"/>
          </p:cNvSpPr>
          <p:nvPr>
            <p:ph type="sldNum" sz="quarter" idx="12"/>
          </p:nvPr>
        </p:nvSpPr>
        <p:spPr/>
        <p:txBody>
          <a:bodyPr/>
          <a:lstStyle/>
          <a:p>
            <a:fld id="{C3310EAD-DE35-B04D-8F01-AAA32A78DD1E}" type="slidenum">
              <a:rPr kumimoji="1" lang="ja-JP" altLang="en-US" smtClean="0"/>
              <a:t>‹#›</a:t>
            </a:fld>
            <a:endParaRPr kumimoji="1" lang="ja-JP" altLang="en-US"/>
          </a:p>
        </p:txBody>
      </p:sp>
    </p:spTree>
    <p:extLst>
      <p:ext uri="{BB962C8B-B14F-4D97-AF65-F5344CB8AC3E}">
        <p14:creationId xmlns:p14="http://schemas.microsoft.com/office/powerpoint/2010/main" val="300124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2AC4AF-155F-65DE-4EFB-B0F7A96B9E9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71235DC-503B-8A6D-71B9-44E7E18EDBE1}"/>
              </a:ext>
            </a:extLst>
          </p:cNvPr>
          <p:cNvSpPr>
            <a:spLocks noGrp="1"/>
          </p:cNvSpPr>
          <p:nvPr>
            <p:ph type="dt" sz="half" idx="10"/>
          </p:nvPr>
        </p:nvSpPr>
        <p:spPr/>
        <p:txBody>
          <a:bodyPr/>
          <a:lstStyle/>
          <a:p>
            <a:fld id="{8D5676E1-674C-465D-99CE-8EE11ACC8B69}" type="datetime1">
              <a:rPr kumimoji="1" lang="ja-JP" altLang="en-US" smtClean="0"/>
              <a:t>2025/7/25</a:t>
            </a:fld>
            <a:endParaRPr kumimoji="1" lang="ja-JP" altLang="en-US"/>
          </a:p>
        </p:txBody>
      </p:sp>
      <p:sp>
        <p:nvSpPr>
          <p:cNvPr id="4" name="フッター プレースホルダー 3">
            <a:extLst>
              <a:ext uri="{FF2B5EF4-FFF2-40B4-BE49-F238E27FC236}">
                <a16:creationId xmlns:a16="http://schemas.microsoft.com/office/drawing/2014/main" id="{D20D5A7E-F72B-E54F-CE8F-6C1B7D2EBF4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10C8FA0-2FCF-70A0-44DD-B5E05DF2DD94}"/>
              </a:ext>
            </a:extLst>
          </p:cNvPr>
          <p:cNvSpPr>
            <a:spLocks noGrp="1"/>
          </p:cNvSpPr>
          <p:nvPr>
            <p:ph type="sldNum" sz="quarter" idx="12"/>
          </p:nvPr>
        </p:nvSpPr>
        <p:spPr/>
        <p:txBody>
          <a:bodyPr/>
          <a:lstStyle/>
          <a:p>
            <a:fld id="{C3310EAD-DE35-B04D-8F01-AAA32A78DD1E}" type="slidenum">
              <a:rPr kumimoji="1" lang="ja-JP" altLang="en-US" smtClean="0"/>
              <a:t>‹#›</a:t>
            </a:fld>
            <a:endParaRPr kumimoji="1" lang="ja-JP" altLang="en-US"/>
          </a:p>
        </p:txBody>
      </p:sp>
    </p:spTree>
    <p:extLst>
      <p:ext uri="{BB962C8B-B14F-4D97-AF65-F5344CB8AC3E}">
        <p14:creationId xmlns:p14="http://schemas.microsoft.com/office/powerpoint/2010/main" val="314028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4ADA5CB-19DA-0759-448D-2F9A73E2081D}"/>
              </a:ext>
            </a:extLst>
          </p:cNvPr>
          <p:cNvSpPr>
            <a:spLocks noGrp="1"/>
          </p:cNvSpPr>
          <p:nvPr>
            <p:ph type="dt" sz="half" idx="10"/>
          </p:nvPr>
        </p:nvSpPr>
        <p:spPr/>
        <p:txBody>
          <a:bodyPr/>
          <a:lstStyle/>
          <a:p>
            <a:fld id="{C03DFE1C-FB23-4123-8940-37C80CEF451F}" type="datetime1">
              <a:rPr kumimoji="1" lang="ja-JP" altLang="en-US" smtClean="0"/>
              <a:t>2025/7/25</a:t>
            </a:fld>
            <a:endParaRPr kumimoji="1" lang="ja-JP" altLang="en-US"/>
          </a:p>
        </p:txBody>
      </p:sp>
      <p:sp>
        <p:nvSpPr>
          <p:cNvPr id="3" name="フッター プレースホルダー 2">
            <a:extLst>
              <a:ext uri="{FF2B5EF4-FFF2-40B4-BE49-F238E27FC236}">
                <a16:creationId xmlns:a16="http://schemas.microsoft.com/office/drawing/2014/main" id="{A665DE56-640D-92C4-8F92-6178239025B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0E62C38-5F12-F5F9-058E-0F2194996BDC}"/>
              </a:ext>
            </a:extLst>
          </p:cNvPr>
          <p:cNvSpPr>
            <a:spLocks noGrp="1"/>
          </p:cNvSpPr>
          <p:nvPr>
            <p:ph type="sldNum" sz="quarter" idx="12"/>
          </p:nvPr>
        </p:nvSpPr>
        <p:spPr/>
        <p:txBody>
          <a:bodyPr/>
          <a:lstStyle/>
          <a:p>
            <a:fld id="{C3310EAD-DE35-B04D-8F01-AAA32A78DD1E}" type="slidenum">
              <a:rPr kumimoji="1" lang="ja-JP" altLang="en-US" smtClean="0"/>
              <a:t>‹#›</a:t>
            </a:fld>
            <a:endParaRPr kumimoji="1" lang="ja-JP" altLang="en-US"/>
          </a:p>
        </p:txBody>
      </p:sp>
      <p:cxnSp>
        <p:nvCxnSpPr>
          <p:cNvPr id="6" name="直線コネクタ 5">
            <a:extLst>
              <a:ext uri="{FF2B5EF4-FFF2-40B4-BE49-F238E27FC236}">
                <a16:creationId xmlns:a16="http://schemas.microsoft.com/office/drawing/2014/main" id="{5E89EABD-57CA-E442-894D-EE51BCA43870}"/>
              </a:ext>
            </a:extLst>
          </p:cNvPr>
          <p:cNvCxnSpPr>
            <a:cxnSpLocks/>
          </p:cNvCxnSpPr>
          <p:nvPr userDrawn="1"/>
        </p:nvCxnSpPr>
        <p:spPr>
          <a:xfrm>
            <a:off x="-57150" y="781050"/>
            <a:ext cx="9718735" cy="0"/>
          </a:xfrm>
          <a:prstGeom prst="line">
            <a:avLst/>
          </a:prstGeom>
          <a:ln w="38100">
            <a:solidFill>
              <a:srgbClr val="C00000"/>
            </a:solidFill>
            <a:tailEnd type="none" w="lg" len="lg"/>
          </a:ln>
        </p:spPr>
        <p:style>
          <a:lnRef idx="2">
            <a:schemeClr val="accent1"/>
          </a:lnRef>
          <a:fillRef idx="0">
            <a:schemeClr val="accent1"/>
          </a:fillRef>
          <a:effectRef idx="1">
            <a:schemeClr val="accent1"/>
          </a:effectRef>
          <a:fontRef idx="minor">
            <a:schemeClr val="tx1"/>
          </a:fontRef>
        </p:style>
      </p:cxnSp>
      <p:sp>
        <p:nvSpPr>
          <p:cNvPr id="9" name="円/楕円 8">
            <a:extLst>
              <a:ext uri="{FF2B5EF4-FFF2-40B4-BE49-F238E27FC236}">
                <a16:creationId xmlns:a16="http://schemas.microsoft.com/office/drawing/2014/main" id="{225B47C4-3AF4-201E-FE35-45E9A02C6BD5}"/>
              </a:ext>
            </a:extLst>
          </p:cNvPr>
          <p:cNvSpPr>
            <a:spLocks noChangeAspect="1"/>
          </p:cNvSpPr>
          <p:nvPr userDrawn="1"/>
        </p:nvSpPr>
        <p:spPr>
          <a:xfrm flipH="1">
            <a:off x="9668245" y="708862"/>
            <a:ext cx="125999" cy="128811"/>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6854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BD8EE3-DA7B-E894-5D2D-62F7EC1A9B2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8B0C0F-A6AC-5672-5ABF-88291E3DF8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5BC9AA5-3606-4CBF-2D4D-10BC2CC7E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F466B14-4DC2-4AAF-AA32-716B07C2EE4C}"/>
              </a:ext>
            </a:extLst>
          </p:cNvPr>
          <p:cNvSpPr>
            <a:spLocks noGrp="1"/>
          </p:cNvSpPr>
          <p:nvPr>
            <p:ph type="dt" sz="half" idx="10"/>
          </p:nvPr>
        </p:nvSpPr>
        <p:spPr/>
        <p:txBody>
          <a:bodyPr/>
          <a:lstStyle/>
          <a:p>
            <a:fld id="{A7D3A88D-5C0F-44FA-8E0B-CE64721AAA58}" type="datetime1">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3D769DB9-7268-2F94-290E-C7C88C237E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ACECB8C-10B6-854E-2F38-75D745DCE042}"/>
              </a:ext>
            </a:extLst>
          </p:cNvPr>
          <p:cNvSpPr>
            <a:spLocks noGrp="1"/>
          </p:cNvSpPr>
          <p:nvPr>
            <p:ph type="sldNum" sz="quarter" idx="12"/>
          </p:nvPr>
        </p:nvSpPr>
        <p:spPr/>
        <p:txBody>
          <a:bodyPr/>
          <a:lstStyle/>
          <a:p>
            <a:fld id="{C3310EAD-DE35-B04D-8F01-AAA32A78DD1E}" type="slidenum">
              <a:rPr kumimoji="1" lang="ja-JP" altLang="en-US" smtClean="0"/>
              <a:t>‹#›</a:t>
            </a:fld>
            <a:endParaRPr kumimoji="1" lang="ja-JP" altLang="en-US"/>
          </a:p>
        </p:txBody>
      </p:sp>
    </p:spTree>
    <p:extLst>
      <p:ext uri="{BB962C8B-B14F-4D97-AF65-F5344CB8AC3E}">
        <p14:creationId xmlns:p14="http://schemas.microsoft.com/office/powerpoint/2010/main" val="5144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3E6A0-6C79-50B1-8606-EA280CCD9BF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8E80248-9AD1-807B-1496-6EE1399A03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BD81800-8279-EF0D-1E51-BB0234993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A41DAA9-438C-1217-8BCB-2CD6ECF97912}"/>
              </a:ext>
            </a:extLst>
          </p:cNvPr>
          <p:cNvSpPr>
            <a:spLocks noGrp="1"/>
          </p:cNvSpPr>
          <p:nvPr>
            <p:ph type="dt" sz="half" idx="10"/>
          </p:nvPr>
        </p:nvSpPr>
        <p:spPr/>
        <p:txBody>
          <a:bodyPr/>
          <a:lstStyle/>
          <a:p>
            <a:fld id="{DD4D1A36-E011-4AF4-B9BF-0C3E02991134}" type="datetime1">
              <a:rPr kumimoji="1" lang="ja-JP" altLang="en-US" smtClean="0"/>
              <a:t>2025/7/25</a:t>
            </a:fld>
            <a:endParaRPr kumimoji="1" lang="ja-JP" altLang="en-US"/>
          </a:p>
        </p:txBody>
      </p:sp>
      <p:sp>
        <p:nvSpPr>
          <p:cNvPr id="6" name="フッター プレースホルダー 5">
            <a:extLst>
              <a:ext uri="{FF2B5EF4-FFF2-40B4-BE49-F238E27FC236}">
                <a16:creationId xmlns:a16="http://schemas.microsoft.com/office/drawing/2014/main" id="{A5A00D43-9D96-D1ED-CE9B-E0ECF61947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1F5DED8-7B37-A3B1-23EE-ECEBCACCEF19}"/>
              </a:ext>
            </a:extLst>
          </p:cNvPr>
          <p:cNvSpPr>
            <a:spLocks noGrp="1"/>
          </p:cNvSpPr>
          <p:nvPr>
            <p:ph type="sldNum" sz="quarter" idx="12"/>
          </p:nvPr>
        </p:nvSpPr>
        <p:spPr/>
        <p:txBody>
          <a:bodyPr/>
          <a:lstStyle/>
          <a:p>
            <a:fld id="{C3310EAD-DE35-B04D-8F01-AAA32A78DD1E}" type="slidenum">
              <a:rPr kumimoji="1" lang="ja-JP" altLang="en-US" smtClean="0"/>
              <a:t>‹#›</a:t>
            </a:fld>
            <a:endParaRPr kumimoji="1" lang="ja-JP" altLang="en-US"/>
          </a:p>
        </p:txBody>
      </p:sp>
    </p:spTree>
    <p:extLst>
      <p:ext uri="{BB962C8B-B14F-4D97-AF65-F5344CB8AC3E}">
        <p14:creationId xmlns:p14="http://schemas.microsoft.com/office/powerpoint/2010/main" val="382843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DDE2228-26CA-7275-8C9E-D93D46AC4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EDC305-862B-1DD3-B0E1-01C0F2ECD3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8F7BD1-47EC-1F32-1C05-E58CAF742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568205-37AE-4255-8DBB-F2824394D8AE}" type="datetime1">
              <a:rPr kumimoji="1" lang="ja-JP" altLang="en-US" smtClean="0"/>
              <a:t>2025/7/25</a:t>
            </a:fld>
            <a:endParaRPr kumimoji="1" lang="ja-JP" altLang="en-US"/>
          </a:p>
        </p:txBody>
      </p:sp>
      <p:sp>
        <p:nvSpPr>
          <p:cNvPr id="5" name="フッター プレースホルダー 4">
            <a:extLst>
              <a:ext uri="{FF2B5EF4-FFF2-40B4-BE49-F238E27FC236}">
                <a16:creationId xmlns:a16="http://schemas.microsoft.com/office/drawing/2014/main" id="{178CE89F-3B29-C735-84F6-C0865A487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3CFF392-F067-7844-93EA-911D4BBD7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310EAD-DE35-B04D-8F01-AAA32A78DD1E}" type="slidenum">
              <a:rPr kumimoji="1" lang="ja-JP" altLang="en-US" smtClean="0"/>
              <a:t>‹#›</a:t>
            </a:fld>
            <a:endParaRPr kumimoji="1" lang="ja-JP" altLang="en-US"/>
          </a:p>
        </p:txBody>
      </p:sp>
    </p:spTree>
    <p:extLst>
      <p:ext uri="{BB962C8B-B14F-4D97-AF65-F5344CB8AC3E}">
        <p14:creationId xmlns:p14="http://schemas.microsoft.com/office/powerpoint/2010/main" val="3686775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tif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tiff"/><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0CC5C8-FBE6-8349-ACFE-14E3D6E03280}"/>
              </a:ext>
            </a:extLst>
          </p:cNvPr>
          <p:cNvSpPr/>
          <p:nvPr/>
        </p:nvSpPr>
        <p:spPr>
          <a:xfrm>
            <a:off x="3810" y="7620"/>
            <a:ext cx="12192000" cy="58542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1458" y="4148095"/>
            <a:ext cx="8380466" cy="1345950"/>
          </a:xfrm>
        </p:spPr>
        <p:txBody>
          <a:bodyPr>
            <a:normAutofit fontScale="90000"/>
          </a:bodyPr>
          <a:lstStyle/>
          <a:p>
            <a:pPr algn="l"/>
            <a:r>
              <a:rPr lang="en-US" sz="2200" dirty="0">
                <a:solidFill>
                  <a:schemeClr val="bg1"/>
                </a:solidFill>
                <a:latin typeface="Arial" charset="0"/>
                <a:ea typeface="Arial" charset="0"/>
                <a:cs typeface="Arial" charset="0"/>
              </a:rPr>
              <a:t>NNCI REU Convocation 2025</a:t>
            </a:r>
            <a:br>
              <a:rPr lang="en-US" sz="2200" dirty="0">
                <a:solidFill>
                  <a:schemeClr val="bg1"/>
                </a:solidFill>
                <a:latin typeface="Arial" charset="0"/>
                <a:ea typeface="Arial" charset="0"/>
                <a:cs typeface="Arial" charset="0"/>
              </a:rPr>
            </a:br>
            <a:br>
              <a:rPr lang="en-US" sz="3600" dirty="0">
                <a:solidFill>
                  <a:schemeClr val="bg1"/>
                </a:solidFill>
                <a:latin typeface="Arial" charset="0"/>
                <a:ea typeface="Arial" charset="0"/>
                <a:cs typeface="Arial" charset="0"/>
              </a:rPr>
            </a:br>
            <a:r>
              <a:rPr lang="en-US" sz="3600" b="1" dirty="0">
                <a:solidFill>
                  <a:schemeClr val="bg1"/>
                </a:solidFill>
                <a:latin typeface="Arial" charset="0"/>
                <a:ea typeface="Arial" charset="0"/>
                <a:cs typeface="Arial" charset="0"/>
              </a:rPr>
              <a:t>Effect of Salt Concentration on the PFAS Removal by 3D Printed Graphene-Polymer Aerogels</a:t>
            </a:r>
            <a:br>
              <a:rPr lang="en-US" sz="4000" dirty="0">
                <a:solidFill>
                  <a:schemeClr val="bg1"/>
                </a:solidFill>
                <a:latin typeface="Arial" charset="0"/>
                <a:ea typeface="Arial" charset="0"/>
                <a:cs typeface="Arial" charset="0"/>
              </a:rPr>
            </a:br>
            <a:br>
              <a:rPr lang="en-US" sz="2200" dirty="0">
                <a:latin typeface="Arial" charset="0"/>
                <a:ea typeface="Arial" charset="0"/>
                <a:cs typeface="Arial" charset="0"/>
              </a:rPr>
            </a:br>
            <a:r>
              <a:rPr lang="pl-PL" sz="2000" b="1" u="sng" dirty="0">
                <a:solidFill>
                  <a:schemeClr val="bg1"/>
                </a:solidFill>
                <a:latin typeface="Arial" panose="020B0604020202020204" pitchFamily="34" charset="0"/>
                <a:ea typeface="Times New Roman" charset="0"/>
                <a:cs typeface="Arial" panose="020B0604020202020204" pitchFamily="34" charset="0"/>
              </a:rPr>
              <a:t>Kana Fukazawa</a:t>
            </a:r>
            <a:r>
              <a:rPr lang="pl-PL" sz="2000" b="1" u="sng" baseline="30000" dirty="0">
                <a:solidFill>
                  <a:schemeClr val="bg1"/>
                </a:solidFill>
                <a:latin typeface="Arial" panose="020B0604020202020204" pitchFamily="34" charset="0"/>
                <a:ea typeface="Times New Roman" charset="0"/>
                <a:cs typeface="Arial" panose="020B0604020202020204" pitchFamily="34" charset="0"/>
              </a:rPr>
              <a:t>1,2</a:t>
            </a:r>
            <a:r>
              <a:rPr lang="en-US" sz="2000" b="1" u="sng" dirty="0">
                <a:solidFill>
                  <a:schemeClr val="bg1"/>
                </a:solidFill>
                <a:latin typeface="Arial" panose="020B0604020202020204" pitchFamily="34" charset="0"/>
                <a:ea typeface="Times New Roman" charset="0"/>
                <a:cs typeface="Arial" panose="020B0604020202020204" pitchFamily="34" charset="0"/>
              </a:rPr>
              <a:t>,</a:t>
            </a:r>
            <a:r>
              <a:rPr lang="en-US" sz="2000" b="1" dirty="0">
                <a:solidFill>
                  <a:schemeClr val="bg1"/>
                </a:solidFill>
                <a:latin typeface="Arial" panose="020B0604020202020204" pitchFamily="34" charset="0"/>
                <a:ea typeface="Times New Roman" charset="0"/>
                <a:cs typeface="Arial" panose="020B0604020202020204" pitchFamily="34" charset="0"/>
              </a:rPr>
              <a:t> </a:t>
            </a:r>
            <a:r>
              <a:rPr lang="pl-PL" sz="2000" b="1" dirty="0">
                <a:solidFill>
                  <a:schemeClr val="bg1"/>
                </a:solidFill>
                <a:latin typeface="Arial" panose="020B0604020202020204" pitchFamily="34" charset="0"/>
                <a:ea typeface="Times New Roman" charset="0"/>
                <a:cs typeface="Arial" panose="020B0604020202020204" pitchFamily="34" charset="0"/>
              </a:rPr>
              <a:t>Zaki Alam Pushan</a:t>
            </a:r>
            <a:r>
              <a:rPr lang="pl-PL" sz="2000" b="1" baseline="30000" dirty="0">
                <a:solidFill>
                  <a:schemeClr val="bg1"/>
                </a:solidFill>
                <a:latin typeface="Arial" panose="020B0604020202020204" pitchFamily="34" charset="0"/>
                <a:ea typeface="Times New Roman" charset="0"/>
                <a:cs typeface="Arial" panose="020B0604020202020204" pitchFamily="34" charset="0"/>
              </a:rPr>
              <a:t>1</a:t>
            </a:r>
            <a:r>
              <a:rPr lang="en-US" sz="2000" b="1" dirty="0">
                <a:solidFill>
                  <a:schemeClr val="bg1"/>
                </a:solidFill>
                <a:latin typeface="Arial" panose="020B0604020202020204" pitchFamily="34" charset="0"/>
                <a:ea typeface="Times New Roman" charset="0"/>
                <a:cs typeface="Arial" panose="020B0604020202020204" pitchFamily="34" charset="0"/>
              </a:rPr>
              <a:t>, </a:t>
            </a:r>
            <a:r>
              <a:rPr lang="pl-PL" sz="2000" b="1" dirty="0">
                <a:solidFill>
                  <a:schemeClr val="bg1"/>
                </a:solidFill>
                <a:latin typeface="Arial" panose="020B0604020202020204" pitchFamily="34" charset="0"/>
                <a:ea typeface="Times New Roman" charset="0"/>
                <a:cs typeface="Arial" panose="020B0604020202020204" pitchFamily="34" charset="0"/>
              </a:rPr>
              <a:t>Nirupam Aich</a:t>
            </a:r>
            <a:r>
              <a:rPr lang="pl-PL" sz="2000" b="1" baseline="30000" dirty="0">
                <a:solidFill>
                  <a:schemeClr val="bg1"/>
                </a:solidFill>
                <a:latin typeface="Arial" panose="020B0604020202020204" pitchFamily="34" charset="0"/>
                <a:ea typeface="Times New Roman" charset="0"/>
                <a:cs typeface="Arial" panose="020B0604020202020204" pitchFamily="34" charset="0"/>
              </a:rPr>
              <a:t>1</a:t>
            </a:r>
            <a:br>
              <a:rPr lang="pl-PL" sz="2200" b="1" i="1" u="sng" dirty="0">
                <a:solidFill>
                  <a:schemeClr val="bg1"/>
                </a:solidFill>
                <a:latin typeface="Arial" panose="020B0604020202020204" pitchFamily="34" charset="0"/>
                <a:ea typeface="Times New Roman" charset="0"/>
                <a:cs typeface="Arial" panose="020B0604020202020204" pitchFamily="34" charset="0"/>
              </a:rPr>
            </a:br>
            <a:br>
              <a:rPr lang="en-US" sz="2400" i="1" baseline="30000" dirty="0">
                <a:solidFill>
                  <a:schemeClr val="bg1"/>
                </a:solidFill>
                <a:latin typeface="Arial" panose="020B0604020202020204" pitchFamily="34" charset="0"/>
                <a:ea typeface="Times New Roman" charset="0"/>
                <a:cs typeface="Arial" panose="020B0604020202020204" pitchFamily="34" charset="0"/>
              </a:rPr>
            </a:br>
            <a:br>
              <a:rPr lang="en-US" sz="2000" i="1" baseline="30000" dirty="0">
                <a:solidFill>
                  <a:schemeClr val="bg1"/>
                </a:solidFill>
                <a:latin typeface="Arial" panose="020B0604020202020204" pitchFamily="34" charset="0"/>
                <a:ea typeface="Times New Roman" charset="0"/>
                <a:cs typeface="Arial" panose="020B0604020202020204" pitchFamily="34" charset="0"/>
              </a:rPr>
            </a:br>
            <a:r>
              <a:rPr lang="en-US" sz="2000" i="1" baseline="30000" dirty="0">
                <a:solidFill>
                  <a:schemeClr val="bg1"/>
                </a:solidFill>
                <a:latin typeface="Arial" panose="020B0604020202020204" pitchFamily="34" charset="0"/>
                <a:ea typeface="Times New Roman" charset="0"/>
                <a:cs typeface="Arial" panose="020B0604020202020204" pitchFamily="34" charset="0"/>
              </a:rPr>
              <a:t>1</a:t>
            </a:r>
            <a:r>
              <a:rPr lang="en-US" sz="2000" i="1" dirty="0">
                <a:solidFill>
                  <a:schemeClr val="bg1"/>
                </a:solidFill>
                <a:latin typeface="Arial" panose="020B0604020202020204" pitchFamily="34" charset="0"/>
                <a:ea typeface="Times New Roman" charset="0"/>
                <a:cs typeface="Arial" panose="020B0604020202020204" pitchFamily="34" charset="0"/>
              </a:rPr>
              <a:t>Department of Civil and Environmental Engineering, University of Nebraska- Lincoln, Lincoln, NE, USA</a:t>
            </a:r>
            <a:br>
              <a:rPr lang="en-US" sz="2000" i="1" baseline="30000" dirty="0">
                <a:solidFill>
                  <a:schemeClr val="bg1"/>
                </a:solidFill>
                <a:latin typeface="Arial" panose="020B0604020202020204" pitchFamily="34" charset="0"/>
                <a:ea typeface="Times New Roman" charset="0"/>
                <a:cs typeface="Arial" panose="020B0604020202020204" pitchFamily="34" charset="0"/>
              </a:rPr>
            </a:br>
            <a:r>
              <a:rPr lang="en-US" sz="2000" i="1" baseline="30000" dirty="0">
                <a:solidFill>
                  <a:schemeClr val="bg1"/>
                </a:solidFill>
                <a:latin typeface="Arial" panose="020B0604020202020204" pitchFamily="34" charset="0"/>
                <a:ea typeface="Times New Roman" charset="0"/>
                <a:cs typeface="Arial" panose="020B0604020202020204" pitchFamily="34" charset="0"/>
              </a:rPr>
              <a:t>2</a:t>
            </a:r>
            <a:r>
              <a:rPr lang="en-US" sz="2000" i="1" dirty="0">
                <a:solidFill>
                  <a:schemeClr val="bg1"/>
                </a:solidFill>
                <a:latin typeface="Arial" panose="020B0604020202020204" pitchFamily="34" charset="0"/>
                <a:ea typeface="Times New Roman" charset="0"/>
                <a:cs typeface="Arial" panose="020B0604020202020204" pitchFamily="34" charset="0"/>
              </a:rPr>
              <a:t>Graduate School of Chemical Science and Engineering, Hokkaido University</a:t>
            </a:r>
            <a:br>
              <a:rPr lang="en-US" sz="2000" i="1" baseline="30000" dirty="0">
                <a:solidFill>
                  <a:schemeClr val="bg1"/>
                </a:solidFill>
                <a:latin typeface="Arial" panose="020B0604020202020204" pitchFamily="34" charset="0"/>
                <a:ea typeface="Times New Roman" charset="0"/>
                <a:cs typeface="Arial" panose="020B0604020202020204" pitchFamily="34" charset="0"/>
              </a:rPr>
            </a:br>
            <a:br>
              <a:rPr lang="en-US" sz="2000" i="1" baseline="30000" dirty="0">
                <a:solidFill>
                  <a:schemeClr val="bg1"/>
                </a:solidFill>
                <a:latin typeface="Arial" panose="020B0604020202020204" pitchFamily="34" charset="0"/>
                <a:ea typeface="Times New Roman" charset="0"/>
                <a:cs typeface="Arial" panose="020B0604020202020204" pitchFamily="34" charset="0"/>
              </a:rPr>
            </a:br>
            <a:br>
              <a:rPr lang="en-US" sz="2000" i="1" baseline="30000" dirty="0">
                <a:solidFill>
                  <a:schemeClr val="bg1"/>
                </a:solidFill>
                <a:latin typeface="Arial" panose="020B0604020202020204" pitchFamily="34" charset="0"/>
                <a:ea typeface="Times New Roman" charset="0"/>
                <a:cs typeface="Arial" panose="020B0604020202020204" pitchFamily="34" charset="0"/>
              </a:rPr>
            </a:br>
            <a:r>
              <a:rPr lang="en-US" sz="2700" b="1" baseline="30000" dirty="0">
                <a:solidFill>
                  <a:schemeClr val="bg1"/>
                </a:solidFill>
                <a:latin typeface="Arial" panose="020B0604020202020204" pitchFamily="34" charset="0"/>
                <a:ea typeface="Times New Roman" charset="0"/>
                <a:cs typeface="Arial" panose="020B0604020202020204" pitchFamily="34" charset="0"/>
              </a:rPr>
              <a:t>Date: 4 August 2025</a:t>
            </a:r>
            <a:br>
              <a:rPr lang="en-US" sz="2400" i="1" baseline="30000" dirty="0">
                <a:solidFill>
                  <a:schemeClr val="bg1"/>
                </a:solidFill>
                <a:latin typeface="Arial" panose="020B0604020202020204" pitchFamily="34" charset="0"/>
                <a:ea typeface="Times New Roman" charset="0"/>
                <a:cs typeface="Arial" panose="020B0604020202020204" pitchFamily="34" charset="0"/>
              </a:rPr>
            </a:br>
            <a:endParaRPr lang="en-US" sz="2200" dirty="0">
              <a:solidFill>
                <a:schemeClr val="bg1"/>
              </a:solidFill>
              <a:latin typeface="Arial" charset="0"/>
              <a:ea typeface="Arial" charset="0"/>
              <a:cs typeface="Arial" charset="0"/>
            </a:endParaRPr>
          </a:p>
        </p:txBody>
      </p:sp>
      <p:pic>
        <p:nvPicPr>
          <p:cNvPr id="11" name="Picture 10">
            <a:extLst>
              <a:ext uri="{FF2B5EF4-FFF2-40B4-BE49-F238E27FC236}">
                <a16:creationId xmlns:a16="http://schemas.microsoft.com/office/drawing/2014/main" id="{2080308B-BFF8-714D-8B46-BA56F7B13BFD}"/>
              </a:ext>
            </a:extLst>
          </p:cNvPr>
          <p:cNvPicPr>
            <a:picLocks noChangeAspect="1"/>
          </p:cNvPicPr>
          <p:nvPr/>
        </p:nvPicPr>
        <p:blipFill rotWithShape="1">
          <a:blip r:embed="rId3"/>
          <a:srcRect b="39576"/>
          <a:stretch/>
        </p:blipFill>
        <p:spPr>
          <a:xfrm>
            <a:off x="9366516" y="1906719"/>
            <a:ext cx="2220718" cy="1973304"/>
          </a:xfrm>
          <a:prstGeom prst="rect">
            <a:avLst/>
          </a:prstGeom>
        </p:spPr>
      </p:pic>
      <p:sp>
        <p:nvSpPr>
          <p:cNvPr id="14" name="Rectangle 13">
            <a:extLst>
              <a:ext uri="{FF2B5EF4-FFF2-40B4-BE49-F238E27FC236}">
                <a16:creationId xmlns:a16="http://schemas.microsoft.com/office/drawing/2014/main" id="{3E430E95-A850-254A-A6D6-D429C5593E3F}"/>
              </a:ext>
            </a:extLst>
          </p:cNvPr>
          <p:cNvSpPr/>
          <p:nvPr/>
        </p:nvSpPr>
        <p:spPr>
          <a:xfrm>
            <a:off x="0" y="6081677"/>
            <a:ext cx="852616" cy="133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C0E8BCE-DEC6-8447-B976-7E896D6A1BF2}"/>
              </a:ext>
            </a:extLst>
          </p:cNvPr>
          <p:cNvCxnSpPr>
            <a:cxnSpLocks/>
          </p:cNvCxnSpPr>
          <p:nvPr/>
        </p:nvCxnSpPr>
        <p:spPr>
          <a:xfrm flipH="1">
            <a:off x="9008072" y="1427778"/>
            <a:ext cx="1" cy="29311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E45DB8D-2526-DF48-B699-C277157D9AFF}"/>
              </a:ext>
            </a:extLst>
          </p:cNvPr>
          <p:cNvSpPr/>
          <p:nvPr/>
        </p:nvSpPr>
        <p:spPr>
          <a:xfrm>
            <a:off x="11339384" y="6474938"/>
            <a:ext cx="852616" cy="133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logo&#10;&#10;Description automatically generated">
            <a:extLst>
              <a:ext uri="{FF2B5EF4-FFF2-40B4-BE49-F238E27FC236}">
                <a16:creationId xmlns:a16="http://schemas.microsoft.com/office/drawing/2014/main" id="{2764A782-CA83-CE48-AD9C-7607DD5872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9939442" y="4155311"/>
            <a:ext cx="1114138" cy="154225"/>
          </a:xfrm>
          <a:prstGeom prst="rect">
            <a:avLst/>
          </a:prstGeom>
        </p:spPr>
      </p:pic>
      <p:sp>
        <p:nvSpPr>
          <p:cNvPr id="8" name="Subtitle 2">
            <a:extLst>
              <a:ext uri="{FF2B5EF4-FFF2-40B4-BE49-F238E27FC236}">
                <a16:creationId xmlns:a16="http://schemas.microsoft.com/office/drawing/2014/main" id="{B0B92CC6-3F69-36B0-0B9E-CD54CE754F09}"/>
              </a:ext>
            </a:extLst>
          </p:cNvPr>
          <p:cNvSpPr>
            <a:spLocks noGrp="1"/>
          </p:cNvSpPr>
          <p:nvPr>
            <p:ph type="subTitle" idx="1"/>
          </p:nvPr>
        </p:nvSpPr>
        <p:spPr>
          <a:xfrm>
            <a:off x="0" y="6081677"/>
            <a:ext cx="12192000" cy="588818"/>
          </a:xfrm>
        </p:spPr>
        <p:txBody>
          <a:bodyPr>
            <a:normAutofit/>
          </a:bodyPr>
          <a:lstStyle/>
          <a:p>
            <a:r>
              <a:rPr lang="en-US" sz="3200" dirty="0">
                <a:latin typeface="Gotham Light" pitchFamily="2" charset="0"/>
                <a:ea typeface="Arial" charset="0"/>
                <a:cs typeface="Gotham Light" pitchFamily="2" charset="0"/>
              </a:rPr>
              <a:t>U</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N</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I</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V</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E</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R</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S</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I</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T</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Y  O</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F  N</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E</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B</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R</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A</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S</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K</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A</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L</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I N</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C</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O</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L</a:t>
            </a:r>
            <a:r>
              <a:rPr lang="en-US" sz="1500" dirty="0">
                <a:latin typeface="Gotham Light" pitchFamily="2" charset="0"/>
                <a:ea typeface="Arial" charset="0"/>
                <a:cs typeface="Gotham Light" pitchFamily="2" charset="0"/>
              </a:rPr>
              <a:t> </a:t>
            </a:r>
            <a:r>
              <a:rPr lang="en-US" sz="3200" dirty="0">
                <a:latin typeface="Gotham Light" pitchFamily="2" charset="0"/>
                <a:ea typeface="Arial" charset="0"/>
                <a:cs typeface="Gotham Light" pitchFamily="2" charset="0"/>
              </a:rPr>
              <a:t>N </a:t>
            </a:r>
          </a:p>
        </p:txBody>
      </p:sp>
    </p:spTree>
    <p:extLst>
      <p:ext uri="{BB962C8B-B14F-4D97-AF65-F5344CB8AC3E}">
        <p14:creationId xmlns:p14="http://schemas.microsoft.com/office/powerpoint/2010/main" val="25145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5AD32-9750-8245-BFD2-636D7D6D4D52}"/>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B064CDE0-0F14-F390-06B9-5D6AEE1AA7F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355515" y="1171107"/>
            <a:ext cx="5119229" cy="2926800"/>
          </a:xfrm>
          <a:prstGeom prst="rect">
            <a:avLst/>
          </a:prstGeom>
        </p:spPr>
      </p:pic>
      <p:sp>
        <p:nvSpPr>
          <p:cNvPr id="2" name="Rectangle 51">
            <a:extLst>
              <a:ext uri="{FF2B5EF4-FFF2-40B4-BE49-F238E27FC236}">
                <a16:creationId xmlns:a16="http://schemas.microsoft.com/office/drawing/2014/main" id="{48105906-83E3-804D-7CA9-7C7B5C09C210}"/>
              </a:ext>
            </a:extLst>
          </p:cNvPr>
          <p:cNvSpPr/>
          <p:nvPr/>
        </p:nvSpPr>
        <p:spPr>
          <a:xfrm>
            <a:off x="365051" y="77142"/>
            <a:ext cx="7323351" cy="646331"/>
          </a:xfrm>
          <a:prstGeom prst="rect">
            <a:avLst/>
          </a:prstGeom>
          <a:noFill/>
        </p:spPr>
        <p:txBody>
          <a:bodyPr wrap="none" lIns="91440" tIns="45720" rIns="91440" bIns="45720">
            <a:spAutoFit/>
          </a:bodyPr>
          <a:lstStyle/>
          <a:p>
            <a:r>
              <a:rPr lang="en-US" altLang="ja-JP" sz="3600" b="1" dirty="0">
                <a:latin typeface="Arial" panose="020B0604020202020204" pitchFamily="34" charset="0"/>
                <a:ea typeface="Arial" charset="0"/>
                <a:cs typeface="Arial" panose="020B0604020202020204" pitchFamily="34" charset="0"/>
              </a:rPr>
              <a:t>PFOA &amp; PFOS Removal in CaCl</a:t>
            </a:r>
            <a:r>
              <a:rPr lang="en-US" altLang="ja-JP" sz="3600" b="1" baseline="-25000" dirty="0">
                <a:latin typeface="Arial" panose="020B0604020202020204" pitchFamily="34" charset="0"/>
                <a:ea typeface="Arial" charset="0"/>
                <a:cs typeface="Arial" panose="020B0604020202020204" pitchFamily="34" charset="0"/>
              </a:rPr>
              <a:t>2</a:t>
            </a:r>
            <a:endParaRPr lang="ja-JP" altLang="en-US" sz="3600" baseline="-25000"/>
          </a:p>
        </p:txBody>
      </p:sp>
      <p:sp>
        <p:nvSpPr>
          <p:cNvPr id="21" name="テキスト ボックス 20">
            <a:extLst>
              <a:ext uri="{FF2B5EF4-FFF2-40B4-BE49-F238E27FC236}">
                <a16:creationId xmlns:a16="http://schemas.microsoft.com/office/drawing/2014/main" id="{6B05832C-F7BB-4F63-7B21-AD763922B961}"/>
              </a:ext>
            </a:extLst>
          </p:cNvPr>
          <p:cNvSpPr txBox="1"/>
          <p:nvPr/>
        </p:nvSpPr>
        <p:spPr>
          <a:xfrm>
            <a:off x="5451327" y="861143"/>
            <a:ext cx="1271337" cy="369332"/>
          </a:xfrm>
          <a:prstGeom prst="rect">
            <a:avLst/>
          </a:prstGeom>
          <a:noFill/>
        </p:spPr>
        <p:txBody>
          <a:bodyPr wrap="square">
            <a:spAutoFit/>
          </a:bodyPr>
          <a:lstStyle/>
          <a:p>
            <a:r>
              <a:rPr lang="en-US" altLang="ja-JP" b="1" dirty="0">
                <a:latin typeface="Arial" panose="020B0604020202020204" pitchFamily="34" charset="0"/>
                <a:cs typeface="Arial" panose="020B0604020202020204" pitchFamily="34" charset="0"/>
              </a:rPr>
              <a:t>t = 30 min</a:t>
            </a:r>
            <a:endParaRPr lang="ja-JP" altLang="en-US" b="1">
              <a:latin typeface="Arial" panose="020B0604020202020204" pitchFamily="34" charset="0"/>
              <a:cs typeface="Arial" panose="020B0604020202020204" pitchFamily="34" charset="0"/>
            </a:endParaRPr>
          </a:p>
        </p:txBody>
      </p:sp>
      <p:sp>
        <p:nvSpPr>
          <p:cNvPr id="6" name="テキスト ボックス 1035">
            <a:extLst>
              <a:ext uri="{FF2B5EF4-FFF2-40B4-BE49-F238E27FC236}">
                <a16:creationId xmlns:a16="http://schemas.microsoft.com/office/drawing/2014/main" id="{B1C15848-2465-F341-A802-732B5A9C7F2D}"/>
              </a:ext>
            </a:extLst>
          </p:cNvPr>
          <p:cNvSpPr txBox="1"/>
          <p:nvPr/>
        </p:nvSpPr>
        <p:spPr>
          <a:xfrm rot="16200000">
            <a:off x="-286449" y="2329013"/>
            <a:ext cx="3036280" cy="338554"/>
          </a:xfrm>
          <a:prstGeom prst="rect">
            <a:avLst/>
          </a:prstGeom>
          <a:noFill/>
        </p:spPr>
        <p:txBody>
          <a:bodyPr wrap="none" rtlCol="0">
            <a:spAutoFit/>
          </a:bodyPr>
          <a:lstStyle/>
          <a:p>
            <a:r>
              <a:rPr kumimoji="1" lang="en-US" altLang="ja-JP" sz="1600" b="1" dirty="0">
                <a:latin typeface="Arial" panose="020B0604020202020204" pitchFamily="34" charset="0"/>
                <a:cs typeface="Arial" panose="020B0604020202020204" pitchFamily="34" charset="0"/>
              </a:rPr>
              <a:t>PFAS Removal Efficiency (%)</a:t>
            </a:r>
            <a:endParaRPr kumimoji="1" lang="ja-JP" altLang="en-US" sz="1600" b="1" dirty="0">
              <a:latin typeface="Arial" panose="020B0604020202020204" pitchFamily="34" charset="0"/>
              <a:cs typeface="Arial" panose="020B0604020202020204" pitchFamily="34" charset="0"/>
            </a:endParaRPr>
          </a:p>
        </p:txBody>
      </p:sp>
      <p:grpSp>
        <p:nvGrpSpPr>
          <p:cNvPr id="24" name="グループ化 23">
            <a:extLst>
              <a:ext uri="{FF2B5EF4-FFF2-40B4-BE49-F238E27FC236}">
                <a16:creationId xmlns:a16="http://schemas.microsoft.com/office/drawing/2014/main" id="{F54EB057-BA0E-22C7-16F5-9B7681BF39C9}"/>
              </a:ext>
            </a:extLst>
          </p:cNvPr>
          <p:cNvGrpSpPr/>
          <p:nvPr/>
        </p:nvGrpSpPr>
        <p:grpSpPr>
          <a:xfrm>
            <a:off x="6851179" y="898843"/>
            <a:ext cx="4022050" cy="3405979"/>
            <a:chOff x="6234494" y="898843"/>
            <a:chExt cx="4022050" cy="3405979"/>
          </a:xfrm>
        </p:grpSpPr>
        <p:sp>
          <p:nvSpPr>
            <p:cNvPr id="25" name="テキスト ボックス 24">
              <a:extLst>
                <a:ext uri="{FF2B5EF4-FFF2-40B4-BE49-F238E27FC236}">
                  <a16:creationId xmlns:a16="http://schemas.microsoft.com/office/drawing/2014/main" id="{2C3ABEE7-E99D-3FA2-4455-285B62572EC9}"/>
                </a:ext>
              </a:extLst>
            </p:cNvPr>
            <p:cNvSpPr txBox="1"/>
            <p:nvPr/>
          </p:nvSpPr>
          <p:spPr>
            <a:xfrm rot="16200000">
              <a:off x="5380894" y="2254041"/>
              <a:ext cx="2045753" cy="338554"/>
            </a:xfrm>
            <a:prstGeom prst="rect">
              <a:avLst/>
            </a:prstGeom>
            <a:noFill/>
          </p:spPr>
          <p:txBody>
            <a:bodyPr wrap="none" rtlCol="0">
              <a:spAutoFit/>
            </a:bodyPr>
            <a:lstStyle/>
            <a:p>
              <a:r>
                <a:rPr kumimoji="1" lang="en-US" altLang="ja-JP" sz="1600" b="1" dirty="0">
                  <a:latin typeface="Arial" panose="020B0604020202020204" pitchFamily="34" charset="0"/>
                  <a:cs typeface="Arial" panose="020B0604020202020204" pitchFamily="34" charset="0"/>
                </a:rPr>
                <a:t>Zeta Potential (mV)</a:t>
              </a:r>
              <a:endParaRPr kumimoji="1" lang="ja-JP" altLang="en-US" sz="1600" b="1" dirty="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B7813E1A-CD87-BAA7-6307-B75DD07D6DA9}"/>
                </a:ext>
              </a:extLst>
            </p:cNvPr>
            <p:cNvSpPr txBox="1"/>
            <p:nvPr/>
          </p:nvSpPr>
          <p:spPr>
            <a:xfrm>
              <a:off x="7257493" y="3966268"/>
              <a:ext cx="2752677" cy="338554"/>
            </a:xfrm>
            <a:prstGeom prst="rect">
              <a:avLst/>
            </a:prstGeom>
            <a:noFill/>
          </p:spPr>
          <p:txBody>
            <a:bodyPr wrap="none" rtlCol="0">
              <a:spAutoFit/>
            </a:bodyPr>
            <a:lstStyle/>
            <a:p>
              <a:r>
                <a:rPr kumimoji="1" lang="en-US" altLang="ja-JP" sz="1600" b="1" dirty="0">
                  <a:latin typeface="Arial" panose="020B0604020202020204" pitchFamily="34" charset="0"/>
                  <a:cs typeface="Arial" panose="020B0604020202020204" pitchFamily="34" charset="0"/>
                </a:rPr>
                <a:t>Ionic Strength (mM CaCl</a:t>
              </a:r>
              <a:r>
                <a:rPr kumimoji="1" lang="en-US" altLang="ja-JP" sz="1400" b="1" dirty="0">
                  <a:latin typeface="Arial" panose="020B0604020202020204" pitchFamily="34" charset="0"/>
                  <a:cs typeface="Arial" panose="020B0604020202020204" pitchFamily="34" charset="0"/>
                </a:rPr>
                <a:t>2</a:t>
              </a:r>
              <a:r>
                <a:rPr kumimoji="1" lang="en-US" altLang="ja-JP" sz="1600" b="1" dirty="0">
                  <a:latin typeface="Arial" panose="020B0604020202020204" pitchFamily="34" charset="0"/>
                  <a:cs typeface="Arial" panose="020B0604020202020204" pitchFamily="34" charset="0"/>
                </a:rPr>
                <a:t>)</a:t>
              </a:r>
              <a:endParaRPr kumimoji="1" lang="ja-JP" altLang="en-US" sz="1600" b="1">
                <a:latin typeface="Arial" panose="020B0604020202020204" pitchFamily="34" charset="0"/>
                <a:cs typeface="Arial" panose="020B0604020202020204" pitchFamily="34" charset="0"/>
              </a:endParaRPr>
            </a:p>
          </p:txBody>
        </p:sp>
        <p:pic>
          <p:nvPicPr>
            <p:cNvPr id="27" name="図 26" descr="グラフ, 散布図&#10;&#10;自動的に生成された説明">
              <a:extLst>
                <a:ext uri="{FF2B5EF4-FFF2-40B4-BE49-F238E27FC236}">
                  <a16:creationId xmlns:a16="http://schemas.microsoft.com/office/drawing/2014/main" id="{1A3C781C-0096-3424-057D-A955F004A49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635610" y="898843"/>
              <a:ext cx="3620934" cy="3048952"/>
            </a:xfrm>
            <a:prstGeom prst="rect">
              <a:avLst/>
            </a:prstGeom>
          </p:spPr>
        </p:pic>
      </p:grpSp>
      <p:pic>
        <p:nvPicPr>
          <p:cNvPr id="20" name="図 19" descr="グラフ, 散布図&#10;&#10;自動的に生成された説明">
            <a:extLst>
              <a:ext uri="{FF2B5EF4-FFF2-40B4-BE49-F238E27FC236}">
                <a16:creationId xmlns:a16="http://schemas.microsoft.com/office/drawing/2014/main" id="{40C75E79-5FFD-8CF5-B1BC-4E960903E1D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189733" y="981998"/>
            <a:ext cx="3758026" cy="3045133"/>
          </a:xfrm>
          <a:prstGeom prst="rect">
            <a:avLst/>
          </a:prstGeom>
        </p:spPr>
      </p:pic>
      <p:sp>
        <p:nvSpPr>
          <p:cNvPr id="28" name="TextBox 59">
            <a:extLst>
              <a:ext uri="{FF2B5EF4-FFF2-40B4-BE49-F238E27FC236}">
                <a16:creationId xmlns:a16="http://schemas.microsoft.com/office/drawing/2014/main" id="{9DC44457-39DB-1563-C1A5-3F572D640F50}"/>
              </a:ext>
            </a:extLst>
          </p:cNvPr>
          <p:cNvSpPr txBox="1"/>
          <p:nvPr/>
        </p:nvSpPr>
        <p:spPr>
          <a:xfrm>
            <a:off x="729260" y="4570075"/>
            <a:ext cx="11462740" cy="1323439"/>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chemeClr val="accent1">
                    <a:lumMod val="75000"/>
                  </a:schemeClr>
                </a:solidFill>
                <a:latin typeface="Arial" panose="020B0604020202020204" pitchFamily="34" charset="0"/>
                <a:cs typeface="Arial" panose="020B0604020202020204" pitchFamily="34" charset="0"/>
              </a:rPr>
              <a:t>Zeta potential decreased with increasing CaCl</a:t>
            </a:r>
            <a:r>
              <a:rPr lang="en-US" sz="2000" baseline="-25000" dirty="0">
                <a:solidFill>
                  <a:schemeClr val="accent1">
                    <a:lumMod val="75000"/>
                  </a:schemeClr>
                </a:solidFill>
                <a:latin typeface="Arial" panose="020B0604020202020204" pitchFamily="34" charset="0"/>
                <a:cs typeface="Arial" panose="020B0604020202020204" pitchFamily="34" charset="0"/>
              </a:rPr>
              <a:t>2</a:t>
            </a:r>
            <a:r>
              <a:rPr lang="en-US" sz="2000" dirty="0">
                <a:solidFill>
                  <a:schemeClr val="accent1">
                    <a:lumMod val="75000"/>
                  </a:schemeClr>
                </a:solidFill>
                <a:latin typeface="Arial" panose="020B0604020202020204" pitchFamily="34" charset="0"/>
                <a:cs typeface="Arial" panose="020B0604020202020204" pitchFamily="34" charset="0"/>
              </a:rPr>
              <a:t> concentration</a:t>
            </a:r>
          </a:p>
          <a:p>
            <a:pPr marL="457200" indent="-457200">
              <a:buFont typeface="Arial" panose="020B0604020202020204" pitchFamily="34" charset="0"/>
              <a:buChar char="•"/>
            </a:pPr>
            <a:r>
              <a:rPr lang="en-US" sz="2000" dirty="0">
                <a:solidFill>
                  <a:schemeClr val="accent1">
                    <a:lumMod val="75000"/>
                  </a:schemeClr>
                </a:solidFill>
                <a:latin typeface="Arial" panose="020B0604020202020204" pitchFamily="34" charset="0"/>
                <a:cs typeface="Arial" panose="020B0604020202020204" pitchFamily="34" charset="0"/>
              </a:rPr>
              <a:t>But PFAS removal was lowest at 0.3 mM</a:t>
            </a:r>
          </a:p>
          <a:p>
            <a:r>
              <a:rPr lang="ja-JP" altLang="en-US" sz="2000">
                <a:solidFill>
                  <a:schemeClr val="accent1">
                    <a:lumMod val="75000"/>
                  </a:schemeClr>
                </a:solidFill>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→More analysis required</a:t>
            </a:r>
          </a:p>
          <a:p>
            <a:pPr marL="457200" indent="-457200">
              <a:buFont typeface="Arial" panose="020B0604020202020204" pitchFamily="34" charset="0"/>
              <a:buChar char="•"/>
            </a:pPr>
            <a:r>
              <a:rPr lang="en-US" sz="2000" dirty="0">
                <a:solidFill>
                  <a:schemeClr val="accent1">
                    <a:lumMod val="75000"/>
                  </a:schemeClr>
                </a:solidFill>
                <a:latin typeface="Arial" panose="020B0604020202020204" pitchFamily="34" charset="0"/>
                <a:cs typeface="Arial" panose="020B0604020202020204" pitchFamily="34" charset="0"/>
              </a:rPr>
              <a:t>CaCl</a:t>
            </a:r>
            <a:r>
              <a:rPr lang="en-US" sz="2000" baseline="-25000" dirty="0">
                <a:solidFill>
                  <a:schemeClr val="accent1">
                    <a:lumMod val="75000"/>
                  </a:schemeClr>
                </a:solidFill>
                <a:latin typeface="Arial" panose="020B0604020202020204" pitchFamily="34" charset="0"/>
                <a:cs typeface="Arial" panose="020B0604020202020204" pitchFamily="34" charset="0"/>
              </a:rPr>
              <a:t>2 </a:t>
            </a:r>
            <a:r>
              <a:rPr lang="en-US" sz="2000" dirty="0">
                <a:solidFill>
                  <a:schemeClr val="accent1">
                    <a:lumMod val="75000"/>
                  </a:schemeClr>
                </a:solidFill>
                <a:latin typeface="Arial" panose="020B0604020202020204" pitchFamily="34" charset="0"/>
                <a:cs typeface="Arial" panose="020B0604020202020204" pitchFamily="34" charset="0"/>
              </a:rPr>
              <a:t>forms bridges with PFAS molecule and increases removal with increasing concentration</a:t>
            </a:r>
            <a:endParaRPr lang="en-US" sz="2000" dirty="0">
              <a:solidFill>
                <a:schemeClr val="accent1">
                  <a:lumMod val="75000"/>
                </a:schemeClr>
              </a:solidFill>
              <a:highlight>
                <a:srgbClr val="FFFF00"/>
              </a:highligh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80AA87C-EB1B-CAA3-7B29-46FCDD14982B}"/>
              </a:ext>
            </a:extLst>
          </p:cNvPr>
          <p:cNvSpPr>
            <a:spLocks noGrp="1"/>
          </p:cNvSpPr>
          <p:nvPr>
            <p:ph type="sldNum" sz="quarter" idx="12"/>
          </p:nvPr>
        </p:nvSpPr>
        <p:spPr/>
        <p:txBody>
          <a:bodyPr/>
          <a:lstStyle/>
          <a:p>
            <a:fld id="{C3310EAD-DE35-B04D-8F01-AAA32A78DD1E}" type="slidenum">
              <a:rPr kumimoji="1" lang="ja-JP" altLang="en-US" smtClean="0"/>
              <a:t>10</a:t>
            </a:fld>
            <a:endParaRPr kumimoji="1" lang="ja-JP" altLang="en-US"/>
          </a:p>
        </p:txBody>
      </p:sp>
    </p:spTree>
    <p:extLst>
      <p:ext uri="{BB962C8B-B14F-4D97-AF65-F5344CB8AC3E}">
        <p14:creationId xmlns:p14="http://schemas.microsoft.com/office/powerpoint/2010/main" val="3879147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1">
            <a:extLst>
              <a:ext uri="{FF2B5EF4-FFF2-40B4-BE49-F238E27FC236}">
                <a16:creationId xmlns:a16="http://schemas.microsoft.com/office/drawing/2014/main" id="{E3861EF6-A819-0FFE-97E2-5BAC6C9CDBA2}"/>
              </a:ext>
            </a:extLst>
          </p:cNvPr>
          <p:cNvSpPr/>
          <p:nvPr/>
        </p:nvSpPr>
        <p:spPr>
          <a:xfrm>
            <a:off x="365051" y="77142"/>
            <a:ext cx="2698175" cy="646331"/>
          </a:xfrm>
          <a:prstGeom prst="rect">
            <a:avLst/>
          </a:prstGeom>
          <a:noFill/>
        </p:spPr>
        <p:txBody>
          <a:bodyPr wrap="none" lIns="91440" tIns="45720" rIns="91440" bIns="45720">
            <a:spAutoFit/>
          </a:bodyPr>
          <a:lstStyle/>
          <a:p>
            <a:r>
              <a:rPr lang="en-US" altLang="ja-JP" sz="3600" b="1" dirty="0">
                <a:latin typeface="Arial" panose="020B0604020202020204" pitchFamily="34" charset="0"/>
                <a:cs typeface="Arial" panose="020B0604020202020204" pitchFamily="34" charset="0"/>
              </a:rPr>
              <a:t>Conclusion</a:t>
            </a:r>
            <a:endParaRPr lang="ja-JP" altLang="en-US" sz="3600" dirty="0"/>
          </a:p>
        </p:txBody>
      </p:sp>
      <p:sp>
        <p:nvSpPr>
          <p:cNvPr id="14" name="Slide Number Placeholder 13">
            <a:extLst>
              <a:ext uri="{FF2B5EF4-FFF2-40B4-BE49-F238E27FC236}">
                <a16:creationId xmlns:a16="http://schemas.microsoft.com/office/drawing/2014/main" id="{68F2C291-9163-2CC6-7C03-9E94C2F66D75}"/>
              </a:ext>
            </a:extLst>
          </p:cNvPr>
          <p:cNvSpPr>
            <a:spLocks noGrp="1"/>
          </p:cNvSpPr>
          <p:nvPr>
            <p:ph type="sldNum" sz="quarter" idx="12"/>
          </p:nvPr>
        </p:nvSpPr>
        <p:spPr/>
        <p:txBody>
          <a:bodyPr/>
          <a:lstStyle/>
          <a:p>
            <a:fld id="{C3310EAD-DE35-B04D-8F01-AAA32A78DD1E}" type="slidenum">
              <a:rPr kumimoji="1" lang="ja-JP" altLang="en-US" smtClean="0"/>
              <a:t>11</a:t>
            </a:fld>
            <a:endParaRPr kumimoji="1" lang="ja-JP" altLang="en-US"/>
          </a:p>
        </p:txBody>
      </p:sp>
      <p:sp>
        <p:nvSpPr>
          <p:cNvPr id="3" name="Rectangle 51">
            <a:extLst>
              <a:ext uri="{FF2B5EF4-FFF2-40B4-BE49-F238E27FC236}">
                <a16:creationId xmlns:a16="http://schemas.microsoft.com/office/drawing/2014/main" id="{64348DF0-DD4B-AE42-37A8-9E70CB0C2216}"/>
              </a:ext>
            </a:extLst>
          </p:cNvPr>
          <p:cNvSpPr/>
          <p:nvPr/>
        </p:nvSpPr>
        <p:spPr>
          <a:xfrm>
            <a:off x="591508" y="5017134"/>
            <a:ext cx="11081683" cy="1200329"/>
          </a:xfrm>
          <a:prstGeom prst="rect">
            <a:avLst/>
          </a:prstGeom>
          <a:noFill/>
        </p:spPr>
        <p:txBody>
          <a:bodyPr wrap="square" lIns="91440" tIns="45720" rIns="91440" bIns="45720">
            <a:spAutoFit/>
          </a:bodyPr>
          <a:lstStyle/>
          <a:p>
            <a:pPr marL="342900" indent="-342900">
              <a:buFont typeface="Arial" panose="020B0604020202020204" pitchFamily="34" charset="0"/>
              <a:buChar char="•"/>
            </a:pPr>
            <a:r>
              <a:rPr lang="en-US" sz="2400" dirty="0">
                <a:ln w="0"/>
                <a:latin typeface="Arial" panose="020B0604020202020204" pitchFamily="34" charset="0"/>
                <a:ea typeface="Times New Roman" charset="0"/>
                <a:cs typeface="Arial" panose="020B0604020202020204" pitchFamily="34" charset="0"/>
              </a:rPr>
              <a:t>LCMS analysis of adsorption at different time frame</a:t>
            </a:r>
          </a:p>
          <a:p>
            <a:pPr marL="342900" indent="-342900">
              <a:buFont typeface="Arial" panose="020B0604020202020204" pitchFamily="34" charset="0"/>
              <a:buChar char="•"/>
            </a:pPr>
            <a:r>
              <a:rPr lang="en-US" sz="2400" dirty="0">
                <a:ln w="0"/>
                <a:latin typeface="Arial" panose="020B0604020202020204" pitchFamily="34" charset="0"/>
                <a:ea typeface="Times New Roman" charset="0"/>
                <a:cs typeface="Arial" panose="020B0604020202020204" pitchFamily="34" charset="0"/>
              </a:rPr>
              <a:t>Explore PFAS–Ca²⁺ interaction mechanism</a:t>
            </a:r>
          </a:p>
          <a:p>
            <a:pPr marL="342900" indent="-342900">
              <a:buFont typeface="Arial" panose="020B0604020202020204" pitchFamily="34" charset="0"/>
              <a:buChar char="•"/>
            </a:pPr>
            <a:r>
              <a:rPr lang="en-US" sz="2400" dirty="0">
                <a:ln w="0"/>
                <a:latin typeface="Arial" panose="020B0604020202020204" pitchFamily="34" charset="0"/>
                <a:ea typeface="Times New Roman" charset="0"/>
                <a:cs typeface="Arial" panose="020B0604020202020204" pitchFamily="34" charset="0"/>
              </a:rPr>
              <a:t>Removal in higher salt concentrations</a:t>
            </a:r>
            <a:endParaRPr lang="en-US" sz="2400" cap="none" spc="0" dirty="0">
              <a:ln w="0"/>
              <a:solidFill>
                <a:schemeClr val="tx1"/>
              </a:solidFill>
              <a:latin typeface="Arial" panose="020B0604020202020204" pitchFamily="34" charset="0"/>
              <a:ea typeface="Times New Roman" charset="0"/>
              <a:cs typeface="Arial" panose="020B0604020202020204" pitchFamily="34" charset="0"/>
            </a:endParaRPr>
          </a:p>
        </p:txBody>
      </p:sp>
      <p:sp>
        <p:nvSpPr>
          <p:cNvPr id="4" name="Rectangle 51">
            <a:extLst>
              <a:ext uri="{FF2B5EF4-FFF2-40B4-BE49-F238E27FC236}">
                <a16:creationId xmlns:a16="http://schemas.microsoft.com/office/drawing/2014/main" id="{C349C524-DFDE-6A79-AFC6-9772C6D5CCE7}"/>
              </a:ext>
            </a:extLst>
          </p:cNvPr>
          <p:cNvSpPr/>
          <p:nvPr/>
        </p:nvSpPr>
        <p:spPr>
          <a:xfrm>
            <a:off x="591508" y="1120676"/>
            <a:ext cx="11081683" cy="2677656"/>
          </a:xfrm>
          <a:prstGeom prst="rect">
            <a:avLst/>
          </a:prstGeom>
          <a:noFill/>
        </p:spPr>
        <p:txBody>
          <a:bodyPr wrap="square" lIns="91440" tIns="45720" rIns="91440" bIns="45720">
            <a:spAutoFit/>
          </a:bodyPr>
          <a:lstStyle/>
          <a:p>
            <a:pPr marL="342900" indent="-342900">
              <a:buFont typeface="Arial" panose="020B0604020202020204" pitchFamily="34" charset="0"/>
              <a:buChar char="•"/>
            </a:pPr>
            <a:r>
              <a:rPr lang="en-US" sz="2400" cap="none" spc="0" dirty="0">
                <a:ln w="0"/>
                <a:solidFill>
                  <a:schemeClr val="tx1"/>
                </a:solidFill>
                <a:latin typeface="Arial" panose="020B0604020202020204" pitchFamily="34" charset="0"/>
                <a:ea typeface="Times New Roman" charset="0"/>
                <a:cs typeface="Arial" panose="020B0604020202020204" pitchFamily="34" charset="0"/>
              </a:rPr>
              <a:t>PFAS are harmful, persistent pollutants, also found in seawater</a:t>
            </a:r>
          </a:p>
          <a:p>
            <a:pPr marL="342900" indent="-342900">
              <a:buFont typeface="Arial" panose="020B0604020202020204" pitchFamily="34" charset="0"/>
              <a:buChar char="•"/>
            </a:pPr>
            <a:r>
              <a:rPr lang="en-US" sz="2400" cap="none" spc="0" dirty="0">
                <a:ln w="0"/>
                <a:solidFill>
                  <a:schemeClr val="tx1"/>
                </a:solidFill>
                <a:latin typeface="Arial" panose="020B0604020202020204" pitchFamily="34" charset="0"/>
                <a:ea typeface="Times New Roman" charset="0"/>
                <a:cs typeface="Arial" panose="020B0604020202020204" pitchFamily="34" charset="0"/>
              </a:rPr>
              <a:t>Graphene has great adsorption, but powdered form is hard to recover</a:t>
            </a:r>
          </a:p>
          <a:p>
            <a:pPr marL="342900" indent="-342900">
              <a:buFont typeface="Arial" panose="020B0604020202020204" pitchFamily="34" charset="0"/>
              <a:buChar char="•"/>
            </a:pPr>
            <a:r>
              <a:rPr lang="en-US" sz="2400" cap="none" spc="0" dirty="0">
                <a:ln w="0"/>
                <a:solidFill>
                  <a:schemeClr val="tx1"/>
                </a:solidFill>
                <a:latin typeface="Arial" panose="020B0604020202020204" pitchFamily="34" charset="0"/>
                <a:ea typeface="Times New Roman" charset="0"/>
                <a:cs typeface="Arial" panose="020B0604020202020204" pitchFamily="34" charset="0"/>
              </a:rPr>
              <a:t>3D-printed graphene-biopolymer aerogels are recoverable, reusable, and stable</a:t>
            </a:r>
          </a:p>
          <a:p>
            <a:pPr marL="342900" indent="-342900">
              <a:buFont typeface="Arial" panose="020B0604020202020204" pitchFamily="34" charset="0"/>
              <a:buChar char="•"/>
            </a:pPr>
            <a:r>
              <a:rPr lang="en-US" sz="2400" cap="none" spc="0" dirty="0">
                <a:ln w="0"/>
                <a:solidFill>
                  <a:schemeClr val="tx1"/>
                </a:solidFill>
                <a:latin typeface="Arial" panose="020B0604020202020204" pitchFamily="34" charset="0"/>
                <a:ea typeface="Times New Roman" charset="0"/>
                <a:cs typeface="Arial" panose="020B0604020202020204" pitchFamily="34" charset="0"/>
              </a:rPr>
              <a:t>Nano-CT revealed a highly porous and interconnected structure</a:t>
            </a:r>
          </a:p>
          <a:p>
            <a:pPr marL="342900" indent="-342900">
              <a:buFont typeface="Arial" panose="020B0604020202020204" pitchFamily="34" charset="0"/>
              <a:buChar char="•"/>
            </a:pPr>
            <a:r>
              <a:rPr lang="en-US" sz="2400" cap="none" spc="0" dirty="0">
                <a:ln w="0"/>
                <a:solidFill>
                  <a:schemeClr val="tx1"/>
                </a:solidFill>
                <a:latin typeface="Arial" panose="020B0604020202020204" pitchFamily="34" charset="0"/>
                <a:ea typeface="Times New Roman" charset="0"/>
                <a:cs typeface="Arial" panose="020B0604020202020204" pitchFamily="34" charset="0"/>
              </a:rPr>
              <a:t>PFOS showed higher removal efficiency than PFOA, likely due to greater hydrophobicity</a:t>
            </a:r>
          </a:p>
        </p:txBody>
      </p:sp>
      <p:sp>
        <p:nvSpPr>
          <p:cNvPr id="5" name="Rectangle 51">
            <a:extLst>
              <a:ext uri="{FF2B5EF4-FFF2-40B4-BE49-F238E27FC236}">
                <a16:creationId xmlns:a16="http://schemas.microsoft.com/office/drawing/2014/main" id="{C08ACF6E-2740-4A27-B9FD-A637CD16E19E}"/>
              </a:ext>
            </a:extLst>
          </p:cNvPr>
          <p:cNvSpPr/>
          <p:nvPr/>
        </p:nvSpPr>
        <p:spPr>
          <a:xfrm>
            <a:off x="365051" y="4483254"/>
            <a:ext cx="2141933" cy="523220"/>
          </a:xfrm>
          <a:prstGeom prst="rect">
            <a:avLst/>
          </a:prstGeom>
          <a:noFill/>
        </p:spPr>
        <p:txBody>
          <a:bodyPr wrap="none" lIns="91440" tIns="45720" rIns="91440" bIns="45720">
            <a:spAutoFit/>
          </a:bodyPr>
          <a:lstStyle/>
          <a:p>
            <a:r>
              <a:rPr lang="en-US" altLang="ja-JP" sz="2800" b="1" dirty="0">
                <a:latin typeface="Arial" panose="020B0604020202020204" pitchFamily="34" charset="0"/>
                <a:cs typeface="Arial" panose="020B0604020202020204" pitchFamily="34" charset="0"/>
              </a:rPr>
              <a:t>Future plan</a:t>
            </a:r>
            <a:endParaRPr lang="ja-JP" altLang="en-US" sz="2800" dirty="0"/>
          </a:p>
        </p:txBody>
      </p:sp>
    </p:spTree>
    <p:extLst>
      <p:ext uri="{BB962C8B-B14F-4D97-AF65-F5344CB8AC3E}">
        <p14:creationId xmlns:p14="http://schemas.microsoft.com/office/powerpoint/2010/main" val="91684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1">
            <a:extLst>
              <a:ext uri="{FF2B5EF4-FFF2-40B4-BE49-F238E27FC236}">
                <a16:creationId xmlns:a16="http://schemas.microsoft.com/office/drawing/2014/main" id="{851025BD-8D7E-7F17-C43C-28B2D7347741}"/>
              </a:ext>
            </a:extLst>
          </p:cNvPr>
          <p:cNvSpPr/>
          <p:nvPr/>
        </p:nvSpPr>
        <p:spPr>
          <a:xfrm>
            <a:off x="365051" y="77142"/>
            <a:ext cx="4519186" cy="646331"/>
          </a:xfrm>
          <a:prstGeom prst="rect">
            <a:avLst/>
          </a:prstGeom>
          <a:noFill/>
        </p:spPr>
        <p:txBody>
          <a:bodyPr wrap="none" lIns="91440" tIns="45720" rIns="91440" bIns="45720">
            <a:spAutoFit/>
          </a:bodyPr>
          <a:lstStyle/>
          <a:p>
            <a:r>
              <a:rPr lang="en-US" altLang="ja-JP" sz="3600" b="1" dirty="0">
                <a:latin typeface="Arial" panose="020B0604020202020204" pitchFamily="34" charset="0"/>
                <a:cs typeface="Arial" panose="020B0604020202020204" pitchFamily="34" charset="0"/>
              </a:rPr>
              <a:t>Acknowledgements</a:t>
            </a:r>
            <a:endParaRPr lang="ja-JP" altLang="en-US" sz="3600"/>
          </a:p>
        </p:txBody>
      </p:sp>
      <p:pic>
        <p:nvPicPr>
          <p:cNvPr id="3" name="Picture 6" descr="JAIST ｜ 文部科学省マテリアル先端リサーチインフラ">
            <a:extLst>
              <a:ext uri="{FF2B5EF4-FFF2-40B4-BE49-F238E27FC236}">
                <a16:creationId xmlns:a16="http://schemas.microsoft.com/office/drawing/2014/main" id="{24B60CA9-0D05-47F2-893C-B099C725447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37455" y="5027345"/>
            <a:ext cx="1846052" cy="13112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National Institute for Materials Science | NIMS">
            <a:extLst>
              <a:ext uri="{FF2B5EF4-FFF2-40B4-BE49-F238E27FC236}">
                <a16:creationId xmlns:a16="http://schemas.microsoft.com/office/drawing/2014/main" id="{B4A35E6F-3D28-55FE-F2D0-FB88988956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10600" y="5071520"/>
            <a:ext cx="1667882" cy="1222917"/>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5E4E399C-C337-8264-459C-27D3F1229DB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081040" y="5029578"/>
            <a:ext cx="2829323" cy="1306800"/>
          </a:xfrm>
          <a:prstGeom prst="rect">
            <a:avLst/>
          </a:prstGeom>
        </p:spPr>
      </p:pic>
      <p:pic>
        <p:nvPicPr>
          <p:cNvPr id="6" name="図 5">
            <a:extLst>
              <a:ext uri="{FF2B5EF4-FFF2-40B4-BE49-F238E27FC236}">
                <a16:creationId xmlns:a16="http://schemas.microsoft.com/office/drawing/2014/main" id="{03F7E10D-1DF1-20E3-BDFD-267C062977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52091" y="5032050"/>
            <a:ext cx="1301857" cy="1301857"/>
          </a:xfrm>
          <a:prstGeom prst="rect">
            <a:avLst/>
          </a:prstGeom>
        </p:spPr>
      </p:pic>
      <p:sp>
        <p:nvSpPr>
          <p:cNvPr id="7" name="Slide Number Placeholder 6">
            <a:extLst>
              <a:ext uri="{FF2B5EF4-FFF2-40B4-BE49-F238E27FC236}">
                <a16:creationId xmlns:a16="http://schemas.microsoft.com/office/drawing/2014/main" id="{1DA2649D-FDB5-ECF0-F19C-60F72ABB0BD7}"/>
              </a:ext>
            </a:extLst>
          </p:cNvPr>
          <p:cNvSpPr>
            <a:spLocks noGrp="1"/>
          </p:cNvSpPr>
          <p:nvPr>
            <p:ph type="sldNum" sz="quarter" idx="12"/>
          </p:nvPr>
        </p:nvSpPr>
        <p:spPr/>
        <p:txBody>
          <a:bodyPr/>
          <a:lstStyle/>
          <a:p>
            <a:fld id="{C3310EAD-DE35-B04D-8F01-AAA32A78DD1E}" type="slidenum">
              <a:rPr kumimoji="1" lang="ja-JP" altLang="en-US" smtClean="0"/>
              <a:t>12</a:t>
            </a:fld>
            <a:endParaRPr kumimoji="1" lang="ja-JP" altLang="en-US"/>
          </a:p>
        </p:txBody>
      </p:sp>
      <p:pic>
        <p:nvPicPr>
          <p:cNvPr id="8" name="図 7">
            <a:extLst>
              <a:ext uri="{FF2B5EF4-FFF2-40B4-BE49-F238E27FC236}">
                <a16:creationId xmlns:a16="http://schemas.microsoft.com/office/drawing/2014/main" id="{111637DA-55D5-1318-3F66-F76F4208ECA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46806" y="1085427"/>
            <a:ext cx="2386608" cy="2503330"/>
          </a:xfrm>
          <a:prstGeom prst="rect">
            <a:avLst/>
          </a:prstGeom>
        </p:spPr>
      </p:pic>
      <p:sp>
        <p:nvSpPr>
          <p:cNvPr id="9" name="テキスト ボックス 8">
            <a:extLst>
              <a:ext uri="{FF2B5EF4-FFF2-40B4-BE49-F238E27FC236}">
                <a16:creationId xmlns:a16="http://schemas.microsoft.com/office/drawing/2014/main" id="{02A248F1-3A50-E33C-D194-840B796B055A}"/>
              </a:ext>
            </a:extLst>
          </p:cNvPr>
          <p:cNvSpPr txBox="1"/>
          <p:nvPr/>
        </p:nvSpPr>
        <p:spPr>
          <a:xfrm>
            <a:off x="68420" y="3588757"/>
            <a:ext cx="4185826" cy="1200329"/>
          </a:xfrm>
          <a:prstGeom prst="rect">
            <a:avLst/>
          </a:prstGeom>
          <a:noFill/>
        </p:spPr>
        <p:txBody>
          <a:bodyPr wrap="none" rtlCol="0">
            <a:spAutoFit/>
          </a:bodyPr>
          <a:lstStyle/>
          <a:p>
            <a:r>
              <a:rPr lang="en-US" altLang="ja-JP" b="1" dirty="0">
                <a:solidFill>
                  <a:srgbClr val="000000"/>
                </a:solidFill>
                <a:latin typeface="Arial" panose="020B0604020202020204" pitchFamily="34" charset="0"/>
                <a:cs typeface="Arial" panose="020B0604020202020204" pitchFamily="34" charset="0"/>
              </a:rPr>
              <a:t>Dr. Nirupam Aich</a:t>
            </a:r>
          </a:p>
          <a:p>
            <a:r>
              <a:rPr lang="en-US" altLang="ja-JP" dirty="0">
                <a:solidFill>
                  <a:srgbClr val="000000"/>
                </a:solidFill>
                <a:latin typeface="Arial" panose="020B0604020202020204" pitchFamily="34" charset="0"/>
                <a:cs typeface="Arial" panose="020B0604020202020204" pitchFamily="34" charset="0"/>
              </a:rPr>
              <a:t>Richard L. McNeel Associate Professor</a:t>
            </a:r>
          </a:p>
          <a:p>
            <a:r>
              <a:rPr lang="en-US" altLang="ja-JP" dirty="0">
                <a:solidFill>
                  <a:srgbClr val="000000"/>
                </a:solidFill>
                <a:latin typeface="Arial" panose="020B0604020202020204" pitchFamily="34" charset="0"/>
                <a:cs typeface="Arial" panose="020B0604020202020204" pitchFamily="34" charset="0"/>
              </a:rPr>
              <a:t>Civil and Environmental Engineering</a:t>
            </a:r>
          </a:p>
          <a:p>
            <a:r>
              <a:rPr lang="en-US" altLang="ja-JP" dirty="0">
                <a:solidFill>
                  <a:srgbClr val="000000"/>
                </a:solidFill>
                <a:latin typeface="Arial" panose="020B0604020202020204" pitchFamily="34" charset="0"/>
                <a:cs typeface="Arial" panose="020B0604020202020204" pitchFamily="34" charset="0"/>
              </a:rPr>
              <a:t>University of Nebraska - Lincoln</a:t>
            </a:r>
            <a:endParaRPr lang="en-US" altLang="ja-JP"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01C6CDC5-F2DF-4C2A-74DA-93DE4BBF3B5E}"/>
              </a:ext>
            </a:extLst>
          </p:cNvPr>
          <p:cNvSpPr txBox="1"/>
          <p:nvPr/>
        </p:nvSpPr>
        <p:spPr>
          <a:xfrm>
            <a:off x="4254246" y="3588757"/>
            <a:ext cx="3903633" cy="1200329"/>
          </a:xfrm>
          <a:prstGeom prst="rect">
            <a:avLst/>
          </a:prstGeom>
          <a:noFill/>
        </p:spPr>
        <p:txBody>
          <a:bodyPr wrap="none" rtlCol="0">
            <a:spAutoFit/>
          </a:bodyPr>
          <a:lstStyle/>
          <a:p>
            <a:r>
              <a:rPr lang="en-US" altLang="ja-JP" b="1" dirty="0">
                <a:solidFill>
                  <a:srgbClr val="000000"/>
                </a:solidFill>
                <a:latin typeface="Arial" panose="020B0604020202020204" pitchFamily="34" charset="0"/>
                <a:cs typeface="Arial" panose="020B0604020202020204" pitchFamily="34" charset="0"/>
              </a:rPr>
              <a:t>Zaki Alam Pushan</a:t>
            </a:r>
          </a:p>
          <a:p>
            <a:r>
              <a:rPr lang="en-US" altLang="ja-JP" dirty="0">
                <a:solidFill>
                  <a:srgbClr val="000000"/>
                </a:solidFill>
                <a:latin typeface="Arial" panose="020B0604020202020204" pitchFamily="34" charset="0"/>
                <a:cs typeface="Arial" panose="020B0604020202020204" pitchFamily="34" charset="0"/>
              </a:rPr>
              <a:t>Graduate Research Assistant</a:t>
            </a:r>
          </a:p>
          <a:p>
            <a:r>
              <a:rPr lang="en-US" altLang="ja-JP" dirty="0">
                <a:solidFill>
                  <a:srgbClr val="000000"/>
                </a:solidFill>
                <a:latin typeface="Arial" panose="020B0604020202020204" pitchFamily="34" charset="0"/>
                <a:cs typeface="Arial" panose="020B0604020202020204" pitchFamily="34" charset="0"/>
              </a:rPr>
              <a:t>Civil and Environmental Engineering</a:t>
            </a:r>
          </a:p>
          <a:p>
            <a:r>
              <a:rPr lang="en-US" altLang="ja-JP" dirty="0">
                <a:solidFill>
                  <a:srgbClr val="000000"/>
                </a:solidFill>
                <a:latin typeface="Arial" panose="020B0604020202020204" pitchFamily="34" charset="0"/>
                <a:cs typeface="Arial" panose="020B0604020202020204" pitchFamily="34" charset="0"/>
              </a:rPr>
              <a:t>University of Nebraska - Lincoln</a:t>
            </a:r>
          </a:p>
        </p:txBody>
      </p:sp>
      <p:pic>
        <p:nvPicPr>
          <p:cNvPr id="12" name="図 11" descr="メガネをかけた男性&#10;&#10;自動的に生成された説明">
            <a:extLst>
              <a:ext uri="{FF2B5EF4-FFF2-40B4-BE49-F238E27FC236}">
                <a16:creationId xmlns:a16="http://schemas.microsoft.com/office/drawing/2014/main" id="{CC724DC6-D007-B6C3-CE4F-D1003AA76F7A}"/>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740419" y="1085427"/>
            <a:ext cx="2204707" cy="2503330"/>
          </a:xfrm>
          <a:prstGeom prst="rect">
            <a:avLst/>
          </a:prstGeom>
        </p:spPr>
      </p:pic>
      <p:pic>
        <p:nvPicPr>
          <p:cNvPr id="11" name="Picture 10">
            <a:extLst>
              <a:ext uri="{FF2B5EF4-FFF2-40B4-BE49-F238E27FC236}">
                <a16:creationId xmlns:a16="http://schemas.microsoft.com/office/drawing/2014/main" id="{2FFBAA2C-1A2C-6700-3AEE-D6CF682A436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40072" y="1085427"/>
            <a:ext cx="3518566" cy="3518566"/>
          </a:xfrm>
          <a:prstGeom prst="rect">
            <a:avLst/>
          </a:prstGeom>
          <a:ln>
            <a:solidFill>
              <a:schemeClr val="accent1"/>
            </a:solidFill>
          </a:ln>
        </p:spPr>
      </p:pic>
    </p:spTree>
    <p:extLst>
      <p:ext uri="{BB962C8B-B14F-4D97-AF65-F5344CB8AC3E}">
        <p14:creationId xmlns:p14="http://schemas.microsoft.com/office/powerpoint/2010/main" val="376842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55E2E32-45A2-D50C-0615-32698E79C5E9}"/>
              </a:ext>
            </a:extLst>
          </p:cNvPr>
          <p:cNvGrpSpPr/>
          <p:nvPr/>
        </p:nvGrpSpPr>
        <p:grpSpPr>
          <a:xfrm>
            <a:off x="899237" y="3497405"/>
            <a:ext cx="2906014" cy="1112785"/>
            <a:chOff x="1200927" y="7324787"/>
            <a:chExt cx="5031115" cy="1926539"/>
          </a:xfrm>
        </p:grpSpPr>
        <p:pic>
          <p:nvPicPr>
            <p:cNvPr id="6" name="Picture 8" descr="pfos-pfoa分析 | 環境アシスト">
              <a:extLst>
                <a:ext uri="{FF2B5EF4-FFF2-40B4-BE49-F238E27FC236}">
                  <a16:creationId xmlns:a16="http://schemas.microsoft.com/office/drawing/2014/main" id="{29563E2E-B4DE-1DAD-AB2B-B731102EFE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2624" y="7648913"/>
              <a:ext cx="4618247" cy="1543950"/>
            </a:xfrm>
            <a:prstGeom prst="rect">
              <a:avLst/>
            </a:prstGeom>
            <a:noFill/>
            <a:extLst>
              <a:ext uri="{909E8E84-426E-40DD-AFC4-6F175D3DCCD1}">
                <a14:hiddenFill xmlns:a14="http://schemas.microsoft.com/office/drawing/2010/main">
                  <a:solidFill>
                    <a:srgbClr val="FFFFFF"/>
                  </a:solidFill>
                </a14:hiddenFill>
              </a:ext>
            </a:extLst>
          </p:spPr>
        </p:pic>
        <p:sp>
          <p:nvSpPr>
            <p:cNvPr id="7" name="円/楕円 6">
              <a:extLst>
                <a:ext uri="{FF2B5EF4-FFF2-40B4-BE49-F238E27FC236}">
                  <a16:creationId xmlns:a16="http://schemas.microsoft.com/office/drawing/2014/main" id="{2C6A1B6F-19FB-E74C-731A-A2F62ECA247D}"/>
                </a:ext>
              </a:extLst>
            </p:cNvPr>
            <p:cNvSpPr/>
            <p:nvPr/>
          </p:nvSpPr>
          <p:spPr>
            <a:xfrm>
              <a:off x="4503126" y="7324787"/>
              <a:ext cx="1728916" cy="1801510"/>
            </a:xfrm>
            <a:prstGeom prst="ellipse">
              <a:avLst/>
            </a:prstGeom>
            <a:solidFill>
              <a:srgbClr val="0432FF">
                <a:alpha val="25146"/>
              </a:srgbClr>
            </a:solidFill>
            <a:ln>
              <a:noFill/>
            </a:ln>
            <a:effectLst>
              <a:softEdge rad="330015"/>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8" name="円/楕円 7">
              <a:extLst>
                <a:ext uri="{FF2B5EF4-FFF2-40B4-BE49-F238E27FC236}">
                  <a16:creationId xmlns:a16="http://schemas.microsoft.com/office/drawing/2014/main" id="{DA7FA014-0481-6220-E801-1CCCE99625EE}"/>
                </a:ext>
              </a:extLst>
            </p:cNvPr>
            <p:cNvSpPr/>
            <p:nvPr/>
          </p:nvSpPr>
          <p:spPr>
            <a:xfrm>
              <a:off x="1200927" y="7449816"/>
              <a:ext cx="3841520" cy="1801510"/>
            </a:xfrm>
            <a:prstGeom prst="ellipse">
              <a:avLst/>
            </a:prstGeom>
            <a:solidFill>
              <a:srgbClr val="FF0000">
                <a:alpha val="25146"/>
              </a:srgbClr>
            </a:solidFill>
            <a:ln>
              <a:noFill/>
            </a:ln>
            <a:effectLst>
              <a:softEdge rad="330015"/>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Times New Roman" panose="02020603050405020304" pitchFamily="18" charset="0"/>
                <a:ea typeface="MS Mincho" panose="02020609040205080304" pitchFamily="49" charset="-128"/>
                <a:cs typeface="Times New Roman" panose="02020603050405020304" pitchFamily="18" charset="0"/>
              </a:endParaRPr>
            </a:p>
          </p:txBody>
        </p:sp>
      </p:grpSp>
      <p:grpSp>
        <p:nvGrpSpPr>
          <p:cNvPr id="9" name="グループ化 8">
            <a:extLst>
              <a:ext uri="{FF2B5EF4-FFF2-40B4-BE49-F238E27FC236}">
                <a16:creationId xmlns:a16="http://schemas.microsoft.com/office/drawing/2014/main" id="{3589E53E-2EFC-FD64-B040-D39D8F0114D4}"/>
              </a:ext>
            </a:extLst>
          </p:cNvPr>
          <p:cNvGrpSpPr/>
          <p:nvPr/>
        </p:nvGrpSpPr>
        <p:grpSpPr>
          <a:xfrm>
            <a:off x="777389" y="4950091"/>
            <a:ext cx="3144988" cy="1216617"/>
            <a:chOff x="6282994" y="7449816"/>
            <a:chExt cx="5444848" cy="2106305"/>
          </a:xfrm>
        </p:grpSpPr>
        <p:pic>
          <p:nvPicPr>
            <p:cNvPr id="10" name="Picture 6" descr="pfos-pfoa分析 | 環境アシスト">
              <a:extLst>
                <a:ext uri="{FF2B5EF4-FFF2-40B4-BE49-F238E27FC236}">
                  <a16:creationId xmlns:a16="http://schemas.microsoft.com/office/drawing/2014/main" id="{EE8A7413-B277-1F35-FC40-2CBBC36765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2994" y="7546968"/>
              <a:ext cx="5412643" cy="1809528"/>
            </a:xfrm>
            <a:prstGeom prst="rect">
              <a:avLst/>
            </a:prstGeom>
            <a:noFill/>
            <a:extLst>
              <a:ext uri="{909E8E84-426E-40DD-AFC4-6F175D3DCCD1}">
                <a14:hiddenFill xmlns:a14="http://schemas.microsoft.com/office/drawing/2010/main">
                  <a:solidFill>
                    <a:srgbClr val="FFFFFF"/>
                  </a:solidFill>
                </a14:hiddenFill>
              </a:ext>
            </a:extLst>
          </p:spPr>
        </p:pic>
        <p:sp>
          <p:nvSpPr>
            <p:cNvPr id="11" name="円/楕円 10">
              <a:extLst>
                <a:ext uri="{FF2B5EF4-FFF2-40B4-BE49-F238E27FC236}">
                  <a16:creationId xmlns:a16="http://schemas.microsoft.com/office/drawing/2014/main" id="{EF2CC843-ACF4-2B24-9470-66EAD903A628}"/>
                </a:ext>
              </a:extLst>
            </p:cNvPr>
            <p:cNvSpPr/>
            <p:nvPr/>
          </p:nvSpPr>
          <p:spPr>
            <a:xfrm>
              <a:off x="9998926" y="7754611"/>
              <a:ext cx="1728916" cy="1801510"/>
            </a:xfrm>
            <a:prstGeom prst="ellipse">
              <a:avLst/>
            </a:prstGeom>
            <a:solidFill>
              <a:srgbClr val="0432FF">
                <a:alpha val="25146"/>
              </a:srgbClr>
            </a:solidFill>
            <a:ln>
              <a:noFill/>
            </a:ln>
            <a:effectLst>
              <a:softEdge rad="330015"/>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2" name="円/楕円 11">
              <a:extLst>
                <a:ext uri="{FF2B5EF4-FFF2-40B4-BE49-F238E27FC236}">
                  <a16:creationId xmlns:a16="http://schemas.microsoft.com/office/drawing/2014/main" id="{471DC468-81C1-439B-D26D-86550BDB18E0}"/>
                </a:ext>
              </a:extLst>
            </p:cNvPr>
            <p:cNvSpPr/>
            <p:nvPr/>
          </p:nvSpPr>
          <p:spPr>
            <a:xfrm>
              <a:off x="6447356" y="7449816"/>
              <a:ext cx="4075992" cy="1801510"/>
            </a:xfrm>
            <a:prstGeom prst="ellipse">
              <a:avLst/>
            </a:prstGeom>
            <a:solidFill>
              <a:srgbClr val="FF0000">
                <a:alpha val="25146"/>
              </a:srgbClr>
            </a:solidFill>
            <a:ln>
              <a:noFill/>
            </a:ln>
            <a:effectLst>
              <a:softEdge rad="330015"/>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Times New Roman" panose="02020603050405020304" pitchFamily="18" charset="0"/>
                <a:ea typeface="MS Mincho" panose="02020609040205080304" pitchFamily="49" charset="-128"/>
                <a:cs typeface="Times New Roman" panose="02020603050405020304" pitchFamily="18" charset="0"/>
              </a:endParaRPr>
            </a:p>
          </p:txBody>
        </p:sp>
      </p:grpSp>
      <p:sp>
        <p:nvSpPr>
          <p:cNvPr id="21" name="Rectangle 51">
            <a:extLst>
              <a:ext uri="{FF2B5EF4-FFF2-40B4-BE49-F238E27FC236}">
                <a16:creationId xmlns:a16="http://schemas.microsoft.com/office/drawing/2014/main" id="{F38CA911-72EA-16CB-B4C7-E0704574B2A8}"/>
              </a:ext>
            </a:extLst>
          </p:cNvPr>
          <p:cNvSpPr/>
          <p:nvPr/>
        </p:nvSpPr>
        <p:spPr>
          <a:xfrm>
            <a:off x="408113" y="933434"/>
            <a:ext cx="11375775" cy="400110"/>
          </a:xfrm>
          <a:prstGeom prst="rect">
            <a:avLst/>
          </a:prstGeom>
          <a:noFill/>
        </p:spPr>
        <p:txBody>
          <a:bodyPr wrap="square" lIns="91440" tIns="45720" rIns="91440" bIns="45720">
            <a:spAutoFit/>
          </a:bodyPr>
          <a:lstStyle/>
          <a:p>
            <a:r>
              <a:rPr lang="en-US" altLang="ja-JP" sz="2000" b="1" i="0" u="none" strike="noStrike" dirty="0">
                <a:solidFill>
                  <a:srgbClr val="000000"/>
                </a:solidFill>
                <a:effectLst/>
                <a:latin typeface="Arial" panose="020B0604020202020204" pitchFamily="34" charset="0"/>
                <a:cs typeface="Arial" panose="020B0604020202020204" pitchFamily="34" charset="0"/>
              </a:rPr>
              <a:t>Per- and polyfluoroalkyl substances (PFAS) </a:t>
            </a:r>
            <a:r>
              <a:rPr lang="en-US" altLang="ja-JP" sz="2000" b="0" i="0" u="none" strike="noStrike" dirty="0">
                <a:solidFill>
                  <a:srgbClr val="000000"/>
                </a:solidFill>
                <a:effectLst/>
                <a:latin typeface="Arial" panose="020B0604020202020204" pitchFamily="34" charset="0"/>
                <a:cs typeface="Arial" panose="020B0604020202020204" pitchFamily="34" charset="0"/>
              </a:rPr>
              <a:t>are a group of synthetic </a:t>
            </a:r>
            <a:r>
              <a:rPr lang="en-US" altLang="ja-JP" sz="2000" b="0" i="0" u="none" strike="noStrike" dirty="0" err="1">
                <a:solidFill>
                  <a:srgbClr val="000000"/>
                </a:solidFill>
                <a:effectLst/>
                <a:latin typeface="Arial" panose="020B0604020202020204" pitchFamily="34" charset="0"/>
                <a:cs typeface="Arial" panose="020B0604020202020204" pitchFamily="34" charset="0"/>
              </a:rPr>
              <a:t>organofluorine</a:t>
            </a:r>
            <a:r>
              <a:rPr lang="en-US" altLang="ja-JP" sz="2000" b="0" i="0" u="none" strike="noStrike" dirty="0">
                <a:solidFill>
                  <a:srgbClr val="000000"/>
                </a:solidFill>
                <a:effectLst/>
                <a:latin typeface="Arial" panose="020B0604020202020204" pitchFamily="34" charset="0"/>
                <a:cs typeface="Arial" panose="020B0604020202020204" pitchFamily="34" charset="0"/>
              </a:rPr>
              <a:t> compounds</a:t>
            </a:r>
            <a:endParaRPr lang="en-US" sz="2000" cap="none" spc="0" dirty="0">
              <a:ln w="0"/>
              <a:solidFill>
                <a:schemeClr val="tx1"/>
              </a:solidFill>
              <a:latin typeface="Arial" panose="020B0604020202020204" pitchFamily="34" charset="0"/>
              <a:ea typeface="Times New Roman" charset="0"/>
              <a:cs typeface="Arial" panose="020B0604020202020204" pitchFamily="34" charset="0"/>
            </a:endParaRPr>
          </a:p>
        </p:txBody>
      </p:sp>
      <p:sp>
        <p:nvSpPr>
          <p:cNvPr id="22" name="Rectangle 51">
            <a:extLst>
              <a:ext uri="{FF2B5EF4-FFF2-40B4-BE49-F238E27FC236}">
                <a16:creationId xmlns:a16="http://schemas.microsoft.com/office/drawing/2014/main" id="{4BDFFF84-CEA0-A4E5-0B4A-D9E9F59249BE}"/>
              </a:ext>
            </a:extLst>
          </p:cNvPr>
          <p:cNvSpPr/>
          <p:nvPr/>
        </p:nvSpPr>
        <p:spPr>
          <a:xfrm>
            <a:off x="365051" y="77142"/>
            <a:ext cx="3049425" cy="646331"/>
          </a:xfrm>
          <a:prstGeom prst="rect">
            <a:avLst/>
          </a:prstGeom>
          <a:noFill/>
        </p:spPr>
        <p:txBody>
          <a:bodyPr wrap="none" lIns="91440" tIns="45720" rIns="91440" bIns="45720">
            <a:spAutoFit/>
          </a:bodyPr>
          <a:lstStyle/>
          <a:p>
            <a:r>
              <a:rPr lang="en-US" sz="2800" b="1" cap="none" spc="0" dirty="0">
                <a:ln w="0"/>
                <a:solidFill>
                  <a:schemeClr val="tx1"/>
                </a:solidFill>
                <a:latin typeface="Arial" panose="020B0604020202020204" pitchFamily="34" charset="0"/>
                <a:ea typeface="Times New Roman" charset="0"/>
                <a:cs typeface="Arial" panose="020B0604020202020204" pitchFamily="34" charset="0"/>
              </a:rPr>
              <a:t>What is </a:t>
            </a:r>
            <a:r>
              <a:rPr lang="en-US" sz="3600" b="1" cap="none" spc="0" dirty="0">
                <a:ln w="0"/>
                <a:solidFill>
                  <a:schemeClr val="tx1"/>
                </a:solidFill>
                <a:latin typeface="Arial" panose="020B0604020202020204" pitchFamily="34" charset="0"/>
                <a:ea typeface="Times New Roman" charset="0"/>
                <a:cs typeface="Arial" panose="020B0604020202020204" pitchFamily="34" charset="0"/>
              </a:rPr>
              <a:t>PFAS?</a:t>
            </a:r>
            <a:endParaRPr lang="en-US" sz="2800" b="1" cap="none" spc="0" dirty="0">
              <a:ln w="0"/>
              <a:solidFill>
                <a:schemeClr val="tx1"/>
              </a:solidFill>
              <a:latin typeface="Arial" panose="020B0604020202020204" pitchFamily="34" charset="0"/>
              <a:ea typeface="Times New Roman" charset="0"/>
              <a:cs typeface="Arial" panose="020B0604020202020204" pitchFamily="34" charset="0"/>
            </a:endParaRPr>
          </a:p>
        </p:txBody>
      </p:sp>
      <p:sp>
        <p:nvSpPr>
          <p:cNvPr id="23" name="Rectangle 51">
            <a:extLst>
              <a:ext uri="{FF2B5EF4-FFF2-40B4-BE49-F238E27FC236}">
                <a16:creationId xmlns:a16="http://schemas.microsoft.com/office/drawing/2014/main" id="{AEE923AC-36DD-5270-8EA6-1EC6D9F97268}"/>
              </a:ext>
            </a:extLst>
          </p:cNvPr>
          <p:cNvSpPr/>
          <p:nvPr/>
        </p:nvSpPr>
        <p:spPr>
          <a:xfrm>
            <a:off x="863758" y="4562730"/>
            <a:ext cx="2789546" cy="307777"/>
          </a:xfrm>
          <a:prstGeom prst="rect">
            <a:avLst/>
          </a:prstGeom>
          <a:noFill/>
        </p:spPr>
        <p:txBody>
          <a:bodyPr wrap="none" lIns="91440" tIns="45720" rIns="91440" bIns="45720">
            <a:spAutoFit/>
          </a:bodyPr>
          <a:lstStyle/>
          <a:p>
            <a:r>
              <a:rPr lang="en-US" sz="1400" b="1" dirty="0">
                <a:ln w="0"/>
                <a:latin typeface="Arial" panose="020B0604020202020204" pitchFamily="34" charset="0"/>
                <a:ea typeface="Times New Roman" charset="0"/>
                <a:cs typeface="Arial" panose="020B0604020202020204" pitchFamily="34" charset="0"/>
              </a:rPr>
              <a:t>Perfluorooctanoic acid (PFOA)</a:t>
            </a:r>
          </a:p>
        </p:txBody>
      </p:sp>
      <p:sp>
        <p:nvSpPr>
          <p:cNvPr id="24" name="Rectangle 51">
            <a:extLst>
              <a:ext uri="{FF2B5EF4-FFF2-40B4-BE49-F238E27FC236}">
                <a16:creationId xmlns:a16="http://schemas.microsoft.com/office/drawing/2014/main" id="{DAD76169-193E-B695-4F2D-8547D9BFBD22}"/>
              </a:ext>
            </a:extLst>
          </p:cNvPr>
          <p:cNvSpPr/>
          <p:nvPr/>
        </p:nvSpPr>
        <p:spPr>
          <a:xfrm>
            <a:off x="628425" y="6012819"/>
            <a:ext cx="3305713" cy="307777"/>
          </a:xfrm>
          <a:prstGeom prst="rect">
            <a:avLst/>
          </a:prstGeom>
          <a:noFill/>
        </p:spPr>
        <p:txBody>
          <a:bodyPr wrap="none" lIns="91440" tIns="45720" rIns="91440" bIns="45720">
            <a:spAutoFit/>
          </a:bodyPr>
          <a:lstStyle/>
          <a:p>
            <a:r>
              <a:rPr lang="en-US" sz="1400" b="1" dirty="0" err="1">
                <a:ln w="0"/>
                <a:latin typeface="Arial" panose="020B0604020202020204" pitchFamily="34" charset="0"/>
                <a:ea typeface="Times New Roman" charset="0"/>
                <a:cs typeface="Arial" panose="020B0604020202020204" pitchFamily="34" charset="0"/>
              </a:rPr>
              <a:t>Perfluorooctanesulfonic</a:t>
            </a:r>
            <a:r>
              <a:rPr lang="en-US" sz="1400" b="1" dirty="0">
                <a:ln w="0"/>
                <a:latin typeface="Arial" panose="020B0604020202020204" pitchFamily="34" charset="0"/>
                <a:ea typeface="Times New Roman" charset="0"/>
                <a:cs typeface="Arial" panose="020B0604020202020204" pitchFamily="34" charset="0"/>
              </a:rPr>
              <a:t> acid (PFOS)</a:t>
            </a:r>
          </a:p>
        </p:txBody>
      </p:sp>
      <p:sp>
        <p:nvSpPr>
          <p:cNvPr id="25" name="Rectangle 51">
            <a:extLst>
              <a:ext uri="{FF2B5EF4-FFF2-40B4-BE49-F238E27FC236}">
                <a16:creationId xmlns:a16="http://schemas.microsoft.com/office/drawing/2014/main" id="{444E6159-2AA7-7D29-DE0E-0CDCC698E221}"/>
              </a:ext>
            </a:extLst>
          </p:cNvPr>
          <p:cNvSpPr/>
          <p:nvPr/>
        </p:nvSpPr>
        <p:spPr>
          <a:xfrm>
            <a:off x="873375" y="1411401"/>
            <a:ext cx="8806330" cy="1631216"/>
          </a:xfrm>
          <a:prstGeom prst="rect">
            <a:avLst/>
          </a:prstGeom>
          <a:noFill/>
        </p:spPr>
        <p:txBody>
          <a:bodyPr wrap="square" lIns="91440" tIns="45720" rIns="91440" bIns="45720">
            <a:spAutoFit/>
          </a:bodyPr>
          <a:lstStyle/>
          <a:p>
            <a:r>
              <a:rPr lang="en-US" altLang="ja-JP" sz="2000" b="0" i="0" u="none" strike="noStrike" dirty="0">
                <a:solidFill>
                  <a:srgbClr val="000000"/>
                </a:solidFill>
                <a:effectLst/>
                <a:latin typeface="Arial" panose="020B0604020202020204" pitchFamily="34" charset="0"/>
                <a:cs typeface="Arial" panose="020B0604020202020204" pitchFamily="34" charset="0"/>
              </a:rPr>
              <a:t>-Extremely stable due to strong C-F bonds.</a:t>
            </a:r>
          </a:p>
          <a:p>
            <a:r>
              <a:rPr lang="en-US" altLang="ja-JP" sz="2000" dirty="0">
                <a:solidFill>
                  <a:srgbClr val="000000"/>
                </a:solidFill>
                <a:latin typeface="Arial" panose="020B0604020202020204" pitchFamily="34" charset="0"/>
                <a:cs typeface="Arial" panose="020B0604020202020204" pitchFamily="34" charset="0"/>
              </a:rPr>
              <a:t>-Widely used in products like non-stick pans and firefighting foams</a:t>
            </a:r>
            <a:endParaRPr lang="en-US" altLang="ja-JP" sz="2000" b="0" i="0" u="none" strike="noStrike" dirty="0">
              <a:solidFill>
                <a:srgbClr val="000000"/>
              </a:solidFill>
              <a:effectLst/>
              <a:latin typeface="Arial" panose="020B0604020202020204" pitchFamily="34" charset="0"/>
              <a:cs typeface="Arial" panose="020B0604020202020204" pitchFamily="34" charset="0"/>
            </a:endParaRPr>
          </a:p>
          <a:p>
            <a:r>
              <a:rPr lang="en-US" sz="2000" cap="none" spc="0" dirty="0">
                <a:ln w="0"/>
                <a:solidFill>
                  <a:srgbClr val="000000"/>
                </a:solidFill>
                <a:latin typeface="Arial" panose="020B0604020202020204" pitchFamily="34" charset="0"/>
                <a:ea typeface="Times New Roman" charset="0"/>
                <a:cs typeface="Arial" panose="020B0604020202020204" pitchFamily="34" charset="0"/>
              </a:rPr>
              <a:t>-Persi</a:t>
            </a:r>
            <a:r>
              <a:rPr lang="en-US" sz="2000" dirty="0">
                <a:ln w="0"/>
                <a:solidFill>
                  <a:srgbClr val="000000"/>
                </a:solidFill>
                <a:latin typeface="Arial" panose="020B0604020202020204" pitchFamily="34" charset="0"/>
                <a:ea typeface="Times New Roman" charset="0"/>
                <a:cs typeface="Arial" panose="020B0604020202020204" pitchFamily="34" charset="0"/>
              </a:rPr>
              <a:t>stent in the environment → ” Forever chemicals ”</a:t>
            </a:r>
          </a:p>
          <a:p>
            <a:r>
              <a:rPr lang="en-US" sz="2000" cap="none" spc="0" dirty="0">
                <a:ln w="0"/>
                <a:solidFill>
                  <a:srgbClr val="000000"/>
                </a:solidFill>
                <a:latin typeface="Arial" panose="020B0604020202020204" pitchFamily="34" charset="0"/>
                <a:ea typeface="Times New Roman" charset="0"/>
                <a:cs typeface="Arial" panose="020B0604020202020204" pitchFamily="34" charset="0"/>
              </a:rPr>
              <a:t>-Accumulate in the environment and human body</a:t>
            </a:r>
          </a:p>
          <a:p>
            <a:r>
              <a:rPr lang="en-US" sz="2000" dirty="0">
                <a:ln w="0"/>
                <a:solidFill>
                  <a:srgbClr val="000000"/>
                </a:solidFill>
                <a:latin typeface="Arial" panose="020B0604020202020204" pitchFamily="34" charset="0"/>
                <a:ea typeface="Times New Roman" charset="0"/>
                <a:cs typeface="Arial" panose="020B0604020202020204" pitchFamily="34" charset="0"/>
              </a:rPr>
              <a:t> → Water pollution / Cancer / Endocrine disruption</a:t>
            </a:r>
            <a:endParaRPr lang="en-US" sz="2000" cap="none" spc="0" dirty="0">
              <a:ln w="0"/>
              <a:solidFill>
                <a:schemeClr val="tx1"/>
              </a:solidFill>
              <a:latin typeface="Arial" panose="020B0604020202020204" pitchFamily="34" charset="0"/>
              <a:ea typeface="Times New Roman" charset="0"/>
              <a:cs typeface="Arial" panose="020B0604020202020204" pitchFamily="34" charset="0"/>
            </a:endParaRPr>
          </a:p>
        </p:txBody>
      </p:sp>
      <p:pic>
        <p:nvPicPr>
          <p:cNvPr id="26" name="図 25">
            <a:extLst>
              <a:ext uri="{FF2B5EF4-FFF2-40B4-BE49-F238E27FC236}">
                <a16:creationId xmlns:a16="http://schemas.microsoft.com/office/drawing/2014/main" id="{905A77C4-9A0C-4FC4-9848-3A72F8A40A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7811" y="3328975"/>
            <a:ext cx="3126386" cy="3201420"/>
          </a:xfrm>
          <a:prstGeom prst="rect">
            <a:avLst/>
          </a:prstGeom>
        </p:spPr>
      </p:pic>
      <p:grpSp>
        <p:nvGrpSpPr>
          <p:cNvPr id="14" name="Group 13">
            <a:extLst>
              <a:ext uri="{FF2B5EF4-FFF2-40B4-BE49-F238E27FC236}">
                <a16:creationId xmlns:a16="http://schemas.microsoft.com/office/drawing/2014/main" id="{DC468B86-64BA-29BF-8D08-AC02C4D5867E}"/>
              </a:ext>
            </a:extLst>
          </p:cNvPr>
          <p:cNvGrpSpPr/>
          <p:nvPr/>
        </p:nvGrpSpPr>
        <p:grpSpPr>
          <a:xfrm>
            <a:off x="7847730" y="2742950"/>
            <a:ext cx="2761031" cy="3784600"/>
            <a:chOff x="7167083" y="2742950"/>
            <a:chExt cx="2761031" cy="3784600"/>
          </a:xfrm>
        </p:grpSpPr>
        <p:pic>
          <p:nvPicPr>
            <p:cNvPr id="30" name="図 29" descr="ダイアグラム&#10;&#10;自動的に生成された説明">
              <a:extLst>
                <a:ext uri="{FF2B5EF4-FFF2-40B4-BE49-F238E27FC236}">
                  <a16:creationId xmlns:a16="http://schemas.microsoft.com/office/drawing/2014/main" id="{F3AD8660-6B67-D179-E8C5-1BFDF1B6F7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7083" y="2742950"/>
              <a:ext cx="2082800" cy="3784600"/>
            </a:xfrm>
            <a:prstGeom prst="rect">
              <a:avLst/>
            </a:prstGeom>
          </p:spPr>
        </p:pic>
        <p:sp>
          <p:nvSpPr>
            <p:cNvPr id="31" name="円弧 30">
              <a:extLst>
                <a:ext uri="{FF2B5EF4-FFF2-40B4-BE49-F238E27FC236}">
                  <a16:creationId xmlns:a16="http://schemas.microsoft.com/office/drawing/2014/main" id="{4B97ECB0-4E5A-6A68-4CD1-04D3179551F7}"/>
                </a:ext>
              </a:extLst>
            </p:cNvPr>
            <p:cNvSpPr/>
            <p:nvPr/>
          </p:nvSpPr>
          <p:spPr>
            <a:xfrm rot="19206632">
              <a:off x="7682934" y="3146596"/>
              <a:ext cx="508000" cy="450308"/>
            </a:xfrm>
            <a:prstGeom prst="arc">
              <a:avLst/>
            </a:prstGeom>
            <a:ln>
              <a:solidFill>
                <a:srgbClr val="C00000"/>
              </a:solidFill>
              <a:tailEnd type="triangle"/>
            </a:ln>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32" name="円/楕円 31">
              <a:extLst>
                <a:ext uri="{FF2B5EF4-FFF2-40B4-BE49-F238E27FC236}">
                  <a16:creationId xmlns:a16="http://schemas.microsoft.com/office/drawing/2014/main" id="{0DEE9B15-D05D-C432-C3E3-BED81CB7E98D}"/>
                </a:ext>
              </a:extLst>
            </p:cNvPr>
            <p:cNvSpPr/>
            <p:nvPr/>
          </p:nvSpPr>
          <p:spPr>
            <a:xfrm flipV="1">
              <a:off x="8166850" y="3371750"/>
              <a:ext cx="109368" cy="10936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a:extLst>
                <a:ext uri="{FF2B5EF4-FFF2-40B4-BE49-F238E27FC236}">
                  <a16:creationId xmlns:a16="http://schemas.microsoft.com/office/drawing/2014/main" id="{B797B331-264E-6C83-1507-0DCA6E5AFA24}"/>
                </a:ext>
              </a:extLst>
            </p:cNvPr>
            <p:cNvSpPr/>
            <p:nvPr/>
          </p:nvSpPr>
          <p:spPr>
            <a:xfrm flipV="1">
              <a:off x="8057482" y="4137336"/>
              <a:ext cx="109368" cy="10936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a:extLst>
                <a:ext uri="{FF2B5EF4-FFF2-40B4-BE49-F238E27FC236}">
                  <a16:creationId xmlns:a16="http://schemas.microsoft.com/office/drawing/2014/main" id="{2F482E82-3C3C-812F-E8E9-63D8F6C9E918}"/>
                </a:ext>
              </a:extLst>
            </p:cNvPr>
            <p:cNvSpPr/>
            <p:nvPr/>
          </p:nvSpPr>
          <p:spPr>
            <a:xfrm flipV="1">
              <a:off x="8276218" y="4401031"/>
              <a:ext cx="109368" cy="10936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9A58ADB4-3696-0E2E-8E81-7A4C32984B15}"/>
                </a:ext>
              </a:extLst>
            </p:cNvPr>
            <p:cNvSpPr txBox="1"/>
            <p:nvPr/>
          </p:nvSpPr>
          <p:spPr>
            <a:xfrm>
              <a:off x="8571652" y="3257236"/>
              <a:ext cx="1356462" cy="276999"/>
            </a:xfrm>
            <a:prstGeom prst="rect">
              <a:avLst/>
            </a:prstGeom>
            <a:solidFill>
              <a:schemeClr val="bg1"/>
            </a:solidFill>
            <a:ln w="12700">
              <a:solidFill>
                <a:schemeClr val="accent1">
                  <a:shade val="15000"/>
                </a:schemeClr>
              </a:solidFill>
            </a:ln>
          </p:spPr>
          <p:txBody>
            <a:bodyPr wrap="none" rtlCol="0">
              <a:spAutoFit/>
            </a:bodyPr>
            <a:lstStyle/>
            <a:p>
              <a:r>
                <a:rPr kumimoji="1" lang="en-US" altLang="ja-JP" sz="1200" b="1" dirty="0">
                  <a:latin typeface="Arial" panose="020B0604020202020204" pitchFamily="34" charset="0"/>
                  <a:cs typeface="Arial" panose="020B0604020202020204" pitchFamily="34" charset="0"/>
                </a:rPr>
                <a:t>Thyroid disease</a:t>
              </a:r>
              <a:endParaRPr kumimoji="1" lang="ja-JP" altLang="en-US" sz="1200" b="1">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883E420E-70B6-9440-2246-3CBACF70A9E8}"/>
                </a:ext>
              </a:extLst>
            </p:cNvPr>
            <p:cNvSpPr txBox="1"/>
            <p:nvPr/>
          </p:nvSpPr>
          <p:spPr>
            <a:xfrm>
              <a:off x="8178725" y="4059999"/>
              <a:ext cx="1175322" cy="276999"/>
            </a:xfrm>
            <a:prstGeom prst="rect">
              <a:avLst/>
            </a:prstGeom>
            <a:solidFill>
              <a:schemeClr val="bg1"/>
            </a:solidFill>
            <a:ln w="12700">
              <a:solidFill>
                <a:schemeClr val="accent1">
                  <a:shade val="15000"/>
                </a:schemeClr>
              </a:solidFill>
            </a:ln>
          </p:spPr>
          <p:txBody>
            <a:bodyPr wrap="none" rtlCol="0">
              <a:spAutoFit/>
            </a:bodyPr>
            <a:lstStyle/>
            <a:p>
              <a:r>
                <a:rPr kumimoji="1" lang="en-US" altLang="ja-JP" sz="1200" b="1" dirty="0">
                  <a:latin typeface="Arial" panose="020B0604020202020204" pitchFamily="34" charset="0"/>
                  <a:cs typeface="Arial" panose="020B0604020202020204" pitchFamily="34" charset="0"/>
                </a:rPr>
                <a:t>Liver damage</a:t>
              </a:r>
              <a:endParaRPr kumimoji="1" lang="ja-JP" altLang="en-US" sz="1200" b="1">
                <a:latin typeface="Arial" panose="020B0604020202020204" pitchFamily="34" charset="0"/>
                <a:cs typeface="Arial" panose="020B0604020202020204" pitchFamily="34" charset="0"/>
              </a:endParaRPr>
            </a:p>
          </p:txBody>
        </p:sp>
        <p:sp>
          <p:nvSpPr>
            <p:cNvPr id="38" name="テキスト ボックス 37">
              <a:extLst>
                <a:ext uri="{FF2B5EF4-FFF2-40B4-BE49-F238E27FC236}">
                  <a16:creationId xmlns:a16="http://schemas.microsoft.com/office/drawing/2014/main" id="{C58CAB3A-601C-4127-055C-28833E8E0D8A}"/>
                </a:ext>
              </a:extLst>
            </p:cNvPr>
            <p:cNvSpPr txBox="1"/>
            <p:nvPr/>
          </p:nvSpPr>
          <p:spPr>
            <a:xfrm>
              <a:off x="7202476" y="4535199"/>
              <a:ext cx="1234633" cy="276999"/>
            </a:xfrm>
            <a:prstGeom prst="rect">
              <a:avLst/>
            </a:prstGeom>
            <a:solidFill>
              <a:schemeClr val="bg1"/>
            </a:solidFill>
            <a:ln w="12700">
              <a:solidFill>
                <a:schemeClr val="accent1">
                  <a:shade val="15000"/>
                </a:schemeClr>
              </a:solidFill>
            </a:ln>
          </p:spPr>
          <p:txBody>
            <a:bodyPr wrap="none" rtlCol="0">
              <a:spAutoFit/>
            </a:bodyPr>
            <a:lstStyle/>
            <a:p>
              <a:r>
                <a:rPr kumimoji="1" lang="en-US" altLang="ja-JP" sz="1200" b="1" dirty="0">
                  <a:latin typeface="Arial" panose="020B0604020202020204" pitchFamily="34" charset="0"/>
                  <a:cs typeface="Arial" panose="020B0604020202020204" pitchFamily="34" charset="0"/>
                </a:rPr>
                <a:t>Kidney cancer</a:t>
              </a:r>
              <a:endParaRPr kumimoji="1" lang="ja-JP" altLang="en-US" sz="1200" b="1">
                <a:latin typeface="Arial" panose="020B0604020202020204" pitchFamily="34" charset="0"/>
                <a:cs typeface="Arial" panose="020B0604020202020204" pitchFamily="34" charset="0"/>
              </a:endParaRPr>
            </a:p>
          </p:txBody>
        </p:sp>
      </p:grpSp>
      <p:sp>
        <p:nvSpPr>
          <p:cNvPr id="2" name="Slide Number Placeholder 1">
            <a:extLst>
              <a:ext uri="{FF2B5EF4-FFF2-40B4-BE49-F238E27FC236}">
                <a16:creationId xmlns:a16="http://schemas.microsoft.com/office/drawing/2014/main" id="{3E21EEC1-F103-31B1-292A-935B1665B10E}"/>
              </a:ext>
            </a:extLst>
          </p:cNvPr>
          <p:cNvSpPr>
            <a:spLocks noGrp="1"/>
          </p:cNvSpPr>
          <p:nvPr>
            <p:ph type="sldNum" sz="quarter" idx="12"/>
          </p:nvPr>
        </p:nvSpPr>
        <p:spPr/>
        <p:txBody>
          <a:bodyPr/>
          <a:lstStyle/>
          <a:p>
            <a:fld id="{C3310EAD-DE35-B04D-8F01-AAA32A78DD1E}" type="slidenum">
              <a:rPr kumimoji="1" lang="ja-JP" altLang="en-US" smtClean="0"/>
              <a:t>2</a:t>
            </a:fld>
            <a:endParaRPr kumimoji="1" lang="ja-JP" altLang="en-US"/>
          </a:p>
        </p:txBody>
      </p:sp>
      <p:sp>
        <p:nvSpPr>
          <p:cNvPr id="3" name="TextBox 3">
            <a:extLst>
              <a:ext uri="{FF2B5EF4-FFF2-40B4-BE49-F238E27FC236}">
                <a16:creationId xmlns:a16="http://schemas.microsoft.com/office/drawing/2014/main" id="{4FCBD961-5A66-C14C-E22B-0D2073D107AC}"/>
              </a:ext>
            </a:extLst>
          </p:cNvPr>
          <p:cNvSpPr txBox="1"/>
          <p:nvPr/>
        </p:nvSpPr>
        <p:spPr>
          <a:xfrm>
            <a:off x="5935950" y="6503987"/>
            <a:ext cx="1408247" cy="230832"/>
          </a:xfrm>
          <a:prstGeom prst="rect">
            <a:avLst/>
          </a:prstGeom>
          <a:noFill/>
        </p:spPr>
        <p:txBody>
          <a:bodyPr wrap="square" rtlCol="0">
            <a:spAutoFit/>
          </a:bodyPr>
          <a:lstStyle/>
          <a:p>
            <a:r>
              <a:rPr lang="en-US" sz="900" kern="0" dirty="0">
                <a:latin typeface="Arial" panose="020B0604020202020204" pitchFamily="34" charset="0"/>
                <a:cs typeface="Arial" panose="020B0604020202020204" pitchFamily="34" charset="0"/>
              </a:rPr>
              <a:t>Reference: </a:t>
            </a:r>
            <a:r>
              <a:rPr lang="en-US" sz="900" dirty="0" err="1">
                <a:latin typeface="Arial" panose="020B0604020202020204" pitchFamily="34" charset="0"/>
                <a:cs typeface="Arial" panose="020B0604020202020204" pitchFamily="34" charset="0"/>
              </a:rPr>
              <a:t>Regenesis</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43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F4063-8DA9-8122-A8B0-3E3C7BA676F3}"/>
            </a:ext>
          </a:extLst>
        </p:cNvPr>
        <p:cNvGrpSpPr/>
        <p:nvPr/>
      </p:nvGrpSpPr>
      <p:grpSpPr>
        <a:xfrm>
          <a:off x="0" y="0"/>
          <a:ext cx="0" cy="0"/>
          <a:chOff x="0" y="0"/>
          <a:chExt cx="0" cy="0"/>
        </a:xfrm>
      </p:grpSpPr>
      <p:sp>
        <p:nvSpPr>
          <p:cNvPr id="21" name="Rectangle 51">
            <a:extLst>
              <a:ext uri="{FF2B5EF4-FFF2-40B4-BE49-F238E27FC236}">
                <a16:creationId xmlns:a16="http://schemas.microsoft.com/office/drawing/2014/main" id="{1823438C-8246-ECD3-94D0-0E1EB757ECAD}"/>
              </a:ext>
            </a:extLst>
          </p:cNvPr>
          <p:cNvSpPr/>
          <p:nvPr/>
        </p:nvSpPr>
        <p:spPr>
          <a:xfrm>
            <a:off x="408113" y="933434"/>
            <a:ext cx="11375775" cy="400110"/>
          </a:xfrm>
          <a:prstGeom prst="rect">
            <a:avLst/>
          </a:prstGeom>
          <a:noFill/>
        </p:spPr>
        <p:txBody>
          <a:bodyPr wrap="square" lIns="91440" tIns="45720" rIns="91440" bIns="45720">
            <a:spAutoFit/>
          </a:bodyPr>
          <a:lstStyle/>
          <a:p>
            <a:r>
              <a:rPr lang="en-US" altLang="ja-JP" sz="2000" b="1" i="0" u="none" strike="noStrike" dirty="0">
                <a:solidFill>
                  <a:srgbClr val="000000"/>
                </a:solidFill>
                <a:effectLst/>
                <a:latin typeface="Arial" panose="020B0604020202020204" pitchFamily="34" charset="0"/>
                <a:cs typeface="Arial" panose="020B0604020202020204" pitchFamily="34" charset="0"/>
              </a:rPr>
              <a:t>PFAS </a:t>
            </a:r>
            <a:r>
              <a:rPr lang="en-US" altLang="ja-JP" sz="2000" b="0" i="0" u="none" strike="noStrike" dirty="0">
                <a:solidFill>
                  <a:srgbClr val="000000"/>
                </a:solidFill>
                <a:effectLst/>
                <a:latin typeface="Arial" panose="020B0604020202020204" pitchFamily="34" charset="0"/>
                <a:cs typeface="Arial" panose="020B0604020202020204" pitchFamily="34" charset="0"/>
              </a:rPr>
              <a:t>is a serious environmental issue spreading in seawater</a:t>
            </a:r>
          </a:p>
        </p:txBody>
      </p:sp>
      <p:sp>
        <p:nvSpPr>
          <p:cNvPr id="22" name="Rectangle 51">
            <a:extLst>
              <a:ext uri="{FF2B5EF4-FFF2-40B4-BE49-F238E27FC236}">
                <a16:creationId xmlns:a16="http://schemas.microsoft.com/office/drawing/2014/main" id="{6F04408F-4320-F6A0-171C-3A312A0DB9AD}"/>
              </a:ext>
            </a:extLst>
          </p:cNvPr>
          <p:cNvSpPr/>
          <p:nvPr/>
        </p:nvSpPr>
        <p:spPr>
          <a:xfrm>
            <a:off x="365051" y="77142"/>
            <a:ext cx="6043834" cy="646331"/>
          </a:xfrm>
          <a:prstGeom prst="rect">
            <a:avLst/>
          </a:prstGeom>
          <a:noFill/>
        </p:spPr>
        <p:txBody>
          <a:bodyPr wrap="none" lIns="91440" tIns="45720" rIns="91440" bIns="45720">
            <a:spAutoFit/>
          </a:bodyPr>
          <a:lstStyle/>
          <a:p>
            <a:r>
              <a:rPr lang="en-US" sz="3600" b="1" cap="none" spc="0" dirty="0">
                <a:ln w="0"/>
                <a:solidFill>
                  <a:schemeClr val="tx1"/>
                </a:solidFill>
                <a:latin typeface="Arial" panose="020B0604020202020204" pitchFamily="34" charset="0"/>
                <a:ea typeface="Times New Roman" charset="0"/>
                <a:cs typeface="Arial" panose="020B0604020202020204" pitchFamily="34" charset="0"/>
              </a:rPr>
              <a:t>PFAS</a:t>
            </a:r>
            <a:r>
              <a:rPr lang="en-US" sz="2800" b="1" dirty="0">
                <a:ln w="0"/>
                <a:latin typeface="Arial" panose="020B0604020202020204" pitchFamily="34" charset="0"/>
                <a:ea typeface="Times New Roman" charset="0"/>
                <a:cs typeface="Arial" panose="020B0604020202020204" pitchFamily="34" charset="0"/>
              </a:rPr>
              <a:t> </a:t>
            </a:r>
            <a:r>
              <a:rPr lang="en-US" altLang="ja-JP" sz="2800" b="1" cap="none" spc="0" dirty="0">
                <a:ln w="0"/>
                <a:solidFill>
                  <a:schemeClr val="tx1"/>
                </a:solidFill>
                <a:latin typeface="Arial" panose="020B0604020202020204" pitchFamily="34" charset="0"/>
                <a:ea typeface="Times New Roman" charset="0"/>
                <a:cs typeface="Arial" panose="020B0604020202020204" pitchFamily="34" charset="0"/>
              </a:rPr>
              <a:t>in </a:t>
            </a:r>
            <a:r>
              <a:rPr lang="en-US" altLang="ja-JP" sz="2800" b="1" dirty="0">
                <a:ln w="0"/>
                <a:latin typeface="Arial" panose="020B0604020202020204" pitchFamily="34" charset="0"/>
                <a:ea typeface="Times New Roman" charset="0"/>
                <a:cs typeface="Arial" panose="020B0604020202020204" pitchFamily="34" charset="0"/>
              </a:rPr>
              <a:t>seaw</a:t>
            </a:r>
            <a:r>
              <a:rPr lang="en-US" altLang="ja-JP" sz="2800" b="1" cap="none" spc="0" dirty="0">
                <a:ln w="0"/>
                <a:solidFill>
                  <a:schemeClr val="tx1"/>
                </a:solidFill>
                <a:latin typeface="Arial" panose="020B0604020202020204" pitchFamily="34" charset="0"/>
                <a:ea typeface="Times New Roman" charset="0"/>
                <a:cs typeface="Arial" panose="020B0604020202020204" pitchFamily="34" charset="0"/>
              </a:rPr>
              <a:t>ater Environments </a:t>
            </a:r>
            <a:endParaRPr lang="en-US" sz="2800" b="1" cap="none" spc="0" dirty="0">
              <a:ln w="0"/>
              <a:solidFill>
                <a:schemeClr val="tx1"/>
              </a:solidFill>
              <a:latin typeface="Arial" panose="020B0604020202020204" pitchFamily="34" charset="0"/>
              <a:ea typeface="Times New Roman" charset="0"/>
              <a:cs typeface="Arial" panose="020B0604020202020204" pitchFamily="34" charset="0"/>
            </a:endParaRPr>
          </a:p>
        </p:txBody>
      </p:sp>
      <p:sp>
        <p:nvSpPr>
          <p:cNvPr id="2" name="Slide Number Placeholder 1">
            <a:extLst>
              <a:ext uri="{FF2B5EF4-FFF2-40B4-BE49-F238E27FC236}">
                <a16:creationId xmlns:a16="http://schemas.microsoft.com/office/drawing/2014/main" id="{429A9377-F1FB-7333-B4BA-AC315C22276F}"/>
              </a:ext>
            </a:extLst>
          </p:cNvPr>
          <p:cNvSpPr>
            <a:spLocks noGrp="1"/>
          </p:cNvSpPr>
          <p:nvPr>
            <p:ph type="sldNum" sz="quarter" idx="12"/>
          </p:nvPr>
        </p:nvSpPr>
        <p:spPr/>
        <p:txBody>
          <a:bodyPr/>
          <a:lstStyle/>
          <a:p>
            <a:fld id="{C3310EAD-DE35-B04D-8F01-AAA32A78DD1E}" type="slidenum">
              <a:rPr kumimoji="1" lang="ja-JP" altLang="en-US" smtClean="0"/>
              <a:t>3</a:t>
            </a:fld>
            <a:endParaRPr kumimoji="1" lang="ja-JP" altLang="en-US"/>
          </a:p>
        </p:txBody>
      </p:sp>
      <p:grpSp>
        <p:nvGrpSpPr>
          <p:cNvPr id="16" name="グループ化 15">
            <a:extLst>
              <a:ext uri="{FF2B5EF4-FFF2-40B4-BE49-F238E27FC236}">
                <a16:creationId xmlns:a16="http://schemas.microsoft.com/office/drawing/2014/main" id="{F42C967C-3D65-83BF-0523-8164CE6C3799}"/>
              </a:ext>
            </a:extLst>
          </p:cNvPr>
          <p:cNvGrpSpPr/>
          <p:nvPr/>
        </p:nvGrpSpPr>
        <p:grpSpPr>
          <a:xfrm>
            <a:off x="2215200" y="2574280"/>
            <a:ext cx="7761600" cy="3964632"/>
            <a:chOff x="2220600" y="1695271"/>
            <a:chExt cx="7761600" cy="3964632"/>
          </a:xfrm>
        </p:grpSpPr>
        <p:pic>
          <p:nvPicPr>
            <p:cNvPr id="13" name="図 12">
              <a:extLst>
                <a:ext uri="{FF2B5EF4-FFF2-40B4-BE49-F238E27FC236}">
                  <a16:creationId xmlns:a16="http://schemas.microsoft.com/office/drawing/2014/main" id="{CBB39818-201D-86C6-AB2C-61E5DA058D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0600" y="1695271"/>
              <a:ext cx="7761600" cy="3733800"/>
            </a:xfrm>
            <a:prstGeom prst="rect">
              <a:avLst/>
            </a:prstGeom>
          </p:spPr>
        </p:pic>
        <p:sp>
          <p:nvSpPr>
            <p:cNvPr id="15" name="TextBox 3">
              <a:extLst>
                <a:ext uri="{FF2B5EF4-FFF2-40B4-BE49-F238E27FC236}">
                  <a16:creationId xmlns:a16="http://schemas.microsoft.com/office/drawing/2014/main" id="{E64BC117-2FF2-D6B0-CE37-880BA5C7AA8D}"/>
                </a:ext>
              </a:extLst>
            </p:cNvPr>
            <p:cNvSpPr txBox="1"/>
            <p:nvPr/>
          </p:nvSpPr>
          <p:spPr>
            <a:xfrm>
              <a:off x="7239000" y="5429071"/>
              <a:ext cx="2743200" cy="230832"/>
            </a:xfrm>
            <a:prstGeom prst="rect">
              <a:avLst/>
            </a:prstGeom>
            <a:noFill/>
          </p:spPr>
          <p:txBody>
            <a:bodyPr wrap="square" rtlCol="0">
              <a:spAutoFit/>
            </a:bodyPr>
            <a:lstStyle/>
            <a:p>
              <a:r>
                <a:rPr lang="en-US" sz="900" kern="0" dirty="0">
                  <a:latin typeface="Arial" panose="020B0604020202020204" pitchFamily="34" charset="0"/>
                  <a:cs typeface="Arial" panose="020B0604020202020204" pitchFamily="34" charset="0"/>
                </a:rPr>
                <a:t>Reference: </a:t>
              </a:r>
              <a:r>
                <a:rPr lang="en-US" sz="900" dirty="0">
                  <a:latin typeface="Arial" panose="020B0604020202020204" pitchFamily="34" charset="0"/>
                  <a:cs typeface="Arial" panose="020B0604020202020204" pitchFamily="34" charset="0"/>
                </a:rPr>
                <a:t>Env. Challenges (2024), 14, 100861</a:t>
              </a:r>
            </a:p>
          </p:txBody>
        </p:sp>
      </p:grpSp>
      <p:sp>
        <p:nvSpPr>
          <p:cNvPr id="17" name="Rectangle 51">
            <a:extLst>
              <a:ext uri="{FF2B5EF4-FFF2-40B4-BE49-F238E27FC236}">
                <a16:creationId xmlns:a16="http://schemas.microsoft.com/office/drawing/2014/main" id="{656AE54C-D236-D852-9277-A424899A4E00}"/>
              </a:ext>
            </a:extLst>
          </p:cNvPr>
          <p:cNvSpPr/>
          <p:nvPr/>
        </p:nvSpPr>
        <p:spPr>
          <a:xfrm>
            <a:off x="408113" y="1448821"/>
            <a:ext cx="11375775" cy="400110"/>
          </a:xfrm>
          <a:prstGeom prst="rect">
            <a:avLst/>
          </a:prstGeom>
          <a:noFill/>
        </p:spPr>
        <p:txBody>
          <a:bodyPr wrap="square" lIns="91440" tIns="45720" rIns="91440" bIns="45720">
            <a:spAutoFit/>
          </a:bodyPr>
          <a:lstStyle/>
          <a:p>
            <a:r>
              <a:rPr lang="en-US" altLang="ja-JP" sz="2000" b="0" i="0" u="none" strike="noStrike" dirty="0">
                <a:solidFill>
                  <a:srgbClr val="000000"/>
                </a:solidFill>
                <a:effectLst/>
                <a:latin typeface="Arial" panose="020B0604020202020204" pitchFamily="34" charset="0"/>
                <a:cs typeface="Arial" panose="020B0604020202020204" pitchFamily="34" charset="0"/>
              </a:rPr>
              <a:t>Salt concentration affects adsorption behavior, making evaluation under saline conditions essential</a:t>
            </a:r>
          </a:p>
        </p:txBody>
      </p:sp>
    </p:spTree>
    <p:extLst>
      <p:ext uri="{BB962C8B-B14F-4D97-AF65-F5344CB8AC3E}">
        <p14:creationId xmlns:p14="http://schemas.microsoft.com/office/powerpoint/2010/main" val="401623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162">
            <a:extLst>
              <a:ext uri="{FF2B5EF4-FFF2-40B4-BE49-F238E27FC236}">
                <a16:creationId xmlns:a16="http://schemas.microsoft.com/office/drawing/2014/main" id="{C8186649-851F-82C6-D756-E4B0611D71FC}"/>
              </a:ext>
            </a:extLst>
          </p:cNvPr>
          <p:cNvGrpSpPr/>
          <p:nvPr/>
        </p:nvGrpSpPr>
        <p:grpSpPr>
          <a:xfrm>
            <a:off x="7173846" y="1339836"/>
            <a:ext cx="3810189" cy="2098900"/>
            <a:chOff x="5362058" y="8659822"/>
            <a:chExt cx="5100285" cy="2459359"/>
          </a:xfrm>
        </p:grpSpPr>
        <p:pic>
          <p:nvPicPr>
            <p:cNvPr id="3" name="図 1160" descr="背景パターン&#10;&#10;自動的に生成された説明">
              <a:extLst>
                <a:ext uri="{FF2B5EF4-FFF2-40B4-BE49-F238E27FC236}">
                  <a16:creationId xmlns:a16="http://schemas.microsoft.com/office/drawing/2014/main" id="{83DA9CF5-8C31-0D26-C5B1-A6017F54202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62058" y="8838001"/>
              <a:ext cx="5100285" cy="2281180"/>
            </a:xfrm>
            <a:custGeom>
              <a:avLst/>
              <a:gdLst>
                <a:gd name="connsiteX0" fmla="*/ 0 w 5100285"/>
                <a:gd name="connsiteY0" fmla="*/ 0 h 2281180"/>
                <a:gd name="connsiteX1" fmla="*/ 5100285 w 5100285"/>
                <a:gd name="connsiteY1" fmla="*/ 0 h 2281180"/>
                <a:gd name="connsiteX2" fmla="*/ 5100285 w 5100285"/>
                <a:gd name="connsiteY2" fmla="*/ 2281180 h 2281180"/>
                <a:gd name="connsiteX3" fmla="*/ 3479240 w 5100285"/>
                <a:gd name="connsiteY3" fmla="*/ 2281180 h 2281180"/>
                <a:gd name="connsiteX4" fmla="*/ 0 w 5100285"/>
                <a:gd name="connsiteY4" fmla="*/ 1633448 h 228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285" h="2281180">
                  <a:moveTo>
                    <a:pt x="0" y="0"/>
                  </a:moveTo>
                  <a:lnTo>
                    <a:pt x="5100285" y="0"/>
                  </a:lnTo>
                  <a:lnTo>
                    <a:pt x="5100285" y="2281180"/>
                  </a:lnTo>
                  <a:lnTo>
                    <a:pt x="3479240" y="2281180"/>
                  </a:lnTo>
                  <a:lnTo>
                    <a:pt x="0" y="1633448"/>
                  </a:lnTo>
                  <a:close/>
                </a:path>
              </a:pathLst>
            </a:custGeom>
          </p:spPr>
        </p:pic>
        <p:sp>
          <p:nvSpPr>
            <p:cNvPr id="4" name="テキスト ボックス 1054">
              <a:extLst>
                <a:ext uri="{FF2B5EF4-FFF2-40B4-BE49-F238E27FC236}">
                  <a16:creationId xmlns:a16="http://schemas.microsoft.com/office/drawing/2014/main" id="{8D4F84CD-E560-DFD5-1858-C3CAF8DB4557}"/>
                </a:ext>
              </a:extLst>
            </p:cNvPr>
            <p:cNvSpPr txBox="1"/>
            <p:nvPr/>
          </p:nvSpPr>
          <p:spPr>
            <a:xfrm>
              <a:off x="8255605" y="8755085"/>
              <a:ext cx="659180" cy="396696"/>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OH</a:t>
              </a:r>
              <a:endParaRPr kumimoji="1" lang="ja-JP" altLang="en-US" sz="1600">
                <a:latin typeface="Arial" panose="020B0604020202020204" pitchFamily="34" charset="0"/>
                <a:cs typeface="Arial" panose="020B0604020202020204" pitchFamily="34" charset="0"/>
              </a:endParaRPr>
            </a:p>
          </p:txBody>
        </p:sp>
        <p:sp>
          <p:nvSpPr>
            <p:cNvPr id="5" name="テキスト ボックス 1055">
              <a:extLst>
                <a:ext uri="{FF2B5EF4-FFF2-40B4-BE49-F238E27FC236}">
                  <a16:creationId xmlns:a16="http://schemas.microsoft.com/office/drawing/2014/main" id="{BA3DF4E6-AAA4-1DFD-4313-BD341D7812FC}"/>
                </a:ext>
              </a:extLst>
            </p:cNvPr>
            <p:cNvSpPr txBox="1"/>
            <p:nvPr/>
          </p:nvSpPr>
          <p:spPr>
            <a:xfrm>
              <a:off x="9275485" y="8833376"/>
              <a:ext cx="1071166" cy="396696"/>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COOH</a:t>
              </a:r>
              <a:endParaRPr kumimoji="1" lang="ja-JP" altLang="en-US" sz="1600">
                <a:latin typeface="Arial" panose="020B0604020202020204" pitchFamily="34" charset="0"/>
                <a:cs typeface="Arial" panose="020B0604020202020204" pitchFamily="34" charset="0"/>
              </a:endParaRPr>
            </a:p>
          </p:txBody>
        </p:sp>
        <p:sp>
          <p:nvSpPr>
            <p:cNvPr id="6" name="テキスト ボックス 1056">
              <a:extLst>
                <a:ext uri="{FF2B5EF4-FFF2-40B4-BE49-F238E27FC236}">
                  <a16:creationId xmlns:a16="http://schemas.microsoft.com/office/drawing/2014/main" id="{8A910095-D10E-8EA0-0E95-3F3CFE7AD01C}"/>
                </a:ext>
              </a:extLst>
            </p:cNvPr>
            <p:cNvSpPr txBox="1"/>
            <p:nvPr/>
          </p:nvSpPr>
          <p:spPr>
            <a:xfrm>
              <a:off x="7520661" y="8659822"/>
              <a:ext cx="461768" cy="396696"/>
            </a:xfrm>
            <a:prstGeom prst="rect">
              <a:avLst/>
            </a:prstGeom>
            <a:noFill/>
          </p:spPr>
          <p:txBody>
            <a:bodyPr wrap="none" rtlCol="0">
              <a:spAutoFit/>
            </a:bodyPr>
            <a:lstStyle/>
            <a:p>
              <a:r>
                <a:rPr kumimoji="1" lang="en-US" altLang="ja-JP" sz="1600" dirty="0">
                  <a:latin typeface="Arial" panose="020B0604020202020204" pitchFamily="34" charset="0"/>
                  <a:cs typeface="Arial" panose="020B0604020202020204" pitchFamily="34" charset="0"/>
                </a:rPr>
                <a:t>O</a:t>
              </a:r>
              <a:endParaRPr kumimoji="1" lang="ja-JP" altLang="en-US" sz="1600" dirty="0">
                <a:latin typeface="Arial" panose="020B0604020202020204" pitchFamily="34" charset="0"/>
                <a:cs typeface="Arial" panose="020B0604020202020204" pitchFamily="34" charset="0"/>
              </a:endParaRPr>
            </a:p>
          </p:txBody>
        </p:sp>
        <p:sp>
          <p:nvSpPr>
            <p:cNvPr id="7" name="テキスト ボックス 1060">
              <a:extLst>
                <a:ext uri="{FF2B5EF4-FFF2-40B4-BE49-F238E27FC236}">
                  <a16:creationId xmlns:a16="http://schemas.microsoft.com/office/drawing/2014/main" id="{ECB4ABD0-60A6-192F-6E2A-8B01AEC11E91}"/>
                </a:ext>
              </a:extLst>
            </p:cNvPr>
            <p:cNvSpPr txBox="1"/>
            <p:nvPr/>
          </p:nvSpPr>
          <p:spPr>
            <a:xfrm>
              <a:off x="6485270" y="9784630"/>
              <a:ext cx="3060291" cy="396696"/>
            </a:xfrm>
            <a:prstGeom prst="rect">
              <a:avLst/>
            </a:prstGeom>
            <a:solidFill>
              <a:schemeClr val="bg1"/>
            </a:solidFill>
          </p:spPr>
          <p:txBody>
            <a:bodyPr wrap="none" rtlCol="0">
              <a:spAutoFit/>
            </a:bodyPr>
            <a:lstStyle/>
            <a:p>
              <a:r>
                <a:rPr kumimoji="1" lang="en-US" altLang="ja-JP" sz="1600" b="1" dirty="0">
                  <a:latin typeface="Arial" panose="020B0604020202020204" pitchFamily="34" charset="0"/>
                  <a:cs typeface="Arial" panose="020B0604020202020204" pitchFamily="34" charset="0"/>
                </a:rPr>
                <a:t>Graphene Oxide (GO)</a:t>
              </a:r>
              <a:endParaRPr kumimoji="1" lang="ja-JP" altLang="en-US" sz="1600" b="1" dirty="0">
                <a:latin typeface="Arial" panose="020B0604020202020204" pitchFamily="34" charset="0"/>
                <a:cs typeface="Arial" panose="020B0604020202020204" pitchFamily="34" charset="0"/>
              </a:endParaRPr>
            </a:p>
          </p:txBody>
        </p:sp>
        <p:cxnSp>
          <p:nvCxnSpPr>
            <p:cNvPr id="8" name="直線コネクタ 1063">
              <a:extLst>
                <a:ext uri="{FF2B5EF4-FFF2-40B4-BE49-F238E27FC236}">
                  <a16:creationId xmlns:a16="http://schemas.microsoft.com/office/drawing/2014/main" id="{A6C5D836-5C7C-CBED-13CD-52FC07C8D742}"/>
                </a:ext>
              </a:extLst>
            </p:cNvPr>
            <p:cNvCxnSpPr>
              <a:cxnSpLocks/>
            </p:cNvCxnSpPr>
            <p:nvPr/>
          </p:nvCxnSpPr>
          <p:spPr>
            <a:xfrm flipH="1">
              <a:off x="9015617" y="9094986"/>
              <a:ext cx="259869" cy="354289"/>
            </a:xfrm>
            <a:prstGeom prst="line">
              <a:avLst/>
            </a:prstGeom>
          </p:spPr>
          <p:style>
            <a:lnRef idx="3">
              <a:schemeClr val="dk1"/>
            </a:lnRef>
            <a:fillRef idx="0">
              <a:schemeClr val="dk1"/>
            </a:fillRef>
            <a:effectRef idx="2">
              <a:schemeClr val="dk1"/>
            </a:effectRef>
            <a:fontRef idx="minor">
              <a:schemeClr val="tx1"/>
            </a:fontRef>
          </p:style>
        </p:cxnSp>
        <p:cxnSp>
          <p:nvCxnSpPr>
            <p:cNvPr id="9" name="直線コネクタ 1065">
              <a:extLst>
                <a:ext uri="{FF2B5EF4-FFF2-40B4-BE49-F238E27FC236}">
                  <a16:creationId xmlns:a16="http://schemas.microsoft.com/office/drawing/2014/main" id="{E5CD1EC1-A6D9-CC9F-3B48-E4A769CE8324}"/>
                </a:ext>
              </a:extLst>
            </p:cNvPr>
            <p:cNvCxnSpPr>
              <a:cxnSpLocks/>
            </p:cNvCxnSpPr>
            <p:nvPr/>
          </p:nvCxnSpPr>
          <p:spPr>
            <a:xfrm flipH="1">
              <a:off x="8005796" y="9016695"/>
              <a:ext cx="259869" cy="354289"/>
            </a:xfrm>
            <a:prstGeom prst="line">
              <a:avLst/>
            </a:prstGeom>
          </p:spPr>
          <p:style>
            <a:lnRef idx="3">
              <a:schemeClr val="dk1"/>
            </a:lnRef>
            <a:fillRef idx="0">
              <a:schemeClr val="dk1"/>
            </a:fillRef>
            <a:effectRef idx="2">
              <a:schemeClr val="dk1"/>
            </a:effectRef>
            <a:fontRef idx="minor">
              <a:schemeClr val="tx1"/>
            </a:fontRef>
          </p:style>
        </p:cxnSp>
        <p:cxnSp>
          <p:nvCxnSpPr>
            <p:cNvPr id="10" name="直線コネクタ 1066">
              <a:extLst>
                <a:ext uri="{FF2B5EF4-FFF2-40B4-BE49-F238E27FC236}">
                  <a16:creationId xmlns:a16="http://schemas.microsoft.com/office/drawing/2014/main" id="{5E3B897D-4BCC-8B30-B6C6-70833C20554F}"/>
                </a:ext>
              </a:extLst>
            </p:cNvPr>
            <p:cNvCxnSpPr>
              <a:cxnSpLocks/>
            </p:cNvCxnSpPr>
            <p:nvPr/>
          </p:nvCxnSpPr>
          <p:spPr>
            <a:xfrm flipV="1">
              <a:off x="7409852" y="8981891"/>
              <a:ext cx="248017" cy="363726"/>
            </a:xfrm>
            <a:prstGeom prst="line">
              <a:avLst/>
            </a:prstGeom>
          </p:spPr>
          <p:style>
            <a:lnRef idx="3">
              <a:schemeClr val="dk1"/>
            </a:lnRef>
            <a:fillRef idx="0">
              <a:schemeClr val="dk1"/>
            </a:fillRef>
            <a:effectRef idx="2">
              <a:schemeClr val="dk1"/>
            </a:effectRef>
            <a:fontRef idx="minor">
              <a:schemeClr val="tx1"/>
            </a:fontRef>
          </p:style>
        </p:cxnSp>
      </p:grpSp>
      <p:sp>
        <p:nvSpPr>
          <p:cNvPr id="15" name="Rectangle 51">
            <a:extLst>
              <a:ext uri="{FF2B5EF4-FFF2-40B4-BE49-F238E27FC236}">
                <a16:creationId xmlns:a16="http://schemas.microsoft.com/office/drawing/2014/main" id="{EA2354DB-1B61-4411-EAE6-99CA24E482D2}"/>
              </a:ext>
            </a:extLst>
          </p:cNvPr>
          <p:cNvSpPr/>
          <p:nvPr/>
        </p:nvSpPr>
        <p:spPr>
          <a:xfrm>
            <a:off x="408113" y="933434"/>
            <a:ext cx="1467068" cy="400110"/>
          </a:xfrm>
          <a:prstGeom prst="rect">
            <a:avLst/>
          </a:prstGeom>
          <a:noFill/>
        </p:spPr>
        <p:txBody>
          <a:bodyPr wrap="none" lIns="91440" tIns="45720" rIns="91440" bIns="45720">
            <a:spAutoFit/>
          </a:bodyPr>
          <a:lstStyle/>
          <a:p>
            <a:r>
              <a:rPr lang="en-US" altLang="ja-JP" sz="2000" b="1" i="0" u="none" strike="noStrike" dirty="0">
                <a:solidFill>
                  <a:srgbClr val="000000"/>
                </a:solidFill>
                <a:effectLst/>
                <a:latin typeface="Arial" panose="020B0604020202020204" pitchFamily="34" charset="0"/>
                <a:cs typeface="Arial" panose="020B0604020202020204" pitchFamily="34" charset="0"/>
              </a:rPr>
              <a:t>Graphene</a:t>
            </a:r>
            <a:r>
              <a:rPr lang="en-US" altLang="ja-JP" sz="2000" b="1" dirty="0">
                <a:solidFill>
                  <a:srgbClr val="000000"/>
                </a:solidFill>
                <a:latin typeface="Arial" panose="020B0604020202020204" pitchFamily="34" charset="0"/>
                <a:cs typeface="Arial" panose="020B0604020202020204" pitchFamily="34" charset="0"/>
              </a:rPr>
              <a:t>:</a:t>
            </a:r>
          </a:p>
        </p:txBody>
      </p:sp>
      <p:sp>
        <p:nvSpPr>
          <p:cNvPr id="18" name="Rectangle 51">
            <a:extLst>
              <a:ext uri="{FF2B5EF4-FFF2-40B4-BE49-F238E27FC236}">
                <a16:creationId xmlns:a16="http://schemas.microsoft.com/office/drawing/2014/main" id="{0556E2EA-9DAD-BABB-CB91-93171F6DF4C1}"/>
              </a:ext>
            </a:extLst>
          </p:cNvPr>
          <p:cNvSpPr/>
          <p:nvPr/>
        </p:nvSpPr>
        <p:spPr>
          <a:xfrm>
            <a:off x="365051" y="77142"/>
            <a:ext cx="5109284" cy="646331"/>
          </a:xfrm>
          <a:prstGeom prst="rect">
            <a:avLst/>
          </a:prstGeom>
          <a:noFill/>
        </p:spPr>
        <p:txBody>
          <a:bodyPr wrap="none" lIns="91440" tIns="45720" rIns="91440" bIns="45720">
            <a:spAutoFit/>
          </a:bodyPr>
          <a:lstStyle/>
          <a:p>
            <a:r>
              <a:rPr lang="en-US" sz="3600" b="1" cap="none" spc="0" dirty="0">
                <a:ln w="0"/>
                <a:solidFill>
                  <a:schemeClr val="tx1"/>
                </a:solidFill>
                <a:latin typeface="Arial" panose="020B0604020202020204" pitchFamily="34" charset="0"/>
                <a:ea typeface="Times New Roman" charset="0"/>
                <a:cs typeface="Arial" panose="020B0604020202020204" pitchFamily="34" charset="0"/>
              </a:rPr>
              <a:t>How to remove PFAS?</a:t>
            </a:r>
          </a:p>
        </p:txBody>
      </p:sp>
      <p:sp>
        <p:nvSpPr>
          <p:cNvPr id="19" name="Rectangle 51">
            <a:extLst>
              <a:ext uri="{FF2B5EF4-FFF2-40B4-BE49-F238E27FC236}">
                <a16:creationId xmlns:a16="http://schemas.microsoft.com/office/drawing/2014/main" id="{82BEE3BC-FC53-6871-7C3C-4F735CD2B974}"/>
              </a:ext>
            </a:extLst>
          </p:cNvPr>
          <p:cNvSpPr/>
          <p:nvPr/>
        </p:nvSpPr>
        <p:spPr>
          <a:xfrm>
            <a:off x="484194" y="3038624"/>
            <a:ext cx="6446252" cy="707886"/>
          </a:xfrm>
          <a:prstGeom prst="rect">
            <a:avLst/>
          </a:prstGeom>
          <a:noFill/>
        </p:spPr>
        <p:txBody>
          <a:bodyPr wrap="none" lIns="91440" tIns="45720" rIns="91440" bIns="45720">
            <a:spAutoFit/>
          </a:bodyPr>
          <a:lstStyle/>
          <a:p>
            <a:r>
              <a:rPr lang="en-US" altLang="ja-JP" sz="2000" b="1" i="0" u="none" strike="noStrike" dirty="0">
                <a:solidFill>
                  <a:srgbClr val="000000"/>
                </a:solidFill>
                <a:effectLst/>
                <a:latin typeface="Arial" panose="020B0604020202020204" pitchFamily="34" charset="0"/>
                <a:cs typeface="Arial" panose="020B0604020202020204" pitchFamily="34" charset="0"/>
              </a:rPr>
              <a:t>Co</a:t>
            </a:r>
            <a:r>
              <a:rPr lang="en-US" altLang="ja-JP" sz="2000" b="1" dirty="0">
                <a:solidFill>
                  <a:srgbClr val="000000"/>
                </a:solidFill>
                <a:latin typeface="Arial" panose="020B0604020202020204" pitchFamily="34" charset="0"/>
                <a:cs typeface="Arial" panose="020B0604020202020204" pitchFamily="34" charset="0"/>
              </a:rPr>
              <a:t>lloidal stability </a:t>
            </a:r>
            <a:r>
              <a:rPr lang="en-US" altLang="ja-JP" sz="2000" dirty="0">
                <a:solidFill>
                  <a:srgbClr val="000000"/>
                </a:solidFill>
                <a:latin typeface="Arial" panose="020B0604020202020204" pitchFamily="34" charset="0"/>
                <a:cs typeface="Arial" panose="020B0604020202020204" pitchFamily="34" charset="0"/>
              </a:rPr>
              <a:t>of graphene</a:t>
            </a:r>
            <a:r>
              <a:rPr lang="en-US" altLang="ja-JP" sz="2000" b="0" i="0" u="none" strike="noStrike" dirty="0">
                <a:solidFill>
                  <a:srgbClr val="000000"/>
                </a:solidFill>
                <a:effectLst/>
                <a:latin typeface="Arial" panose="020B0604020202020204" pitchFamily="34" charset="0"/>
                <a:cs typeface="Arial" panose="020B0604020202020204" pitchFamily="34" charset="0"/>
              </a:rPr>
              <a:t> disperse them in water.</a:t>
            </a:r>
            <a:endParaRPr lang="en-US" altLang="ja-JP" sz="2000" dirty="0">
              <a:solidFill>
                <a:srgbClr val="000000"/>
              </a:solidFill>
              <a:latin typeface="Arial" panose="020B0604020202020204" pitchFamily="34" charset="0"/>
              <a:cs typeface="Arial" panose="020B0604020202020204" pitchFamily="34" charset="0"/>
            </a:endParaRPr>
          </a:p>
          <a:p>
            <a:r>
              <a:rPr lang="en-US" altLang="ja-JP" sz="2000" dirty="0">
                <a:solidFill>
                  <a:srgbClr val="000000"/>
                </a:solidFill>
                <a:latin typeface="Arial" panose="020B0604020202020204" pitchFamily="34" charset="0"/>
                <a:cs typeface="Arial" panose="020B0604020202020204" pitchFamily="34" charset="0"/>
              </a:rPr>
              <a:t>Difficult</a:t>
            </a:r>
            <a:r>
              <a:rPr lang="en-US" altLang="ja-JP" sz="2000" b="0" i="0" u="none" strike="noStrike" dirty="0">
                <a:solidFill>
                  <a:srgbClr val="000000"/>
                </a:solidFill>
                <a:effectLst/>
                <a:latin typeface="Arial" panose="020B0604020202020204" pitchFamily="34" charset="0"/>
                <a:cs typeface="Arial" panose="020B0604020202020204" pitchFamily="34" charset="0"/>
              </a:rPr>
              <a:t> to</a:t>
            </a:r>
            <a:r>
              <a:rPr lang="en-US" altLang="ja-JP" sz="2000" dirty="0">
                <a:solidFill>
                  <a:srgbClr val="000000"/>
                </a:solidFill>
                <a:latin typeface="Arial" panose="020B0604020202020204" pitchFamily="34" charset="0"/>
                <a:cs typeface="Arial" panose="020B0604020202020204" pitchFamily="34" charset="0"/>
              </a:rPr>
              <a:t> separate and</a:t>
            </a:r>
            <a:r>
              <a:rPr lang="en-US" altLang="ja-JP" sz="2000" b="0" i="0" u="none" strike="noStrike" dirty="0">
                <a:solidFill>
                  <a:srgbClr val="000000"/>
                </a:solidFill>
                <a:effectLst/>
                <a:latin typeface="Arial" panose="020B0604020202020204" pitchFamily="34" charset="0"/>
                <a:cs typeface="Arial" panose="020B0604020202020204" pitchFamily="34" charset="0"/>
              </a:rPr>
              <a:t> reuse.</a:t>
            </a:r>
            <a:endParaRPr lang="en-US" sz="2000" cap="none" spc="0" dirty="0">
              <a:ln w="0"/>
              <a:solidFill>
                <a:schemeClr val="tx1"/>
              </a:solidFill>
              <a:latin typeface="Arial" panose="020B0604020202020204" pitchFamily="34" charset="0"/>
              <a:ea typeface="Times New Roman" charset="0"/>
              <a:cs typeface="Arial" panose="020B0604020202020204" pitchFamily="34" charset="0"/>
            </a:endParaRPr>
          </a:p>
        </p:txBody>
      </p:sp>
      <p:sp>
        <p:nvSpPr>
          <p:cNvPr id="20" name="Rectangle 51">
            <a:extLst>
              <a:ext uri="{FF2B5EF4-FFF2-40B4-BE49-F238E27FC236}">
                <a16:creationId xmlns:a16="http://schemas.microsoft.com/office/drawing/2014/main" id="{D024EE94-DB89-27FD-746F-7C79AAC8221B}"/>
              </a:ext>
            </a:extLst>
          </p:cNvPr>
          <p:cNvSpPr/>
          <p:nvPr/>
        </p:nvSpPr>
        <p:spPr>
          <a:xfrm>
            <a:off x="527256" y="2644885"/>
            <a:ext cx="1685378" cy="400110"/>
          </a:xfrm>
          <a:prstGeom prst="rect">
            <a:avLst/>
          </a:prstGeom>
          <a:solidFill>
            <a:srgbClr val="C00000"/>
          </a:solidFill>
        </p:spPr>
        <p:txBody>
          <a:bodyPr wrap="square" lIns="91440" tIns="45720" rIns="91440" bIns="45720">
            <a:spAutoFit/>
          </a:bodyPr>
          <a:lstStyle/>
          <a:p>
            <a:pPr algn="ctr"/>
            <a:r>
              <a:rPr lang="en-US" sz="2000" dirty="0">
                <a:ln w="0"/>
                <a:solidFill>
                  <a:schemeClr val="bg1"/>
                </a:solidFill>
                <a:latin typeface="Arial" panose="020B0604020202020204" pitchFamily="34" charset="0"/>
                <a:ea typeface="Times New Roman" charset="0"/>
                <a:cs typeface="Arial" panose="020B0604020202020204" pitchFamily="34" charset="0"/>
              </a:rPr>
              <a:t>Problem</a:t>
            </a:r>
            <a:endParaRPr lang="en-US" sz="2000" b="1" cap="none" spc="0" dirty="0">
              <a:ln w="0"/>
              <a:solidFill>
                <a:schemeClr val="bg1"/>
              </a:solidFill>
              <a:latin typeface="Arial" panose="020B0604020202020204" pitchFamily="34" charset="0"/>
              <a:ea typeface="Times New Roman" charset="0"/>
              <a:cs typeface="Arial" panose="020B0604020202020204" pitchFamily="34" charset="0"/>
            </a:endParaRPr>
          </a:p>
        </p:txBody>
      </p:sp>
      <p:pic>
        <p:nvPicPr>
          <p:cNvPr id="21" name="図 20">
            <a:extLst>
              <a:ext uri="{FF2B5EF4-FFF2-40B4-BE49-F238E27FC236}">
                <a16:creationId xmlns:a16="http://schemas.microsoft.com/office/drawing/2014/main" id="{B1B666DB-5A28-3D99-3DB5-ECFF840960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8395" y="4357328"/>
            <a:ext cx="2079403" cy="2079403"/>
          </a:xfrm>
          <a:prstGeom prst="rect">
            <a:avLst/>
          </a:prstGeom>
        </p:spPr>
      </p:pic>
      <p:sp>
        <p:nvSpPr>
          <p:cNvPr id="22" name="Rectangle 51">
            <a:extLst>
              <a:ext uri="{FF2B5EF4-FFF2-40B4-BE49-F238E27FC236}">
                <a16:creationId xmlns:a16="http://schemas.microsoft.com/office/drawing/2014/main" id="{E4DA0F83-30C0-5D5C-9F7E-55315D388698}"/>
              </a:ext>
            </a:extLst>
          </p:cNvPr>
          <p:cNvSpPr/>
          <p:nvPr/>
        </p:nvSpPr>
        <p:spPr>
          <a:xfrm>
            <a:off x="7126509" y="6036621"/>
            <a:ext cx="1523174" cy="400110"/>
          </a:xfrm>
          <a:prstGeom prst="rect">
            <a:avLst/>
          </a:prstGeom>
          <a:noFill/>
        </p:spPr>
        <p:txBody>
          <a:bodyPr wrap="none" lIns="91440" tIns="45720" rIns="91440" bIns="45720">
            <a:spAutoFit/>
          </a:bodyPr>
          <a:lstStyle/>
          <a:p>
            <a:r>
              <a:rPr lang="en-US" sz="2000" cap="none" spc="0" dirty="0">
                <a:ln w="0"/>
                <a:solidFill>
                  <a:srgbClr val="000000"/>
                </a:solidFill>
                <a:latin typeface="Arial" panose="020B0604020202020204" pitchFamily="34" charset="0"/>
                <a:ea typeface="Times New Roman" charset="0"/>
                <a:cs typeface="Arial" panose="020B0604020202020204" pitchFamily="34" charset="0"/>
              </a:rPr>
              <a:t>GO Powder</a:t>
            </a:r>
            <a:endParaRPr lang="en-US" sz="2000" cap="none" spc="0" dirty="0">
              <a:ln w="0"/>
              <a:solidFill>
                <a:schemeClr val="tx1"/>
              </a:solidFill>
              <a:latin typeface="Arial" panose="020B0604020202020204" pitchFamily="34" charset="0"/>
              <a:ea typeface="Times New Roman" charset="0"/>
              <a:cs typeface="Arial" panose="020B0604020202020204" pitchFamily="34" charset="0"/>
            </a:endParaRPr>
          </a:p>
        </p:txBody>
      </p:sp>
      <p:sp>
        <p:nvSpPr>
          <p:cNvPr id="23" name="右矢印 22">
            <a:extLst>
              <a:ext uri="{FF2B5EF4-FFF2-40B4-BE49-F238E27FC236}">
                <a16:creationId xmlns:a16="http://schemas.microsoft.com/office/drawing/2014/main" id="{E75395C6-1DA6-6536-9FB3-DCCAEBDBC01D}"/>
              </a:ext>
            </a:extLst>
          </p:cNvPr>
          <p:cNvSpPr/>
          <p:nvPr/>
        </p:nvSpPr>
        <p:spPr>
          <a:xfrm>
            <a:off x="9118724" y="5160556"/>
            <a:ext cx="258590" cy="47294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400"/>
          </a:p>
        </p:txBody>
      </p:sp>
      <p:pic>
        <p:nvPicPr>
          <p:cNvPr id="24" name="図 23">
            <a:extLst>
              <a:ext uri="{FF2B5EF4-FFF2-40B4-BE49-F238E27FC236}">
                <a16:creationId xmlns:a16="http://schemas.microsoft.com/office/drawing/2014/main" id="{A04BE82E-CEAC-C285-65E6-E610A9F795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3193" y="4704797"/>
            <a:ext cx="1525637" cy="1239020"/>
          </a:xfrm>
          <a:prstGeom prst="rect">
            <a:avLst/>
          </a:prstGeom>
        </p:spPr>
      </p:pic>
      <p:sp>
        <p:nvSpPr>
          <p:cNvPr id="25" name="Rectangle 51">
            <a:extLst>
              <a:ext uri="{FF2B5EF4-FFF2-40B4-BE49-F238E27FC236}">
                <a16:creationId xmlns:a16="http://schemas.microsoft.com/office/drawing/2014/main" id="{4B2848CF-C256-F9D6-5818-F78A5DDA1763}"/>
              </a:ext>
            </a:extLst>
          </p:cNvPr>
          <p:cNvSpPr/>
          <p:nvPr/>
        </p:nvSpPr>
        <p:spPr>
          <a:xfrm>
            <a:off x="10105677" y="6036621"/>
            <a:ext cx="1040670" cy="400110"/>
          </a:xfrm>
          <a:prstGeom prst="rect">
            <a:avLst/>
          </a:prstGeom>
          <a:noFill/>
        </p:spPr>
        <p:txBody>
          <a:bodyPr wrap="none" lIns="91440" tIns="45720" rIns="91440" bIns="45720">
            <a:spAutoFit/>
          </a:bodyPr>
          <a:lstStyle/>
          <a:p>
            <a:r>
              <a:rPr lang="en-US" sz="2000" cap="none" spc="0" dirty="0">
                <a:ln w="0"/>
                <a:solidFill>
                  <a:srgbClr val="000000"/>
                </a:solidFill>
                <a:latin typeface="Arial" panose="020B0604020202020204" pitchFamily="34" charset="0"/>
                <a:ea typeface="Times New Roman" charset="0"/>
                <a:cs typeface="Arial" panose="020B0604020202020204" pitchFamily="34" charset="0"/>
              </a:rPr>
              <a:t>aerogel</a:t>
            </a:r>
            <a:endParaRPr lang="en-US" sz="2000" cap="none" spc="0" dirty="0">
              <a:ln w="0"/>
              <a:solidFill>
                <a:schemeClr val="tx1"/>
              </a:solidFill>
              <a:latin typeface="Arial" panose="020B0604020202020204" pitchFamily="34" charset="0"/>
              <a:ea typeface="Times New Roman" charset="0"/>
              <a:cs typeface="Arial" panose="020B0604020202020204" pitchFamily="34" charset="0"/>
            </a:endParaRPr>
          </a:p>
        </p:txBody>
      </p:sp>
      <p:sp>
        <p:nvSpPr>
          <p:cNvPr id="27" name="Rectangle 51">
            <a:extLst>
              <a:ext uri="{FF2B5EF4-FFF2-40B4-BE49-F238E27FC236}">
                <a16:creationId xmlns:a16="http://schemas.microsoft.com/office/drawing/2014/main" id="{86F34829-1E8F-5A47-3768-A9B18A71955D}"/>
              </a:ext>
            </a:extLst>
          </p:cNvPr>
          <p:cNvSpPr/>
          <p:nvPr/>
        </p:nvSpPr>
        <p:spPr>
          <a:xfrm>
            <a:off x="607114" y="1313310"/>
            <a:ext cx="6689652" cy="1015663"/>
          </a:xfrm>
          <a:prstGeom prst="rect">
            <a:avLst/>
          </a:prstGeom>
          <a:noFill/>
        </p:spPr>
        <p:txBody>
          <a:bodyPr wrap="square" lIns="91440" tIns="45720" rIns="91440" bIns="45720">
            <a:spAutoFit/>
          </a:bodyPr>
          <a:lstStyle/>
          <a:p>
            <a:r>
              <a:rPr lang="en-US" altLang="ja-JP" sz="2000" dirty="0">
                <a:solidFill>
                  <a:srgbClr val="000000"/>
                </a:solidFill>
                <a:latin typeface="Arial" panose="020B0604020202020204" pitchFamily="34" charset="0"/>
                <a:cs typeface="Arial" panose="020B0604020202020204" pitchFamily="34" charset="0"/>
              </a:rPr>
              <a:t>-High specific surface area and chemical stability</a:t>
            </a:r>
          </a:p>
          <a:p>
            <a:r>
              <a:rPr lang="en-US" sz="2000" cap="none" spc="0" dirty="0">
                <a:ln w="0"/>
                <a:solidFill>
                  <a:schemeClr val="tx1"/>
                </a:solidFill>
                <a:latin typeface="Arial" panose="020B0604020202020204" pitchFamily="34" charset="0"/>
                <a:ea typeface="Times New Roman" charset="0"/>
                <a:cs typeface="Arial" panose="020B0604020202020204" pitchFamily="34" charset="0"/>
              </a:rPr>
              <a:t>-</a:t>
            </a:r>
            <a:r>
              <a:rPr lang="en-US" altLang="ja-JP" sz="2000" kern="0" dirty="0">
                <a:latin typeface="Arial" panose="020B0604020202020204" pitchFamily="34" charset="0"/>
                <a:cs typeface="Arial" panose="020B0604020202020204" pitchFamily="34" charset="0"/>
              </a:rPr>
              <a:t>A</a:t>
            </a:r>
            <a:r>
              <a:rPr lang="en-US" altLang="ja-JP" sz="2000" b="0" kern="0" dirty="0">
                <a:solidFill>
                  <a:schemeClr val="tx1"/>
                </a:solidFill>
                <a:latin typeface="Arial" panose="020B0604020202020204" pitchFamily="34" charset="0"/>
                <a:cs typeface="Arial" panose="020B0604020202020204" pitchFamily="34" charset="0"/>
              </a:rPr>
              <a:t>bility to </a:t>
            </a:r>
            <a:r>
              <a:rPr lang="en-US" altLang="ja-JP" sz="2000" kern="0" dirty="0">
                <a:solidFill>
                  <a:schemeClr val="tx1"/>
                </a:solidFill>
                <a:latin typeface="Arial" panose="020B0604020202020204" pitchFamily="34" charset="0"/>
                <a:cs typeface="Arial" panose="020B0604020202020204" pitchFamily="34" charset="0"/>
              </a:rPr>
              <a:t>adsorb contaminants via electrostatic and hydrophobic interactions</a:t>
            </a:r>
            <a:endParaRPr lang="en-US" sz="2000" cap="none" spc="0" dirty="0">
              <a:ln w="0"/>
              <a:solidFill>
                <a:schemeClr val="tx1"/>
              </a:solidFill>
              <a:latin typeface="Arial" panose="020B0604020202020204" pitchFamily="34" charset="0"/>
              <a:ea typeface="Times New Roman" charset="0"/>
              <a:cs typeface="Arial" panose="020B0604020202020204" pitchFamily="34" charset="0"/>
            </a:endParaRPr>
          </a:p>
        </p:txBody>
      </p:sp>
      <p:sp>
        <p:nvSpPr>
          <p:cNvPr id="28" name="Rectangle 51">
            <a:extLst>
              <a:ext uri="{FF2B5EF4-FFF2-40B4-BE49-F238E27FC236}">
                <a16:creationId xmlns:a16="http://schemas.microsoft.com/office/drawing/2014/main" id="{350D2217-335C-FEE6-7A09-CF8C459AFF62}"/>
              </a:ext>
            </a:extLst>
          </p:cNvPr>
          <p:cNvSpPr/>
          <p:nvPr/>
        </p:nvSpPr>
        <p:spPr>
          <a:xfrm>
            <a:off x="484194" y="3997435"/>
            <a:ext cx="7550465" cy="400110"/>
          </a:xfrm>
          <a:prstGeom prst="rect">
            <a:avLst/>
          </a:prstGeom>
          <a:noFill/>
        </p:spPr>
        <p:txBody>
          <a:bodyPr wrap="none" lIns="91440" tIns="45720" rIns="91440" bIns="45720">
            <a:spAutoFit/>
          </a:bodyPr>
          <a:lstStyle/>
          <a:p>
            <a:r>
              <a:rPr lang="en-US" altLang="ja-JP" sz="2000" b="1" dirty="0">
                <a:solidFill>
                  <a:srgbClr val="000000"/>
                </a:solidFill>
                <a:latin typeface="Arial" panose="020B0604020202020204" pitchFamily="34" charset="0"/>
                <a:cs typeface="Arial" panose="020B0604020202020204" pitchFamily="34" charset="0"/>
              </a:rPr>
              <a:t>Processing graphene into “3D porous structures (aerogels)”</a:t>
            </a:r>
            <a:endParaRPr lang="en-US" sz="2000" b="1" cap="none" spc="0" dirty="0">
              <a:ln w="0"/>
              <a:solidFill>
                <a:schemeClr val="tx1"/>
              </a:solidFill>
              <a:latin typeface="Arial" panose="020B0604020202020204" pitchFamily="34" charset="0"/>
              <a:ea typeface="Times New Roman" charset="0"/>
              <a:cs typeface="Arial" panose="020B0604020202020204" pitchFamily="34" charset="0"/>
            </a:endParaRPr>
          </a:p>
        </p:txBody>
      </p:sp>
      <p:sp>
        <p:nvSpPr>
          <p:cNvPr id="29" name="Rectangle 51">
            <a:extLst>
              <a:ext uri="{FF2B5EF4-FFF2-40B4-BE49-F238E27FC236}">
                <a16:creationId xmlns:a16="http://schemas.microsoft.com/office/drawing/2014/main" id="{A0C23DE0-893D-327F-C59D-48B192375662}"/>
              </a:ext>
            </a:extLst>
          </p:cNvPr>
          <p:cNvSpPr/>
          <p:nvPr/>
        </p:nvSpPr>
        <p:spPr>
          <a:xfrm>
            <a:off x="590100" y="4392260"/>
            <a:ext cx="6050355" cy="1015663"/>
          </a:xfrm>
          <a:prstGeom prst="rect">
            <a:avLst/>
          </a:prstGeom>
          <a:noFill/>
        </p:spPr>
        <p:txBody>
          <a:bodyPr wrap="square" lIns="91440" tIns="45720" rIns="91440" bIns="45720">
            <a:spAutoFit/>
          </a:bodyPr>
          <a:lstStyle/>
          <a:p>
            <a:r>
              <a:rPr lang="en-US" altLang="ja-JP" sz="2000" dirty="0">
                <a:solidFill>
                  <a:srgbClr val="000000"/>
                </a:solidFill>
                <a:latin typeface="Arial" panose="020B0604020202020204" pitchFamily="34" charset="0"/>
                <a:cs typeface="Arial" panose="020B0604020202020204" pitchFamily="34" charset="0"/>
              </a:rPr>
              <a:t>-Easily recoverable and reusable in water </a:t>
            </a:r>
          </a:p>
          <a:p>
            <a:r>
              <a:rPr lang="en-US" altLang="ja-JP" sz="2000" dirty="0">
                <a:solidFill>
                  <a:srgbClr val="000000"/>
                </a:solidFill>
                <a:latin typeface="Arial" panose="020B0604020202020204" pitchFamily="34" charset="0"/>
                <a:cs typeface="Arial" panose="020B0604020202020204" pitchFamily="34" charset="0"/>
              </a:rPr>
              <a:t>-Mechanically stable and can be used while    retaining its shape</a:t>
            </a:r>
            <a:endParaRPr lang="en-US" sz="2000" cap="none" spc="0" dirty="0">
              <a:ln w="0"/>
              <a:solidFill>
                <a:schemeClr val="tx1"/>
              </a:solidFill>
              <a:latin typeface="Arial" panose="020B0604020202020204" pitchFamily="34" charset="0"/>
              <a:ea typeface="Times New Roman" charset="0"/>
              <a:cs typeface="Arial" panose="020B0604020202020204" pitchFamily="34" charset="0"/>
            </a:endParaRPr>
          </a:p>
        </p:txBody>
      </p:sp>
      <p:sp>
        <p:nvSpPr>
          <p:cNvPr id="11" name="Slide Number Placeholder 10">
            <a:extLst>
              <a:ext uri="{FF2B5EF4-FFF2-40B4-BE49-F238E27FC236}">
                <a16:creationId xmlns:a16="http://schemas.microsoft.com/office/drawing/2014/main" id="{F63CF178-AE95-AC55-7132-39CFF9EAAEC5}"/>
              </a:ext>
            </a:extLst>
          </p:cNvPr>
          <p:cNvSpPr>
            <a:spLocks noGrp="1"/>
          </p:cNvSpPr>
          <p:nvPr>
            <p:ph type="sldNum" sz="quarter" idx="12"/>
          </p:nvPr>
        </p:nvSpPr>
        <p:spPr/>
        <p:txBody>
          <a:bodyPr/>
          <a:lstStyle/>
          <a:p>
            <a:fld id="{C3310EAD-DE35-B04D-8F01-AAA32A78DD1E}" type="slidenum">
              <a:rPr kumimoji="1" lang="ja-JP" altLang="en-US" smtClean="0"/>
              <a:t>4</a:t>
            </a:fld>
            <a:endParaRPr kumimoji="1" lang="ja-JP" altLang="en-US" dirty="0"/>
          </a:p>
        </p:txBody>
      </p:sp>
      <p:sp>
        <p:nvSpPr>
          <p:cNvPr id="26" name="正方形/長方形 25">
            <a:extLst>
              <a:ext uri="{FF2B5EF4-FFF2-40B4-BE49-F238E27FC236}">
                <a16:creationId xmlns:a16="http://schemas.microsoft.com/office/drawing/2014/main" id="{DEBCEF2E-D32C-66BC-65FD-DF022ACE1570}"/>
              </a:ext>
            </a:extLst>
          </p:cNvPr>
          <p:cNvSpPr/>
          <p:nvPr/>
        </p:nvSpPr>
        <p:spPr>
          <a:xfrm>
            <a:off x="6582871" y="4517166"/>
            <a:ext cx="5131981" cy="191956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5946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1">
            <a:extLst>
              <a:ext uri="{FF2B5EF4-FFF2-40B4-BE49-F238E27FC236}">
                <a16:creationId xmlns:a16="http://schemas.microsoft.com/office/drawing/2014/main" id="{B5490D4F-5B16-F9E1-106B-A386C97E223E}"/>
              </a:ext>
            </a:extLst>
          </p:cNvPr>
          <p:cNvSpPr/>
          <p:nvPr/>
        </p:nvSpPr>
        <p:spPr>
          <a:xfrm>
            <a:off x="365051" y="77142"/>
            <a:ext cx="8246681" cy="646331"/>
          </a:xfrm>
          <a:prstGeom prst="rect">
            <a:avLst/>
          </a:prstGeom>
          <a:noFill/>
        </p:spPr>
        <p:txBody>
          <a:bodyPr wrap="none" lIns="91440" tIns="45720" rIns="91440" bIns="45720">
            <a:spAutoFit/>
          </a:bodyPr>
          <a:lstStyle/>
          <a:p>
            <a:r>
              <a:rPr lang="en-US" altLang="ja-JP" sz="3600" b="1" cap="none" spc="0" dirty="0">
                <a:ln w="0"/>
                <a:solidFill>
                  <a:schemeClr val="tx1"/>
                </a:solidFill>
                <a:latin typeface="Arial" panose="020B0604020202020204" pitchFamily="34" charset="0"/>
                <a:ea typeface="Times New Roman" charset="0"/>
                <a:cs typeface="Arial" panose="020B0604020202020204" pitchFamily="34" charset="0"/>
              </a:rPr>
              <a:t>Why 3D Printed Graphene Aerogels?</a:t>
            </a:r>
          </a:p>
        </p:txBody>
      </p:sp>
      <p:sp>
        <p:nvSpPr>
          <p:cNvPr id="26" name="TextBox 9">
            <a:extLst>
              <a:ext uri="{FF2B5EF4-FFF2-40B4-BE49-F238E27FC236}">
                <a16:creationId xmlns:a16="http://schemas.microsoft.com/office/drawing/2014/main" id="{9D497CAF-B984-ED49-BCC6-E786C53230C7}"/>
              </a:ext>
            </a:extLst>
          </p:cNvPr>
          <p:cNvSpPr txBox="1"/>
          <p:nvPr/>
        </p:nvSpPr>
        <p:spPr>
          <a:xfrm>
            <a:off x="524514" y="863183"/>
            <a:ext cx="8661222" cy="1702967"/>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285750" indent="-285750">
              <a:lnSpc>
                <a:spcPct val="150000"/>
              </a:lnSpc>
              <a:buClr>
                <a:srgbClr val="005BBB"/>
              </a:buClr>
              <a:buFont typeface="Arial" panose="020B0604020202020204" pitchFamily="34" charset="0"/>
              <a:buChar char="•"/>
            </a:pPr>
            <a:r>
              <a:rPr lang="en-US" dirty="0">
                <a:latin typeface="Arial" panose="020B0604020202020204" pitchFamily="34" charset="0"/>
                <a:cs typeface="Arial" panose="020B0604020202020204" pitchFamily="34" charset="0"/>
              </a:rPr>
              <a:t>Additive manufacturing offers unique advantages over top-down manufacturing </a:t>
            </a:r>
          </a:p>
          <a:p>
            <a:pPr marL="800089" lvl="1" indent="-342900">
              <a:lnSpc>
                <a:spcPct val="150000"/>
              </a:lnSpc>
              <a:buClr>
                <a:srgbClr val="005BBB"/>
              </a:buClr>
              <a:buFont typeface="+mj-lt"/>
              <a:buAutoNum type="alphaLcParenR"/>
            </a:pPr>
            <a:r>
              <a:rPr lang="en-US" dirty="0">
                <a:latin typeface="Arial" panose="020B0604020202020204" pitchFamily="34" charset="0"/>
                <a:cs typeface="Arial" panose="020B0604020202020204" pitchFamily="34" charset="0"/>
              </a:rPr>
              <a:t>Lowered material cost and waste</a:t>
            </a:r>
          </a:p>
          <a:p>
            <a:pPr marL="800089" lvl="1" indent="-342900">
              <a:lnSpc>
                <a:spcPct val="150000"/>
              </a:lnSpc>
              <a:buClr>
                <a:srgbClr val="005BBB"/>
              </a:buClr>
              <a:buFont typeface="+mj-lt"/>
              <a:buAutoNum type="alphaLcParenR"/>
            </a:pPr>
            <a:r>
              <a:rPr lang="en-US" dirty="0">
                <a:latin typeface="Arial" panose="020B0604020202020204" pitchFamily="34" charset="0"/>
                <a:cs typeface="Arial" panose="020B0604020202020204" pitchFamily="34" charset="0"/>
              </a:rPr>
              <a:t>Flexibility to design complex structures with high precision</a:t>
            </a:r>
          </a:p>
          <a:p>
            <a:pPr marL="800089" lvl="1" indent="-342900">
              <a:lnSpc>
                <a:spcPct val="150000"/>
              </a:lnSpc>
              <a:buClr>
                <a:srgbClr val="005BBB"/>
              </a:buClr>
              <a:buFont typeface="+mj-lt"/>
              <a:buAutoNum type="alphaLcParenR"/>
            </a:pPr>
            <a:r>
              <a:rPr lang="en-US" dirty="0">
                <a:latin typeface="Arial" panose="020B0604020202020204" pitchFamily="34" charset="0"/>
                <a:cs typeface="Arial" panose="020B0604020202020204" pitchFamily="34" charset="0"/>
              </a:rPr>
              <a:t>Combine material functionalities for improved applications</a:t>
            </a:r>
          </a:p>
        </p:txBody>
      </p:sp>
      <p:pic>
        <p:nvPicPr>
          <p:cNvPr id="38" name="Picture 37">
            <a:extLst>
              <a:ext uri="{FF2B5EF4-FFF2-40B4-BE49-F238E27FC236}">
                <a16:creationId xmlns:a16="http://schemas.microsoft.com/office/drawing/2014/main" id="{34305523-E18C-D03C-67DE-E940110E8916}"/>
              </a:ext>
            </a:extLst>
          </p:cNvPr>
          <p:cNvPicPr>
            <a:picLocks noChangeAspect="1"/>
          </p:cNvPicPr>
          <p:nvPr/>
        </p:nvPicPr>
        <p:blipFill>
          <a:blip r:embed="rId3"/>
          <a:stretch>
            <a:fillRect/>
          </a:stretch>
        </p:blipFill>
        <p:spPr>
          <a:xfrm>
            <a:off x="3610699" y="3429000"/>
            <a:ext cx="4930078" cy="2736254"/>
          </a:xfrm>
          <a:prstGeom prst="rect">
            <a:avLst/>
          </a:prstGeom>
        </p:spPr>
      </p:pic>
      <p:sp>
        <p:nvSpPr>
          <p:cNvPr id="39" name="TextBox 9">
            <a:extLst>
              <a:ext uri="{FF2B5EF4-FFF2-40B4-BE49-F238E27FC236}">
                <a16:creationId xmlns:a16="http://schemas.microsoft.com/office/drawing/2014/main" id="{BA23B3F7-4215-6FA9-63FA-767E496496A8}"/>
              </a:ext>
            </a:extLst>
          </p:cNvPr>
          <p:cNvSpPr txBox="1"/>
          <p:nvPr/>
        </p:nvSpPr>
        <p:spPr>
          <a:xfrm>
            <a:off x="3286993" y="3081790"/>
            <a:ext cx="2491652" cy="369332"/>
          </a:xfrm>
          <a:prstGeom prst="rect">
            <a:avLst/>
          </a:prstGeom>
          <a:noFill/>
          <a:ln>
            <a:solidFill>
              <a:schemeClr val="tx1"/>
            </a:solidFill>
          </a:ln>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spcAft>
                <a:spcPts val="2400"/>
              </a:spcAft>
            </a:pPr>
            <a:r>
              <a:rPr lang="en-US" dirty="0">
                <a:latin typeface="Arial" panose="020B0604020202020204" pitchFamily="34" charset="0"/>
                <a:cs typeface="Arial" panose="020B0604020202020204" pitchFamily="34" charset="0"/>
              </a:rPr>
              <a:t>PDA and BSA</a:t>
            </a:r>
            <a:endParaRPr lang="en-US" i="1" dirty="0">
              <a:latin typeface="Arial" panose="020B0604020202020204" pitchFamily="34" charset="0"/>
              <a:cs typeface="Arial" panose="020B0604020202020204" pitchFamily="34" charset="0"/>
            </a:endParaRPr>
          </a:p>
        </p:txBody>
      </p:sp>
      <p:sp>
        <p:nvSpPr>
          <p:cNvPr id="3" name="Slide Number Placeholder 10">
            <a:extLst>
              <a:ext uri="{FF2B5EF4-FFF2-40B4-BE49-F238E27FC236}">
                <a16:creationId xmlns:a16="http://schemas.microsoft.com/office/drawing/2014/main" id="{788D3415-75FF-47AF-1D08-483887E428DC}"/>
              </a:ext>
            </a:extLst>
          </p:cNvPr>
          <p:cNvSpPr>
            <a:spLocks noGrp="1"/>
          </p:cNvSpPr>
          <p:nvPr>
            <p:ph type="sldNum" sz="quarter" idx="12"/>
          </p:nvPr>
        </p:nvSpPr>
        <p:spPr>
          <a:xfrm>
            <a:off x="8610600" y="6356350"/>
            <a:ext cx="2743200" cy="365125"/>
          </a:xfrm>
        </p:spPr>
        <p:txBody>
          <a:bodyPr/>
          <a:lstStyle/>
          <a:p>
            <a:r>
              <a:rPr lang="en-US" altLang="ja-JP" dirty="0"/>
              <a:t>5</a:t>
            </a:r>
            <a:endParaRPr kumimoji="1" lang="ja-JP" altLang="en-US" dirty="0"/>
          </a:p>
        </p:txBody>
      </p:sp>
    </p:spTree>
    <p:extLst>
      <p:ext uri="{BB962C8B-B14F-4D97-AF65-F5344CB8AC3E}">
        <p14:creationId xmlns:p14="http://schemas.microsoft.com/office/powerpoint/2010/main" val="339452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8C02807-8537-2119-82D6-F35072C1ED6C}"/>
              </a:ext>
            </a:extLst>
          </p:cNvPr>
          <p:cNvSpPr txBox="1"/>
          <p:nvPr/>
        </p:nvSpPr>
        <p:spPr>
          <a:xfrm>
            <a:off x="365051" y="1488631"/>
            <a:ext cx="10627627" cy="3539430"/>
          </a:xfrm>
          <a:prstGeom prst="rect">
            <a:avLst/>
          </a:prstGeom>
          <a:noFill/>
          <a:ln w="28575">
            <a:noFill/>
          </a:ln>
        </p:spPr>
        <p:txBody>
          <a:bodyPr wrap="square" rtlCol="0">
            <a:spAutoFit/>
          </a:bodyPr>
          <a:lstStyle/>
          <a:p>
            <a:pPr marL="514350" indent="-514350">
              <a:buFont typeface="+mj-lt"/>
              <a:buAutoNum type="arabicPeriod"/>
            </a:pPr>
            <a:r>
              <a:rPr kumimoji="1" lang="en-US" altLang="ja-JP" sz="3200" dirty="0">
                <a:latin typeface="Arial" panose="020B0604020202020204" pitchFamily="34" charset="0"/>
                <a:cs typeface="Arial" panose="020B0604020202020204" pitchFamily="34" charset="0"/>
              </a:rPr>
              <a:t>3D print Graphene-Polymer Aerogels</a:t>
            </a:r>
          </a:p>
          <a:p>
            <a:pPr marL="514350" indent="-514350">
              <a:buFont typeface="+mj-lt"/>
              <a:buAutoNum type="arabicPeriod"/>
            </a:pPr>
            <a:endParaRPr kumimoji="1" lang="en-US" altLang="ja-JP" sz="3200" dirty="0">
              <a:latin typeface="Arial" panose="020B0604020202020204" pitchFamily="34" charset="0"/>
              <a:cs typeface="Arial" panose="020B0604020202020204" pitchFamily="34" charset="0"/>
            </a:endParaRPr>
          </a:p>
          <a:p>
            <a:pPr marL="514350" indent="-514350">
              <a:buFont typeface="+mj-lt"/>
              <a:buAutoNum type="arabicPeriod"/>
            </a:pPr>
            <a:r>
              <a:rPr kumimoji="1" lang="en-US" altLang="ja-JP" sz="3200" dirty="0">
                <a:latin typeface="Arial" panose="020B0604020202020204" pitchFamily="34" charset="0"/>
                <a:cs typeface="Arial" panose="020B0604020202020204" pitchFamily="34" charset="0"/>
              </a:rPr>
              <a:t>Evaluation of </a:t>
            </a:r>
            <a:r>
              <a:rPr kumimoji="1" lang="en-US" altLang="ja-JP" sz="3200" dirty="0">
                <a:latin typeface="Helvetica Neue" panose="02000503000000020004" pitchFamily="2" charset="0"/>
                <a:cs typeface="Arial" panose="020B0604020202020204" pitchFamily="34" charset="0"/>
              </a:rPr>
              <a:t>th</a:t>
            </a:r>
            <a:r>
              <a:rPr lang="en-US" altLang="ja-JP" sz="3200" dirty="0">
                <a:latin typeface="Helvetica Neue" panose="02000503000000020004" pitchFamily="2" charset="0"/>
                <a:cs typeface="Arial" panose="020B0604020202020204" pitchFamily="34" charset="0"/>
              </a:rPr>
              <a:t>is</a:t>
            </a:r>
            <a:r>
              <a:rPr kumimoji="1" lang="en-US" altLang="ja-JP" sz="3200" dirty="0">
                <a:latin typeface="Arial" panose="020B0604020202020204" pitchFamily="34" charset="0"/>
                <a:cs typeface="Arial" panose="020B0604020202020204" pitchFamily="34" charset="0"/>
              </a:rPr>
              <a:t> aerogels for PFAS removal in presence of different concentration of monovalent (NaCl) and divalent (CaCl</a:t>
            </a:r>
            <a:r>
              <a:rPr kumimoji="1" lang="en-US" altLang="ja-JP" sz="3200" baseline="-25000" dirty="0">
                <a:latin typeface="Arial" panose="020B0604020202020204" pitchFamily="34" charset="0"/>
                <a:cs typeface="Arial" panose="020B0604020202020204" pitchFamily="34" charset="0"/>
              </a:rPr>
              <a:t>2</a:t>
            </a:r>
            <a:r>
              <a:rPr kumimoji="1" lang="en-US" altLang="ja-JP" sz="3200" dirty="0">
                <a:latin typeface="Arial" panose="020B0604020202020204" pitchFamily="34" charset="0"/>
                <a:cs typeface="Arial" panose="020B0604020202020204" pitchFamily="34" charset="0"/>
              </a:rPr>
              <a:t>) salt</a:t>
            </a:r>
          </a:p>
          <a:p>
            <a:pPr marL="514350" indent="-514350">
              <a:buFont typeface="+mj-lt"/>
              <a:buAutoNum type="arabicPeriod"/>
            </a:pPr>
            <a:endParaRPr kumimoji="1" lang="en-US" altLang="ja-JP" sz="3200" dirty="0">
              <a:latin typeface="Arial" panose="020B0604020202020204" pitchFamily="34" charset="0"/>
              <a:cs typeface="Arial" panose="020B0604020202020204" pitchFamily="34" charset="0"/>
            </a:endParaRPr>
          </a:p>
          <a:p>
            <a:pPr marL="514350" indent="-514350">
              <a:buFont typeface="+mj-lt"/>
              <a:buAutoNum type="arabicPeriod"/>
            </a:pPr>
            <a:r>
              <a:rPr kumimoji="1" lang="en-US" altLang="ja-JP" sz="3200" dirty="0">
                <a:latin typeface="Arial" panose="020B0604020202020204" pitchFamily="34" charset="0"/>
                <a:cs typeface="Arial" panose="020B0604020202020204" pitchFamily="34" charset="0"/>
              </a:rPr>
              <a:t>Elucidating the PFAS removal mechanism</a:t>
            </a:r>
          </a:p>
        </p:txBody>
      </p:sp>
      <p:sp>
        <p:nvSpPr>
          <p:cNvPr id="9" name="Rectangle 51">
            <a:extLst>
              <a:ext uri="{FF2B5EF4-FFF2-40B4-BE49-F238E27FC236}">
                <a16:creationId xmlns:a16="http://schemas.microsoft.com/office/drawing/2014/main" id="{5C8EA207-AF7F-96BB-AD54-D76A117A78D3}"/>
              </a:ext>
            </a:extLst>
          </p:cNvPr>
          <p:cNvSpPr/>
          <p:nvPr/>
        </p:nvSpPr>
        <p:spPr>
          <a:xfrm>
            <a:off x="365051" y="77142"/>
            <a:ext cx="2518638" cy="646331"/>
          </a:xfrm>
          <a:prstGeom prst="rect">
            <a:avLst/>
          </a:prstGeom>
          <a:noFill/>
        </p:spPr>
        <p:txBody>
          <a:bodyPr wrap="none" lIns="91440" tIns="45720" rIns="91440" bIns="45720">
            <a:spAutoFit/>
          </a:bodyPr>
          <a:lstStyle/>
          <a:p>
            <a:r>
              <a:rPr lang="en-US" altLang="ja-JP" sz="3600" b="1" cap="none" spc="0" dirty="0">
                <a:ln w="0"/>
                <a:solidFill>
                  <a:schemeClr val="tx1"/>
                </a:solidFill>
                <a:latin typeface="Arial" panose="020B0604020202020204" pitchFamily="34" charset="0"/>
                <a:ea typeface="Times New Roman" charset="0"/>
                <a:cs typeface="Arial" panose="020B0604020202020204" pitchFamily="34" charset="0"/>
              </a:rPr>
              <a:t>Objectives</a:t>
            </a:r>
          </a:p>
        </p:txBody>
      </p:sp>
      <p:sp>
        <p:nvSpPr>
          <p:cNvPr id="2" name="Slide Number Placeholder 1">
            <a:extLst>
              <a:ext uri="{FF2B5EF4-FFF2-40B4-BE49-F238E27FC236}">
                <a16:creationId xmlns:a16="http://schemas.microsoft.com/office/drawing/2014/main" id="{712F6EDC-DF1A-0AD9-1E6C-88B145E58693}"/>
              </a:ext>
            </a:extLst>
          </p:cNvPr>
          <p:cNvSpPr>
            <a:spLocks noGrp="1"/>
          </p:cNvSpPr>
          <p:nvPr>
            <p:ph type="sldNum" sz="quarter" idx="12"/>
          </p:nvPr>
        </p:nvSpPr>
        <p:spPr/>
        <p:txBody>
          <a:bodyPr/>
          <a:lstStyle/>
          <a:p>
            <a:fld id="{C3310EAD-DE35-B04D-8F01-AAA32A78DD1E}" type="slidenum">
              <a:rPr kumimoji="1" lang="ja-JP" altLang="en-US" smtClean="0"/>
              <a:t>6</a:t>
            </a:fld>
            <a:endParaRPr kumimoji="1" lang="ja-JP" altLang="en-US"/>
          </a:p>
        </p:txBody>
      </p:sp>
    </p:spTree>
    <p:extLst>
      <p:ext uri="{BB962C8B-B14F-4D97-AF65-F5344CB8AC3E}">
        <p14:creationId xmlns:p14="http://schemas.microsoft.com/office/powerpoint/2010/main" val="238844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DAAF6-929A-0EEF-A5AD-4B67DF9D20FA}"/>
            </a:ext>
          </a:extLst>
        </p:cNvPr>
        <p:cNvGrpSpPr/>
        <p:nvPr/>
      </p:nvGrpSpPr>
      <p:grpSpPr>
        <a:xfrm>
          <a:off x="0" y="0"/>
          <a:ext cx="0" cy="0"/>
          <a:chOff x="0" y="0"/>
          <a:chExt cx="0" cy="0"/>
        </a:xfrm>
      </p:grpSpPr>
      <p:pic>
        <p:nvPicPr>
          <p:cNvPr id="3" name="d0en00953a1">
            <a:hlinkClick r:id="" action="ppaction://media"/>
            <a:extLst>
              <a:ext uri="{FF2B5EF4-FFF2-40B4-BE49-F238E27FC236}">
                <a16:creationId xmlns:a16="http://schemas.microsoft.com/office/drawing/2014/main" id="{81088DF5-CE93-6574-37AB-A6A71B0F052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24607" y="1647715"/>
            <a:ext cx="5345927" cy="2996375"/>
          </a:xfrm>
          <a:prstGeom prst="rect">
            <a:avLst/>
          </a:prstGeom>
        </p:spPr>
      </p:pic>
      <p:sp>
        <p:nvSpPr>
          <p:cNvPr id="28" name="テキスト ボックス 27">
            <a:extLst>
              <a:ext uri="{FF2B5EF4-FFF2-40B4-BE49-F238E27FC236}">
                <a16:creationId xmlns:a16="http://schemas.microsoft.com/office/drawing/2014/main" id="{A2AC75AC-2358-BC20-FC85-AE8371422F5E}"/>
              </a:ext>
            </a:extLst>
          </p:cNvPr>
          <p:cNvSpPr txBox="1"/>
          <p:nvPr/>
        </p:nvSpPr>
        <p:spPr>
          <a:xfrm>
            <a:off x="256303" y="1014477"/>
            <a:ext cx="2081019" cy="523220"/>
          </a:xfrm>
          <a:prstGeom prst="rect">
            <a:avLst/>
          </a:prstGeom>
          <a:noFill/>
        </p:spPr>
        <p:txBody>
          <a:bodyPr wrap="none" rtlCol="0">
            <a:spAutoFit/>
          </a:bodyPr>
          <a:lstStyle/>
          <a:p>
            <a:r>
              <a:rPr kumimoji="1" lang="en-US" altLang="ja-JP" sz="2800" b="1" u="sng" dirty="0">
                <a:latin typeface="Arial" panose="020B0604020202020204" pitchFamily="34" charset="0"/>
                <a:cs typeface="Arial" panose="020B0604020202020204" pitchFamily="34" charset="0"/>
              </a:rPr>
              <a:t>3D printing</a:t>
            </a:r>
          </a:p>
        </p:txBody>
      </p:sp>
      <p:sp>
        <p:nvSpPr>
          <p:cNvPr id="44" name="Rectangle 51">
            <a:extLst>
              <a:ext uri="{FF2B5EF4-FFF2-40B4-BE49-F238E27FC236}">
                <a16:creationId xmlns:a16="http://schemas.microsoft.com/office/drawing/2014/main" id="{15EA8450-315E-C421-1B0C-04C236F8D0C8}"/>
              </a:ext>
            </a:extLst>
          </p:cNvPr>
          <p:cNvSpPr/>
          <p:nvPr/>
        </p:nvSpPr>
        <p:spPr>
          <a:xfrm>
            <a:off x="365051" y="77142"/>
            <a:ext cx="1826141" cy="646331"/>
          </a:xfrm>
          <a:prstGeom prst="rect">
            <a:avLst/>
          </a:prstGeom>
          <a:noFill/>
        </p:spPr>
        <p:txBody>
          <a:bodyPr wrap="none" lIns="91440" tIns="45720" rIns="91440" bIns="45720">
            <a:spAutoFit/>
          </a:bodyPr>
          <a:lstStyle/>
          <a:p>
            <a:r>
              <a:rPr lang="en-US" altLang="ja-JP" sz="3600" b="1" cap="none" spc="0" dirty="0">
                <a:ln w="0"/>
                <a:solidFill>
                  <a:schemeClr val="tx1"/>
                </a:solidFill>
                <a:latin typeface="Arial" panose="020B0604020202020204" pitchFamily="34" charset="0"/>
                <a:ea typeface="Times New Roman" charset="0"/>
                <a:cs typeface="Arial" panose="020B0604020202020204" pitchFamily="34" charset="0"/>
              </a:rPr>
              <a:t>Method</a:t>
            </a:r>
          </a:p>
        </p:txBody>
      </p:sp>
      <p:sp>
        <p:nvSpPr>
          <p:cNvPr id="2" name="Slide Number Placeholder 1">
            <a:extLst>
              <a:ext uri="{FF2B5EF4-FFF2-40B4-BE49-F238E27FC236}">
                <a16:creationId xmlns:a16="http://schemas.microsoft.com/office/drawing/2014/main" id="{7A2BF5EE-333D-344B-2858-E53D69347664}"/>
              </a:ext>
            </a:extLst>
          </p:cNvPr>
          <p:cNvSpPr>
            <a:spLocks noGrp="1"/>
          </p:cNvSpPr>
          <p:nvPr>
            <p:ph type="sldNum" sz="quarter" idx="12"/>
          </p:nvPr>
        </p:nvSpPr>
        <p:spPr/>
        <p:txBody>
          <a:bodyPr/>
          <a:lstStyle/>
          <a:p>
            <a:fld id="{C3310EAD-DE35-B04D-8F01-AAA32A78DD1E}" type="slidenum">
              <a:rPr kumimoji="1" lang="ja-JP" altLang="en-US" smtClean="0"/>
              <a:t>7</a:t>
            </a:fld>
            <a:endParaRPr kumimoji="1" lang="ja-JP" altLang="en-US"/>
          </a:p>
        </p:txBody>
      </p:sp>
      <p:grpSp>
        <p:nvGrpSpPr>
          <p:cNvPr id="5" name="Group 4">
            <a:extLst>
              <a:ext uri="{FF2B5EF4-FFF2-40B4-BE49-F238E27FC236}">
                <a16:creationId xmlns:a16="http://schemas.microsoft.com/office/drawing/2014/main" id="{671C0891-5751-0865-735C-7A1B0C84BBDB}"/>
              </a:ext>
            </a:extLst>
          </p:cNvPr>
          <p:cNvGrpSpPr/>
          <p:nvPr/>
        </p:nvGrpSpPr>
        <p:grpSpPr>
          <a:xfrm>
            <a:off x="418504" y="1891164"/>
            <a:ext cx="5438448" cy="3819485"/>
            <a:chOff x="9150221" y="12492915"/>
            <a:chExt cx="8911923" cy="7521538"/>
          </a:xfrm>
        </p:grpSpPr>
        <p:pic>
          <p:nvPicPr>
            <p:cNvPr id="11" name="Picture 10">
              <a:extLst>
                <a:ext uri="{FF2B5EF4-FFF2-40B4-BE49-F238E27FC236}">
                  <a16:creationId xmlns:a16="http://schemas.microsoft.com/office/drawing/2014/main" id="{14A5E1C0-1CC7-2054-3A81-6EB194354FD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50221" y="12492915"/>
              <a:ext cx="8911923" cy="7105271"/>
            </a:xfrm>
            <a:prstGeom prst="rect">
              <a:avLst/>
            </a:prstGeom>
          </p:spPr>
        </p:pic>
        <p:sp>
          <p:nvSpPr>
            <p:cNvPr id="12" name="Rectangle 11">
              <a:extLst>
                <a:ext uri="{FF2B5EF4-FFF2-40B4-BE49-F238E27FC236}">
                  <a16:creationId xmlns:a16="http://schemas.microsoft.com/office/drawing/2014/main" id="{467E7F39-27BD-213A-E2FF-3C6A77D56B36}"/>
                </a:ext>
              </a:extLst>
            </p:cNvPr>
            <p:cNvSpPr/>
            <p:nvPr/>
          </p:nvSpPr>
          <p:spPr>
            <a:xfrm>
              <a:off x="9833774" y="15064463"/>
              <a:ext cx="2197706" cy="545482"/>
            </a:xfrm>
            <a:prstGeom prst="rect">
              <a:avLst/>
            </a:prstGeom>
            <a:noFill/>
          </p:spPr>
          <p:txBody>
            <a:bodyPr wrap="none" lIns="91440" tIns="45720" rIns="91440" bIns="45720">
              <a:spAutoFit/>
            </a:bodyPr>
            <a:lstStyle>
              <a:defPPr>
                <a:defRPr lang="en-US"/>
              </a:defPPr>
              <a:lvl1pPr marL="0" algn="l" defTabSz="2984602" rtl="0" eaLnBrk="1" latinLnBrk="0" hangingPunct="1">
                <a:defRPr sz="5875" kern="1200">
                  <a:solidFill>
                    <a:schemeClr val="tx1"/>
                  </a:solidFill>
                  <a:latin typeface="+mn-lt"/>
                  <a:ea typeface="+mn-ea"/>
                  <a:cs typeface="+mn-cs"/>
                </a:defRPr>
              </a:lvl1pPr>
              <a:lvl2pPr marL="1492301" algn="l" defTabSz="2984602" rtl="0" eaLnBrk="1" latinLnBrk="0" hangingPunct="1">
                <a:defRPr sz="5875" kern="1200">
                  <a:solidFill>
                    <a:schemeClr val="tx1"/>
                  </a:solidFill>
                  <a:latin typeface="+mn-lt"/>
                  <a:ea typeface="+mn-ea"/>
                  <a:cs typeface="+mn-cs"/>
                </a:defRPr>
              </a:lvl2pPr>
              <a:lvl3pPr marL="2984602" algn="l" defTabSz="2984602" rtl="0" eaLnBrk="1" latinLnBrk="0" hangingPunct="1">
                <a:defRPr sz="5875" kern="1200">
                  <a:solidFill>
                    <a:schemeClr val="tx1"/>
                  </a:solidFill>
                  <a:latin typeface="+mn-lt"/>
                  <a:ea typeface="+mn-ea"/>
                  <a:cs typeface="+mn-cs"/>
                </a:defRPr>
              </a:lvl3pPr>
              <a:lvl4pPr marL="4476902" algn="l" defTabSz="2984602" rtl="0" eaLnBrk="1" latinLnBrk="0" hangingPunct="1">
                <a:defRPr sz="5875" kern="1200">
                  <a:solidFill>
                    <a:schemeClr val="tx1"/>
                  </a:solidFill>
                  <a:latin typeface="+mn-lt"/>
                  <a:ea typeface="+mn-ea"/>
                  <a:cs typeface="+mn-cs"/>
                </a:defRPr>
              </a:lvl4pPr>
              <a:lvl5pPr marL="5969203" algn="l" defTabSz="2984602" rtl="0" eaLnBrk="1" latinLnBrk="0" hangingPunct="1">
                <a:defRPr sz="5875" kern="1200">
                  <a:solidFill>
                    <a:schemeClr val="tx1"/>
                  </a:solidFill>
                  <a:latin typeface="+mn-lt"/>
                  <a:ea typeface="+mn-ea"/>
                  <a:cs typeface="+mn-cs"/>
                </a:defRPr>
              </a:lvl5pPr>
              <a:lvl6pPr marL="7461504" algn="l" defTabSz="2984602" rtl="0" eaLnBrk="1" latinLnBrk="0" hangingPunct="1">
                <a:defRPr sz="5875" kern="1200">
                  <a:solidFill>
                    <a:schemeClr val="tx1"/>
                  </a:solidFill>
                  <a:latin typeface="+mn-lt"/>
                  <a:ea typeface="+mn-ea"/>
                  <a:cs typeface="+mn-cs"/>
                </a:defRPr>
              </a:lvl6pPr>
              <a:lvl7pPr marL="8953805" algn="l" defTabSz="2984602" rtl="0" eaLnBrk="1" latinLnBrk="0" hangingPunct="1">
                <a:defRPr sz="5875" kern="1200">
                  <a:solidFill>
                    <a:schemeClr val="tx1"/>
                  </a:solidFill>
                  <a:latin typeface="+mn-lt"/>
                  <a:ea typeface="+mn-ea"/>
                  <a:cs typeface="+mn-cs"/>
                </a:defRPr>
              </a:lvl7pPr>
              <a:lvl8pPr marL="10446106" algn="l" defTabSz="2984602" rtl="0" eaLnBrk="1" latinLnBrk="0" hangingPunct="1">
                <a:defRPr sz="5875" kern="1200">
                  <a:solidFill>
                    <a:schemeClr val="tx1"/>
                  </a:solidFill>
                  <a:latin typeface="+mn-lt"/>
                  <a:ea typeface="+mn-ea"/>
                  <a:cs typeface="+mn-cs"/>
                </a:defRPr>
              </a:lvl8pPr>
              <a:lvl9pPr marL="11938406" algn="l" defTabSz="2984602" rtl="0" eaLnBrk="1" latinLnBrk="0" hangingPunct="1">
                <a:defRPr sz="5875" kern="1200">
                  <a:solidFill>
                    <a:schemeClr val="tx1"/>
                  </a:solidFill>
                  <a:latin typeface="+mn-lt"/>
                  <a:ea typeface="+mn-ea"/>
                  <a:cs typeface="+mn-cs"/>
                </a:defRPr>
              </a:lvl9pPr>
            </a:lstStyle>
            <a:p>
              <a:pPr algn="ctr"/>
              <a:r>
                <a:rPr lang="en-US" sz="1200" b="1" i="0" cap="none" spc="0" dirty="0">
                  <a:ln w="0"/>
                  <a:solidFill>
                    <a:schemeClr val="tx1"/>
                  </a:solidFill>
                  <a:latin typeface="Arial" panose="020B0604020202020204" pitchFamily="34" charset="0"/>
                  <a:ea typeface="Times New Roman" charset="0"/>
                  <a:cs typeface="Arial" panose="020B0604020202020204" pitchFamily="34" charset="0"/>
                </a:rPr>
                <a:t>G-PDA-BSA </a:t>
              </a:r>
              <a:r>
                <a:rPr lang="en-US" sz="1200" b="1" dirty="0">
                  <a:ln w="0"/>
                  <a:latin typeface="Arial" panose="020B0604020202020204" pitchFamily="34" charset="0"/>
                  <a:ea typeface="Times New Roman" charset="0"/>
                  <a:cs typeface="Arial" panose="020B0604020202020204" pitchFamily="34" charset="0"/>
                </a:rPr>
                <a:t>Gel</a:t>
              </a:r>
              <a:endParaRPr lang="en-US" sz="1200" b="1" cap="none" spc="0" dirty="0">
                <a:ln w="0"/>
                <a:solidFill>
                  <a:schemeClr val="tx1"/>
                </a:solidFill>
              </a:endParaRPr>
            </a:p>
          </p:txBody>
        </p:sp>
        <p:sp>
          <p:nvSpPr>
            <p:cNvPr id="13" name="Rectangle 12">
              <a:extLst>
                <a:ext uri="{FF2B5EF4-FFF2-40B4-BE49-F238E27FC236}">
                  <a16:creationId xmlns:a16="http://schemas.microsoft.com/office/drawing/2014/main" id="{FA8A1FDB-805F-0BFE-F43C-F3E7AD5743A4}"/>
                </a:ext>
              </a:extLst>
            </p:cNvPr>
            <p:cNvSpPr/>
            <p:nvPr/>
          </p:nvSpPr>
          <p:spPr>
            <a:xfrm>
              <a:off x="13083249" y="15064463"/>
              <a:ext cx="846363" cy="545482"/>
            </a:xfrm>
            <a:prstGeom prst="rect">
              <a:avLst/>
            </a:prstGeom>
            <a:noFill/>
          </p:spPr>
          <p:txBody>
            <a:bodyPr wrap="none" lIns="91440" tIns="45720" rIns="91440" bIns="45720">
              <a:spAutoFit/>
            </a:bodyPr>
            <a:lstStyle>
              <a:defPPr>
                <a:defRPr lang="en-US"/>
              </a:defPPr>
              <a:lvl1pPr marL="0" algn="l" defTabSz="2984602" rtl="0" eaLnBrk="1" latinLnBrk="0" hangingPunct="1">
                <a:defRPr sz="5875" kern="1200">
                  <a:solidFill>
                    <a:schemeClr val="tx1"/>
                  </a:solidFill>
                  <a:latin typeface="+mn-lt"/>
                  <a:ea typeface="+mn-ea"/>
                  <a:cs typeface="+mn-cs"/>
                </a:defRPr>
              </a:lvl1pPr>
              <a:lvl2pPr marL="1492301" algn="l" defTabSz="2984602" rtl="0" eaLnBrk="1" latinLnBrk="0" hangingPunct="1">
                <a:defRPr sz="5875" kern="1200">
                  <a:solidFill>
                    <a:schemeClr val="tx1"/>
                  </a:solidFill>
                  <a:latin typeface="+mn-lt"/>
                  <a:ea typeface="+mn-ea"/>
                  <a:cs typeface="+mn-cs"/>
                </a:defRPr>
              </a:lvl2pPr>
              <a:lvl3pPr marL="2984602" algn="l" defTabSz="2984602" rtl="0" eaLnBrk="1" latinLnBrk="0" hangingPunct="1">
                <a:defRPr sz="5875" kern="1200">
                  <a:solidFill>
                    <a:schemeClr val="tx1"/>
                  </a:solidFill>
                  <a:latin typeface="+mn-lt"/>
                  <a:ea typeface="+mn-ea"/>
                  <a:cs typeface="+mn-cs"/>
                </a:defRPr>
              </a:lvl3pPr>
              <a:lvl4pPr marL="4476902" algn="l" defTabSz="2984602" rtl="0" eaLnBrk="1" latinLnBrk="0" hangingPunct="1">
                <a:defRPr sz="5875" kern="1200">
                  <a:solidFill>
                    <a:schemeClr val="tx1"/>
                  </a:solidFill>
                  <a:latin typeface="+mn-lt"/>
                  <a:ea typeface="+mn-ea"/>
                  <a:cs typeface="+mn-cs"/>
                </a:defRPr>
              </a:lvl4pPr>
              <a:lvl5pPr marL="5969203" algn="l" defTabSz="2984602" rtl="0" eaLnBrk="1" latinLnBrk="0" hangingPunct="1">
                <a:defRPr sz="5875" kern="1200">
                  <a:solidFill>
                    <a:schemeClr val="tx1"/>
                  </a:solidFill>
                  <a:latin typeface="+mn-lt"/>
                  <a:ea typeface="+mn-ea"/>
                  <a:cs typeface="+mn-cs"/>
                </a:defRPr>
              </a:lvl5pPr>
              <a:lvl6pPr marL="7461504" algn="l" defTabSz="2984602" rtl="0" eaLnBrk="1" latinLnBrk="0" hangingPunct="1">
                <a:defRPr sz="5875" kern="1200">
                  <a:solidFill>
                    <a:schemeClr val="tx1"/>
                  </a:solidFill>
                  <a:latin typeface="+mn-lt"/>
                  <a:ea typeface="+mn-ea"/>
                  <a:cs typeface="+mn-cs"/>
                </a:defRPr>
              </a:lvl6pPr>
              <a:lvl7pPr marL="8953805" algn="l" defTabSz="2984602" rtl="0" eaLnBrk="1" latinLnBrk="0" hangingPunct="1">
                <a:defRPr sz="5875" kern="1200">
                  <a:solidFill>
                    <a:schemeClr val="tx1"/>
                  </a:solidFill>
                  <a:latin typeface="+mn-lt"/>
                  <a:ea typeface="+mn-ea"/>
                  <a:cs typeface="+mn-cs"/>
                </a:defRPr>
              </a:lvl7pPr>
              <a:lvl8pPr marL="10446106" algn="l" defTabSz="2984602" rtl="0" eaLnBrk="1" latinLnBrk="0" hangingPunct="1">
                <a:defRPr sz="5875" kern="1200">
                  <a:solidFill>
                    <a:schemeClr val="tx1"/>
                  </a:solidFill>
                  <a:latin typeface="+mn-lt"/>
                  <a:ea typeface="+mn-ea"/>
                  <a:cs typeface="+mn-cs"/>
                </a:defRPr>
              </a:lvl8pPr>
              <a:lvl9pPr marL="11938406" algn="l" defTabSz="2984602" rtl="0" eaLnBrk="1" latinLnBrk="0" hangingPunct="1">
                <a:defRPr sz="5875" kern="1200">
                  <a:solidFill>
                    <a:schemeClr val="tx1"/>
                  </a:solidFill>
                  <a:latin typeface="+mn-lt"/>
                  <a:ea typeface="+mn-ea"/>
                  <a:cs typeface="+mn-cs"/>
                </a:defRPr>
              </a:lvl9pPr>
            </a:lstStyle>
            <a:p>
              <a:pPr algn="ctr"/>
              <a:r>
                <a:rPr lang="en-US" sz="1200" b="1" dirty="0">
                  <a:ln w="0"/>
                  <a:latin typeface="Arial" panose="020B0604020202020204" pitchFamily="34" charset="0"/>
                  <a:cs typeface="Arial" panose="020B0604020202020204" pitchFamily="34" charset="0"/>
                </a:rPr>
                <a:t>CAD</a:t>
              </a:r>
              <a:endParaRPr lang="en-US" sz="1200" b="1" cap="none" spc="0" dirty="0">
                <a:ln w="0"/>
                <a:solidFill>
                  <a:schemeClr val="tx1"/>
                </a:solidFill>
              </a:endParaRPr>
            </a:p>
          </p:txBody>
        </p:sp>
        <p:sp>
          <p:nvSpPr>
            <p:cNvPr id="14" name="Rectangle 13">
              <a:extLst>
                <a:ext uri="{FF2B5EF4-FFF2-40B4-BE49-F238E27FC236}">
                  <a16:creationId xmlns:a16="http://schemas.microsoft.com/office/drawing/2014/main" id="{E3983AD0-5231-13C1-328B-66A46242C9A0}"/>
                </a:ext>
              </a:extLst>
            </p:cNvPr>
            <p:cNvSpPr/>
            <p:nvPr/>
          </p:nvSpPr>
          <p:spPr>
            <a:xfrm>
              <a:off x="15783988" y="15064463"/>
              <a:ext cx="1650169" cy="545482"/>
            </a:xfrm>
            <a:prstGeom prst="rect">
              <a:avLst/>
            </a:prstGeom>
            <a:noFill/>
          </p:spPr>
          <p:txBody>
            <a:bodyPr wrap="none" lIns="91440" tIns="45720" rIns="91440" bIns="45720">
              <a:spAutoFit/>
            </a:bodyPr>
            <a:lstStyle>
              <a:defPPr>
                <a:defRPr lang="en-US"/>
              </a:defPPr>
              <a:lvl1pPr marL="0" algn="l" defTabSz="2984602" rtl="0" eaLnBrk="1" latinLnBrk="0" hangingPunct="1">
                <a:defRPr sz="5875" kern="1200">
                  <a:solidFill>
                    <a:schemeClr val="tx1"/>
                  </a:solidFill>
                  <a:latin typeface="+mn-lt"/>
                  <a:ea typeface="+mn-ea"/>
                  <a:cs typeface="+mn-cs"/>
                </a:defRPr>
              </a:lvl1pPr>
              <a:lvl2pPr marL="1492301" algn="l" defTabSz="2984602" rtl="0" eaLnBrk="1" latinLnBrk="0" hangingPunct="1">
                <a:defRPr sz="5875" kern="1200">
                  <a:solidFill>
                    <a:schemeClr val="tx1"/>
                  </a:solidFill>
                  <a:latin typeface="+mn-lt"/>
                  <a:ea typeface="+mn-ea"/>
                  <a:cs typeface="+mn-cs"/>
                </a:defRPr>
              </a:lvl2pPr>
              <a:lvl3pPr marL="2984602" algn="l" defTabSz="2984602" rtl="0" eaLnBrk="1" latinLnBrk="0" hangingPunct="1">
                <a:defRPr sz="5875" kern="1200">
                  <a:solidFill>
                    <a:schemeClr val="tx1"/>
                  </a:solidFill>
                  <a:latin typeface="+mn-lt"/>
                  <a:ea typeface="+mn-ea"/>
                  <a:cs typeface="+mn-cs"/>
                </a:defRPr>
              </a:lvl3pPr>
              <a:lvl4pPr marL="4476902" algn="l" defTabSz="2984602" rtl="0" eaLnBrk="1" latinLnBrk="0" hangingPunct="1">
                <a:defRPr sz="5875" kern="1200">
                  <a:solidFill>
                    <a:schemeClr val="tx1"/>
                  </a:solidFill>
                  <a:latin typeface="+mn-lt"/>
                  <a:ea typeface="+mn-ea"/>
                  <a:cs typeface="+mn-cs"/>
                </a:defRPr>
              </a:lvl4pPr>
              <a:lvl5pPr marL="5969203" algn="l" defTabSz="2984602" rtl="0" eaLnBrk="1" latinLnBrk="0" hangingPunct="1">
                <a:defRPr sz="5875" kern="1200">
                  <a:solidFill>
                    <a:schemeClr val="tx1"/>
                  </a:solidFill>
                  <a:latin typeface="+mn-lt"/>
                  <a:ea typeface="+mn-ea"/>
                  <a:cs typeface="+mn-cs"/>
                </a:defRPr>
              </a:lvl5pPr>
              <a:lvl6pPr marL="7461504" algn="l" defTabSz="2984602" rtl="0" eaLnBrk="1" latinLnBrk="0" hangingPunct="1">
                <a:defRPr sz="5875" kern="1200">
                  <a:solidFill>
                    <a:schemeClr val="tx1"/>
                  </a:solidFill>
                  <a:latin typeface="+mn-lt"/>
                  <a:ea typeface="+mn-ea"/>
                  <a:cs typeface="+mn-cs"/>
                </a:defRPr>
              </a:lvl6pPr>
              <a:lvl7pPr marL="8953805" algn="l" defTabSz="2984602" rtl="0" eaLnBrk="1" latinLnBrk="0" hangingPunct="1">
                <a:defRPr sz="5875" kern="1200">
                  <a:solidFill>
                    <a:schemeClr val="tx1"/>
                  </a:solidFill>
                  <a:latin typeface="+mn-lt"/>
                  <a:ea typeface="+mn-ea"/>
                  <a:cs typeface="+mn-cs"/>
                </a:defRPr>
              </a:lvl7pPr>
              <a:lvl8pPr marL="10446106" algn="l" defTabSz="2984602" rtl="0" eaLnBrk="1" latinLnBrk="0" hangingPunct="1">
                <a:defRPr sz="5875" kern="1200">
                  <a:solidFill>
                    <a:schemeClr val="tx1"/>
                  </a:solidFill>
                  <a:latin typeface="+mn-lt"/>
                  <a:ea typeface="+mn-ea"/>
                  <a:cs typeface="+mn-cs"/>
                </a:defRPr>
              </a:lvl8pPr>
              <a:lvl9pPr marL="11938406" algn="l" defTabSz="2984602" rtl="0" eaLnBrk="1" latinLnBrk="0" hangingPunct="1">
                <a:defRPr sz="5875" kern="1200">
                  <a:solidFill>
                    <a:schemeClr val="tx1"/>
                  </a:solidFill>
                  <a:latin typeface="+mn-lt"/>
                  <a:ea typeface="+mn-ea"/>
                  <a:cs typeface="+mn-cs"/>
                </a:defRPr>
              </a:lvl9pPr>
            </a:lstStyle>
            <a:p>
              <a:pPr algn="ctr"/>
              <a:r>
                <a:rPr lang="en-US" sz="1200" b="1" dirty="0">
                  <a:ln w="0"/>
                  <a:latin typeface="Arial" panose="020B0604020202020204" pitchFamily="34" charset="0"/>
                  <a:cs typeface="Arial" panose="020B0604020202020204" pitchFamily="34" charset="0"/>
                </a:rPr>
                <a:t>3D Printing</a:t>
              </a:r>
              <a:endParaRPr lang="en-US" sz="1200" b="1" cap="none" spc="0" dirty="0">
                <a:ln w="0"/>
                <a:solidFill>
                  <a:schemeClr val="tx1"/>
                </a:solidFill>
              </a:endParaRPr>
            </a:p>
          </p:txBody>
        </p:sp>
        <p:sp>
          <p:nvSpPr>
            <p:cNvPr id="15" name="Rectangle 14">
              <a:extLst>
                <a:ext uri="{FF2B5EF4-FFF2-40B4-BE49-F238E27FC236}">
                  <a16:creationId xmlns:a16="http://schemas.microsoft.com/office/drawing/2014/main" id="{688B6B93-A9D0-BC6B-53E4-CF593CDE3CC1}"/>
                </a:ext>
              </a:extLst>
            </p:cNvPr>
            <p:cNvSpPr/>
            <p:nvPr/>
          </p:nvSpPr>
          <p:spPr>
            <a:xfrm>
              <a:off x="16093291" y="19104407"/>
              <a:ext cx="1621274" cy="909136"/>
            </a:xfrm>
            <a:prstGeom prst="rect">
              <a:avLst/>
            </a:prstGeom>
            <a:noFill/>
          </p:spPr>
          <p:txBody>
            <a:bodyPr wrap="none" lIns="91440" tIns="45720" rIns="91440" bIns="45720">
              <a:spAutoFit/>
            </a:bodyPr>
            <a:lstStyle>
              <a:defPPr>
                <a:defRPr lang="en-US"/>
              </a:defPPr>
              <a:lvl1pPr marL="0" algn="l" defTabSz="2984602" rtl="0" eaLnBrk="1" latinLnBrk="0" hangingPunct="1">
                <a:defRPr sz="5875" kern="1200">
                  <a:solidFill>
                    <a:schemeClr val="tx1"/>
                  </a:solidFill>
                  <a:latin typeface="+mn-lt"/>
                  <a:ea typeface="+mn-ea"/>
                  <a:cs typeface="+mn-cs"/>
                </a:defRPr>
              </a:lvl1pPr>
              <a:lvl2pPr marL="1492301" algn="l" defTabSz="2984602" rtl="0" eaLnBrk="1" latinLnBrk="0" hangingPunct="1">
                <a:defRPr sz="5875" kern="1200">
                  <a:solidFill>
                    <a:schemeClr val="tx1"/>
                  </a:solidFill>
                  <a:latin typeface="+mn-lt"/>
                  <a:ea typeface="+mn-ea"/>
                  <a:cs typeface="+mn-cs"/>
                </a:defRPr>
              </a:lvl2pPr>
              <a:lvl3pPr marL="2984602" algn="l" defTabSz="2984602" rtl="0" eaLnBrk="1" latinLnBrk="0" hangingPunct="1">
                <a:defRPr sz="5875" kern="1200">
                  <a:solidFill>
                    <a:schemeClr val="tx1"/>
                  </a:solidFill>
                  <a:latin typeface="+mn-lt"/>
                  <a:ea typeface="+mn-ea"/>
                  <a:cs typeface="+mn-cs"/>
                </a:defRPr>
              </a:lvl3pPr>
              <a:lvl4pPr marL="4476902" algn="l" defTabSz="2984602" rtl="0" eaLnBrk="1" latinLnBrk="0" hangingPunct="1">
                <a:defRPr sz="5875" kern="1200">
                  <a:solidFill>
                    <a:schemeClr val="tx1"/>
                  </a:solidFill>
                  <a:latin typeface="+mn-lt"/>
                  <a:ea typeface="+mn-ea"/>
                  <a:cs typeface="+mn-cs"/>
                </a:defRPr>
              </a:lvl4pPr>
              <a:lvl5pPr marL="5969203" algn="l" defTabSz="2984602" rtl="0" eaLnBrk="1" latinLnBrk="0" hangingPunct="1">
                <a:defRPr sz="5875" kern="1200">
                  <a:solidFill>
                    <a:schemeClr val="tx1"/>
                  </a:solidFill>
                  <a:latin typeface="+mn-lt"/>
                  <a:ea typeface="+mn-ea"/>
                  <a:cs typeface="+mn-cs"/>
                </a:defRPr>
              </a:lvl5pPr>
              <a:lvl6pPr marL="7461504" algn="l" defTabSz="2984602" rtl="0" eaLnBrk="1" latinLnBrk="0" hangingPunct="1">
                <a:defRPr sz="5875" kern="1200">
                  <a:solidFill>
                    <a:schemeClr val="tx1"/>
                  </a:solidFill>
                  <a:latin typeface="+mn-lt"/>
                  <a:ea typeface="+mn-ea"/>
                  <a:cs typeface="+mn-cs"/>
                </a:defRPr>
              </a:lvl6pPr>
              <a:lvl7pPr marL="8953805" algn="l" defTabSz="2984602" rtl="0" eaLnBrk="1" latinLnBrk="0" hangingPunct="1">
                <a:defRPr sz="5875" kern="1200">
                  <a:solidFill>
                    <a:schemeClr val="tx1"/>
                  </a:solidFill>
                  <a:latin typeface="+mn-lt"/>
                  <a:ea typeface="+mn-ea"/>
                  <a:cs typeface="+mn-cs"/>
                </a:defRPr>
              </a:lvl7pPr>
              <a:lvl8pPr marL="10446106" algn="l" defTabSz="2984602" rtl="0" eaLnBrk="1" latinLnBrk="0" hangingPunct="1">
                <a:defRPr sz="5875" kern="1200">
                  <a:solidFill>
                    <a:schemeClr val="tx1"/>
                  </a:solidFill>
                  <a:latin typeface="+mn-lt"/>
                  <a:ea typeface="+mn-ea"/>
                  <a:cs typeface="+mn-cs"/>
                </a:defRPr>
              </a:lvl8pPr>
              <a:lvl9pPr marL="11938406" algn="l" defTabSz="2984602" rtl="0" eaLnBrk="1" latinLnBrk="0" hangingPunct="1">
                <a:defRPr sz="5875" kern="1200">
                  <a:solidFill>
                    <a:schemeClr val="tx1"/>
                  </a:solidFill>
                  <a:latin typeface="+mn-lt"/>
                  <a:ea typeface="+mn-ea"/>
                  <a:cs typeface="+mn-cs"/>
                </a:defRPr>
              </a:lvl9pPr>
            </a:lstStyle>
            <a:p>
              <a:pPr algn="ctr"/>
              <a:r>
                <a:rPr lang="en-US" sz="1200" b="1" cap="none" spc="0" dirty="0">
                  <a:ln w="0"/>
                  <a:solidFill>
                    <a:schemeClr val="tx1"/>
                  </a:solidFill>
                  <a:latin typeface="Arial" panose="020B0604020202020204" pitchFamily="34" charset="0"/>
                  <a:cs typeface="Arial" panose="020B0604020202020204" pitchFamily="34" charset="0"/>
                </a:rPr>
                <a:t>3D printed </a:t>
              </a:r>
              <a:br>
                <a:rPr lang="en-US" sz="1200" b="1" cap="none" spc="0" dirty="0">
                  <a:ln w="0"/>
                  <a:solidFill>
                    <a:schemeClr val="tx1"/>
                  </a:solidFill>
                  <a:latin typeface="Arial" panose="020B0604020202020204" pitchFamily="34" charset="0"/>
                  <a:cs typeface="Arial" panose="020B0604020202020204" pitchFamily="34" charset="0"/>
                </a:rPr>
              </a:br>
              <a:r>
                <a:rPr lang="en-US" sz="1200" b="1" cap="none" spc="0" dirty="0">
                  <a:ln w="0"/>
                  <a:solidFill>
                    <a:schemeClr val="tx1"/>
                  </a:solidFill>
                  <a:latin typeface="Arial" panose="020B0604020202020204" pitchFamily="34" charset="0"/>
                  <a:cs typeface="Arial" panose="020B0604020202020204" pitchFamily="34" charset="0"/>
                </a:rPr>
                <a:t>hydrogels</a:t>
              </a:r>
              <a:endParaRPr lang="en-US" sz="1200" b="1" cap="none" spc="0" dirty="0">
                <a:ln w="0"/>
                <a:solidFill>
                  <a:schemeClr val="tx1"/>
                </a:solidFill>
              </a:endParaRPr>
            </a:p>
          </p:txBody>
        </p:sp>
        <p:sp>
          <p:nvSpPr>
            <p:cNvPr id="16" name="Rectangle 15">
              <a:extLst>
                <a:ext uri="{FF2B5EF4-FFF2-40B4-BE49-F238E27FC236}">
                  <a16:creationId xmlns:a16="http://schemas.microsoft.com/office/drawing/2014/main" id="{C57E4357-F491-6EF6-A169-1CFB747CCFEF}"/>
                </a:ext>
              </a:extLst>
            </p:cNvPr>
            <p:cNvSpPr/>
            <p:nvPr/>
          </p:nvSpPr>
          <p:spPr>
            <a:xfrm>
              <a:off x="12635309" y="19104407"/>
              <a:ext cx="1941748" cy="545482"/>
            </a:xfrm>
            <a:prstGeom prst="rect">
              <a:avLst/>
            </a:prstGeom>
            <a:noFill/>
          </p:spPr>
          <p:txBody>
            <a:bodyPr wrap="none" lIns="91440" tIns="45720" rIns="91440" bIns="45720">
              <a:spAutoFit/>
            </a:bodyPr>
            <a:lstStyle>
              <a:defPPr>
                <a:defRPr lang="en-US"/>
              </a:defPPr>
              <a:lvl1pPr marL="0" algn="l" defTabSz="2984602" rtl="0" eaLnBrk="1" latinLnBrk="0" hangingPunct="1">
                <a:defRPr sz="5875" kern="1200">
                  <a:solidFill>
                    <a:schemeClr val="tx1"/>
                  </a:solidFill>
                  <a:latin typeface="+mn-lt"/>
                  <a:ea typeface="+mn-ea"/>
                  <a:cs typeface="+mn-cs"/>
                </a:defRPr>
              </a:lvl1pPr>
              <a:lvl2pPr marL="1492301" algn="l" defTabSz="2984602" rtl="0" eaLnBrk="1" latinLnBrk="0" hangingPunct="1">
                <a:defRPr sz="5875" kern="1200">
                  <a:solidFill>
                    <a:schemeClr val="tx1"/>
                  </a:solidFill>
                  <a:latin typeface="+mn-lt"/>
                  <a:ea typeface="+mn-ea"/>
                  <a:cs typeface="+mn-cs"/>
                </a:defRPr>
              </a:lvl2pPr>
              <a:lvl3pPr marL="2984602" algn="l" defTabSz="2984602" rtl="0" eaLnBrk="1" latinLnBrk="0" hangingPunct="1">
                <a:defRPr sz="5875" kern="1200">
                  <a:solidFill>
                    <a:schemeClr val="tx1"/>
                  </a:solidFill>
                  <a:latin typeface="+mn-lt"/>
                  <a:ea typeface="+mn-ea"/>
                  <a:cs typeface="+mn-cs"/>
                </a:defRPr>
              </a:lvl3pPr>
              <a:lvl4pPr marL="4476902" algn="l" defTabSz="2984602" rtl="0" eaLnBrk="1" latinLnBrk="0" hangingPunct="1">
                <a:defRPr sz="5875" kern="1200">
                  <a:solidFill>
                    <a:schemeClr val="tx1"/>
                  </a:solidFill>
                  <a:latin typeface="+mn-lt"/>
                  <a:ea typeface="+mn-ea"/>
                  <a:cs typeface="+mn-cs"/>
                </a:defRPr>
              </a:lvl4pPr>
              <a:lvl5pPr marL="5969203" algn="l" defTabSz="2984602" rtl="0" eaLnBrk="1" latinLnBrk="0" hangingPunct="1">
                <a:defRPr sz="5875" kern="1200">
                  <a:solidFill>
                    <a:schemeClr val="tx1"/>
                  </a:solidFill>
                  <a:latin typeface="+mn-lt"/>
                  <a:ea typeface="+mn-ea"/>
                  <a:cs typeface="+mn-cs"/>
                </a:defRPr>
              </a:lvl5pPr>
              <a:lvl6pPr marL="7461504" algn="l" defTabSz="2984602" rtl="0" eaLnBrk="1" latinLnBrk="0" hangingPunct="1">
                <a:defRPr sz="5875" kern="1200">
                  <a:solidFill>
                    <a:schemeClr val="tx1"/>
                  </a:solidFill>
                  <a:latin typeface="+mn-lt"/>
                  <a:ea typeface="+mn-ea"/>
                  <a:cs typeface="+mn-cs"/>
                </a:defRPr>
              </a:lvl6pPr>
              <a:lvl7pPr marL="8953805" algn="l" defTabSz="2984602" rtl="0" eaLnBrk="1" latinLnBrk="0" hangingPunct="1">
                <a:defRPr sz="5875" kern="1200">
                  <a:solidFill>
                    <a:schemeClr val="tx1"/>
                  </a:solidFill>
                  <a:latin typeface="+mn-lt"/>
                  <a:ea typeface="+mn-ea"/>
                  <a:cs typeface="+mn-cs"/>
                </a:defRPr>
              </a:lvl7pPr>
              <a:lvl8pPr marL="10446106" algn="l" defTabSz="2984602" rtl="0" eaLnBrk="1" latinLnBrk="0" hangingPunct="1">
                <a:defRPr sz="5875" kern="1200">
                  <a:solidFill>
                    <a:schemeClr val="tx1"/>
                  </a:solidFill>
                  <a:latin typeface="+mn-lt"/>
                  <a:ea typeface="+mn-ea"/>
                  <a:cs typeface="+mn-cs"/>
                </a:defRPr>
              </a:lvl8pPr>
              <a:lvl9pPr marL="11938406" algn="l" defTabSz="2984602" rtl="0" eaLnBrk="1" latinLnBrk="0" hangingPunct="1">
                <a:defRPr sz="5875" kern="1200">
                  <a:solidFill>
                    <a:schemeClr val="tx1"/>
                  </a:solidFill>
                  <a:latin typeface="+mn-lt"/>
                  <a:ea typeface="+mn-ea"/>
                  <a:cs typeface="+mn-cs"/>
                </a:defRPr>
              </a:lvl9pPr>
            </a:lstStyle>
            <a:p>
              <a:pPr algn="ctr"/>
              <a:r>
                <a:rPr lang="en-US" sz="1200" b="1" cap="none" spc="0" dirty="0">
                  <a:ln w="0"/>
                  <a:solidFill>
                    <a:schemeClr val="tx1"/>
                  </a:solidFill>
                  <a:latin typeface="Arial" panose="020B0604020202020204" pitchFamily="34" charset="0"/>
                  <a:cs typeface="Arial" panose="020B0604020202020204" pitchFamily="34" charset="0"/>
                </a:rPr>
                <a:t>Freeze drying</a:t>
              </a:r>
              <a:endParaRPr lang="en-US" sz="1200" b="1" cap="none" spc="0" dirty="0">
                <a:ln w="0"/>
                <a:solidFill>
                  <a:schemeClr val="tx1"/>
                </a:solidFill>
              </a:endParaRPr>
            </a:p>
          </p:txBody>
        </p:sp>
        <p:sp>
          <p:nvSpPr>
            <p:cNvPr id="17" name="Rectangle 16">
              <a:extLst>
                <a:ext uri="{FF2B5EF4-FFF2-40B4-BE49-F238E27FC236}">
                  <a16:creationId xmlns:a16="http://schemas.microsoft.com/office/drawing/2014/main" id="{B40C81B8-DD33-F052-EB48-EDC489F133E9}"/>
                </a:ext>
              </a:extLst>
            </p:cNvPr>
            <p:cNvSpPr/>
            <p:nvPr/>
          </p:nvSpPr>
          <p:spPr>
            <a:xfrm>
              <a:off x="9475270" y="19105317"/>
              <a:ext cx="1728975" cy="909136"/>
            </a:xfrm>
            <a:prstGeom prst="rect">
              <a:avLst/>
            </a:prstGeom>
            <a:noFill/>
          </p:spPr>
          <p:txBody>
            <a:bodyPr wrap="none" lIns="91440" tIns="45720" rIns="91440" bIns="45720">
              <a:spAutoFit/>
            </a:bodyPr>
            <a:lstStyle>
              <a:defPPr>
                <a:defRPr lang="en-US"/>
              </a:defPPr>
              <a:lvl1pPr marL="0" algn="l" defTabSz="2984602" rtl="0" eaLnBrk="1" latinLnBrk="0" hangingPunct="1">
                <a:defRPr sz="5875" kern="1200">
                  <a:solidFill>
                    <a:schemeClr val="tx1"/>
                  </a:solidFill>
                  <a:latin typeface="+mn-lt"/>
                  <a:ea typeface="+mn-ea"/>
                  <a:cs typeface="+mn-cs"/>
                </a:defRPr>
              </a:lvl1pPr>
              <a:lvl2pPr marL="1492301" algn="l" defTabSz="2984602" rtl="0" eaLnBrk="1" latinLnBrk="0" hangingPunct="1">
                <a:defRPr sz="5875" kern="1200">
                  <a:solidFill>
                    <a:schemeClr val="tx1"/>
                  </a:solidFill>
                  <a:latin typeface="+mn-lt"/>
                  <a:ea typeface="+mn-ea"/>
                  <a:cs typeface="+mn-cs"/>
                </a:defRPr>
              </a:lvl2pPr>
              <a:lvl3pPr marL="2984602" algn="l" defTabSz="2984602" rtl="0" eaLnBrk="1" latinLnBrk="0" hangingPunct="1">
                <a:defRPr sz="5875" kern="1200">
                  <a:solidFill>
                    <a:schemeClr val="tx1"/>
                  </a:solidFill>
                  <a:latin typeface="+mn-lt"/>
                  <a:ea typeface="+mn-ea"/>
                  <a:cs typeface="+mn-cs"/>
                </a:defRPr>
              </a:lvl3pPr>
              <a:lvl4pPr marL="4476902" algn="l" defTabSz="2984602" rtl="0" eaLnBrk="1" latinLnBrk="0" hangingPunct="1">
                <a:defRPr sz="5875" kern="1200">
                  <a:solidFill>
                    <a:schemeClr val="tx1"/>
                  </a:solidFill>
                  <a:latin typeface="+mn-lt"/>
                  <a:ea typeface="+mn-ea"/>
                  <a:cs typeface="+mn-cs"/>
                </a:defRPr>
              </a:lvl4pPr>
              <a:lvl5pPr marL="5969203" algn="l" defTabSz="2984602" rtl="0" eaLnBrk="1" latinLnBrk="0" hangingPunct="1">
                <a:defRPr sz="5875" kern="1200">
                  <a:solidFill>
                    <a:schemeClr val="tx1"/>
                  </a:solidFill>
                  <a:latin typeface="+mn-lt"/>
                  <a:ea typeface="+mn-ea"/>
                  <a:cs typeface="+mn-cs"/>
                </a:defRPr>
              </a:lvl5pPr>
              <a:lvl6pPr marL="7461504" algn="l" defTabSz="2984602" rtl="0" eaLnBrk="1" latinLnBrk="0" hangingPunct="1">
                <a:defRPr sz="5875" kern="1200">
                  <a:solidFill>
                    <a:schemeClr val="tx1"/>
                  </a:solidFill>
                  <a:latin typeface="+mn-lt"/>
                  <a:ea typeface="+mn-ea"/>
                  <a:cs typeface="+mn-cs"/>
                </a:defRPr>
              </a:lvl6pPr>
              <a:lvl7pPr marL="8953805" algn="l" defTabSz="2984602" rtl="0" eaLnBrk="1" latinLnBrk="0" hangingPunct="1">
                <a:defRPr sz="5875" kern="1200">
                  <a:solidFill>
                    <a:schemeClr val="tx1"/>
                  </a:solidFill>
                  <a:latin typeface="+mn-lt"/>
                  <a:ea typeface="+mn-ea"/>
                  <a:cs typeface="+mn-cs"/>
                </a:defRPr>
              </a:lvl7pPr>
              <a:lvl8pPr marL="10446106" algn="l" defTabSz="2984602" rtl="0" eaLnBrk="1" latinLnBrk="0" hangingPunct="1">
                <a:defRPr sz="5875" kern="1200">
                  <a:solidFill>
                    <a:schemeClr val="tx1"/>
                  </a:solidFill>
                  <a:latin typeface="+mn-lt"/>
                  <a:ea typeface="+mn-ea"/>
                  <a:cs typeface="+mn-cs"/>
                </a:defRPr>
              </a:lvl8pPr>
              <a:lvl9pPr marL="11938406" algn="l" defTabSz="2984602" rtl="0" eaLnBrk="1" latinLnBrk="0" hangingPunct="1">
                <a:defRPr sz="5875" kern="1200">
                  <a:solidFill>
                    <a:schemeClr val="tx1"/>
                  </a:solidFill>
                  <a:latin typeface="+mn-lt"/>
                  <a:ea typeface="+mn-ea"/>
                  <a:cs typeface="+mn-cs"/>
                </a:defRPr>
              </a:lvl9pPr>
            </a:lstStyle>
            <a:p>
              <a:pPr algn="ctr"/>
              <a:r>
                <a:rPr lang="en-US" sz="1200" b="1" cap="none" spc="0" dirty="0">
                  <a:ln w="0"/>
                  <a:solidFill>
                    <a:schemeClr val="tx1"/>
                  </a:solidFill>
                  <a:latin typeface="Arial" panose="020B0604020202020204" pitchFamily="34" charset="0"/>
                  <a:cs typeface="Arial" panose="020B0604020202020204" pitchFamily="34" charset="0"/>
                </a:rPr>
                <a:t>G-PDA-BSA</a:t>
              </a:r>
              <a:br>
                <a:rPr lang="en-US" sz="1200" b="1" cap="none" spc="0" dirty="0">
                  <a:ln w="0"/>
                  <a:solidFill>
                    <a:schemeClr val="tx1"/>
                  </a:solidFill>
                  <a:latin typeface="Arial" panose="020B0604020202020204" pitchFamily="34" charset="0"/>
                  <a:cs typeface="Arial" panose="020B0604020202020204" pitchFamily="34" charset="0"/>
                </a:rPr>
              </a:br>
              <a:r>
                <a:rPr lang="en-US" sz="1200" b="1" cap="none" spc="0" dirty="0">
                  <a:ln w="0"/>
                  <a:solidFill>
                    <a:schemeClr val="tx1"/>
                  </a:solidFill>
                  <a:latin typeface="Arial" panose="020B0604020202020204" pitchFamily="34" charset="0"/>
                  <a:cs typeface="Arial" panose="020B0604020202020204" pitchFamily="34" charset="0"/>
                </a:rPr>
                <a:t>aerogels</a:t>
              </a:r>
              <a:endParaRPr lang="en-US" sz="1200" b="1" cap="none" spc="0" dirty="0">
                <a:ln w="0"/>
                <a:solidFill>
                  <a:schemeClr val="tx1"/>
                </a:solidFill>
              </a:endParaRPr>
            </a:p>
          </p:txBody>
        </p:sp>
      </p:grpSp>
      <p:sp>
        <p:nvSpPr>
          <p:cNvPr id="6" name="Rectangle 5">
            <a:extLst>
              <a:ext uri="{FF2B5EF4-FFF2-40B4-BE49-F238E27FC236}">
                <a16:creationId xmlns:a16="http://schemas.microsoft.com/office/drawing/2014/main" id="{EA5209CC-2EFC-5627-6463-17F5135A78CC}"/>
              </a:ext>
            </a:extLst>
          </p:cNvPr>
          <p:cNvSpPr/>
          <p:nvPr/>
        </p:nvSpPr>
        <p:spPr>
          <a:xfrm>
            <a:off x="2808348" y="3015570"/>
            <a:ext cx="468630" cy="1096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 name="Group 6">
            <a:extLst>
              <a:ext uri="{FF2B5EF4-FFF2-40B4-BE49-F238E27FC236}">
                <a16:creationId xmlns:a16="http://schemas.microsoft.com/office/drawing/2014/main" id="{D9790870-EA17-E123-83DE-3DB71EA97DE3}"/>
              </a:ext>
            </a:extLst>
          </p:cNvPr>
          <p:cNvGrpSpPr/>
          <p:nvPr/>
        </p:nvGrpSpPr>
        <p:grpSpPr>
          <a:xfrm>
            <a:off x="326501" y="3500080"/>
            <a:ext cx="1540777" cy="1774327"/>
            <a:chOff x="5932653" y="2610423"/>
            <a:chExt cx="2635697" cy="2880702"/>
          </a:xfrm>
        </p:grpSpPr>
        <p:pic>
          <p:nvPicPr>
            <p:cNvPr id="9" name="Picture 8">
              <a:extLst>
                <a:ext uri="{FF2B5EF4-FFF2-40B4-BE49-F238E27FC236}">
                  <a16:creationId xmlns:a16="http://schemas.microsoft.com/office/drawing/2014/main" id="{7EE04FB1-E2EE-323C-BB75-ECB9EC113BC5}"/>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932653" y="2610423"/>
              <a:ext cx="2635697" cy="1516066"/>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a:extLst>
                <a:ext uri="{FF2B5EF4-FFF2-40B4-BE49-F238E27FC236}">
                  <a16:creationId xmlns:a16="http://schemas.microsoft.com/office/drawing/2014/main" id="{6A57EC63-C660-8451-09CB-96877F852630}"/>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932653" y="4144639"/>
              <a:ext cx="2635697" cy="1346486"/>
            </a:xfrm>
            <a:prstGeom prst="rect">
              <a:avLst/>
            </a:prstGeom>
            <a:noFill/>
            <a:ln w="12700">
              <a:solidFill>
                <a:schemeClr val="accent1"/>
              </a:solidFill>
              <a:miter lim="800000"/>
              <a:headEnd/>
              <a:tailEnd/>
            </a:ln>
          </p:spPr>
        </p:pic>
      </p:grpSp>
      <p:sp>
        <p:nvSpPr>
          <p:cNvPr id="8" name="Rectangle 7">
            <a:extLst>
              <a:ext uri="{FF2B5EF4-FFF2-40B4-BE49-F238E27FC236}">
                <a16:creationId xmlns:a16="http://schemas.microsoft.com/office/drawing/2014/main" id="{62096642-6DAF-B6D3-9F82-1D833408F843}"/>
              </a:ext>
            </a:extLst>
          </p:cNvPr>
          <p:cNvSpPr/>
          <p:nvPr/>
        </p:nvSpPr>
        <p:spPr>
          <a:xfrm>
            <a:off x="256303" y="1828701"/>
            <a:ext cx="5551170" cy="3850059"/>
          </a:xfrm>
          <a:prstGeom prst="rect">
            <a:avLst/>
          </a:prstGeom>
          <a:noFill/>
          <a:ln w="19050">
            <a:solidFill>
              <a:srgbClr val="A2A2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テキスト ボックス 22">
            <a:extLst>
              <a:ext uri="{FF2B5EF4-FFF2-40B4-BE49-F238E27FC236}">
                <a16:creationId xmlns:a16="http://schemas.microsoft.com/office/drawing/2014/main" id="{13DB6C78-862B-FFCD-EA51-4061C805B1D8}"/>
              </a:ext>
            </a:extLst>
          </p:cNvPr>
          <p:cNvSpPr txBox="1"/>
          <p:nvPr/>
        </p:nvSpPr>
        <p:spPr>
          <a:xfrm>
            <a:off x="6164557" y="1014477"/>
            <a:ext cx="1683474" cy="523220"/>
          </a:xfrm>
          <a:prstGeom prst="rect">
            <a:avLst/>
          </a:prstGeom>
          <a:noFill/>
        </p:spPr>
        <p:txBody>
          <a:bodyPr wrap="none" rtlCol="0">
            <a:spAutoFit/>
          </a:bodyPr>
          <a:lstStyle/>
          <a:p>
            <a:r>
              <a:rPr kumimoji="1" lang="en-US" altLang="ja-JP" sz="2800" b="1" u="sng" dirty="0">
                <a:latin typeface="Arial" panose="020B0604020202020204" pitchFamily="34" charset="0"/>
                <a:cs typeface="Arial" panose="020B0604020202020204" pitchFamily="34" charset="0"/>
              </a:rPr>
              <a:t>Nano-CT</a:t>
            </a:r>
          </a:p>
        </p:txBody>
      </p:sp>
      <p:sp>
        <p:nvSpPr>
          <p:cNvPr id="24" name="Rectangle 51">
            <a:extLst>
              <a:ext uri="{FF2B5EF4-FFF2-40B4-BE49-F238E27FC236}">
                <a16:creationId xmlns:a16="http://schemas.microsoft.com/office/drawing/2014/main" id="{C60698AC-3E12-41EC-9EB2-74CB58036620}"/>
              </a:ext>
            </a:extLst>
          </p:cNvPr>
          <p:cNvSpPr/>
          <p:nvPr/>
        </p:nvSpPr>
        <p:spPr>
          <a:xfrm>
            <a:off x="6217512" y="4278752"/>
            <a:ext cx="5438448" cy="1015663"/>
          </a:xfrm>
          <a:prstGeom prst="rect">
            <a:avLst/>
          </a:prstGeom>
          <a:solidFill>
            <a:schemeClr val="bg1"/>
          </a:solidFill>
        </p:spPr>
        <p:txBody>
          <a:bodyPr wrap="square" lIns="91440" tIns="45720" rIns="91440" bIns="45720">
            <a:spAutoFit/>
          </a:bodyPr>
          <a:lstStyle/>
          <a:p>
            <a:r>
              <a:rPr lang="en-US" altLang="ja-JP" sz="2000" b="1" dirty="0">
                <a:solidFill>
                  <a:srgbClr val="000000"/>
                </a:solidFill>
                <a:latin typeface="Arial" panose="020B0604020202020204" pitchFamily="34" charset="0"/>
                <a:cs typeface="Arial" panose="020B0604020202020204" pitchFamily="34" charset="0"/>
              </a:rPr>
              <a:t>Nano-CT </a:t>
            </a:r>
            <a:r>
              <a:rPr lang="en-US" altLang="ja-JP" sz="2000" dirty="0">
                <a:latin typeface="Arial" panose="020B0604020202020204" pitchFamily="34" charset="0"/>
                <a:cs typeface="Arial" panose="020B0604020202020204" pitchFamily="34" charset="0"/>
              </a:rPr>
              <a:t>is non-destructive characterization of 3D interconnected porous network in the Graphene-biopolymer aerogel</a:t>
            </a:r>
          </a:p>
        </p:txBody>
      </p:sp>
      <p:sp>
        <p:nvSpPr>
          <p:cNvPr id="25" name="Rectangle 51">
            <a:extLst>
              <a:ext uri="{FF2B5EF4-FFF2-40B4-BE49-F238E27FC236}">
                <a16:creationId xmlns:a16="http://schemas.microsoft.com/office/drawing/2014/main" id="{48833664-50C8-8DC6-2E66-9A9641F4D54B}"/>
              </a:ext>
            </a:extLst>
          </p:cNvPr>
          <p:cNvSpPr/>
          <p:nvPr/>
        </p:nvSpPr>
        <p:spPr>
          <a:xfrm>
            <a:off x="6217512" y="5402903"/>
            <a:ext cx="5438448" cy="400110"/>
          </a:xfrm>
          <a:prstGeom prst="rect">
            <a:avLst/>
          </a:prstGeom>
          <a:noFill/>
        </p:spPr>
        <p:txBody>
          <a:bodyPr wrap="square" lIns="91440" tIns="45720" rIns="91440" bIns="45720">
            <a:spAutoFit/>
          </a:bodyPr>
          <a:lstStyle/>
          <a:p>
            <a:r>
              <a:rPr lang="en-US" altLang="ja-JP" sz="2000" dirty="0">
                <a:solidFill>
                  <a:srgbClr val="000000"/>
                </a:solidFill>
                <a:latin typeface="Arial" panose="020B0604020202020204" pitchFamily="34" charset="0"/>
                <a:cs typeface="Arial" panose="020B0604020202020204" pitchFamily="34" charset="0"/>
              </a:rPr>
              <a:t>H</a:t>
            </a:r>
            <a:r>
              <a:rPr lang="en-US" altLang="ja-JP" sz="2000" i="0" u="none" strike="noStrike" dirty="0">
                <a:solidFill>
                  <a:srgbClr val="000000"/>
                </a:solidFill>
                <a:effectLst/>
                <a:latin typeface="Arial" panose="020B0604020202020204" pitchFamily="34" charset="0"/>
                <a:cs typeface="Arial" panose="020B0604020202020204" pitchFamily="34" charset="0"/>
              </a:rPr>
              <a:t>ighly porous and interconnected network</a:t>
            </a:r>
            <a:endParaRPr lang="en-US" altLang="ja-JP" sz="2000" dirty="0">
              <a:latin typeface="Arial" panose="020B0604020202020204" pitchFamily="34" charset="0"/>
              <a:cs typeface="Arial" panose="020B0604020202020204" pitchFamily="34" charset="0"/>
            </a:endParaRPr>
          </a:p>
        </p:txBody>
      </p:sp>
      <p:sp>
        <p:nvSpPr>
          <p:cNvPr id="26" name="Rectangle 51">
            <a:extLst>
              <a:ext uri="{FF2B5EF4-FFF2-40B4-BE49-F238E27FC236}">
                <a16:creationId xmlns:a16="http://schemas.microsoft.com/office/drawing/2014/main" id="{B163251C-D028-68D6-A7E5-E687B5214181}"/>
              </a:ext>
            </a:extLst>
          </p:cNvPr>
          <p:cNvSpPr/>
          <p:nvPr/>
        </p:nvSpPr>
        <p:spPr>
          <a:xfrm>
            <a:off x="6217512" y="5782870"/>
            <a:ext cx="5477298" cy="400110"/>
          </a:xfrm>
          <a:prstGeom prst="rect">
            <a:avLst/>
          </a:prstGeom>
          <a:noFill/>
        </p:spPr>
        <p:txBody>
          <a:bodyPr wrap="square" lIns="91440" tIns="45720" rIns="91440" bIns="45720">
            <a:spAutoFit/>
          </a:bodyPr>
          <a:lstStyle/>
          <a:p>
            <a:r>
              <a:rPr lang="ja-JP" altLang="en-US" sz="2000" b="1" dirty="0">
                <a:solidFill>
                  <a:srgbClr val="0432FF"/>
                </a:solidFill>
                <a:latin typeface="Arial" panose="020B0604020202020204" pitchFamily="34" charset="0"/>
                <a:cs typeface="Arial" panose="020B0604020202020204" pitchFamily="34" charset="0"/>
              </a:rPr>
              <a:t>→</a:t>
            </a:r>
            <a:r>
              <a:rPr lang="en-US" altLang="ja-JP" sz="2000" b="1" dirty="0">
                <a:solidFill>
                  <a:srgbClr val="0432FF"/>
                </a:solidFill>
                <a:latin typeface="Arial" panose="020B0604020202020204" pitchFamily="34" charset="0"/>
                <a:cs typeface="Arial" panose="020B0604020202020204" pitchFamily="34" charset="0"/>
              </a:rPr>
              <a:t>E</a:t>
            </a:r>
            <a:r>
              <a:rPr lang="en-US" altLang="ja-JP" sz="2000" b="1" i="0" u="none" strike="noStrike" dirty="0">
                <a:solidFill>
                  <a:srgbClr val="0432FF"/>
                </a:solidFill>
                <a:effectLst/>
                <a:latin typeface="Arial" panose="020B0604020202020204" pitchFamily="34" charset="0"/>
                <a:cs typeface="Arial" panose="020B0604020202020204" pitchFamily="34" charset="0"/>
              </a:rPr>
              <a:t>fficient PFAS diffusion and adsorption</a:t>
            </a:r>
            <a:endParaRPr lang="en-US" altLang="ja-JP" sz="2000" b="1" dirty="0">
              <a:solidFill>
                <a:srgbClr val="0432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43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51">
            <a:extLst>
              <a:ext uri="{FF2B5EF4-FFF2-40B4-BE49-F238E27FC236}">
                <a16:creationId xmlns:a16="http://schemas.microsoft.com/office/drawing/2014/main" id="{EC5F4F07-CE35-349D-F805-B11C2A55FE83}"/>
              </a:ext>
            </a:extLst>
          </p:cNvPr>
          <p:cNvSpPr/>
          <p:nvPr/>
        </p:nvSpPr>
        <p:spPr>
          <a:xfrm>
            <a:off x="365051" y="77142"/>
            <a:ext cx="1826141" cy="646331"/>
          </a:xfrm>
          <a:prstGeom prst="rect">
            <a:avLst/>
          </a:prstGeom>
          <a:noFill/>
        </p:spPr>
        <p:txBody>
          <a:bodyPr wrap="none" lIns="91440" tIns="45720" rIns="91440" bIns="45720">
            <a:spAutoFit/>
          </a:bodyPr>
          <a:lstStyle/>
          <a:p>
            <a:r>
              <a:rPr lang="en-US" altLang="ja-JP" sz="3600" b="1" cap="none" spc="0" dirty="0">
                <a:ln w="0"/>
                <a:solidFill>
                  <a:schemeClr val="tx1"/>
                </a:solidFill>
                <a:latin typeface="Arial" panose="020B0604020202020204" pitchFamily="34" charset="0"/>
                <a:ea typeface="Times New Roman" charset="0"/>
                <a:cs typeface="Arial" panose="020B0604020202020204" pitchFamily="34" charset="0"/>
              </a:rPr>
              <a:t>Method</a:t>
            </a:r>
          </a:p>
        </p:txBody>
      </p:sp>
      <p:sp>
        <p:nvSpPr>
          <p:cNvPr id="45" name="テキスト ボックス 44">
            <a:extLst>
              <a:ext uri="{FF2B5EF4-FFF2-40B4-BE49-F238E27FC236}">
                <a16:creationId xmlns:a16="http://schemas.microsoft.com/office/drawing/2014/main" id="{58E9E538-491E-4EF9-F1F6-367EE54347CB}"/>
              </a:ext>
            </a:extLst>
          </p:cNvPr>
          <p:cNvSpPr txBox="1"/>
          <p:nvPr/>
        </p:nvSpPr>
        <p:spPr>
          <a:xfrm>
            <a:off x="256303" y="845066"/>
            <a:ext cx="3142207" cy="523220"/>
          </a:xfrm>
          <a:prstGeom prst="rect">
            <a:avLst/>
          </a:prstGeom>
          <a:noFill/>
        </p:spPr>
        <p:txBody>
          <a:bodyPr wrap="none" rtlCol="0">
            <a:spAutoFit/>
          </a:bodyPr>
          <a:lstStyle/>
          <a:p>
            <a:r>
              <a:rPr kumimoji="1" lang="en-US" altLang="ja-JP" sz="2800" b="1" u="sng" dirty="0">
                <a:latin typeface="Arial" panose="020B0604020202020204" pitchFamily="34" charset="0"/>
                <a:cs typeface="Arial" panose="020B0604020202020204" pitchFamily="34" charset="0"/>
              </a:rPr>
              <a:t>Batch adsorption</a:t>
            </a:r>
          </a:p>
        </p:txBody>
      </p:sp>
      <p:sp>
        <p:nvSpPr>
          <p:cNvPr id="2" name="Slide Number Placeholder 1">
            <a:extLst>
              <a:ext uri="{FF2B5EF4-FFF2-40B4-BE49-F238E27FC236}">
                <a16:creationId xmlns:a16="http://schemas.microsoft.com/office/drawing/2014/main" id="{3D479BDC-E169-0613-DC72-5DA223094C7F}"/>
              </a:ext>
            </a:extLst>
          </p:cNvPr>
          <p:cNvSpPr>
            <a:spLocks noGrp="1"/>
          </p:cNvSpPr>
          <p:nvPr>
            <p:ph type="sldNum" sz="quarter" idx="12"/>
          </p:nvPr>
        </p:nvSpPr>
        <p:spPr/>
        <p:txBody>
          <a:bodyPr/>
          <a:lstStyle/>
          <a:p>
            <a:fld id="{C3310EAD-DE35-B04D-8F01-AAA32A78DD1E}" type="slidenum">
              <a:rPr kumimoji="1" lang="ja-JP" altLang="en-US" smtClean="0"/>
              <a:t>8</a:t>
            </a:fld>
            <a:endParaRPr kumimoji="1" lang="ja-JP" altLang="en-US"/>
          </a:p>
        </p:txBody>
      </p:sp>
      <p:pic>
        <p:nvPicPr>
          <p:cNvPr id="3" name="Picture 2" descr="A close-up of a machine&#10;&#10;Description automatically generated">
            <a:extLst>
              <a:ext uri="{FF2B5EF4-FFF2-40B4-BE49-F238E27FC236}">
                <a16:creationId xmlns:a16="http://schemas.microsoft.com/office/drawing/2014/main" id="{CAD21B32-24B0-0BE4-1B3B-CA964D3611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0565" y="4451115"/>
            <a:ext cx="1275048" cy="1912572"/>
          </a:xfrm>
          <a:prstGeom prst="rect">
            <a:avLst/>
          </a:prstGeom>
        </p:spPr>
      </p:pic>
      <p:sp>
        <p:nvSpPr>
          <p:cNvPr id="4" name="TextBox 6">
            <a:extLst>
              <a:ext uri="{FF2B5EF4-FFF2-40B4-BE49-F238E27FC236}">
                <a16:creationId xmlns:a16="http://schemas.microsoft.com/office/drawing/2014/main" id="{50A97CFD-C51A-205E-819D-991CA19C35F0}"/>
              </a:ext>
            </a:extLst>
          </p:cNvPr>
          <p:cNvSpPr txBox="1"/>
          <p:nvPr/>
        </p:nvSpPr>
        <p:spPr>
          <a:xfrm>
            <a:off x="311431" y="1555036"/>
            <a:ext cx="5790719" cy="48013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Stock solutions of PFOA &amp; PFOS is prepared in methanol. </a:t>
            </a:r>
          </a:p>
          <a:p>
            <a:pPr marL="457200" indent="-457200">
              <a:buFont typeface="Arial" panose="020B0604020202020204" pitchFamily="34" charset="0"/>
              <a:buChar char="•"/>
            </a:pPr>
            <a:endParaRPr lang="en-US" dirty="0">
              <a:latin typeface="Arial" panose="020B0604020202020204" pitchFamily="34" charset="0"/>
              <a:ea typeface="Arial"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100 ppb aqueous solutions of PFOA &amp; PFOS are made from the stock solution.  </a:t>
            </a:r>
          </a:p>
          <a:p>
            <a:pPr marL="457200" indent="-457200">
              <a:buFont typeface="Arial" panose="020B0604020202020204" pitchFamily="34" charset="0"/>
              <a:buChar char="•"/>
            </a:pPr>
            <a:endParaRPr lang="en-US" dirty="0">
              <a:latin typeface="Arial" panose="020B0604020202020204" pitchFamily="34" charset="0"/>
              <a:ea typeface="Arial"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Aerogels are weighed and put on vials with PFOA &amp; PFOS solution. </a:t>
            </a:r>
          </a:p>
          <a:p>
            <a:pPr marL="457200" indent="-457200">
              <a:buFont typeface="Arial" panose="020B0604020202020204" pitchFamily="34" charset="0"/>
              <a:buChar char="•"/>
            </a:pPr>
            <a:endParaRPr lang="en-US" dirty="0">
              <a:latin typeface="Arial" panose="020B0604020202020204" pitchFamily="34" charset="0"/>
              <a:ea typeface="Arial"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Vials are put on the orbital shaker. </a:t>
            </a:r>
          </a:p>
          <a:p>
            <a:pPr marL="457200" indent="-457200">
              <a:buFont typeface="Arial" panose="020B0604020202020204" pitchFamily="34" charset="0"/>
              <a:buChar char="•"/>
            </a:pPr>
            <a:endParaRPr lang="en-US" dirty="0">
              <a:latin typeface="Arial" panose="020B0604020202020204" pitchFamily="34" charset="0"/>
              <a:ea typeface="Arial"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Aliquots taken at different time intervals. </a:t>
            </a:r>
          </a:p>
          <a:p>
            <a:pPr marL="457200" indent="-457200">
              <a:buFont typeface="Arial" panose="020B0604020202020204" pitchFamily="34" charset="0"/>
              <a:buChar char="•"/>
            </a:pPr>
            <a:endParaRPr lang="en-US" dirty="0">
              <a:latin typeface="Arial" panose="020B0604020202020204" pitchFamily="34" charset="0"/>
              <a:ea typeface="Arial"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Upon collection, supernatant is collected after immediate centrifugation and stored in 4 </a:t>
            </a:r>
            <a:r>
              <a:rPr lang="en-US" baseline="30000" dirty="0">
                <a:latin typeface="Arial" panose="020B0604020202020204" pitchFamily="34" charset="0"/>
                <a:ea typeface="Arial" charset="0"/>
                <a:cs typeface="Arial" panose="020B0604020202020204" pitchFamily="34" charset="0"/>
              </a:rPr>
              <a:t>0</a:t>
            </a:r>
            <a:r>
              <a:rPr lang="en-US" dirty="0">
                <a:latin typeface="Arial" panose="020B0604020202020204" pitchFamily="34" charset="0"/>
                <a:ea typeface="Arial" charset="0"/>
                <a:cs typeface="Arial" panose="020B0604020202020204" pitchFamily="34" charset="0"/>
              </a:rPr>
              <a:t>C. </a:t>
            </a:r>
          </a:p>
          <a:p>
            <a:pPr marL="457200"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Samples were forwarded for LC-MS analysis.</a:t>
            </a:r>
          </a:p>
        </p:txBody>
      </p:sp>
      <p:pic>
        <p:nvPicPr>
          <p:cNvPr id="5" name="Picture 4" descr="A close up of a test tube&#10;&#10;Description automatically generated">
            <a:extLst>
              <a:ext uri="{FF2B5EF4-FFF2-40B4-BE49-F238E27FC236}">
                <a16:creationId xmlns:a16="http://schemas.microsoft.com/office/drawing/2014/main" id="{3200CB56-E314-3370-DF20-7361B93FC8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56050" y="363612"/>
            <a:ext cx="435682" cy="1355076"/>
          </a:xfrm>
          <a:prstGeom prst="rect">
            <a:avLst/>
          </a:prstGeom>
        </p:spPr>
      </p:pic>
      <p:pic>
        <p:nvPicPr>
          <p:cNvPr id="6" name="Picture 5" descr="A row of vials with blue liquid in them&#10;&#10;Description automatically generated">
            <a:extLst>
              <a:ext uri="{FF2B5EF4-FFF2-40B4-BE49-F238E27FC236}">
                <a16:creationId xmlns:a16="http://schemas.microsoft.com/office/drawing/2014/main" id="{9C8CC142-BC60-CE1E-CCAA-B8F0F17015A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91090" y="653733"/>
            <a:ext cx="2798950" cy="1119325"/>
          </a:xfrm>
          <a:prstGeom prst="rect">
            <a:avLst/>
          </a:prstGeom>
        </p:spPr>
      </p:pic>
      <p:cxnSp>
        <p:nvCxnSpPr>
          <p:cNvPr id="7" name="Straight Arrow Connector 6">
            <a:extLst>
              <a:ext uri="{FF2B5EF4-FFF2-40B4-BE49-F238E27FC236}">
                <a16:creationId xmlns:a16="http://schemas.microsoft.com/office/drawing/2014/main" id="{32E2F7FC-837B-6271-CCF4-47362886D2FF}"/>
              </a:ext>
            </a:extLst>
          </p:cNvPr>
          <p:cNvCxnSpPr/>
          <p:nvPr/>
        </p:nvCxnSpPr>
        <p:spPr>
          <a:xfrm>
            <a:off x="7576875" y="1257537"/>
            <a:ext cx="414215"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Left Brace 7">
            <a:extLst>
              <a:ext uri="{FF2B5EF4-FFF2-40B4-BE49-F238E27FC236}">
                <a16:creationId xmlns:a16="http://schemas.microsoft.com/office/drawing/2014/main" id="{C5EAA083-6058-D766-7CC2-BC950BF19179}"/>
              </a:ext>
            </a:extLst>
          </p:cNvPr>
          <p:cNvSpPr/>
          <p:nvPr/>
        </p:nvSpPr>
        <p:spPr>
          <a:xfrm rot="16200000">
            <a:off x="8624137" y="1465713"/>
            <a:ext cx="199155" cy="8314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 name="Left Brace 8">
            <a:extLst>
              <a:ext uri="{FF2B5EF4-FFF2-40B4-BE49-F238E27FC236}">
                <a16:creationId xmlns:a16="http://schemas.microsoft.com/office/drawing/2014/main" id="{78607773-135B-4536-DBA8-0E68031B5999}"/>
              </a:ext>
            </a:extLst>
          </p:cNvPr>
          <p:cNvSpPr/>
          <p:nvPr/>
        </p:nvSpPr>
        <p:spPr>
          <a:xfrm rot="16200000">
            <a:off x="9998368" y="1465713"/>
            <a:ext cx="199155" cy="8314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0" name="TextBox 15">
            <a:extLst>
              <a:ext uri="{FF2B5EF4-FFF2-40B4-BE49-F238E27FC236}">
                <a16:creationId xmlns:a16="http://schemas.microsoft.com/office/drawing/2014/main" id="{C8FCFC3A-FBCC-0052-32A0-0D0881EC14BC}"/>
              </a:ext>
            </a:extLst>
          </p:cNvPr>
          <p:cNvSpPr txBox="1"/>
          <p:nvPr/>
        </p:nvSpPr>
        <p:spPr>
          <a:xfrm>
            <a:off x="6797605" y="1970091"/>
            <a:ext cx="1009143" cy="738664"/>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ea typeface="Arial" charset="0"/>
                <a:cs typeface="Arial" panose="020B0604020202020204" pitchFamily="34" charset="0"/>
              </a:rPr>
              <a:t>100 ppb PFAS solution</a:t>
            </a:r>
            <a:endParaRPr lang="en-US" sz="1400" dirty="0">
              <a:latin typeface="Arial" panose="020B0604020202020204" pitchFamily="34" charset="0"/>
              <a:cs typeface="Arial" panose="020B0604020202020204" pitchFamily="34" charset="0"/>
            </a:endParaRPr>
          </a:p>
        </p:txBody>
      </p:sp>
      <p:sp>
        <p:nvSpPr>
          <p:cNvPr id="11" name="TextBox 16">
            <a:extLst>
              <a:ext uri="{FF2B5EF4-FFF2-40B4-BE49-F238E27FC236}">
                <a16:creationId xmlns:a16="http://schemas.microsoft.com/office/drawing/2014/main" id="{924D8502-5C20-1EC9-115D-3F3D5698631D}"/>
              </a:ext>
            </a:extLst>
          </p:cNvPr>
          <p:cNvSpPr txBox="1"/>
          <p:nvPr/>
        </p:nvSpPr>
        <p:spPr>
          <a:xfrm>
            <a:off x="8087951" y="2000141"/>
            <a:ext cx="1271526"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cs typeface="Arial" panose="020B0604020202020204" pitchFamily="34" charset="0"/>
              </a:rPr>
              <a:t>With aerogel</a:t>
            </a:r>
          </a:p>
        </p:txBody>
      </p:sp>
      <p:sp>
        <p:nvSpPr>
          <p:cNvPr id="12" name="TextBox 17">
            <a:extLst>
              <a:ext uri="{FF2B5EF4-FFF2-40B4-BE49-F238E27FC236}">
                <a16:creationId xmlns:a16="http://schemas.microsoft.com/office/drawing/2014/main" id="{C22C2AB0-72EA-AA11-D559-E5147D4233CB}"/>
              </a:ext>
            </a:extLst>
          </p:cNvPr>
          <p:cNvSpPr txBox="1"/>
          <p:nvPr/>
        </p:nvSpPr>
        <p:spPr>
          <a:xfrm>
            <a:off x="9462182" y="2027501"/>
            <a:ext cx="1271526"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cs typeface="Arial" panose="020B0604020202020204" pitchFamily="34" charset="0"/>
              </a:rPr>
              <a:t>Control</a:t>
            </a:r>
          </a:p>
        </p:txBody>
      </p:sp>
      <p:pic>
        <p:nvPicPr>
          <p:cNvPr id="13" name="Picture 12" descr="A blue scale with small vials on top&#10;&#10;Description automatically generated">
            <a:extLst>
              <a:ext uri="{FF2B5EF4-FFF2-40B4-BE49-F238E27FC236}">
                <a16:creationId xmlns:a16="http://schemas.microsoft.com/office/drawing/2014/main" id="{13A57E8E-CDCB-DDF8-6D5C-8AD7BD4A30B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38128" y="2905096"/>
            <a:ext cx="2268611" cy="1412176"/>
          </a:xfrm>
          <a:prstGeom prst="rect">
            <a:avLst/>
          </a:prstGeom>
        </p:spPr>
      </p:pic>
      <p:cxnSp>
        <p:nvCxnSpPr>
          <p:cNvPr id="14" name="Straight Arrow Connector 13">
            <a:extLst>
              <a:ext uri="{FF2B5EF4-FFF2-40B4-BE49-F238E27FC236}">
                <a16:creationId xmlns:a16="http://schemas.microsoft.com/office/drawing/2014/main" id="{D8BC9292-29CA-1292-1904-2232E2108C87}"/>
              </a:ext>
            </a:extLst>
          </p:cNvPr>
          <p:cNvCxnSpPr>
            <a:cxnSpLocks/>
          </p:cNvCxnSpPr>
          <p:nvPr/>
        </p:nvCxnSpPr>
        <p:spPr>
          <a:xfrm>
            <a:off x="8563944" y="3147373"/>
            <a:ext cx="40783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5" name="Picture 14" descr="A close-up of a test tube&#10;&#10;Description automatically generated">
            <a:extLst>
              <a:ext uri="{FF2B5EF4-FFF2-40B4-BE49-F238E27FC236}">
                <a16:creationId xmlns:a16="http://schemas.microsoft.com/office/drawing/2014/main" id="{16839FE2-455B-F081-B1C4-ACA6FE77165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027804" y="2956893"/>
            <a:ext cx="297162" cy="630432"/>
          </a:xfrm>
          <a:prstGeom prst="rect">
            <a:avLst/>
          </a:prstGeom>
        </p:spPr>
      </p:pic>
      <p:pic>
        <p:nvPicPr>
          <p:cNvPr id="16" name="Picture 15" descr="A computer generated image of a record player&#10;&#10;Description automatically generated">
            <a:extLst>
              <a:ext uri="{FF2B5EF4-FFF2-40B4-BE49-F238E27FC236}">
                <a16:creationId xmlns:a16="http://schemas.microsoft.com/office/drawing/2014/main" id="{0F6E63D6-FAAA-E1ED-ACD6-E05E589E35F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834707" y="2924575"/>
            <a:ext cx="766214" cy="1534150"/>
          </a:xfrm>
          <a:prstGeom prst="rect">
            <a:avLst/>
          </a:prstGeom>
        </p:spPr>
      </p:pic>
      <p:cxnSp>
        <p:nvCxnSpPr>
          <p:cNvPr id="17" name="Straight Arrow Connector 16">
            <a:extLst>
              <a:ext uri="{FF2B5EF4-FFF2-40B4-BE49-F238E27FC236}">
                <a16:creationId xmlns:a16="http://schemas.microsoft.com/office/drawing/2014/main" id="{F6AD167B-5804-5E97-3F6F-01B25F95AFEF}"/>
              </a:ext>
            </a:extLst>
          </p:cNvPr>
          <p:cNvCxnSpPr>
            <a:cxnSpLocks/>
          </p:cNvCxnSpPr>
          <p:nvPr/>
        </p:nvCxnSpPr>
        <p:spPr>
          <a:xfrm>
            <a:off x="9422891" y="3147373"/>
            <a:ext cx="40783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8" name="Picture 17" descr="A close-up of a test tube and a beaker&#10;&#10;Description automatically generated">
            <a:extLst>
              <a:ext uri="{FF2B5EF4-FFF2-40B4-BE49-F238E27FC236}">
                <a16:creationId xmlns:a16="http://schemas.microsoft.com/office/drawing/2014/main" id="{60626C3B-9386-0A51-F49D-801C6C5B80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753537" y="5045281"/>
            <a:ext cx="695764" cy="1096090"/>
          </a:xfrm>
          <a:prstGeom prst="rect">
            <a:avLst/>
          </a:prstGeom>
        </p:spPr>
      </p:pic>
      <p:cxnSp>
        <p:nvCxnSpPr>
          <p:cNvPr id="19" name="Straight Arrow Connector 18">
            <a:extLst>
              <a:ext uri="{FF2B5EF4-FFF2-40B4-BE49-F238E27FC236}">
                <a16:creationId xmlns:a16="http://schemas.microsoft.com/office/drawing/2014/main" id="{6ABAC26B-9253-532C-34B8-B4F851CA8EFB}"/>
              </a:ext>
            </a:extLst>
          </p:cNvPr>
          <p:cNvCxnSpPr>
            <a:cxnSpLocks/>
          </p:cNvCxnSpPr>
          <p:nvPr/>
        </p:nvCxnSpPr>
        <p:spPr>
          <a:xfrm>
            <a:off x="7449301" y="5631471"/>
            <a:ext cx="40783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0" name="Picture 19" descr="A close-up of a test tube and a beaker&#10;&#10;Description automatically generated">
            <a:extLst>
              <a:ext uri="{FF2B5EF4-FFF2-40B4-BE49-F238E27FC236}">
                <a16:creationId xmlns:a16="http://schemas.microsoft.com/office/drawing/2014/main" id="{A72F80C0-75F2-94D7-24A7-96EB34610F2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1654"/>
          <a:stretch/>
        </p:blipFill>
        <p:spPr>
          <a:xfrm>
            <a:off x="7974788" y="5139819"/>
            <a:ext cx="695764" cy="1096090"/>
          </a:xfrm>
          <a:prstGeom prst="rect">
            <a:avLst/>
          </a:prstGeom>
        </p:spPr>
      </p:pic>
      <p:sp>
        <p:nvSpPr>
          <p:cNvPr id="21" name="TextBox 4">
            <a:extLst>
              <a:ext uri="{FF2B5EF4-FFF2-40B4-BE49-F238E27FC236}">
                <a16:creationId xmlns:a16="http://schemas.microsoft.com/office/drawing/2014/main" id="{AE4BBB9C-BA6C-738D-E22D-6D942D0092BF}"/>
              </a:ext>
            </a:extLst>
          </p:cNvPr>
          <p:cNvSpPr txBox="1"/>
          <p:nvPr/>
        </p:nvSpPr>
        <p:spPr>
          <a:xfrm>
            <a:off x="7051547" y="4316389"/>
            <a:ext cx="1510402"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ea typeface="Arial" charset="0"/>
                <a:cs typeface="Arial" panose="020B0604020202020204" pitchFamily="34" charset="0"/>
              </a:rPr>
              <a:t>Orbital shaker</a:t>
            </a:r>
            <a:endParaRPr lang="en-US" sz="1400" dirty="0">
              <a:latin typeface="Arial" panose="020B0604020202020204" pitchFamily="34" charset="0"/>
              <a:cs typeface="Arial" panose="020B0604020202020204" pitchFamily="34" charset="0"/>
            </a:endParaRPr>
          </a:p>
        </p:txBody>
      </p:sp>
      <p:sp>
        <p:nvSpPr>
          <p:cNvPr id="22" name="TextBox 9">
            <a:extLst>
              <a:ext uri="{FF2B5EF4-FFF2-40B4-BE49-F238E27FC236}">
                <a16:creationId xmlns:a16="http://schemas.microsoft.com/office/drawing/2014/main" id="{CEBF62DE-57D9-2F98-7A4F-5850BC165DC4}"/>
              </a:ext>
            </a:extLst>
          </p:cNvPr>
          <p:cNvSpPr txBox="1"/>
          <p:nvPr/>
        </p:nvSpPr>
        <p:spPr>
          <a:xfrm>
            <a:off x="9239181" y="4504842"/>
            <a:ext cx="1845379"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ea typeface="Arial" charset="0"/>
                <a:cs typeface="Arial" panose="020B0604020202020204" pitchFamily="34" charset="0"/>
              </a:rPr>
              <a:t>Centrifuge machine</a:t>
            </a:r>
            <a:endParaRPr lang="en-US" sz="1400" dirty="0">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F6456186-FE66-3D74-6D29-EAF4224A7500}"/>
              </a:ext>
            </a:extLst>
          </p:cNvPr>
          <p:cNvCxnSpPr>
            <a:cxnSpLocks/>
          </p:cNvCxnSpPr>
          <p:nvPr/>
        </p:nvCxnSpPr>
        <p:spPr>
          <a:xfrm>
            <a:off x="8693803" y="5631471"/>
            <a:ext cx="40783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18">
            <a:extLst>
              <a:ext uri="{FF2B5EF4-FFF2-40B4-BE49-F238E27FC236}">
                <a16:creationId xmlns:a16="http://schemas.microsoft.com/office/drawing/2014/main" id="{266E7FA6-A750-14F2-852E-EACDC37EFD87}"/>
              </a:ext>
            </a:extLst>
          </p:cNvPr>
          <p:cNvSpPr txBox="1"/>
          <p:nvPr/>
        </p:nvSpPr>
        <p:spPr>
          <a:xfrm>
            <a:off x="9239181" y="6186612"/>
            <a:ext cx="1845379"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ea typeface="Arial" charset="0"/>
                <a:cs typeface="Arial" panose="020B0604020202020204" pitchFamily="34" charset="0"/>
              </a:rPr>
              <a:t>LCMS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59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20CE5208-CD91-7E8E-413D-6F93C8F66CB9}"/>
              </a:ext>
            </a:extLst>
          </p:cNvPr>
          <p:cNvSpPr/>
          <p:nvPr/>
        </p:nvSpPr>
        <p:spPr>
          <a:xfrm>
            <a:off x="3480647" y="5727260"/>
            <a:ext cx="5027249" cy="882088"/>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51">
            <a:extLst>
              <a:ext uri="{FF2B5EF4-FFF2-40B4-BE49-F238E27FC236}">
                <a16:creationId xmlns:a16="http://schemas.microsoft.com/office/drawing/2014/main" id="{EDA3523B-5583-2BED-44D3-1CF4A84C99B4}"/>
              </a:ext>
            </a:extLst>
          </p:cNvPr>
          <p:cNvSpPr/>
          <p:nvPr/>
        </p:nvSpPr>
        <p:spPr>
          <a:xfrm>
            <a:off x="365051" y="77142"/>
            <a:ext cx="7066871" cy="646331"/>
          </a:xfrm>
          <a:prstGeom prst="rect">
            <a:avLst/>
          </a:prstGeom>
          <a:noFill/>
        </p:spPr>
        <p:txBody>
          <a:bodyPr wrap="none" lIns="91440" tIns="45720" rIns="91440" bIns="45720">
            <a:spAutoFit/>
          </a:bodyPr>
          <a:lstStyle/>
          <a:p>
            <a:r>
              <a:rPr lang="en-US" altLang="ja-JP" sz="3600" b="1" dirty="0">
                <a:latin typeface="Arial" panose="020B0604020202020204" pitchFamily="34" charset="0"/>
                <a:ea typeface="Arial" charset="0"/>
                <a:cs typeface="Arial" panose="020B0604020202020204" pitchFamily="34" charset="0"/>
              </a:rPr>
              <a:t>PFOA &amp; PFOS Removal in NaCl</a:t>
            </a:r>
            <a:endParaRPr lang="ja-JP" altLang="en-US" sz="3600" baseline="-25000"/>
          </a:p>
        </p:txBody>
      </p:sp>
      <p:grpSp>
        <p:nvGrpSpPr>
          <p:cNvPr id="18" name="グループ化 17">
            <a:extLst>
              <a:ext uri="{FF2B5EF4-FFF2-40B4-BE49-F238E27FC236}">
                <a16:creationId xmlns:a16="http://schemas.microsoft.com/office/drawing/2014/main" id="{8F9B57E4-1466-0683-4746-DA4B60681E48}"/>
              </a:ext>
            </a:extLst>
          </p:cNvPr>
          <p:cNvGrpSpPr/>
          <p:nvPr/>
        </p:nvGrpSpPr>
        <p:grpSpPr>
          <a:xfrm>
            <a:off x="1305729" y="1169048"/>
            <a:ext cx="5075947" cy="2966497"/>
            <a:chOff x="689044" y="1169048"/>
            <a:chExt cx="5075947" cy="2966497"/>
          </a:xfrm>
        </p:grpSpPr>
        <p:grpSp>
          <p:nvGrpSpPr>
            <p:cNvPr id="5" name="Group 1085">
              <a:extLst>
                <a:ext uri="{FF2B5EF4-FFF2-40B4-BE49-F238E27FC236}">
                  <a16:creationId xmlns:a16="http://schemas.microsoft.com/office/drawing/2014/main" id="{78D48E0B-92B0-0A70-AE32-2DE75CCCC7EC}"/>
                </a:ext>
              </a:extLst>
            </p:cNvPr>
            <p:cNvGrpSpPr/>
            <p:nvPr/>
          </p:nvGrpSpPr>
          <p:grpSpPr>
            <a:xfrm>
              <a:off x="689044" y="1169048"/>
              <a:ext cx="5075947" cy="2736647"/>
              <a:chOff x="11666078" y="35285063"/>
              <a:chExt cx="6752009" cy="4433940"/>
            </a:xfrm>
          </p:grpSpPr>
          <p:pic>
            <p:nvPicPr>
              <p:cNvPr id="9" name="Picture 46">
                <a:extLst>
                  <a:ext uri="{FF2B5EF4-FFF2-40B4-BE49-F238E27FC236}">
                    <a16:creationId xmlns:a16="http://schemas.microsoft.com/office/drawing/2014/main" id="{934DBB75-43F5-B683-169C-725D3F3B14A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666078" y="35285063"/>
                <a:ext cx="6752009" cy="4433940"/>
              </a:xfrm>
              <a:prstGeom prst="rect">
                <a:avLst/>
              </a:prstGeom>
            </p:spPr>
          </p:pic>
          <p:pic>
            <p:nvPicPr>
              <p:cNvPr id="11" name="Picture 44">
                <a:extLst>
                  <a:ext uri="{FF2B5EF4-FFF2-40B4-BE49-F238E27FC236}">
                    <a16:creationId xmlns:a16="http://schemas.microsoft.com/office/drawing/2014/main" id="{AF387BF7-53AA-0004-B5D3-7B2D21513F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09732" y="38230983"/>
                <a:ext cx="2730235" cy="1213067"/>
              </a:xfrm>
              <a:prstGeom prst="rect">
                <a:avLst/>
              </a:prstGeom>
            </p:spPr>
          </p:pic>
        </p:grpSp>
        <p:pic>
          <p:nvPicPr>
            <p:cNvPr id="12" name="図 11">
              <a:extLst>
                <a:ext uri="{FF2B5EF4-FFF2-40B4-BE49-F238E27FC236}">
                  <a16:creationId xmlns:a16="http://schemas.microsoft.com/office/drawing/2014/main" id="{BF097B28-CEF4-2F9B-C6B6-B6977CC1DDC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49728" y="1170854"/>
              <a:ext cx="402796" cy="2926800"/>
            </a:xfrm>
            <a:prstGeom prst="rect">
              <a:avLst/>
            </a:prstGeom>
          </p:spPr>
        </p:pic>
        <p:pic>
          <p:nvPicPr>
            <p:cNvPr id="13" name="Picture 44">
              <a:extLst>
                <a:ext uri="{FF2B5EF4-FFF2-40B4-BE49-F238E27FC236}">
                  <a16:creationId xmlns:a16="http://schemas.microsoft.com/office/drawing/2014/main" id="{8E318DE3-ADC9-4AF6-88C5-C0421054A1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80647" y="2817582"/>
              <a:ext cx="2052504" cy="911946"/>
            </a:xfrm>
            <a:prstGeom prst="rect">
              <a:avLst/>
            </a:prstGeom>
          </p:spPr>
        </p:pic>
        <p:pic>
          <p:nvPicPr>
            <p:cNvPr id="16" name="図 15">
              <a:extLst>
                <a:ext uri="{FF2B5EF4-FFF2-40B4-BE49-F238E27FC236}">
                  <a16:creationId xmlns:a16="http://schemas.microsoft.com/office/drawing/2014/main" id="{E01A11CE-121D-8956-9D74-24CF0229B3F6}"/>
                </a:ext>
              </a:extLst>
            </p:cNvPr>
            <p:cNvPicPr>
              <a:picLocks noChangeAspect="1"/>
            </p:cNvPicPr>
            <p:nvPr/>
          </p:nvPicPr>
          <p:blipFill>
            <a:blip r:embed="rId7" cstate="email">
              <a:extLst>
                <a:ext uri="{28A0092B-C50C-407E-A947-70E740481C1C}">
                  <a14:useLocalDpi xmlns:a14="http://schemas.microsoft.com/office/drawing/2010/main"/>
                </a:ext>
              </a:extLst>
            </a:blip>
            <a:srcRect b="-434"/>
            <a:stretch/>
          </p:blipFill>
          <p:spPr>
            <a:xfrm>
              <a:off x="2023142" y="3865942"/>
              <a:ext cx="2911367" cy="269603"/>
            </a:xfrm>
            <a:prstGeom prst="rect">
              <a:avLst/>
            </a:prstGeom>
          </p:spPr>
        </p:pic>
      </p:grpSp>
      <p:sp>
        <p:nvSpPr>
          <p:cNvPr id="21" name="テキスト ボックス 20">
            <a:extLst>
              <a:ext uri="{FF2B5EF4-FFF2-40B4-BE49-F238E27FC236}">
                <a16:creationId xmlns:a16="http://schemas.microsoft.com/office/drawing/2014/main" id="{4BF34333-5747-69B8-A2E8-B2D7E7BD04E9}"/>
              </a:ext>
            </a:extLst>
          </p:cNvPr>
          <p:cNvSpPr txBox="1"/>
          <p:nvPr/>
        </p:nvSpPr>
        <p:spPr>
          <a:xfrm>
            <a:off x="5130407" y="874672"/>
            <a:ext cx="1271337" cy="369332"/>
          </a:xfrm>
          <a:prstGeom prst="rect">
            <a:avLst/>
          </a:prstGeom>
          <a:noFill/>
        </p:spPr>
        <p:txBody>
          <a:bodyPr wrap="square">
            <a:spAutoFit/>
          </a:bodyPr>
          <a:lstStyle/>
          <a:p>
            <a:r>
              <a:rPr lang="en-US" altLang="ja-JP" b="1" dirty="0">
                <a:latin typeface="Arial" panose="020B0604020202020204" pitchFamily="34" charset="0"/>
                <a:cs typeface="Arial" panose="020B0604020202020204" pitchFamily="34" charset="0"/>
              </a:rPr>
              <a:t>t = 30 min</a:t>
            </a:r>
            <a:endParaRPr lang="ja-JP" altLang="en-US" b="1">
              <a:latin typeface="Arial" panose="020B0604020202020204" pitchFamily="34" charset="0"/>
              <a:cs typeface="Arial" panose="020B0604020202020204" pitchFamily="34" charset="0"/>
            </a:endParaRPr>
          </a:p>
        </p:txBody>
      </p:sp>
      <p:sp>
        <p:nvSpPr>
          <p:cNvPr id="3" name="テキスト ボックス 1035">
            <a:extLst>
              <a:ext uri="{FF2B5EF4-FFF2-40B4-BE49-F238E27FC236}">
                <a16:creationId xmlns:a16="http://schemas.microsoft.com/office/drawing/2014/main" id="{AEB43D81-FFB7-3CF3-5A5D-5F2E584B6C4F}"/>
              </a:ext>
            </a:extLst>
          </p:cNvPr>
          <p:cNvSpPr txBox="1"/>
          <p:nvPr/>
        </p:nvSpPr>
        <p:spPr>
          <a:xfrm rot="16200000">
            <a:off x="-288793" y="2366712"/>
            <a:ext cx="3036280" cy="338554"/>
          </a:xfrm>
          <a:prstGeom prst="rect">
            <a:avLst/>
          </a:prstGeom>
          <a:noFill/>
        </p:spPr>
        <p:txBody>
          <a:bodyPr wrap="none" rtlCol="0">
            <a:spAutoFit/>
          </a:bodyPr>
          <a:lstStyle/>
          <a:p>
            <a:r>
              <a:rPr kumimoji="1" lang="en-US" altLang="ja-JP" sz="1600" b="1" dirty="0">
                <a:latin typeface="Arial" panose="020B0604020202020204" pitchFamily="34" charset="0"/>
                <a:cs typeface="Arial" panose="020B0604020202020204" pitchFamily="34" charset="0"/>
              </a:rPr>
              <a:t>PFAS Removal Efficiency (%)</a:t>
            </a:r>
            <a:endParaRPr kumimoji="1" lang="ja-JP" altLang="en-US" sz="1600" b="1" dirty="0">
              <a:latin typeface="Arial" panose="020B0604020202020204" pitchFamily="34" charset="0"/>
              <a:cs typeface="Arial" panose="020B0604020202020204" pitchFamily="34" charset="0"/>
            </a:endParaRPr>
          </a:p>
        </p:txBody>
      </p:sp>
      <p:grpSp>
        <p:nvGrpSpPr>
          <p:cNvPr id="20" name="グループ化 19">
            <a:extLst>
              <a:ext uri="{FF2B5EF4-FFF2-40B4-BE49-F238E27FC236}">
                <a16:creationId xmlns:a16="http://schemas.microsoft.com/office/drawing/2014/main" id="{B1ADD601-2F3F-5E25-7960-5E36FE64E7B7}"/>
              </a:ext>
            </a:extLst>
          </p:cNvPr>
          <p:cNvGrpSpPr/>
          <p:nvPr/>
        </p:nvGrpSpPr>
        <p:grpSpPr>
          <a:xfrm>
            <a:off x="6851179" y="898843"/>
            <a:ext cx="4022050" cy="3405979"/>
            <a:chOff x="6234494" y="898843"/>
            <a:chExt cx="4022050" cy="3405979"/>
          </a:xfrm>
        </p:grpSpPr>
        <p:sp>
          <p:nvSpPr>
            <p:cNvPr id="7" name="テキスト ボックス 6">
              <a:extLst>
                <a:ext uri="{FF2B5EF4-FFF2-40B4-BE49-F238E27FC236}">
                  <a16:creationId xmlns:a16="http://schemas.microsoft.com/office/drawing/2014/main" id="{414163C0-1B2A-A7CF-9080-E6D7012A2B9E}"/>
                </a:ext>
              </a:extLst>
            </p:cNvPr>
            <p:cNvSpPr txBox="1"/>
            <p:nvPr/>
          </p:nvSpPr>
          <p:spPr>
            <a:xfrm rot="16200000">
              <a:off x="5380894" y="2254041"/>
              <a:ext cx="2045753" cy="338554"/>
            </a:xfrm>
            <a:prstGeom prst="rect">
              <a:avLst/>
            </a:prstGeom>
            <a:noFill/>
          </p:spPr>
          <p:txBody>
            <a:bodyPr wrap="none" rtlCol="0">
              <a:spAutoFit/>
            </a:bodyPr>
            <a:lstStyle/>
            <a:p>
              <a:r>
                <a:rPr kumimoji="1" lang="en-US" altLang="ja-JP" sz="1600" b="1" dirty="0">
                  <a:latin typeface="Arial" panose="020B0604020202020204" pitchFamily="34" charset="0"/>
                  <a:cs typeface="Arial" panose="020B0604020202020204" pitchFamily="34" charset="0"/>
                </a:rPr>
                <a:t>Zeta Potential (mV)</a:t>
              </a:r>
              <a:endParaRPr kumimoji="1" lang="ja-JP" altLang="en-US" sz="1600" b="1"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DD2D1E6B-8C25-4228-BFC0-2A9F88DD72FD}"/>
                </a:ext>
              </a:extLst>
            </p:cNvPr>
            <p:cNvSpPr txBox="1"/>
            <p:nvPr/>
          </p:nvSpPr>
          <p:spPr>
            <a:xfrm>
              <a:off x="7257493" y="3966268"/>
              <a:ext cx="2638864" cy="338554"/>
            </a:xfrm>
            <a:prstGeom prst="rect">
              <a:avLst/>
            </a:prstGeom>
            <a:noFill/>
          </p:spPr>
          <p:txBody>
            <a:bodyPr wrap="none" rtlCol="0">
              <a:spAutoFit/>
            </a:bodyPr>
            <a:lstStyle/>
            <a:p>
              <a:r>
                <a:rPr kumimoji="1" lang="en-US" altLang="ja-JP" sz="1600" b="1" dirty="0">
                  <a:latin typeface="Arial" panose="020B0604020202020204" pitchFamily="34" charset="0"/>
                  <a:cs typeface="Arial" panose="020B0604020202020204" pitchFamily="34" charset="0"/>
                </a:rPr>
                <a:t>Ionic Strength (mM </a:t>
              </a:r>
              <a:r>
                <a:rPr lang="en-US" altLang="ja-JP" sz="1600" b="1" dirty="0">
                  <a:latin typeface="Arial" panose="020B0604020202020204" pitchFamily="34" charset="0"/>
                  <a:cs typeface="Arial" panose="020B0604020202020204" pitchFamily="34" charset="0"/>
                </a:rPr>
                <a:t>Na</a:t>
              </a:r>
              <a:r>
                <a:rPr kumimoji="1" lang="en-US" altLang="ja-JP" sz="1600" b="1" dirty="0">
                  <a:latin typeface="Arial" panose="020B0604020202020204" pitchFamily="34" charset="0"/>
                  <a:cs typeface="Arial" panose="020B0604020202020204" pitchFamily="34" charset="0"/>
                </a:rPr>
                <a:t>Cl)</a:t>
              </a:r>
              <a:endParaRPr kumimoji="1" lang="ja-JP" altLang="en-US" sz="1600" b="1">
                <a:latin typeface="Arial" panose="020B0604020202020204" pitchFamily="34" charset="0"/>
                <a:cs typeface="Arial" panose="020B0604020202020204" pitchFamily="34" charset="0"/>
              </a:endParaRPr>
            </a:p>
          </p:txBody>
        </p:sp>
        <p:pic>
          <p:nvPicPr>
            <p:cNvPr id="15" name="図 14" descr="グラフ, 散布図&#10;&#10;自動的に生成された説明">
              <a:extLst>
                <a:ext uri="{FF2B5EF4-FFF2-40B4-BE49-F238E27FC236}">
                  <a16:creationId xmlns:a16="http://schemas.microsoft.com/office/drawing/2014/main" id="{7223F38D-9C37-62A5-897A-FBAA9E6D412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635610" y="898843"/>
              <a:ext cx="3620934" cy="3048952"/>
            </a:xfrm>
            <a:prstGeom prst="rect">
              <a:avLst/>
            </a:prstGeom>
          </p:spPr>
        </p:pic>
      </p:grpSp>
      <p:sp>
        <p:nvSpPr>
          <p:cNvPr id="23" name="TextBox 59">
            <a:extLst>
              <a:ext uri="{FF2B5EF4-FFF2-40B4-BE49-F238E27FC236}">
                <a16:creationId xmlns:a16="http://schemas.microsoft.com/office/drawing/2014/main" id="{9383AEDA-E30A-9841-0287-CDCC047DA66F}"/>
              </a:ext>
            </a:extLst>
          </p:cNvPr>
          <p:cNvSpPr txBox="1"/>
          <p:nvPr/>
        </p:nvSpPr>
        <p:spPr>
          <a:xfrm>
            <a:off x="1231976" y="4299241"/>
            <a:ext cx="9728049" cy="1323439"/>
          </a:xfrm>
          <a:prstGeom prst="rect">
            <a:avLst/>
          </a:prstGeom>
          <a:noFill/>
        </p:spPr>
        <p:txBody>
          <a:bodyPr wrap="square" rtlCol="0">
            <a:spAutoFit/>
          </a:bodyPr>
          <a:lstStyle/>
          <a:p>
            <a:pPr marL="457200" indent="-457200">
              <a:buFont typeface="Arial" panose="020B0604020202020204" pitchFamily="34" charset="0"/>
              <a:buChar char="•"/>
            </a:pPr>
            <a:r>
              <a:rPr lang="en-US" altLang="ja-JP" sz="2000" dirty="0">
                <a:solidFill>
                  <a:schemeClr val="accent1">
                    <a:lumMod val="75000"/>
                  </a:schemeClr>
                </a:solidFill>
                <a:latin typeface="Arial" panose="020B0604020202020204" pitchFamily="34" charset="0"/>
                <a:cs typeface="Arial" panose="020B0604020202020204" pitchFamily="34" charset="0"/>
              </a:rPr>
              <a:t>Very fast removal noticed for all conditions for both PFAS compounds</a:t>
            </a:r>
          </a:p>
          <a:p>
            <a:pPr marL="457200" indent="-457200">
              <a:buFont typeface="Arial" panose="020B0604020202020204" pitchFamily="34" charset="0"/>
              <a:buChar char="•"/>
            </a:pPr>
            <a:r>
              <a:rPr lang="en-US" altLang="ja-JP" sz="2000" dirty="0">
                <a:solidFill>
                  <a:schemeClr val="accent1">
                    <a:lumMod val="75000"/>
                  </a:schemeClr>
                </a:solidFill>
                <a:latin typeface="Arial" panose="020B0604020202020204" pitchFamily="34" charset="0"/>
                <a:cs typeface="Arial" panose="020B0604020202020204" pitchFamily="34" charset="0"/>
              </a:rPr>
              <a:t>PFOS with sulfonic acid group were removed more due to increased hydrophobicity compared to PFOA with carboxylic acid group </a:t>
            </a:r>
          </a:p>
          <a:p>
            <a:pPr marL="457200" indent="-457200">
              <a:buFont typeface="Arial" panose="020B0604020202020204" pitchFamily="34" charset="0"/>
              <a:buChar char="•"/>
            </a:pPr>
            <a:r>
              <a:rPr lang="en-US" sz="2000" dirty="0">
                <a:solidFill>
                  <a:schemeClr val="accent1">
                    <a:lumMod val="75000"/>
                  </a:schemeClr>
                </a:solidFill>
                <a:latin typeface="Arial" panose="020B0604020202020204" pitchFamily="34" charset="0"/>
                <a:cs typeface="Arial" panose="020B0604020202020204" pitchFamily="34" charset="0"/>
              </a:rPr>
              <a:t>In presence of NaCl, removal is consistent with zeta potential value of aerogels</a:t>
            </a:r>
          </a:p>
        </p:txBody>
      </p:sp>
      <p:cxnSp>
        <p:nvCxnSpPr>
          <p:cNvPr id="32" name="Straight Arrow Connector 61">
            <a:extLst>
              <a:ext uri="{FF2B5EF4-FFF2-40B4-BE49-F238E27FC236}">
                <a16:creationId xmlns:a16="http://schemas.microsoft.com/office/drawing/2014/main" id="{C29B99FC-F2CC-5AA0-E5D4-F70AFEDF27F8}"/>
              </a:ext>
            </a:extLst>
          </p:cNvPr>
          <p:cNvCxnSpPr>
            <a:cxnSpLocks/>
          </p:cNvCxnSpPr>
          <p:nvPr/>
        </p:nvCxnSpPr>
        <p:spPr>
          <a:xfrm flipV="1">
            <a:off x="6485854" y="5727260"/>
            <a:ext cx="0" cy="393390"/>
          </a:xfrm>
          <a:prstGeom prst="straightConnector1">
            <a:avLst/>
          </a:prstGeom>
          <a:ln w="76200">
            <a:solidFill>
              <a:srgbClr val="CB2133"/>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79">
            <a:extLst>
              <a:ext uri="{FF2B5EF4-FFF2-40B4-BE49-F238E27FC236}">
                <a16:creationId xmlns:a16="http://schemas.microsoft.com/office/drawing/2014/main" id="{9C07B66B-F35B-8E95-AA4E-244C3ABAE108}"/>
              </a:ext>
            </a:extLst>
          </p:cNvPr>
          <p:cNvSpPr txBox="1"/>
          <p:nvPr/>
        </p:nvSpPr>
        <p:spPr>
          <a:xfrm>
            <a:off x="6891585" y="5966163"/>
            <a:ext cx="1879697" cy="578137"/>
          </a:xfrm>
          <a:prstGeom prst="rect">
            <a:avLst/>
          </a:prstGeom>
          <a:noFill/>
        </p:spPr>
        <p:txBody>
          <a:bodyPr wrap="square" rtlCol="0">
            <a:spAutoFit/>
          </a:bodyPr>
          <a:lstStyle/>
          <a:p>
            <a:r>
              <a:rPr lang="en-US" sz="2000" dirty="0">
                <a:solidFill>
                  <a:schemeClr val="accent1">
                    <a:lumMod val="75000"/>
                  </a:schemeClr>
                </a:solidFill>
                <a:latin typeface="Arial" panose="020B0604020202020204" pitchFamily="34" charset="0"/>
                <a:cs typeface="Arial" panose="020B0604020202020204" pitchFamily="34" charset="0"/>
              </a:rPr>
              <a:t>Removal</a:t>
            </a:r>
          </a:p>
        </p:txBody>
      </p:sp>
      <p:cxnSp>
        <p:nvCxnSpPr>
          <p:cNvPr id="34" name="Straight Arrow Connector 1099">
            <a:extLst>
              <a:ext uri="{FF2B5EF4-FFF2-40B4-BE49-F238E27FC236}">
                <a16:creationId xmlns:a16="http://schemas.microsoft.com/office/drawing/2014/main" id="{8D476FBF-15F3-8925-2496-E476D2A2732C}"/>
              </a:ext>
            </a:extLst>
          </p:cNvPr>
          <p:cNvCxnSpPr>
            <a:cxnSpLocks/>
          </p:cNvCxnSpPr>
          <p:nvPr/>
        </p:nvCxnSpPr>
        <p:spPr>
          <a:xfrm>
            <a:off x="8177308" y="5894519"/>
            <a:ext cx="0" cy="631967"/>
          </a:xfrm>
          <a:prstGeom prst="straightConnector1">
            <a:avLst/>
          </a:prstGeom>
          <a:ln w="76200">
            <a:solidFill>
              <a:srgbClr val="CB2133"/>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59">
            <a:extLst>
              <a:ext uri="{FF2B5EF4-FFF2-40B4-BE49-F238E27FC236}">
                <a16:creationId xmlns:a16="http://schemas.microsoft.com/office/drawing/2014/main" id="{D7B1FAEC-89F8-ADFA-7BBF-A1B205CC42D1}"/>
              </a:ext>
            </a:extLst>
          </p:cNvPr>
          <p:cNvSpPr txBox="1"/>
          <p:nvPr/>
        </p:nvSpPr>
        <p:spPr>
          <a:xfrm>
            <a:off x="3496779" y="5803350"/>
            <a:ext cx="4193887" cy="682740"/>
          </a:xfrm>
          <a:prstGeom prst="rect">
            <a:avLst/>
          </a:prstGeom>
          <a:noFill/>
        </p:spPr>
        <p:txBody>
          <a:bodyPr wrap="square" rtlCol="0">
            <a:spAutoFit/>
          </a:bodyPr>
          <a:lstStyle/>
          <a:p>
            <a:r>
              <a:rPr lang="en-US" altLang="ja-JP" sz="2000" dirty="0">
                <a:solidFill>
                  <a:schemeClr val="accent1">
                    <a:lumMod val="75000"/>
                  </a:schemeClr>
                </a:solidFill>
                <a:latin typeface="Arial" panose="020B0604020202020204" pitchFamily="34" charset="0"/>
                <a:cs typeface="Arial" panose="020B0604020202020204" pitchFamily="34" charset="0"/>
              </a:rPr>
              <a:t>Concentration of NaCl</a:t>
            </a:r>
          </a:p>
          <a:p>
            <a:r>
              <a:rPr lang="en-US" altLang="ja-JP" sz="2000" dirty="0">
                <a:solidFill>
                  <a:schemeClr val="accent1">
                    <a:lumMod val="75000"/>
                  </a:schemeClr>
                </a:solidFill>
                <a:latin typeface="Arial" panose="020B0604020202020204" pitchFamily="34" charset="0"/>
                <a:cs typeface="Arial" panose="020B0604020202020204" pitchFamily="34" charset="0"/>
              </a:rPr>
              <a:t>Zeta potential of aerogel</a:t>
            </a:r>
          </a:p>
        </p:txBody>
      </p:sp>
      <p:cxnSp>
        <p:nvCxnSpPr>
          <p:cNvPr id="36" name="Straight Arrow Connector 61">
            <a:extLst>
              <a:ext uri="{FF2B5EF4-FFF2-40B4-BE49-F238E27FC236}">
                <a16:creationId xmlns:a16="http://schemas.microsoft.com/office/drawing/2014/main" id="{494C4A47-9644-8049-A763-351F7772CDEB}"/>
              </a:ext>
            </a:extLst>
          </p:cNvPr>
          <p:cNvCxnSpPr>
            <a:cxnSpLocks/>
          </p:cNvCxnSpPr>
          <p:nvPr/>
        </p:nvCxnSpPr>
        <p:spPr>
          <a:xfrm>
            <a:off x="6485854" y="6215958"/>
            <a:ext cx="0" cy="393390"/>
          </a:xfrm>
          <a:prstGeom prst="straightConnector1">
            <a:avLst/>
          </a:prstGeom>
          <a:ln w="76200">
            <a:solidFill>
              <a:srgbClr val="CB2133"/>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A7968A1-EBDF-E64A-B676-B13BB2F4D950}"/>
              </a:ext>
            </a:extLst>
          </p:cNvPr>
          <p:cNvSpPr>
            <a:spLocks noGrp="1"/>
          </p:cNvSpPr>
          <p:nvPr>
            <p:ph type="sldNum" sz="quarter" idx="12"/>
          </p:nvPr>
        </p:nvSpPr>
        <p:spPr/>
        <p:txBody>
          <a:bodyPr/>
          <a:lstStyle/>
          <a:p>
            <a:fld id="{C3310EAD-DE35-B04D-8F01-AAA32A78DD1E}" type="slidenum">
              <a:rPr kumimoji="1" lang="ja-JP" altLang="en-US" smtClean="0"/>
              <a:t>9</a:t>
            </a:fld>
            <a:endParaRPr kumimoji="1" lang="ja-JP" altLang="en-US"/>
          </a:p>
        </p:txBody>
      </p:sp>
    </p:spTree>
    <p:extLst>
      <p:ext uri="{BB962C8B-B14F-4D97-AF65-F5344CB8AC3E}">
        <p14:creationId xmlns:p14="http://schemas.microsoft.com/office/powerpoint/2010/main" val="22824449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8871</TotalTime>
  <Words>1649</Words>
  <Application>Microsoft Office PowerPoint</Application>
  <PresentationFormat>Widescreen</PresentationFormat>
  <Paragraphs>169</Paragraphs>
  <Slides>12</Slides>
  <Notes>12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游ゴシック</vt:lpstr>
      <vt:lpstr>游ゴシック Light</vt:lpstr>
      <vt:lpstr>Arial</vt:lpstr>
      <vt:lpstr>Gotham Light</vt:lpstr>
      <vt:lpstr>Helvetica Neue</vt:lpstr>
      <vt:lpstr>Times New Roman</vt:lpstr>
      <vt:lpstr>-webkit-standard</vt:lpstr>
      <vt:lpstr>Office テーマ</vt:lpstr>
      <vt:lpstr>NNCI REU Convocation 2025  Effect of Salt Concentration on the PFAS Removal by 3D Printed Graphene-Polymer Aerogels  Kana Fukazawa1,2, Zaki Alam Pushan1, Nirupam Aich1   1Department of Civil and Environmental Engineering, University of Nebraska- Lincoln, Lincoln, NE, USA 2Graduate School of Chemical Science and Engineering, Hokkaido University   Date: 4 August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NNCI REU Convocation 2025  Effect of Salt Concentration on the PFAS Removal by 3D Printed Graphene-Polymer Aerogels  Kana Fukazawa1,2, Zaki Alam Pushan1, Nirupam Aich1   1Department of Civil and Environmental Engineering, University of Nebraska- Lincoln, Lincoln, NE, USA 2Graduate School of Chemical Science and Engineering, Hokkaido University   Date: 4 August 2025 </dc:title>
  <dc:creator>深澤　香奈</dc:creator>
  <cp:lastModifiedBy>Jenna Huttenmaier</cp:lastModifiedBy>
  <cp:revision>41</cp:revision>
  <dcterms:created xsi:type="dcterms:W3CDTF">2025-07-17T14:21:45Z</dcterms:created>
  <dcterms:modified xsi:type="dcterms:W3CDTF">2025-07-25T14:47:45Z</dcterms:modified>
</cp:coreProperties>
</file>