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3_C3928E3C.xml" ContentType="application/vnd.ms-powerpoint.comments+xml"/>
  <Override PartName="/ppt/comments/modernComment_117_14333060.xml" ContentType="application/vnd.ms-powerpoint.comments+xml"/>
  <Override PartName="/ppt/comments/modernComment_11D_D626C244.xml" ContentType="application/vnd.ms-powerpoint.comments+xml"/>
  <Override PartName="/ppt/comments/modernComment_121_36CB27B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8" r:id="rId5"/>
    <p:sldId id="275" r:id="rId6"/>
    <p:sldId id="283" r:id="rId7"/>
    <p:sldId id="279" r:id="rId8"/>
    <p:sldId id="274" r:id="rId9"/>
    <p:sldId id="285" r:id="rId10"/>
    <p:sldId id="300" r:id="rId11"/>
    <p:sldId id="298" r:id="rId12"/>
    <p:sldId id="311" r:id="rId13"/>
    <p:sldId id="297" r:id="rId14"/>
    <p:sldId id="286" r:id="rId15"/>
    <p:sldId id="287" r:id="rId16"/>
    <p:sldId id="288" r:id="rId17"/>
    <p:sldId id="302" r:id="rId18"/>
    <p:sldId id="303" r:id="rId19"/>
    <p:sldId id="289" r:id="rId20"/>
    <p:sldId id="290" r:id="rId21"/>
    <p:sldId id="291" r:id="rId22"/>
    <p:sldId id="296" r:id="rId23"/>
    <p:sldId id="294" r:id="rId24"/>
    <p:sldId id="305" r:id="rId25"/>
    <p:sldId id="307" r:id="rId26"/>
    <p:sldId id="306" r:id="rId27"/>
    <p:sldId id="308" r:id="rId28"/>
    <p:sldId id="309" r:id="rId29"/>
    <p:sldId id="310" r:id="rId30"/>
    <p:sldId id="278"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994101-9092-6227-DA99-2EA0865240FA}" name="Lingley, Andrew" initials="LA" userId="S::k32t892@msu.montana.edu::f5ebdb06-93d3-4a4a-b9ae-cbf2a335a0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2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B0345-57A9-2771-F89A-3D77FB87F4A7}" v="17" dt="2025-07-30T18:06:21.511"/>
    <p1510:client id="{A41AA43D-9BA3-2332-73A0-B56DC9D0B258}" v="130" dt="2025-07-28T19:49:00.554"/>
    <p1510:client id="{E7D0C57D-45D9-7561-D15D-3B360B618FDE}" v="428" dt="2025-07-30T06:05:46.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3_C3928E3C.xml><?xml version="1.0" encoding="utf-8"?>
<p188:cmLst xmlns:a="http://schemas.openxmlformats.org/drawingml/2006/main" xmlns:r="http://schemas.openxmlformats.org/officeDocument/2006/relationships" xmlns:p188="http://schemas.microsoft.com/office/powerpoint/2018/8/main">
  <p188:cm id="{B4A03F67-D341-4F3F-A539-45C933275E82}" authorId="{24994101-9092-6227-DA99-2EA0865240FA}" created="2025-07-28T19:26:09.352">
    <ac:txMkLst xmlns:ac="http://schemas.microsoft.com/office/drawing/2013/main/command">
      <pc:docMk xmlns:pc="http://schemas.microsoft.com/office/powerpoint/2013/main/command"/>
      <pc:sldMk xmlns:pc="http://schemas.microsoft.com/office/powerpoint/2013/main/command" cId="3281161788" sldId="275"/>
      <ac:spMk id="3" creationId="{9EF9013F-A134-4016-87F5-0169EFFF26D0}"/>
      <ac:txMk cp="85" len="80">
        <ac:context len="647" hash="1866013036"/>
      </ac:txMk>
    </ac:txMkLst>
    <p188:pos x="4258849" y="1356986"/>
    <p188:txBody>
      <a:bodyPr/>
      <a:lstStyle/>
      <a:p>
        <a:r>
          <a:rPr lang="en-US"/>
          <a:t>Might add something about updating MEMS graduate level class.</a:t>
        </a:r>
      </a:p>
    </p188:txBody>
  </p188:cm>
  <p188:cm id="{A9E4AA74-78F6-4167-A2D1-AF64C02C9F21}" authorId="{24994101-9092-6227-DA99-2EA0865240FA}" created="2025-07-28T19:26:27.806">
    <ac:txMkLst xmlns:ac="http://schemas.microsoft.com/office/drawing/2013/main/command">
      <pc:docMk xmlns:pc="http://schemas.microsoft.com/office/powerpoint/2013/main/command"/>
      <pc:sldMk xmlns:pc="http://schemas.microsoft.com/office/powerpoint/2013/main/command" cId="3281161788" sldId="275"/>
      <ac:spMk id="3" creationId="{9EF9013F-A134-4016-87F5-0169EFFF26D0}"/>
      <ac:txMk cp="336" len="11">
        <ac:context len="647" hash="1866013036"/>
      </ac:txMk>
    </ac:txMkLst>
    <p188:pos x="3434219" y="2077232"/>
    <p188:txBody>
      <a:bodyPr/>
      <a:lstStyle/>
      <a:p>
        <a:r>
          <a:rPr lang="en-US"/>
          <a:t>mechanical?</a:t>
        </a:r>
      </a:p>
    </p188:txBody>
  </p188:cm>
  <p188:cm id="{E3073929-EC8A-4BD3-8F83-DC47AFA86FF3}" authorId="{24994101-9092-6227-DA99-2EA0865240FA}" created="2025-07-28T19:27:41.621">
    <ac:deMkLst xmlns:ac="http://schemas.microsoft.com/office/drawing/2013/main/command">
      <pc:docMk xmlns:pc="http://schemas.microsoft.com/office/powerpoint/2013/main/command"/>
      <pc:sldMk xmlns:pc="http://schemas.microsoft.com/office/powerpoint/2013/main/command" cId="3281161788" sldId="275"/>
      <ac:spMk id="3" creationId="{9EF9013F-A134-4016-87F5-0169EFFF26D0}"/>
    </ac:deMkLst>
    <p188:txBody>
      <a:bodyPr/>
      <a:lstStyle/>
      <a:p>
        <a:r>
          <a:rPr lang="en-US"/>
          <a:t>Consider rephrasing something like, "change response due to external influence (sensor) or move as a result of input (actuator)". That's bad, but you get the idea.</a:t>
        </a:r>
      </a:p>
    </p188:txBody>
  </p188:cm>
</p188:cmLst>
</file>

<file path=ppt/comments/modernComment_117_14333060.xml><?xml version="1.0" encoding="utf-8"?>
<p188:cmLst xmlns:a="http://schemas.openxmlformats.org/drawingml/2006/main" xmlns:r="http://schemas.openxmlformats.org/officeDocument/2006/relationships" xmlns:p188="http://schemas.microsoft.com/office/powerpoint/2018/8/main">
  <p188:cm id="{F6F7A96D-DB03-4279-97EF-152CDFF59E55}" authorId="{24994101-9092-6227-DA99-2EA0865240FA}" created="2025-07-28T19:29:09.515">
    <ac:txMkLst xmlns:ac="http://schemas.microsoft.com/office/drawing/2013/main/command">
      <pc:docMk xmlns:pc="http://schemas.microsoft.com/office/powerpoint/2013/main/command"/>
      <pc:sldMk xmlns:pc="http://schemas.microsoft.com/office/powerpoint/2013/main/command" cId="338899040" sldId="279"/>
      <ac:spMk id="3" creationId="{67ECF779-552A-BF3D-9298-B8A3BE69532E}"/>
      <ac:txMk cp="25">
        <ac:context len="523" hash="3288551828"/>
      </ac:txMk>
    </ac:txMkLst>
    <p188:pos x="4707698" y="219205"/>
    <p188:txBody>
      <a:bodyPr/>
      <a:lstStyle/>
      <a:p>
        <a:r>
          <a:rPr lang="en-US"/>
          <a:t>doesn't need to be square?</a:t>
        </a:r>
      </a:p>
    </p188:txBody>
  </p188:cm>
  <p188:cm id="{4F416803-CE57-473F-9BF9-B312CF8222A3}" authorId="{24994101-9092-6227-DA99-2EA0865240FA}" created="2025-07-28T19:30:10.063">
    <ac:txMkLst xmlns:ac="http://schemas.microsoft.com/office/drawing/2013/main/command">
      <pc:docMk xmlns:pc="http://schemas.microsoft.com/office/powerpoint/2013/main/command"/>
      <pc:sldMk xmlns:pc="http://schemas.microsoft.com/office/powerpoint/2013/main/command" cId="338899040" sldId="279"/>
      <ac:spMk id="3" creationId="{67ECF779-552A-BF3D-9298-B8A3BE69532E}"/>
      <ac:txMk cp="0" len="91">
        <ac:context len="523" hash="3288551828"/>
      </ac:txMk>
    </ac:txMkLst>
    <p188:pos x="5354876" y="594986"/>
    <p188:txBody>
      <a:bodyPr/>
      <a:lstStyle/>
      <a:p>
        <a:r>
          <a:rPr lang="en-US"/>
          <a:t>Consider active instead of passive voice generally. Avoid "is achieved" type phrasing</a:t>
        </a:r>
      </a:p>
    </p188:txBody>
  </p188:cm>
</p188:cmLst>
</file>

<file path=ppt/comments/modernComment_11D_D626C244.xml><?xml version="1.0" encoding="utf-8"?>
<p188:cmLst xmlns:a="http://schemas.openxmlformats.org/drawingml/2006/main" xmlns:r="http://schemas.openxmlformats.org/officeDocument/2006/relationships" xmlns:p188="http://schemas.microsoft.com/office/powerpoint/2018/8/main">
  <p188:cm id="{8B1CE090-D739-4623-B3BD-A7F87F1DF93E}" authorId="{24994101-9092-6227-DA99-2EA0865240FA}" created="2025-07-28T19:32:20.818">
    <ac:txMkLst xmlns:ac="http://schemas.microsoft.com/office/drawing/2013/main/command">
      <pc:docMk xmlns:pc="http://schemas.microsoft.com/office/powerpoint/2013/main/command"/>
      <pc:sldMk xmlns:pc="http://schemas.microsoft.com/office/powerpoint/2013/main/command" cId="3592864324" sldId="285"/>
      <ac:spMk id="12" creationId="{864F573E-6527-64CE-3EFD-CBEE9773F09D}"/>
      <ac:txMk cp="0" len="15">
        <ac:context len="16" hash="1622094267"/>
      </ac:txMk>
    </ac:txMkLst>
    <p188:pos x="1951972" y="292273"/>
    <p188:txBody>
      <a:bodyPr/>
      <a:lstStyle/>
      <a:p>
        <a:r>
          <a:rPr lang="en-US"/>
          <a:t>Typically audiences don't care brand names of things</a:t>
        </a:r>
      </a:p>
    </p188:txBody>
  </p188:cm>
</p188:cmLst>
</file>

<file path=ppt/comments/modernComment_121_36CB27B1.xml><?xml version="1.0" encoding="utf-8"?>
<p188:cmLst xmlns:a="http://schemas.openxmlformats.org/drawingml/2006/main" xmlns:r="http://schemas.openxmlformats.org/officeDocument/2006/relationships" xmlns:p188="http://schemas.microsoft.com/office/powerpoint/2018/8/main">
  <p188:cm id="{19E7DB1C-CA41-4294-9FC0-F76DCE77CBAF}" authorId="{24994101-9092-6227-DA99-2EA0865240FA}" created="2025-07-28T19:35:55.215">
    <ac:txMkLst xmlns:ac="http://schemas.microsoft.com/office/drawing/2013/main/command">
      <pc:docMk xmlns:pc="http://schemas.microsoft.com/office/powerpoint/2013/main/command"/>
      <pc:sldMk xmlns:pc="http://schemas.microsoft.com/office/powerpoint/2013/main/command" cId="919283633" sldId="289"/>
      <ac:spMk id="6" creationId="{4D8A957D-732A-B831-32A5-DAFF36ADDED6}"/>
      <ac:txMk cp="0" len="43">
        <ac:context len="44" hash="3987451151"/>
      </ac:txMk>
    </ac:txMkLst>
    <p188:pos x="7609561" y="281835"/>
    <p188:txBody>
      <a:bodyPr/>
      <a:lstStyle/>
      <a:p>
        <a:r>
          <a:rPr lang="en-US"/>
          <a:t>Maybe break this into two slides?</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BD96-5DD5-A543-B6D0-FB6BE3622E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048417-31B7-DD48-A727-1234A30ED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809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8E81-5D1B-0444-91F6-E4E23EA26C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30B72-CEFE-CF42-9325-3897295752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3D6BDA7-C017-1F05-342B-3E5FDACFB146}"/>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92395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B1984-2203-BC40-B618-FDDC0A9BEC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30976-1D29-7E4A-88AE-77008DE63A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3C5FB5B-966A-7D83-8177-B421160366E3}"/>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341505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B1358-D3CE-5E4D-B5D1-DAFF6294E4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897EF1-BB43-5046-8593-2D9EC3E47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6AF496-4653-9F4A-A24E-68787D4274D9}"/>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45784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7BB4-CDCD-B841-9338-259C27EC78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BFEB28-0EDC-CF47-B98F-D3B69B015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933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B34CC-1B1E-4C42-981F-C8F40A4329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D6B6F7-1371-9A4F-A1B3-4785792ED9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72C9B-A4FD-8440-9594-8EE3F4A065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4C81C50-FE9D-6E40-A798-94BAFB1FB3B5}"/>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28379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2F2F-2C99-5148-BB76-C085DA21DD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2777A5F-4422-3646-A309-9D1E8E99A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00CEDA-0547-C546-A3FD-961408C20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38D53C-D9F7-6B43-B4A2-EA0307EAA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88F29-B3B9-DF46-8B2E-4BB57FBE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C4B2327-6726-B184-1C6D-370903E8F739}"/>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139315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0576-0DC9-DE4A-BEC9-027BAFF93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43B9386-3CDB-55BB-A0A2-D46A7EB1BD29}"/>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125722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424C782-2487-4DC5-4E9B-A3F9FC04B3B1}"/>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220334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B64B-8D1A-8D41-96DC-4B4D3620BD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F0D885-220B-7B41-A32F-FB6371F43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19CC36-AB1C-A643-98E5-DADBCCBAD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B71348D-8203-8DBB-7175-F1022D349E0B}"/>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4090554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C4AA-71FA-C348-B354-15FD73F79C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3A876-98D6-F647-87D3-8ED3762F9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2B485B9-8958-954C-AA55-FD9E8779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A04ABC55-0672-E698-FD44-5D7B143226F3}"/>
              </a:ext>
            </a:extLst>
          </p:cNvPr>
          <p:cNvSpPr>
            <a:spLocks noGrp="1"/>
          </p:cNvSpPr>
          <p:nvPr>
            <p:ph type="sldNum" sz="quarter" idx="12"/>
          </p:nvPr>
        </p:nvSpPr>
        <p:spPr>
          <a:xfrm>
            <a:off x="4724400" y="6310312"/>
            <a:ext cx="2743200" cy="365125"/>
          </a:xfrm>
        </p:spPr>
        <p:txBody>
          <a:bodyPr/>
          <a:lstStyle>
            <a:lvl1pPr algn="ctr">
              <a:defRPr sz="1600">
                <a:solidFill>
                  <a:schemeClr val="bg1">
                    <a:lumMod val="95000"/>
                  </a:schemeClr>
                </a:solidFill>
              </a:defRPr>
            </a:lvl1pPr>
          </a:lstStyle>
          <a:p>
            <a:fld id="{541F84CB-2621-0045-B30F-22109BF07890}" type="slidenum">
              <a:rPr lang="en-US" smtClean="0"/>
              <a:pPr/>
              <a:t>‹#›</a:t>
            </a:fld>
            <a:endParaRPr lang="en-US"/>
          </a:p>
        </p:txBody>
      </p:sp>
    </p:spTree>
    <p:extLst>
      <p:ext uri="{BB962C8B-B14F-4D97-AF65-F5344CB8AC3E}">
        <p14:creationId xmlns:p14="http://schemas.microsoft.com/office/powerpoint/2010/main" val="25400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D71B4F-3E2A-4C48-BE26-627C28C0B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28953-A92E-A44E-B1F6-F9072B8DC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A3B0F-FFEE-B74C-ABBC-BCE4751F31F7}" type="datetimeFigureOut">
              <a:rPr lang="en-US" smtClean="0"/>
              <a:t>7/30/2025</a:t>
            </a:fld>
            <a:endParaRPr lang="en-US"/>
          </a:p>
        </p:txBody>
      </p:sp>
      <p:sp>
        <p:nvSpPr>
          <p:cNvPr id="5" name="Footer Placeholder 4">
            <a:extLst>
              <a:ext uri="{FF2B5EF4-FFF2-40B4-BE49-F238E27FC236}">
                <a16:creationId xmlns:a16="http://schemas.microsoft.com/office/drawing/2014/main" id="{E9401097-5C2A-594B-ACFA-FD2C946FB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B35E8D-216B-3140-B0E8-B69F1B0413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F84CB-2621-0045-B30F-22109BF07890}" type="slidenum">
              <a:rPr lang="en-US" smtClean="0"/>
              <a:t>‹#›</a:t>
            </a:fld>
            <a:endParaRPr lang="en-US"/>
          </a:p>
        </p:txBody>
      </p:sp>
      <p:sp>
        <p:nvSpPr>
          <p:cNvPr id="7" name="Rectangle 6">
            <a:extLst>
              <a:ext uri="{FF2B5EF4-FFF2-40B4-BE49-F238E27FC236}">
                <a16:creationId xmlns:a16="http://schemas.microsoft.com/office/drawing/2014/main" id="{AED5AD2C-CD67-5E49-AEBA-E909467048DB}"/>
              </a:ext>
            </a:extLst>
          </p:cNvPr>
          <p:cNvSpPr/>
          <p:nvPr userDrawn="1"/>
        </p:nvSpPr>
        <p:spPr>
          <a:xfrm>
            <a:off x="0" y="5958018"/>
            <a:ext cx="12191999" cy="908756"/>
          </a:xfrm>
          <a:prstGeom prst="rect">
            <a:avLst/>
          </a:prstGeom>
          <a:solidFill>
            <a:srgbClr val="0D2C6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4" name="Picture 13">
            <a:extLst>
              <a:ext uri="{FF2B5EF4-FFF2-40B4-BE49-F238E27FC236}">
                <a16:creationId xmlns:a16="http://schemas.microsoft.com/office/drawing/2014/main" id="{3AEE4CC7-3DC8-AC49-985D-0B735D174F3F}"/>
              </a:ext>
            </a:extLst>
          </p:cNvPr>
          <p:cNvPicPr>
            <a:picLocks noChangeAspect="1"/>
          </p:cNvPicPr>
          <p:nvPr userDrawn="1"/>
        </p:nvPicPr>
        <p:blipFill>
          <a:blip r:embed="rId13"/>
          <a:stretch>
            <a:fillRect/>
          </a:stretch>
        </p:blipFill>
        <p:spPr>
          <a:xfrm>
            <a:off x="9961345" y="6329863"/>
            <a:ext cx="1849655" cy="147518"/>
          </a:xfrm>
          <a:prstGeom prst="rect">
            <a:avLst/>
          </a:prstGeom>
        </p:spPr>
      </p:pic>
      <p:pic>
        <p:nvPicPr>
          <p:cNvPr id="11" name="Picture 10">
            <a:extLst>
              <a:ext uri="{FF2B5EF4-FFF2-40B4-BE49-F238E27FC236}">
                <a16:creationId xmlns:a16="http://schemas.microsoft.com/office/drawing/2014/main" id="{21BFC440-3632-A449-9322-0B212DB62123}"/>
              </a:ext>
            </a:extLst>
          </p:cNvPr>
          <p:cNvPicPr>
            <a:picLocks noChangeAspect="1"/>
          </p:cNvPicPr>
          <p:nvPr userDrawn="1"/>
        </p:nvPicPr>
        <p:blipFill>
          <a:blip r:embed="rId14"/>
          <a:stretch>
            <a:fillRect/>
          </a:stretch>
        </p:blipFill>
        <p:spPr>
          <a:xfrm>
            <a:off x="524161" y="6103329"/>
            <a:ext cx="2129586" cy="534108"/>
          </a:xfrm>
          <a:prstGeom prst="rect">
            <a:avLst/>
          </a:prstGeom>
        </p:spPr>
      </p:pic>
    </p:spTree>
    <p:extLst>
      <p:ext uri="{BB962C8B-B14F-4D97-AF65-F5344CB8AC3E}">
        <p14:creationId xmlns:p14="http://schemas.microsoft.com/office/powerpoint/2010/main" val="2350728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21_36CB27B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13_C3928E3C.xml"/><Relationship Id="rId1" Type="http://schemas.openxmlformats.org/officeDocument/2006/relationships/slideLayout" Target="../slideLayouts/slideLayout2.xml"/><Relationship Id="rId4" Type="http://schemas.openxmlformats.org/officeDocument/2006/relationships/hyperlink" Target="https://www.bu.edu/moss/mechanics-of-materials-beam-buckli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bu.edu/moss/mechanics-of-materials-beam-buckl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07/s00542-014-2215-7" TargetMode="External"/><Relationship Id="rId7" Type="http://schemas.openxmlformats.org/officeDocument/2006/relationships/hyperlink" Target="https://doi.org/10.3390/mi11010056" TargetMode="External"/><Relationship Id="rId2" Type="http://schemas.openxmlformats.org/officeDocument/2006/relationships/hyperlink" Target="https://www.bu.edu/moss/mechanics-of-materials-beam-buckling/" TargetMode="External"/><Relationship Id="rId1" Type="http://schemas.openxmlformats.org/officeDocument/2006/relationships/slideLayout" Target="../slideLayouts/slideLayout2.xml"/><Relationship Id="rId6" Type="http://schemas.openxmlformats.org/officeDocument/2006/relationships/hyperlink" Target="https://doi.org/10.3390/s18072023" TargetMode="External"/><Relationship Id="rId5" Type="http://schemas.openxmlformats.org/officeDocument/2006/relationships/hyperlink" Target="https://doi.org/10.1109/ICPEICES62430.2024.10719057" TargetMode="External"/><Relationship Id="rId4" Type="http://schemas.openxmlformats.org/officeDocument/2006/relationships/hyperlink" Target="https://doi.org/10.1007/s00542-015-2451-5"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186/s40486-019-0085-6"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bu.edu/moss/mechanics-of-materials-beam-buckl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17_14333060.xml"/><Relationship Id="rId1" Type="http://schemas.openxmlformats.org/officeDocument/2006/relationships/slideLayout" Target="../slideLayouts/slideLayout2.xml"/><Relationship Id="rId4" Type="http://schemas.openxmlformats.org/officeDocument/2006/relationships/hyperlink" Target="https://doi.org/10.1109/ICPEICES62430.2024.1071905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D_D626C24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mmf.montana.edu/about/equipment/lithography/ab-m-contact-aligner.html" TargetMode="External"/><Relationship Id="rId4" Type="http://schemas.openxmlformats.org/officeDocument/2006/relationships/hyperlink" Target="https://en.wikipedia.org/wiki/Tetramethylammonium_hydroxid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768350"/>
            <a:ext cx="10515600" cy="2852737"/>
          </a:xfrm>
        </p:spPr>
        <p:txBody>
          <a:bodyPr lIns="91440" tIns="45720" rIns="91440" bIns="45720" anchor="b">
            <a:normAutofit/>
          </a:bodyPr>
          <a:lstStyle/>
          <a:p>
            <a:r>
              <a:rPr lang="en-US"/>
              <a:t>Designing and Fabricating Piezoresistive Pressure Sensors</a:t>
            </a:r>
            <a:br>
              <a:rPr lang="en-US"/>
            </a:br>
            <a:r>
              <a:rPr lang="en-US" sz="2800"/>
              <a:t>MSU ECE REU Site Summer 2025 Project Presentation</a:t>
            </a:r>
            <a:endParaRPr lang="en-US" sz="2800">
              <a:ea typeface="Calibri Light"/>
              <a:cs typeface="Calibri Light"/>
            </a:endParaRPr>
          </a:p>
        </p:txBody>
      </p:sp>
      <p:sp>
        <p:nvSpPr>
          <p:cNvPr id="3" name="Subtitle 2"/>
          <p:cNvSpPr>
            <a:spLocks noGrp="1"/>
          </p:cNvSpPr>
          <p:nvPr>
            <p:ph type="body" idx="1"/>
          </p:nvPr>
        </p:nvSpPr>
        <p:spPr>
          <a:xfrm>
            <a:off x="831850" y="4589463"/>
            <a:ext cx="10515600" cy="1500187"/>
          </a:xfrm>
        </p:spPr>
        <p:txBody>
          <a:bodyPr vert="horz" lIns="91440" tIns="45720" rIns="91440" bIns="45720" rtlCol="0" anchor="t">
            <a:normAutofit/>
          </a:bodyPr>
          <a:lstStyle/>
          <a:p>
            <a:r>
              <a:rPr lang="en-US"/>
              <a:t>Presenter: Brian Robinson</a:t>
            </a:r>
          </a:p>
          <a:p>
            <a:r>
              <a:rPr lang="en-US"/>
              <a:t>Mentor: Dr. Andy Lingley</a:t>
            </a:r>
            <a:endParaRPr lang="en-US">
              <a:ea typeface="Calibri"/>
              <a:cs typeface="Calibri"/>
            </a:endParaRPr>
          </a:p>
        </p:txBody>
      </p:sp>
    </p:spTree>
    <p:extLst>
      <p:ext uri="{BB962C8B-B14F-4D97-AF65-F5344CB8AC3E}">
        <p14:creationId xmlns:p14="http://schemas.microsoft.com/office/powerpoint/2010/main" val="221482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37A1C-01B6-1C65-8D89-002D9CDB2E88}"/>
              </a:ext>
            </a:extLst>
          </p:cNvPr>
          <p:cNvSpPr/>
          <p:nvPr/>
        </p:nvSpPr>
        <p:spPr>
          <a:xfrm>
            <a:off x="1060174" y="3326296"/>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5">
            <a:extLst>
              <a:ext uri="{FF2B5EF4-FFF2-40B4-BE49-F238E27FC236}">
                <a16:creationId xmlns:a16="http://schemas.microsoft.com/office/drawing/2014/main" id="{EE50B7A5-0F39-6730-B7A7-8077C74662BC}"/>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8" name="TextBox 7">
            <a:extLst>
              <a:ext uri="{FF2B5EF4-FFF2-40B4-BE49-F238E27FC236}">
                <a16:creationId xmlns:a16="http://schemas.microsoft.com/office/drawing/2014/main" id="{22DCE18A-B185-32FD-CB21-0BD1BEFBD91E}"/>
              </a:ext>
            </a:extLst>
          </p:cNvPr>
          <p:cNvSpPr txBox="1"/>
          <p:nvPr/>
        </p:nvSpPr>
        <p:spPr>
          <a:xfrm>
            <a:off x="1908313" y="2140227"/>
            <a:ext cx="5802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Begin with a double side polished, n type silicon wafer</a:t>
            </a:r>
          </a:p>
        </p:txBody>
      </p:sp>
      <p:sp>
        <p:nvSpPr>
          <p:cNvPr id="9" name="TextBox 8">
            <a:extLst>
              <a:ext uri="{FF2B5EF4-FFF2-40B4-BE49-F238E27FC236}">
                <a16:creationId xmlns:a16="http://schemas.microsoft.com/office/drawing/2014/main" id="{4D4A7D7A-7DFB-7333-6085-E2F81F774E72}"/>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641665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362AD-9032-5B01-EE85-7602EA5E8BC7}"/>
              </a:ext>
            </a:extLst>
          </p:cNvPr>
          <p:cNvSpPr/>
          <p:nvPr/>
        </p:nvSpPr>
        <p:spPr>
          <a:xfrm>
            <a:off x="1060174" y="3326296"/>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AB332FC9-7357-BD4B-F434-AEEC0C6C48FA}"/>
              </a:ext>
            </a:extLst>
          </p:cNvPr>
          <p:cNvSpPr/>
          <p:nvPr/>
        </p:nvSpPr>
        <p:spPr>
          <a:xfrm>
            <a:off x="1060174" y="3245899"/>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6" name="Rectangle 5">
            <a:extLst>
              <a:ext uri="{FF2B5EF4-FFF2-40B4-BE49-F238E27FC236}">
                <a16:creationId xmlns:a16="http://schemas.microsoft.com/office/drawing/2014/main" id="{2E56315A-E203-48E8-E50D-414045DBDDC3}"/>
              </a:ext>
            </a:extLst>
          </p:cNvPr>
          <p:cNvSpPr/>
          <p:nvPr/>
        </p:nvSpPr>
        <p:spPr>
          <a:xfrm>
            <a:off x="1060174" y="5135805"/>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7" name="TextBox 5">
            <a:extLst>
              <a:ext uri="{FF2B5EF4-FFF2-40B4-BE49-F238E27FC236}">
                <a16:creationId xmlns:a16="http://schemas.microsoft.com/office/drawing/2014/main" id="{0CA57AE5-09E2-37D3-11E3-BBEC5DE46CF1}"/>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8" name="TextBox 7">
            <a:extLst>
              <a:ext uri="{FF2B5EF4-FFF2-40B4-BE49-F238E27FC236}">
                <a16:creationId xmlns:a16="http://schemas.microsoft.com/office/drawing/2014/main" id="{03FB2773-880F-E895-25DF-83EDFE849779}"/>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9" name="TextBox 4">
            <a:extLst>
              <a:ext uri="{FF2B5EF4-FFF2-40B4-BE49-F238E27FC236}">
                <a16:creationId xmlns:a16="http://schemas.microsoft.com/office/drawing/2014/main" id="{D336FAE7-D697-67B8-3245-D119362DB465}"/>
              </a:ext>
            </a:extLst>
          </p:cNvPr>
          <p:cNvSpPr txBox="1"/>
          <p:nvPr/>
        </p:nvSpPr>
        <p:spPr>
          <a:xfrm>
            <a:off x="3466410" y="1938766"/>
            <a:ext cx="4657725"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Grow oxide in furnace</a:t>
            </a:r>
          </a:p>
        </p:txBody>
      </p:sp>
      <p:sp>
        <p:nvSpPr>
          <p:cNvPr id="11" name="TextBox 10">
            <a:extLst>
              <a:ext uri="{FF2B5EF4-FFF2-40B4-BE49-F238E27FC236}">
                <a16:creationId xmlns:a16="http://schemas.microsoft.com/office/drawing/2014/main" id="{7197F5DE-E13E-0B0A-685E-4A517E7AEEA9}"/>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43719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0CA57AE5-09E2-37D3-11E3-BBEC5DE46CF1}"/>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03FB2773-880F-E895-25DF-83EDFE849779}"/>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TextBox 6">
            <a:extLst>
              <a:ext uri="{FF2B5EF4-FFF2-40B4-BE49-F238E27FC236}">
                <a16:creationId xmlns:a16="http://schemas.microsoft.com/office/drawing/2014/main" id="{91A9E899-AEE7-692B-91C4-77F664646AAC}"/>
              </a:ext>
            </a:extLst>
          </p:cNvPr>
          <p:cNvSpPr txBox="1"/>
          <p:nvPr/>
        </p:nvSpPr>
        <p:spPr>
          <a:xfrm>
            <a:off x="2283726" y="2009613"/>
            <a:ext cx="3895682"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Pattern and etch </a:t>
            </a:r>
            <a:r>
              <a:rPr lang="en-US" err="1"/>
              <a:t>piezoresistor</a:t>
            </a:r>
            <a:r>
              <a:rPr lang="en-US"/>
              <a:t> openings</a:t>
            </a:r>
          </a:p>
        </p:txBody>
      </p:sp>
      <p:sp>
        <p:nvSpPr>
          <p:cNvPr id="7" name="Rectangle 6">
            <a:extLst>
              <a:ext uri="{FF2B5EF4-FFF2-40B4-BE49-F238E27FC236}">
                <a16:creationId xmlns:a16="http://schemas.microsoft.com/office/drawing/2014/main" id="{A0F29B82-A8D9-2ED8-1054-6244C365E9C9}"/>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9DB3AA25-B31C-D7FE-1508-7128E0A44F7B}"/>
              </a:ext>
            </a:extLst>
          </p:cNvPr>
          <p:cNvSpPr/>
          <p:nvPr/>
        </p:nvSpPr>
        <p:spPr>
          <a:xfrm>
            <a:off x="1060174" y="5166139"/>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 name="Rectangle 8">
            <a:extLst>
              <a:ext uri="{FF2B5EF4-FFF2-40B4-BE49-F238E27FC236}">
                <a16:creationId xmlns:a16="http://schemas.microsoft.com/office/drawing/2014/main" id="{43805859-3301-5287-E75F-3B86E3BCD168}"/>
              </a:ext>
            </a:extLst>
          </p:cNvPr>
          <p:cNvSpPr/>
          <p:nvPr/>
        </p:nvSpPr>
        <p:spPr>
          <a:xfrm>
            <a:off x="6209747" y="3287278"/>
            <a:ext cx="2165627"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0" name="Rectangle 9">
            <a:extLst>
              <a:ext uri="{FF2B5EF4-FFF2-40B4-BE49-F238E27FC236}">
                <a16:creationId xmlns:a16="http://schemas.microsoft.com/office/drawing/2014/main" id="{1C763BD8-261E-2E14-9B4A-BFE675ADCAB8}"/>
              </a:ext>
            </a:extLst>
          </p:cNvPr>
          <p:cNvSpPr/>
          <p:nvPr/>
        </p:nvSpPr>
        <p:spPr>
          <a:xfrm>
            <a:off x="1052442" y="3279030"/>
            <a:ext cx="2165627"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1" name="Rectangle 10">
            <a:extLst>
              <a:ext uri="{FF2B5EF4-FFF2-40B4-BE49-F238E27FC236}">
                <a16:creationId xmlns:a16="http://schemas.microsoft.com/office/drawing/2014/main" id="{FFD35A22-5D57-7676-65DE-F6D006DF7CDF}"/>
              </a:ext>
            </a:extLst>
          </p:cNvPr>
          <p:cNvSpPr/>
          <p:nvPr/>
        </p:nvSpPr>
        <p:spPr>
          <a:xfrm>
            <a:off x="4012095" y="3287278"/>
            <a:ext cx="1403628"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3" name="TextBox 12">
            <a:extLst>
              <a:ext uri="{FF2B5EF4-FFF2-40B4-BE49-F238E27FC236}">
                <a16:creationId xmlns:a16="http://schemas.microsoft.com/office/drawing/2014/main" id="{75D7FB05-966D-BCD3-9D9B-112F577068B5}"/>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280359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0CA57AE5-09E2-37D3-11E3-BBEC5DE46CF1}"/>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03FB2773-880F-E895-25DF-83EDFE849779}"/>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Rectangle 5">
            <a:extLst>
              <a:ext uri="{FF2B5EF4-FFF2-40B4-BE49-F238E27FC236}">
                <a16:creationId xmlns:a16="http://schemas.microsoft.com/office/drawing/2014/main" id="{B30456A4-F09C-802F-D11D-43AF0BE9A55D}"/>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22E66106-62B2-8696-0C69-00EDB732005E}"/>
              </a:ext>
            </a:extLst>
          </p:cNvPr>
          <p:cNvSpPr/>
          <p:nvPr/>
        </p:nvSpPr>
        <p:spPr>
          <a:xfrm>
            <a:off x="1060174" y="5154233"/>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8" name="Rectangle 7">
            <a:extLst>
              <a:ext uri="{FF2B5EF4-FFF2-40B4-BE49-F238E27FC236}">
                <a16:creationId xmlns:a16="http://schemas.microsoft.com/office/drawing/2014/main" id="{81B0D807-660A-0110-030B-BEF391F5F86C}"/>
              </a:ext>
            </a:extLst>
          </p:cNvPr>
          <p:cNvSpPr/>
          <p:nvPr/>
        </p:nvSpPr>
        <p:spPr>
          <a:xfrm>
            <a:off x="6209747" y="3267987"/>
            <a:ext cx="2165627"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 name="Rectangle 8">
            <a:extLst>
              <a:ext uri="{FF2B5EF4-FFF2-40B4-BE49-F238E27FC236}">
                <a16:creationId xmlns:a16="http://schemas.microsoft.com/office/drawing/2014/main" id="{BCA43507-D382-87EB-2DCB-DD2BBAEE772E}"/>
              </a:ext>
            </a:extLst>
          </p:cNvPr>
          <p:cNvSpPr/>
          <p:nvPr/>
        </p:nvSpPr>
        <p:spPr>
          <a:xfrm>
            <a:off x="1052442" y="3279030"/>
            <a:ext cx="2165627"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0" name="Rectangle 9">
            <a:extLst>
              <a:ext uri="{FF2B5EF4-FFF2-40B4-BE49-F238E27FC236}">
                <a16:creationId xmlns:a16="http://schemas.microsoft.com/office/drawing/2014/main" id="{22A51D74-C717-0995-CFCE-30A4CB0E7E68}"/>
              </a:ext>
            </a:extLst>
          </p:cNvPr>
          <p:cNvSpPr/>
          <p:nvPr/>
        </p:nvSpPr>
        <p:spPr>
          <a:xfrm>
            <a:off x="4012095" y="3267987"/>
            <a:ext cx="1403628"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1" name="Rectangle: Top Corners Rounded 10">
            <a:extLst>
              <a:ext uri="{FF2B5EF4-FFF2-40B4-BE49-F238E27FC236}">
                <a16:creationId xmlns:a16="http://schemas.microsoft.com/office/drawing/2014/main" id="{56585957-4DCA-249E-7594-CE5838B9E2B4}"/>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Top Corners Rounded 11">
            <a:extLst>
              <a:ext uri="{FF2B5EF4-FFF2-40B4-BE49-F238E27FC236}">
                <a16:creationId xmlns:a16="http://schemas.microsoft.com/office/drawing/2014/main" id="{647AB826-9DFA-6989-43DE-19B444EE5373}"/>
              </a:ext>
            </a:extLst>
          </p:cNvPr>
          <p:cNvSpPr/>
          <p:nvPr/>
        </p:nvSpPr>
        <p:spPr>
          <a:xfrm flipV="1">
            <a:off x="5412408" y="3323357"/>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21">
            <a:extLst>
              <a:ext uri="{FF2B5EF4-FFF2-40B4-BE49-F238E27FC236}">
                <a16:creationId xmlns:a16="http://schemas.microsoft.com/office/drawing/2014/main" id="{0C5B14A4-A8FA-E5D4-46FE-437257C3920F}"/>
              </a:ext>
            </a:extLst>
          </p:cNvPr>
          <p:cNvSpPr txBox="1"/>
          <p:nvPr/>
        </p:nvSpPr>
        <p:spPr>
          <a:xfrm>
            <a:off x="1897270" y="2062922"/>
            <a:ext cx="74061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Use oven to diffuse boron into oxide openings, creating the </a:t>
            </a:r>
            <a:r>
              <a:rPr lang="en-US" err="1">
                <a:ea typeface="Calibri"/>
                <a:cs typeface="Calibri"/>
              </a:rPr>
              <a:t>piezoresistors</a:t>
            </a:r>
            <a:endParaRPr lang="en-US">
              <a:ea typeface="Calibri"/>
              <a:cs typeface="Calibri"/>
            </a:endParaRPr>
          </a:p>
        </p:txBody>
      </p:sp>
      <p:sp>
        <p:nvSpPr>
          <p:cNvPr id="15" name="TextBox 14">
            <a:extLst>
              <a:ext uri="{FF2B5EF4-FFF2-40B4-BE49-F238E27FC236}">
                <a16:creationId xmlns:a16="http://schemas.microsoft.com/office/drawing/2014/main" id="{377485F8-366D-CCC6-7340-C7059A4FE9E0}"/>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284570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508B4-E1EE-36EB-C91C-6813A79CD7FD}"/>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6747B5A9-16BB-1C88-E8A8-9F3F6AB818A6}"/>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AF787F99-587C-C663-0ABD-066DBF077732}"/>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Rectangle 5">
            <a:extLst>
              <a:ext uri="{FF2B5EF4-FFF2-40B4-BE49-F238E27FC236}">
                <a16:creationId xmlns:a16="http://schemas.microsoft.com/office/drawing/2014/main" id="{C734EBFA-D835-6C6A-5CA7-921B9CB28017}"/>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Top Corners Rounded 10">
            <a:extLst>
              <a:ext uri="{FF2B5EF4-FFF2-40B4-BE49-F238E27FC236}">
                <a16:creationId xmlns:a16="http://schemas.microsoft.com/office/drawing/2014/main" id="{B0A4A77E-6B86-E9A3-A68B-77FC20AC5646}"/>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Top Corners Rounded 11">
            <a:extLst>
              <a:ext uri="{FF2B5EF4-FFF2-40B4-BE49-F238E27FC236}">
                <a16:creationId xmlns:a16="http://schemas.microsoft.com/office/drawing/2014/main" id="{BF88AD03-6C26-0098-6ADE-E035EDD131A1}"/>
              </a:ext>
            </a:extLst>
          </p:cNvPr>
          <p:cNvSpPr/>
          <p:nvPr/>
        </p:nvSpPr>
        <p:spPr>
          <a:xfrm flipV="1">
            <a:off x="5412408" y="3323357"/>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21">
            <a:extLst>
              <a:ext uri="{FF2B5EF4-FFF2-40B4-BE49-F238E27FC236}">
                <a16:creationId xmlns:a16="http://schemas.microsoft.com/office/drawing/2014/main" id="{C09B9527-FFAD-A171-E4D8-90FB22D237BA}"/>
              </a:ext>
            </a:extLst>
          </p:cNvPr>
          <p:cNvSpPr txBox="1"/>
          <p:nvPr/>
        </p:nvSpPr>
        <p:spPr>
          <a:xfrm>
            <a:off x="1897270" y="2062922"/>
            <a:ext cx="74061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Strip oxide</a:t>
            </a:r>
            <a:endParaRPr lang="en-US"/>
          </a:p>
        </p:txBody>
      </p:sp>
      <p:sp>
        <p:nvSpPr>
          <p:cNvPr id="15" name="TextBox 14">
            <a:extLst>
              <a:ext uri="{FF2B5EF4-FFF2-40B4-BE49-F238E27FC236}">
                <a16:creationId xmlns:a16="http://schemas.microsoft.com/office/drawing/2014/main" id="{ACCC80F1-3EB7-AE16-BCF2-DA0B9574F31C}"/>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17675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F8DD-F56E-9F64-13F5-2EEC12562F74}"/>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A9B87B10-C68C-02AE-53D9-0D92D1209E35}"/>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2C0226E7-D283-DE2A-2EE8-5C988B053B3F}"/>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Rectangle 5">
            <a:extLst>
              <a:ext uri="{FF2B5EF4-FFF2-40B4-BE49-F238E27FC236}">
                <a16:creationId xmlns:a16="http://schemas.microsoft.com/office/drawing/2014/main" id="{FE094C05-F17B-B03C-B5B8-A634198EE72D}"/>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4EE4F78C-D85D-5672-4564-E11D098E5591}"/>
              </a:ext>
            </a:extLst>
          </p:cNvPr>
          <p:cNvSpPr/>
          <p:nvPr/>
        </p:nvSpPr>
        <p:spPr>
          <a:xfrm>
            <a:off x="1060174" y="5154233"/>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8" name="Rectangle 7">
            <a:extLst>
              <a:ext uri="{FF2B5EF4-FFF2-40B4-BE49-F238E27FC236}">
                <a16:creationId xmlns:a16="http://schemas.microsoft.com/office/drawing/2014/main" id="{74DEB616-5571-27C0-7217-650F731025A0}"/>
              </a:ext>
            </a:extLst>
          </p:cNvPr>
          <p:cNvSpPr/>
          <p:nvPr/>
        </p:nvSpPr>
        <p:spPr>
          <a:xfrm>
            <a:off x="6209747" y="3267987"/>
            <a:ext cx="2165627"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 name="Rectangle 8">
            <a:extLst>
              <a:ext uri="{FF2B5EF4-FFF2-40B4-BE49-F238E27FC236}">
                <a16:creationId xmlns:a16="http://schemas.microsoft.com/office/drawing/2014/main" id="{42EBB17F-AD66-D840-61ED-7AC4460AAC1D}"/>
              </a:ext>
            </a:extLst>
          </p:cNvPr>
          <p:cNvSpPr/>
          <p:nvPr/>
        </p:nvSpPr>
        <p:spPr>
          <a:xfrm>
            <a:off x="1052442" y="3279030"/>
            <a:ext cx="2165627"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0" name="Rectangle 9">
            <a:extLst>
              <a:ext uri="{FF2B5EF4-FFF2-40B4-BE49-F238E27FC236}">
                <a16:creationId xmlns:a16="http://schemas.microsoft.com/office/drawing/2014/main" id="{7D8D72D0-76E2-770F-784A-C0272357DB5C}"/>
              </a:ext>
            </a:extLst>
          </p:cNvPr>
          <p:cNvSpPr/>
          <p:nvPr/>
        </p:nvSpPr>
        <p:spPr>
          <a:xfrm>
            <a:off x="4012095" y="3267987"/>
            <a:ext cx="1403628" cy="8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1" name="Rectangle: Top Corners Rounded 10">
            <a:extLst>
              <a:ext uri="{FF2B5EF4-FFF2-40B4-BE49-F238E27FC236}">
                <a16:creationId xmlns:a16="http://schemas.microsoft.com/office/drawing/2014/main" id="{8CCB8741-ADEE-2BC6-5410-5475D32BA496}"/>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Top Corners Rounded 11">
            <a:extLst>
              <a:ext uri="{FF2B5EF4-FFF2-40B4-BE49-F238E27FC236}">
                <a16:creationId xmlns:a16="http://schemas.microsoft.com/office/drawing/2014/main" id="{5AA521DB-9161-48E2-5FEF-82905B80B5AA}"/>
              </a:ext>
            </a:extLst>
          </p:cNvPr>
          <p:cNvSpPr/>
          <p:nvPr/>
        </p:nvSpPr>
        <p:spPr>
          <a:xfrm flipV="1">
            <a:off x="5412408" y="3323357"/>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21">
            <a:extLst>
              <a:ext uri="{FF2B5EF4-FFF2-40B4-BE49-F238E27FC236}">
                <a16:creationId xmlns:a16="http://schemas.microsoft.com/office/drawing/2014/main" id="{416024B0-B0FF-9527-882B-27D3DDFA6D72}"/>
              </a:ext>
            </a:extLst>
          </p:cNvPr>
          <p:cNvSpPr txBox="1"/>
          <p:nvPr/>
        </p:nvSpPr>
        <p:spPr>
          <a:xfrm>
            <a:off x="1897270" y="2062922"/>
            <a:ext cx="74061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a typeface="Calibri"/>
                <a:cs typeface="Calibri"/>
              </a:rPr>
              <a:t>Grow second layer of oxide to isolate </a:t>
            </a:r>
            <a:r>
              <a:rPr lang="en-US" dirty="0" err="1">
                <a:ea typeface="Calibri"/>
                <a:cs typeface="Calibri"/>
              </a:rPr>
              <a:t>piezoresistors</a:t>
            </a:r>
            <a:endParaRPr lang="en-US" dirty="0" err="1"/>
          </a:p>
        </p:txBody>
      </p:sp>
      <p:sp>
        <p:nvSpPr>
          <p:cNvPr id="15" name="TextBox 14">
            <a:extLst>
              <a:ext uri="{FF2B5EF4-FFF2-40B4-BE49-F238E27FC236}">
                <a16:creationId xmlns:a16="http://schemas.microsoft.com/office/drawing/2014/main" id="{01D0A5E2-DB60-5D51-6622-62477F762B50}"/>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
        <p:nvSpPr>
          <p:cNvPr id="3" name="Rectangle 2">
            <a:extLst>
              <a:ext uri="{FF2B5EF4-FFF2-40B4-BE49-F238E27FC236}">
                <a16:creationId xmlns:a16="http://schemas.microsoft.com/office/drawing/2014/main" id="{F0F4E849-42B7-8A16-605B-848B11D97AEB}"/>
              </a:ext>
            </a:extLst>
          </p:cNvPr>
          <p:cNvSpPr/>
          <p:nvPr/>
        </p:nvSpPr>
        <p:spPr>
          <a:xfrm>
            <a:off x="1060174" y="3245899"/>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Tree>
    <p:extLst>
      <p:ext uri="{BB962C8B-B14F-4D97-AF65-F5344CB8AC3E}">
        <p14:creationId xmlns:p14="http://schemas.microsoft.com/office/powerpoint/2010/main" val="3950718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6D6B7033-3873-6992-216C-B4CDDB4AC4FA}"/>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B7106143-7D91-CC37-94C7-976A12B97A0F}"/>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TextBox 9">
            <a:extLst>
              <a:ext uri="{FF2B5EF4-FFF2-40B4-BE49-F238E27FC236}">
                <a16:creationId xmlns:a16="http://schemas.microsoft.com/office/drawing/2014/main" id="{4D8A957D-732A-B831-32A5-DAFF36ADDED6}"/>
              </a:ext>
            </a:extLst>
          </p:cNvPr>
          <p:cNvSpPr txBox="1"/>
          <p:nvPr/>
        </p:nvSpPr>
        <p:spPr>
          <a:xfrm>
            <a:off x="1340207" y="2339223"/>
            <a:ext cx="4441024"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Etch holes on the backside for the membrane</a:t>
            </a:r>
            <a:endParaRPr lang="en-US" dirty="0">
              <a:ea typeface="Calibri"/>
              <a:cs typeface="Calibri"/>
            </a:endParaRPr>
          </a:p>
        </p:txBody>
      </p:sp>
      <p:sp>
        <p:nvSpPr>
          <p:cNvPr id="7" name="Rectangle 6">
            <a:extLst>
              <a:ext uri="{FF2B5EF4-FFF2-40B4-BE49-F238E27FC236}">
                <a16:creationId xmlns:a16="http://schemas.microsoft.com/office/drawing/2014/main" id="{9D9DC24D-F13C-3526-1786-52593EF4E860}"/>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Top Corners Rounded 7">
            <a:extLst>
              <a:ext uri="{FF2B5EF4-FFF2-40B4-BE49-F238E27FC236}">
                <a16:creationId xmlns:a16="http://schemas.microsoft.com/office/drawing/2014/main" id="{6139FCCA-3707-3020-AA66-A9474176EEA8}"/>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Top Corners Rounded 8">
            <a:extLst>
              <a:ext uri="{FF2B5EF4-FFF2-40B4-BE49-F238E27FC236}">
                <a16:creationId xmlns:a16="http://schemas.microsoft.com/office/drawing/2014/main" id="{ECA9220E-3AA7-DFA8-F65A-DD4E078B6B54}"/>
              </a:ext>
            </a:extLst>
          </p:cNvPr>
          <p:cNvSpPr/>
          <p:nvPr/>
        </p:nvSpPr>
        <p:spPr>
          <a:xfrm flipV="1">
            <a:off x="5412408" y="3334400"/>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E30B5B8-A5F0-94E8-0F80-9BF7619BA7F5}"/>
              </a:ext>
            </a:extLst>
          </p:cNvPr>
          <p:cNvSpPr/>
          <p:nvPr/>
        </p:nvSpPr>
        <p:spPr>
          <a:xfrm>
            <a:off x="1060175" y="3250411"/>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1" name="Rectangle 10">
            <a:extLst>
              <a:ext uri="{FF2B5EF4-FFF2-40B4-BE49-F238E27FC236}">
                <a16:creationId xmlns:a16="http://schemas.microsoft.com/office/drawing/2014/main" id="{883ECF83-D114-6794-9144-2C6D24A025B3}"/>
              </a:ext>
            </a:extLst>
          </p:cNvPr>
          <p:cNvSpPr/>
          <p:nvPr/>
        </p:nvSpPr>
        <p:spPr>
          <a:xfrm>
            <a:off x="1060819" y="5166139"/>
            <a:ext cx="1429027" cy="1135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2" name="Rectangle 11">
            <a:extLst>
              <a:ext uri="{FF2B5EF4-FFF2-40B4-BE49-F238E27FC236}">
                <a16:creationId xmlns:a16="http://schemas.microsoft.com/office/drawing/2014/main" id="{0B6797A9-ED03-30D0-EDB6-9B350DEDE6A5}"/>
              </a:ext>
            </a:extLst>
          </p:cNvPr>
          <p:cNvSpPr/>
          <p:nvPr/>
        </p:nvSpPr>
        <p:spPr>
          <a:xfrm>
            <a:off x="6944139" y="5141843"/>
            <a:ext cx="1429027" cy="1135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4" name="TextBox 13">
            <a:extLst>
              <a:ext uri="{FF2B5EF4-FFF2-40B4-BE49-F238E27FC236}">
                <a16:creationId xmlns:a16="http://schemas.microsoft.com/office/drawing/2014/main" id="{A4200E6C-2A9D-8962-C246-87CF1283FC69}"/>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919283633"/>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49E4A6B1-B0FD-E48E-7B70-A83A5B66C105}"/>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6B48AE61-7669-0F6F-F22A-1C7C3E88D2A4}"/>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TextBox 9">
            <a:extLst>
              <a:ext uri="{FF2B5EF4-FFF2-40B4-BE49-F238E27FC236}">
                <a16:creationId xmlns:a16="http://schemas.microsoft.com/office/drawing/2014/main" id="{A56F214C-097B-C503-2733-DC3C652C757E}"/>
              </a:ext>
            </a:extLst>
          </p:cNvPr>
          <p:cNvSpPr txBox="1"/>
          <p:nvPr/>
        </p:nvSpPr>
        <p:spPr>
          <a:xfrm>
            <a:off x="3559946" y="2151484"/>
            <a:ext cx="2314288"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TMAH etch membrane</a:t>
            </a:r>
          </a:p>
        </p:txBody>
      </p:sp>
      <p:sp>
        <p:nvSpPr>
          <p:cNvPr id="7" name="Rectangle 6">
            <a:extLst>
              <a:ext uri="{FF2B5EF4-FFF2-40B4-BE49-F238E27FC236}">
                <a16:creationId xmlns:a16="http://schemas.microsoft.com/office/drawing/2014/main" id="{A220084F-D0E4-ACE3-E601-B139BE7281D7}"/>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Top Corners Rounded 7">
            <a:extLst>
              <a:ext uri="{FF2B5EF4-FFF2-40B4-BE49-F238E27FC236}">
                <a16:creationId xmlns:a16="http://schemas.microsoft.com/office/drawing/2014/main" id="{9B893A7E-5784-9DC6-60B5-2EFC61A1E8B9}"/>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Top Corners Rounded 8">
            <a:extLst>
              <a:ext uri="{FF2B5EF4-FFF2-40B4-BE49-F238E27FC236}">
                <a16:creationId xmlns:a16="http://schemas.microsoft.com/office/drawing/2014/main" id="{988D0A1D-80CE-FB44-11C0-491781A2C5CD}"/>
              </a:ext>
            </a:extLst>
          </p:cNvPr>
          <p:cNvSpPr/>
          <p:nvPr/>
        </p:nvSpPr>
        <p:spPr>
          <a:xfrm flipV="1">
            <a:off x="5412408" y="3334400"/>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C608CE7B-4B1F-1BCE-61F0-9BA7E9B5AFF0}"/>
              </a:ext>
            </a:extLst>
          </p:cNvPr>
          <p:cNvSpPr/>
          <p:nvPr/>
        </p:nvSpPr>
        <p:spPr>
          <a:xfrm>
            <a:off x="1060175" y="3250411"/>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1" name="Rectangle 10">
            <a:extLst>
              <a:ext uri="{FF2B5EF4-FFF2-40B4-BE49-F238E27FC236}">
                <a16:creationId xmlns:a16="http://schemas.microsoft.com/office/drawing/2014/main" id="{1EED0409-7073-1A6C-84D7-DE441106DEA2}"/>
              </a:ext>
            </a:extLst>
          </p:cNvPr>
          <p:cNvSpPr/>
          <p:nvPr/>
        </p:nvSpPr>
        <p:spPr>
          <a:xfrm>
            <a:off x="1049288" y="5155254"/>
            <a:ext cx="1429027" cy="1135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2" name="Rectangle 11">
            <a:extLst>
              <a:ext uri="{FF2B5EF4-FFF2-40B4-BE49-F238E27FC236}">
                <a16:creationId xmlns:a16="http://schemas.microsoft.com/office/drawing/2014/main" id="{3EAD6D99-3E37-5234-240F-46B4FBDAB0F3}"/>
              </a:ext>
            </a:extLst>
          </p:cNvPr>
          <p:cNvSpPr/>
          <p:nvPr/>
        </p:nvSpPr>
        <p:spPr>
          <a:xfrm>
            <a:off x="6944139" y="5141843"/>
            <a:ext cx="1429027" cy="1135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3" name="Trapezoid 12">
            <a:extLst>
              <a:ext uri="{FF2B5EF4-FFF2-40B4-BE49-F238E27FC236}">
                <a16:creationId xmlns:a16="http://schemas.microsoft.com/office/drawing/2014/main" id="{2DB977D5-89CA-EE14-70E3-107F1E341A37}"/>
              </a:ext>
            </a:extLst>
          </p:cNvPr>
          <p:cNvSpPr/>
          <p:nvPr/>
        </p:nvSpPr>
        <p:spPr>
          <a:xfrm>
            <a:off x="2478527" y="3686665"/>
            <a:ext cx="4465981" cy="1506189"/>
          </a:xfrm>
          <a:prstGeom prst="trapezoid">
            <a:avLst>
              <a:gd name="adj" fmla="val 54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93C3F723-23D7-2562-465D-131E79C030D7}"/>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244979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6619DE5F-555B-413A-F097-F2E0E539E1E0}"/>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526C998A-F24B-53E5-23E6-6BB1BE673914}"/>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TextBox 9">
            <a:extLst>
              <a:ext uri="{FF2B5EF4-FFF2-40B4-BE49-F238E27FC236}">
                <a16:creationId xmlns:a16="http://schemas.microsoft.com/office/drawing/2014/main" id="{190BD929-426F-6FC0-8A48-76D19FBC49B7}"/>
              </a:ext>
            </a:extLst>
          </p:cNvPr>
          <p:cNvSpPr txBox="1"/>
          <p:nvPr/>
        </p:nvSpPr>
        <p:spPr>
          <a:xfrm>
            <a:off x="2201598" y="2217745"/>
            <a:ext cx="7976671"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Pattern and etch contact holes, alongside the backside oxide to prepare for bonding</a:t>
            </a:r>
            <a:endParaRPr lang="en-US" dirty="0">
              <a:ea typeface="Calibri"/>
              <a:cs typeface="Calibri"/>
            </a:endParaRPr>
          </a:p>
        </p:txBody>
      </p:sp>
      <p:sp>
        <p:nvSpPr>
          <p:cNvPr id="7" name="Rectangle 6">
            <a:extLst>
              <a:ext uri="{FF2B5EF4-FFF2-40B4-BE49-F238E27FC236}">
                <a16:creationId xmlns:a16="http://schemas.microsoft.com/office/drawing/2014/main" id="{E2A2B852-57D5-227D-4A42-E76D8BAB6239}"/>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Top Corners Rounded 7">
            <a:extLst>
              <a:ext uri="{FF2B5EF4-FFF2-40B4-BE49-F238E27FC236}">
                <a16:creationId xmlns:a16="http://schemas.microsoft.com/office/drawing/2014/main" id="{8CDF5DA2-554D-F7BE-37C6-83A0E5B778F9}"/>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Top Corners Rounded 8">
            <a:extLst>
              <a:ext uri="{FF2B5EF4-FFF2-40B4-BE49-F238E27FC236}">
                <a16:creationId xmlns:a16="http://schemas.microsoft.com/office/drawing/2014/main" id="{70B7C12E-17E4-8E44-58FA-6E0C9021067A}"/>
              </a:ext>
            </a:extLst>
          </p:cNvPr>
          <p:cNvSpPr/>
          <p:nvPr/>
        </p:nvSpPr>
        <p:spPr>
          <a:xfrm flipV="1">
            <a:off x="5412408" y="3334400"/>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rapezoid 9">
            <a:extLst>
              <a:ext uri="{FF2B5EF4-FFF2-40B4-BE49-F238E27FC236}">
                <a16:creationId xmlns:a16="http://schemas.microsoft.com/office/drawing/2014/main" id="{BD06DE14-DE93-7763-97C4-457C2CE5A873}"/>
              </a:ext>
            </a:extLst>
          </p:cNvPr>
          <p:cNvSpPr/>
          <p:nvPr/>
        </p:nvSpPr>
        <p:spPr>
          <a:xfrm>
            <a:off x="2478527" y="3686665"/>
            <a:ext cx="4465981" cy="1506189"/>
          </a:xfrm>
          <a:prstGeom prst="trapezoid">
            <a:avLst>
              <a:gd name="adj" fmla="val 54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AC585AF-03EC-C67A-AD58-416EDC7E7944}"/>
              </a:ext>
            </a:extLst>
          </p:cNvPr>
          <p:cNvSpPr/>
          <p:nvPr/>
        </p:nvSpPr>
        <p:spPr>
          <a:xfrm>
            <a:off x="1060175" y="3239368"/>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2" name="Rectangle 11">
            <a:extLst>
              <a:ext uri="{FF2B5EF4-FFF2-40B4-BE49-F238E27FC236}">
                <a16:creationId xmlns:a16="http://schemas.microsoft.com/office/drawing/2014/main" id="{AD76CB81-9045-BB2F-D6AD-CFFA7FF4DA8A}"/>
              </a:ext>
            </a:extLst>
          </p:cNvPr>
          <p:cNvSpPr/>
          <p:nvPr/>
        </p:nvSpPr>
        <p:spPr>
          <a:xfrm>
            <a:off x="7167060" y="3239525"/>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3" name="Rectangle 12">
            <a:extLst>
              <a:ext uri="{FF2B5EF4-FFF2-40B4-BE49-F238E27FC236}">
                <a16:creationId xmlns:a16="http://schemas.microsoft.com/office/drawing/2014/main" id="{753A952C-B378-3305-A644-F5622C0E53D9}"/>
              </a:ext>
            </a:extLst>
          </p:cNvPr>
          <p:cNvSpPr/>
          <p:nvPr/>
        </p:nvSpPr>
        <p:spPr>
          <a:xfrm>
            <a:off x="2475317"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4" name="Rectangle 13">
            <a:extLst>
              <a:ext uri="{FF2B5EF4-FFF2-40B4-BE49-F238E27FC236}">
                <a16:creationId xmlns:a16="http://schemas.microsoft.com/office/drawing/2014/main" id="{0E365317-D9AB-CA23-BDFA-AD9DECBBC097}"/>
              </a:ext>
            </a:extLst>
          </p:cNvPr>
          <p:cNvSpPr/>
          <p:nvPr/>
        </p:nvSpPr>
        <p:spPr>
          <a:xfrm>
            <a:off x="6383288"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5" name="Rectangle 14">
            <a:extLst>
              <a:ext uri="{FF2B5EF4-FFF2-40B4-BE49-F238E27FC236}">
                <a16:creationId xmlns:a16="http://schemas.microsoft.com/office/drawing/2014/main" id="{F0085DCB-AC16-8A6B-B0CC-481526A97F64}"/>
              </a:ext>
            </a:extLst>
          </p:cNvPr>
          <p:cNvSpPr/>
          <p:nvPr/>
        </p:nvSpPr>
        <p:spPr>
          <a:xfrm>
            <a:off x="2760871" y="3250411"/>
            <a:ext cx="4110383"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3" name="Rectangle 22">
            <a:extLst>
              <a:ext uri="{FF2B5EF4-FFF2-40B4-BE49-F238E27FC236}">
                <a16:creationId xmlns:a16="http://schemas.microsoft.com/office/drawing/2014/main" id="{5D13E174-7638-89D2-3A98-0B0D9FCD938E}"/>
              </a:ext>
            </a:extLst>
          </p:cNvPr>
          <p:cNvSpPr/>
          <p:nvPr/>
        </p:nvSpPr>
        <p:spPr>
          <a:xfrm flipV="1">
            <a:off x="2270214" y="3169570"/>
            <a:ext cx="201152" cy="9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5" name="Rectangle 24">
            <a:extLst>
              <a:ext uri="{FF2B5EF4-FFF2-40B4-BE49-F238E27FC236}">
                <a16:creationId xmlns:a16="http://schemas.microsoft.com/office/drawing/2014/main" id="{5F61D9B0-CC07-9ADB-A5D4-FB366BBFF6D9}"/>
              </a:ext>
            </a:extLst>
          </p:cNvPr>
          <p:cNvSpPr/>
          <p:nvPr/>
        </p:nvSpPr>
        <p:spPr>
          <a:xfrm flipV="1">
            <a:off x="6950207" y="3169569"/>
            <a:ext cx="213698" cy="105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7" name="TextBox 26">
            <a:extLst>
              <a:ext uri="{FF2B5EF4-FFF2-40B4-BE49-F238E27FC236}">
                <a16:creationId xmlns:a16="http://schemas.microsoft.com/office/drawing/2014/main" id="{0DC1F7D1-E2BD-B73C-952C-DBD6B72826EE}"/>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Tree>
    <p:extLst>
      <p:ext uri="{BB962C8B-B14F-4D97-AF65-F5344CB8AC3E}">
        <p14:creationId xmlns:p14="http://schemas.microsoft.com/office/powerpoint/2010/main" val="280912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2034F-8545-BF9C-5E59-B7BAE8A5C1E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7354C21-FD79-775E-67D6-36BFF4E5347A}"/>
              </a:ext>
            </a:extLst>
          </p:cNvPr>
          <p:cNvSpPr/>
          <p:nvPr/>
        </p:nvSpPr>
        <p:spPr>
          <a:xfrm>
            <a:off x="1060175" y="3250411"/>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 name="TextBox 5">
            <a:extLst>
              <a:ext uri="{FF2B5EF4-FFF2-40B4-BE49-F238E27FC236}">
                <a16:creationId xmlns:a16="http://schemas.microsoft.com/office/drawing/2014/main" id="{166D6DFB-3F65-8C03-32DA-7897210BA84F}"/>
              </a:ext>
            </a:extLst>
          </p:cNvPr>
          <p:cNvSpPr txBox="1"/>
          <p:nvPr/>
        </p:nvSpPr>
        <p:spPr>
          <a:xfrm>
            <a:off x="8839200"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5" name="TextBox 7">
            <a:extLst>
              <a:ext uri="{FF2B5EF4-FFF2-40B4-BE49-F238E27FC236}">
                <a16:creationId xmlns:a16="http://schemas.microsoft.com/office/drawing/2014/main" id="{2B40A122-0F77-A5CF-0488-EFEFDF58CA1A}"/>
              </a:ext>
            </a:extLst>
          </p:cNvPr>
          <p:cNvSpPr txBox="1"/>
          <p:nvPr/>
        </p:nvSpPr>
        <p:spPr>
          <a:xfrm>
            <a:off x="8839200"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6" name="TextBox 9">
            <a:extLst>
              <a:ext uri="{FF2B5EF4-FFF2-40B4-BE49-F238E27FC236}">
                <a16:creationId xmlns:a16="http://schemas.microsoft.com/office/drawing/2014/main" id="{1035C00F-D901-81E7-66DF-9D901B4A183C}"/>
              </a:ext>
            </a:extLst>
          </p:cNvPr>
          <p:cNvSpPr txBox="1"/>
          <p:nvPr/>
        </p:nvSpPr>
        <p:spPr>
          <a:xfrm>
            <a:off x="1505859" y="1709745"/>
            <a:ext cx="4293035"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Deposit Al, then pattern wires and contacts </a:t>
            </a:r>
          </a:p>
        </p:txBody>
      </p:sp>
      <p:sp>
        <p:nvSpPr>
          <p:cNvPr id="7" name="Rectangle 6">
            <a:extLst>
              <a:ext uri="{FF2B5EF4-FFF2-40B4-BE49-F238E27FC236}">
                <a16:creationId xmlns:a16="http://schemas.microsoft.com/office/drawing/2014/main" id="{EE83EF16-35DF-8C49-B8AB-ACA7DA9DE532}"/>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Top Corners Rounded 7">
            <a:extLst>
              <a:ext uri="{FF2B5EF4-FFF2-40B4-BE49-F238E27FC236}">
                <a16:creationId xmlns:a16="http://schemas.microsoft.com/office/drawing/2014/main" id="{6F7201F2-6B27-4F4B-5AB5-6BF3BD5BE7C6}"/>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Top Corners Rounded 8">
            <a:extLst>
              <a:ext uri="{FF2B5EF4-FFF2-40B4-BE49-F238E27FC236}">
                <a16:creationId xmlns:a16="http://schemas.microsoft.com/office/drawing/2014/main" id="{3DDBC180-AED1-5CAC-3352-C9A7372BF191}"/>
              </a:ext>
            </a:extLst>
          </p:cNvPr>
          <p:cNvSpPr/>
          <p:nvPr/>
        </p:nvSpPr>
        <p:spPr>
          <a:xfrm flipV="1">
            <a:off x="5412408" y="3334400"/>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rapezoid 9">
            <a:extLst>
              <a:ext uri="{FF2B5EF4-FFF2-40B4-BE49-F238E27FC236}">
                <a16:creationId xmlns:a16="http://schemas.microsoft.com/office/drawing/2014/main" id="{3893426E-2598-DFD5-3483-4175ADE0651B}"/>
              </a:ext>
            </a:extLst>
          </p:cNvPr>
          <p:cNvSpPr/>
          <p:nvPr/>
        </p:nvSpPr>
        <p:spPr>
          <a:xfrm>
            <a:off x="2478527" y="3686665"/>
            <a:ext cx="4465981" cy="1506189"/>
          </a:xfrm>
          <a:prstGeom prst="trapezoid">
            <a:avLst>
              <a:gd name="adj" fmla="val 54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ADFFE031-3ED3-41B3-6C45-F2974DA09098}"/>
              </a:ext>
            </a:extLst>
          </p:cNvPr>
          <p:cNvSpPr/>
          <p:nvPr/>
        </p:nvSpPr>
        <p:spPr>
          <a:xfrm>
            <a:off x="1060175" y="3239368"/>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2" name="Rectangle 11">
            <a:extLst>
              <a:ext uri="{FF2B5EF4-FFF2-40B4-BE49-F238E27FC236}">
                <a16:creationId xmlns:a16="http://schemas.microsoft.com/office/drawing/2014/main" id="{CED4308A-BC9D-2B3C-6FBB-060771D57980}"/>
              </a:ext>
            </a:extLst>
          </p:cNvPr>
          <p:cNvSpPr/>
          <p:nvPr/>
        </p:nvSpPr>
        <p:spPr>
          <a:xfrm>
            <a:off x="7167060" y="3239525"/>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3" name="Rectangle 12">
            <a:extLst>
              <a:ext uri="{FF2B5EF4-FFF2-40B4-BE49-F238E27FC236}">
                <a16:creationId xmlns:a16="http://schemas.microsoft.com/office/drawing/2014/main" id="{EE2C008E-0D33-4920-B4F1-2F400C1E86B1}"/>
              </a:ext>
            </a:extLst>
          </p:cNvPr>
          <p:cNvSpPr/>
          <p:nvPr/>
        </p:nvSpPr>
        <p:spPr>
          <a:xfrm>
            <a:off x="2464274"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4" name="Rectangle 13">
            <a:extLst>
              <a:ext uri="{FF2B5EF4-FFF2-40B4-BE49-F238E27FC236}">
                <a16:creationId xmlns:a16="http://schemas.microsoft.com/office/drawing/2014/main" id="{527E8092-EECE-39D3-9101-2317B3E3643C}"/>
              </a:ext>
            </a:extLst>
          </p:cNvPr>
          <p:cNvSpPr/>
          <p:nvPr/>
        </p:nvSpPr>
        <p:spPr>
          <a:xfrm>
            <a:off x="6394332" y="3250411"/>
            <a:ext cx="566058" cy="1049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5" name="Rectangle 14">
            <a:extLst>
              <a:ext uri="{FF2B5EF4-FFF2-40B4-BE49-F238E27FC236}">
                <a16:creationId xmlns:a16="http://schemas.microsoft.com/office/drawing/2014/main" id="{3D86C4D4-70AD-8869-2876-924A89832510}"/>
              </a:ext>
            </a:extLst>
          </p:cNvPr>
          <p:cNvSpPr/>
          <p:nvPr/>
        </p:nvSpPr>
        <p:spPr>
          <a:xfrm flipV="1">
            <a:off x="2257445" y="3246875"/>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16" name="Rectangle 15">
            <a:extLst>
              <a:ext uri="{FF2B5EF4-FFF2-40B4-BE49-F238E27FC236}">
                <a16:creationId xmlns:a16="http://schemas.microsoft.com/office/drawing/2014/main" id="{C28E01F3-2CE7-05C7-A346-BEAE7B6DD2F8}"/>
              </a:ext>
            </a:extLst>
          </p:cNvPr>
          <p:cNvSpPr/>
          <p:nvPr/>
        </p:nvSpPr>
        <p:spPr>
          <a:xfrm flipV="1">
            <a:off x="6949345" y="3246874"/>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 name="Rectangle 1">
            <a:extLst>
              <a:ext uri="{FF2B5EF4-FFF2-40B4-BE49-F238E27FC236}">
                <a16:creationId xmlns:a16="http://schemas.microsoft.com/office/drawing/2014/main" id="{46D2883C-03E3-4570-5471-CBA855900C0C}"/>
              </a:ext>
            </a:extLst>
          </p:cNvPr>
          <p:cNvSpPr/>
          <p:nvPr/>
        </p:nvSpPr>
        <p:spPr>
          <a:xfrm>
            <a:off x="2252870" y="3163083"/>
            <a:ext cx="4912052"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2" name="Rectangle 21">
            <a:extLst>
              <a:ext uri="{FF2B5EF4-FFF2-40B4-BE49-F238E27FC236}">
                <a16:creationId xmlns:a16="http://schemas.microsoft.com/office/drawing/2014/main" id="{A012C219-0047-3169-9D5A-C1DF97B95378}"/>
              </a:ext>
            </a:extLst>
          </p:cNvPr>
          <p:cNvSpPr/>
          <p:nvPr/>
        </p:nvSpPr>
        <p:spPr>
          <a:xfrm flipV="1">
            <a:off x="2058662" y="3158685"/>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4" name="Rectangle 23">
            <a:extLst>
              <a:ext uri="{FF2B5EF4-FFF2-40B4-BE49-F238E27FC236}">
                <a16:creationId xmlns:a16="http://schemas.microsoft.com/office/drawing/2014/main" id="{C0336B78-AD57-5A9B-A317-F7E3B1C9849C}"/>
              </a:ext>
            </a:extLst>
          </p:cNvPr>
          <p:cNvSpPr/>
          <p:nvPr/>
        </p:nvSpPr>
        <p:spPr>
          <a:xfrm flipV="1">
            <a:off x="7149863" y="3158685"/>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6" name="TextBox 25">
            <a:extLst>
              <a:ext uri="{FF2B5EF4-FFF2-40B4-BE49-F238E27FC236}">
                <a16:creationId xmlns:a16="http://schemas.microsoft.com/office/drawing/2014/main" id="{620230F6-3D15-4152-D8F8-37CB7BD4F00D}"/>
              </a:ext>
            </a:extLst>
          </p:cNvPr>
          <p:cNvSpPr txBox="1"/>
          <p:nvPr/>
        </p:nvSpPr>
        <p:spPr>
          <a:xfrm>
            <a:off x="1057966" y="483704"/>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
        <p:nvSpPr>
          <p:cNvPr id="3" name="TextBox 2">
            <a:extLst>
              <a:ext uri="{FF2B5EF4-FFF2-40B4-BE49-F238E27FC236}">
                <a16:creationId xmlns:a16="http://schemas.microsoft.com/office/drawing/2014/main" id="{7252A4F5-8D1D-64EE-1D99-78570D796C8E}"/>
              </a:ext>
            </a:extLst>
          </p:cNvPr>
          <p:cNvSpPr txBox="1"/>
          <p:nvPr/>
        </p:nvSpPr>
        <p:spPr>
          <a:xfrm>
            <a:off x="1664494" y="2867025"/>
            <a:ext cx="469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Al</a:t>
            </a:r>
            <a:endParaRPr lang="en-US"/>
          </a:p>
        </p:txBody>
      </p:sp>
    </p:spTree>
    <p:extLst>
      <p:ext uri="{BB962C8B-B14F-4D97-AF65-F5344CB8AC3E}">
        <p14:creationId xmlns:p14="http://schemas.microsoft.com/office/powerpoint/2010/main" val="177057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0DC5-4D4F-4168-8DC1-76B489D731F2}"/>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9EF9013F-A134-4016-87F5-0169EFFF26D0}"/>
              </a:ext>
            </a:extLst>
          </p:cNvPr>
          <p:cNvSpPr>
            <a:spLocks noGrp="1"/>
          </p:cNvSpPr>
          <p:nvPr>
            <p:ph idx="1"/>
          </p:nvPr>
        </p:nvSpPr>
        <p:spPr>
          <a:xfrm>
            <a:off x="838200" y="971041"/>
            <a:ext cx="6142383" cy="5179598"/>
          </a:xfrm>
        </p:spPr>
        <p:txBody>
          <a:bodyPr vert="horz" lIns="91440" tIns="45720" rIns="91440" bIns="45720" rtlCol="0" anchor="t">
            <a:normAutofit fontScale="92500" lnSpcReduction="20000"/>
          </a:bodyPr>
          <a:lstStyle/>
          <a:p>
            <a:r>
              <a:rPr lang="en-US" sz="2400" dirty="0"/>
              <a:t>Motivation: </a:t>
            </a:r>
          </a:p>
          <a:p>
            <a:pPr lvl="1">
              <a:buFont typeface="Courier New" panose="020B0604020202020204" pitchFamily="34" charset="0"/>
              <a:buChar char="o"/>
            </a:pPr>
            <a:r>
              <a:rPr lang="en-US" sz="2000" dirty="0">
                <a:ea typeface="Calibri"/>
                <a:cs typeface="Calibri"/>
              </a:rPr>
              <a:t>Pressure sensors were one of the first commercially viable MEMS devices</a:t>
            </a:r>
          </a:p>
          <a:p>
            <a:pPr lvl="1">
              <a:buFont typeface="Courier New" panose="020B0604020202020204" pitchFamily="34" charset="0"/>
              <a:buChar char="o"/>
            </a:pPr>
            <a:r>
              <a:rPr lang="en-US" sz="2000" dirty="0">
                <a:ea typeface="Calibri"/>
                <a:cs typeface="Calibri"/>
              </a:rPr>
              <a:t>They provide a simple median between mechanical phenomena and electrical signals</a:t>
            </a:r>
          </a:p>
          <a:p>
            <a:pPr lvl="1">
              <a:buFont typeface="Courier New" panose="020B0604020202020204" pitchFamily="34" charset="0"/>
              <a:buChar char="o"/>
            </a:pPr>
            <a:r>
              <a:rPr lang="en-US" sz="2000" dirty="0">
                <a:ea typeface="+mn-lt"/>
                <a:cs typeface="+mn-lt"/>
              </a:rPr>
              <a:t>MSU would like to develop a MEMS course comprising of one semester of design and one semester of in-lab fabrication</a:t>
            </a:r>
            <a:endParaRPr lang="en-US" sz="2000" dirty="0"/>
          </a:p>
          <a:p>
            <a:r>
              <a:rPr lang="en-US" sz="2400" dirty="0"/>
              <a:t>MEMS: Micro Electrical Mechanical Systems</a:t>
            </a:r>
            <a:endParaRPr lang="en-US" sz="2400" dirty="0">
              <a:ea typeface="Calibri"/>
              <a:cs typeface="Calibri"/>
            </a:endParaRPr>
          </a:p>
          <a:p>
            <a:pPr lvl="1">
              <a:buFont typeface="Courier New" panose="020B0604020202020204" pitchFamily="34" charset="0"/>
              <a:buChar char="o"/>
            </a:pPr>
            <a:r>
              <a:rPr lang="en-US" dirty="0">
                <a:ea typeface="Calibri"/>
                <a:cs typeface="Calibri"/>
              </a:rPr>
              <a:t>Microscopic mechanical system that can either change electrical properties within the system, or be physically controlled by electricity</a:t>
            </a:r>
          </a:p>
          <a:p>
            <a:r>
              <a:rPr lang="en-US" sz="2400" err="1">
                <a:ea typeface="Calibri"/>
                <a:cs typeface="Calibri"/>
              </a:rPr>
              <a:t>Piezoresitive</a:t>
            </a:r>
            <a:r>
              <a:rPr lang="en-US" sz="2400" dirty="0">
                <a:ea typeface="Calibri"/>
                <a:cs typeface="Calibri"/>
              </a:rPr>
              <a:t> Pressure Sensor: Uses a change in resistance due to an external physical force to determine applied pressure</a:t>
            </a:r>
          </a:p>
          <a:p>
            <a:pPr lvl="1">
              <a:buFont typeface="Courier New" panose="020B0604020202020204" pitchFamily="34" charset="0"/>
              <a:buChar char="o"/>
            </a:pPr>
            <a:r>
              <a:rPr lang="en-US" dirty="0">
                <a:ea typeface="+mn-lt"/>
                <a:cs typeface="+mn-lt"/>
              </a:rPr>
              <a:t>Can be sensed with a Wheatstone bridge circuit configuration</a:t>
            </a:r>
          </a:p>
          <a:p>
            <a:pPr lvl="1">
              <a:buFont typeface="Courier New" panose="020B0604020202020204" pitchFamily="34" charset="0"/>
              <a:buChar char="o"/>
            </a:pPr>
            <a:endParaRPr lang="en-US" sz="2000">
              <a:ea typeface="Calibri" panose="020F0502020204030204"/>
              <a:cs typeface="Calibri" panose="020F0502020204030204"/>
            </a:endParaRPr>
          </a:p>
          <a:p>
            <a:pPr lvl="1">
              <a:buFont typeface="Courier New" panose="020B0604020202020204" pitchFamily="34" charset="0"/>
              <a:buChar char="o"/>
            </a:pPr>
            <a:endParaRPr lang="en-US" sz="200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C6E3154-1401-8845-9C56-CAD46967332D}"/>
              </a:ext>
            </a:extLst>
          </p:cNvPr>
          <p:cNvSpPr>
            <a:spLocks noGrp="1"/>
          </p:cNvSpPr>
          <p:nvPr>
            <p:ph type="sldNum" sz="quarter" idx="12"/>
          </p:nvPr>
        </p:nvSpPr>
        <p:spPr/>
        <p:txBody>
          <a:bodyPr/>
          <a:lstStyle/>
          <a:p>
            <a:fld id="{0AC8EB61-6689-BD46-842D-184A5EFC0833}" type="slidenum">
              <a:rPr lang="en-US" smtClean="0">
                <a:solidFill>
                  <a:schemeClr val="bg1"/>
                </a:solidFill>
              </a:rPr>
              <a:t>2</a:t>
            </a:fld>
            <a:endParaRPr lang="en-US">
              <a:solidFill>
                <a:schemeClr val="bg1"/>
              </a:solidFill>
            </a:endParaRPr>
          </a:p>
        </p:txBody>
      </p:sp>
      <p:pic>
        <p:nvPicPr>
          <p:cNvPr id="5" name="Picture 4" descr="Diagram of a diagram of a cross-section&#10;&#10;AI-generated content may be incorrect.">
            <a:extLst>
              <a:ext uri="{FF2B5EF4-FFF2-40B4-BE49-F238E27FC236}">
                <a16:creationId xmlns:a16="http://schemas.microsoft.com/office/drawing/2014/main" id="{767641E8-AF03-CFFA-E454-C26DBFC006A6}"/>
              </a:ext>
            </a:extLst>
          </p:cNvPr>
          <p:cNvPicPr>
            <a:picLocks noChangeAspect="1"/>
          </p:cNvPicPr>
          <p:nvPr/>
        </p:nvPicPr>
        <p:blipFill>
          <a:blip r:embed="rId3"/>
          <a:srcRect l="1596" t="2592" r="48911" b="11481"/>
          <a:stretch>
            <a:fillRect/>
          </a:stretch>
        </p:blipFill>
        <p:spPr>
          <a:xfrm>
            <a:off x="7584754" y="518491"/>
            <a:ext cx="3771279" cy="2553572"/>
          </a:xfrm>
          <a:prstGeom prst="rect">
            <a:avLst/>
          </a:prstGeom>
        </p:spPr>
      </p:pic>
      <p:sp>
        <p:nvSpPr>
          <p:cNvPr id="7" name="TextBox 6">
            <a:extLst>
              <a:ext uri="{FF2B5EF4-FFF2-40B4-BE49-F238E27FC236}">
                <a16:creationId xmlns:a16="http://schemas.microsoft.com/office/drawing/2014/main" id="{74703E4A-ED12-3A82-FC05-23C61A0B843E}"/>
              </a:ext>
            </a:extLst>
          </p:cNvPr>
          <p:cNvSpPr txBox="1"/>
          <p:nvPr/>
        </p:nvSpPr>
        <p:spPr>
          <a:xfrm>
            <a:off x="7464011" y="3432746"/>
            <a:ext cx="44631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a:ea typeface="Calibri"/>
                <a:cs typeface="Calibri"/>
              </a:rPr>
              <a:t>Applications:</a:t>
            </a:r>
          </a:p>
          <a:p>
            <a:pPr marL="285750" indent="-285750">
              <a:buFont typeface="Arial"/>
              <a:buChar char="•"/>
            </a:pPr>
            <a:r>
              <a:rPr lang="en-US" sz="2200">
                <a:ea typeface="Calibri"/>
                <a:cs typeface="Calibri"/>
              </a:rPr>
              <a:t>Elevation Meter</a:t>
            </a:r>
          </a:p>
          <a:p>
            <a:pPr marL="285750" indent="-285750">
              <a:buFont typeface="Arial"/>
              <a:buChar char="•"/>
            </a:pPr>
            <a:r>
              <a:rPr lang="en-US" sz="2200">
                <a:ea typeface="Calibri"/>
                <a:cs typeface="Calibri"/>
              </a:rPr>
              <a:t>Flowmeter</a:t>
            </a:r>
          </a:p>
          <a:p>
            <a:pPr marL="285750" indent="-285750">
              <a:buFont typeface="Arial"/>
              <a:buChar char="•"/>
            </a:pPr>
            <a:r>
              <a:rPr lang="en-US" sz="2200">
                <a:ea typeface="Calibri"/>
                <a:cs typeface="Calibri"/>
              </a:rPr>
              <a:t>Pressure Tuned Laser Cavities</a:t>
            </a:r>
          </a:p>
        </p:txBody>
      </p:sp>
      <p:sp>
        <p:nvSpPr>
          <p:cNvPr id="8" name="TextBox 7">
            <a:extLst>
              <a:ext uri="{FF2B5EF4-FFF2-40B4-BE49-F238E27FC236}">
                <a16:creationId xmlns:a16="http://schemas.microsoft.com/office/drawing/2014/main" id="{2E4DFEF5-29A3-C8A5-DCE6-BA92E633EDAB}"/>
              </a:ext>
            </a:extLst>
          </p:cNvPr>
          <p:cNvSpPr txBox="1"/>
          <p:nvPr/>
        </p:nvSpPr>
        <p:spPr>
          <a:xfrm>
            <a:off x="7468153" y="5637893"/>
            <a:ext cx="7521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Image: </a:t>
            </a:r>
            <a:r>
              <a:rPr lang="en-US" sz="1200">
                <a:ea typeface="+mn-lt"/>
                <a:cs typeface="+mn-lt"/>
                <a:hlinkClick r:id="rId4"/>
              </a:rPr>
              <a:t>https://doi.org/10.1007/s00542-014-2215-7</a:t>
            </a:r>
            <a:endParaRPr lang="en-US" sz="1200">
              <a:ea typeface="Calibri"/>
              <a:cs typeface="Calibri"/>
              <a:hlinkClick r:id="rId4"/>
            </a:endParaRPr>
          </a:p>
        </p:txBody>
      </p:sp>
    </p:spTree>
    <p:extLst>
      <p:ext uri="{BB962C8B-B14F-4D97-AF65-F5344CB8AC3E}">
        <p14:creationId xmlns:p14="http://schemas.microsoft.com/office/powerpoint/2010/main" val="328116178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58E2D5-9072-0709-5C5F-977F230F07A5}"/>
              </a:ext>
            </a:extLst>
          </p:cNvPr>
          <p:cNvSpPr/>
          <p:nvPr/>
        </p:nvSpPr>
        <p:spPr>
          <a:xfrm>
            <a:off x="1060175" y="3250411"/>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7" name="TextBox 5">
            <a:extLst>
              <a:ext uri="{FF2B5EF4-FFF2-40B4-BE49-F238E27FC236}">
                <a16:creationId xmlns:a16="http://schemas.microsoft.com/office/drawing/2014/main" id="{4E0B6DD5-8ECB-37AA-D5A5-31C1CCEEE103}"/>
              </a:ext>
            </a:extLst>
          </p:cNvPr>
          <p:cNvSpPr txBox="1"/>
          <p:nvPr/>
        </p:nvSpPr>
        <p:spPr>
          <a:xfrm>
            <a:off x="8414657"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9" name="TextBox 7">
            <a:extLst>
              <a:ext uri="{FF2B5EF4-FFF2-40B4-BE49-F238E27FC236}">
                <a16:creationId xmlns:a16="http://schemas.microsoft.com/office/drawing/2014/main" id="{4951A27B-21AB-6DC7-3865-9C196DBDBD67}"/>
              </a:ext>
            </a:extLst>
          </p:cNvPr>
          <p:cNvSpPr txBox="1"/>
          <p:nvPr/>
        </p:nvSpPr>
        <p:spPr>
          <a:xfrm>
            <a:off x="8414657"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11" name="TextBox 9">
            <a:extLst>
              <a:ext uri="{FF2B5EF4-FFF2-40B4-BE49-F238E27FC236}">
                <a16:creationId xmlns:a16="http://schemas.microsoft.com/office/drawing/2014/main" id="{A1DC2FEC-BD6A-1A8F-2112-FBBBAD735601}"/>
              </a:ext>
            </a:extLst>
          </p:cNvPr>
          <p:cNvSpPr txBox="1"/>
          <p:nvPr/>
        </p:nvSpPr>
        <p:spPr>
          <a:xfrm>
            <a:off x="1163512" y="1422772"/>
            <a:ext cx="5881995"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Bond glass wafer to backside, vacuum sealing the membrane</a:t>
            </a:r>
          </a:p>
        </p:txBody>
      </p:sp>
      <p:sp>
        <p:nvSpPr>
          <p:cNvPr id="13" name="Rectangle 12">
            <a:extLst>
              <a:ext uri="{FF2B5EF4-FFF2-40B4-BE49-F238E27FC236}">
                <a16:creationId xmlns:a16="http://schemas.microsoft.com/office/drawing/2014/main" id="{25B5310E-DFB0-1DFC-3564-D7876C1E9A5F}"/>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Top Corners Rounded 14">
            <a:extLst>
              <a:ext uri="{FF2B5EF4-FFF2-40B4-BE49-F238E27FC236}">
                <a16:creationId xmlns:a16="http://schemas.microsoft.com/office/drawing/2014/main" id="{D31033FE-4A80-8BE1-205F-2E21FC5694B8}"/>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Top Corners Rounded 16">
            <a:extLst>
              <a:ext uri="{FF2B5EF4-FFF2-40B4-BE49-F238E27FC236}">
                <a16:creationId xmlns:a16="http://schemas.microsoft.com/office/drawing/2014/main" id="{26219830-3B72-4694-202F-9DF9655B3D7A}"/>
              </a:ext>
            </a:extLst>
          </p:cNvPr>
          <p:cNvSpPr/>
          <p:nvPr/>
        </p:nvSpPr>
        <p:spPr>
          <a:xfrm flipV="1">
            <a:off x="5412408" y="3334400"/>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rapezoid 18">
            <a:extLst>
              <a:ext uri="{FF2B5EF4-FFF2-40B4-BE49-F238E27FC236}">
                <a16:creationId xmlns:a16="http://schemas.microsoft.com/office/drawing/2014/main" id="{61016971-10E6-5A48-E498-4682087A4B10}"/>
              </a:ext>
            </a:extLst>
          </p:cNvPr>
          <p:cNvSpPr/>
          <p:nvPr/>
        </p:nvSpPr>
        <p:spPr>
          <a:xfrm>
            <a:off x="2478527" y="3686665"/>
            <a:ext cx="4465981" cy="1506189"/>
          </a:xfrm>
          <a:prstGeom prst="trapezoid">
            <a:avLst>
              <a:gd name="adj" fmla="val 54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6547BD56-B041-9E50-D5DE-C4B0CE83E8DC}"/>
              </a:ext>
            </a:extLst>
          </p:cNvPr>
          <p:cNvSpPr/>
          <p:nvPr/>
        </p:nvSpPr>
        <p:spPr>
          <a:xfrm>
            <a:off x="1060175" y="3239368"/>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3" name="Rectangle 22">
            <a:extLst>
              <a:ext uri="{FF2B5EF4-FFF2-40B4-BE49-F238E27FC236}">
                <a16:creationId xmlns:a16="http://schemas.microsoft.com/office/drawing/2014/main" id="{237FAA65-0A5B-CC45-72C7-F64928420701}"/>
              </a:ext>
            </a:extLst>
          </p:cNvPr>
          <p:cNvSpPr/>
          <p:nvPr/>
        </p:nvSpPr>
        <p:spPr>
          <a:xfrm>
            <a:off x="7167060" y="3239525"/>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5" name="Rectangle 24">
            <a:extLst>
              <a:ext uri="{FF2B5EF4-FFF2-40B4-BE49-F238E27FC236}">
                <a16:creationId xmlns:a16="http://schemas.microsoft.com/office/drawing/2014/main" id="{756A5048-AA6E-17C4-8435-A13CEFCCF5BB}"/>
              </a:ext>
            </a:extLst>
          </p:cNvPr>
          <p:cNvSpPr/>
          <p:nvPr/>
        </p:nvSpPr>
        <p:spPr>
          <a:xfrm>
            <a:off x="2464274"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7" name="Rectangle 26">
            <a:extLst>
              <a:ext uri="{FF2B5EF4-FFF2-40B4-BE49-F238E27FC236}">
                <a16:creationId xmlns:a16="http://schemas.microsoft.com/office/drawing/2014/main" id="{C73C2778-49C8-3CAC-5104-71F4BF08995C}"/>
              </a:ext>
            </a:extLst>
          </p:cNvPr>
          <p:cNvSpPr/>
          <p:nvPr/>
        </p:nvSpPr>
        <p:spPr>
          <a:xfrm>
            <a:off x="6394332"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9" name="Rectangle 28">
            <a:extLst>
              <a:ext uri="{FF2B5EF4-FFF2-40B4-BE49-F238E27FC236}">
                <a16:creationId xmlns:a16="http://schemas.microsoft.com/office/drawing/2014/main" id="{8ACEC9D2-447B-E87F-68B7-6B7E480AE447}"/>
              </a:ext>
            </a:extLst>
          </p:cNvPr>
          <p:cNvSpPr/>
          <p:nvPr/>
        </p:nvSpPr>
        <p:spPr>
          <a:xfrm flipV="1">
            <a:off x="3498416" y="3246875"/>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31" name="Rectangle 30">
            <a:extLst>
              <a:ext uri="{FF2B5EF4-FFF2-40B4-BE49-F238E27FC236}">
                <a16:creationId xmlns:a16="http://schemas.microsoft.com/office/drawing/2014/main" id="{D07D87DE-A680-038D-D44D-A887776D32DF}"/>
              </a:ext>
            </a:extLst>
          </p:cNvPr>
          <p:cNvSpPr/>
          <p:nvPr/>
        </p:nvSpPr>
        <p:spPr>
          <a:xfrm flipV="1">
            <a:off x="5675716" y="3246874"/>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3" name="Rectangle 42">
            <a:extLst>
              <a:ext uri="{FF2B5EF4-FFF2-40B4-BE49-F238E27FC236}">
                <a16:creationId xmlns:a16="http://schemas.microsoft.com/office/drawing/2014/main" id="{6AA4D3CB-C2A8-C697-5E57-0606BD90B45C}"/>
              </a:ext>
            </a:extLst>
          </p:cNvPr>
          <p:cNvSpPr/>
          <p:nvPr/>
        </p:nvSpPr>
        <p:spPr>
          <a:xfrm>
            <a:off x="2252870" y="3162062"/>
            <a:ext cx="4912052"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5" name="Rectangle 44">
            <a:extLst>
              <a:ext uri="{FF2B5EF4-FFF2-40B4-BE49-F238E27FC236}">
                <a16:creationId xmlns:a16="http://schemas.microsoft.com/office/drawing/2014/main" id="{1C889DB5-68C1-6968-B0AA-2AB196760F8A}"/>
              </a:ext>
            </a:extLst>
          </p:cNvPr>
          <p:cNvSpPr/>
          <p:nvPr/>
        </p:nvSpPr>
        <p:spPr>
          <a:xfrm flipV="1">
            <a:off x="2058662" y="3157664"/>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7" name="Rectangle 46">
            <a:extLst>
              <a:ext uri="{FF2B5EF4-FFF2-40B4-BE49-F238E27FC236}">
                <a16:creationId xmlns:a16="http://schemas.microsoft.com/office/drawing/2014/main" id="{F17F7BEB-D610-46AE-9318-7E4576D894BD}"/>
              </a:ext>
            </a:extLst>
          </p:cNvPr>
          <p:cNvSpPr/>
          <p:nvPr/>
        </p:nvSpPr>
        <p:spPr>
          <a:xfrm flipV="1">
            <a:off x="7149863" y="3157664"/>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8" name="Rectangle 47">
            <a:extLst>
              <a:ext uri="{FF2B5EF4-FFF2-40B4-BE49-F238E27FC236}">
                <a16:creationId xmlns:a16="http://schemas.microsoft.com/office/drawing/2014/main" id="{EDCF5D22-253E-5C8E-8CBE-E6C629EDAF68}"/>
              </a:ext>
            </a:extLst>
          </p:cNvPr>
          <p:cNvSpPr/>
          <p:nvPr/>
        </p:nvSpPr>
        <p:spPr>
          <a:xfrm>
            <a:off x="1064963" y="5162593"/>
            <a:ext cx="7304157" cy="3723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ectangle 48">
            <a:extLst>
              <a:ext uri="{FF2B5EF4-FFF2-40B4-BE49-F238E27FC236}">
                <a16:creationId xmlns:a16="http://schemas.microsoft.com/office/drawing/2014/main" id="{8B67E8BA-6CD0-1707-F76F-B46CF61D0B2E}"/>
              </a:ext>
            </a:extLst>
          </p:cNvPr>
          <p:cNvSpPr/>
          <p:nvPr/>
        </p:nvSpPr>
        <p:spPr>
          <a:xfrm>
            <a:off x="7653130" y="144985"/>
            <a:ext cx="2893924" cy="28866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ectangle 49">
            <a:extLst>
              <a:ext uri="{FF2B5EF4-FFF2-40B4-BE49-F238E27FC236}">
                <a16:creationId xmlns:a16="http://schemas.microsoft.com/office/drawing/2014/main" id="{F87D0E2D-C74A-ADE2-5CCF-DF270105AFEF}"/>
              </a:ext>
            </a:extLst>
          </p:cNvPr>
          <p:cNvSpPr/>
          <p:nvPr/>
        </p:nvSpPr>
        <p:spPr>
          <a:xfrm>
            <a:off x="8295408" y="789572"/>
            <a:ext cx="1599045" cy="16076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4" name="Group 83">
            <a:extLst>
              <a:ext uri="{FF2B5EF4-FFF2-40B4-BE49-F238E27FC236}">
                <a16:creationId xmlns:a16="http://schemas.microsoft.com/office/drawing/2014/main" id="{4A9D957C-8062-0EB2-5F96-05E4BDDD4F94}"/>
              </a:ext>
            </a:extLst>
          </p:cNvPr>
          <p:cNvGrpSpPr/>
          <p:nvPr/>
        </p:nvGrpSpPr>
        <p:grpSpPr>
          <a:xfrm rot="10800000">
            <a:off x="8256005" y="2235891"/>
            <a:ext cx="1684884" cy="771663"/>
            <a:chOff x="6831395" y="1110245"/>
            <a:chExt cx="1684884" cy="771663"/>
          </a:xfrm>
        </p:grpSpPr>
        <p:sp>
          <p:nvSpPr>
            <p:cNvPr id="85" name="Rectangle 84">
              <a:extLst>
                <a:ext uri="{FF2B5EF4-FFF2-40B4-BE49-F238E27FC236}">
                  <a16:creationId xmlns:a16="http://schemas.microsoft.com/office/drawing/2014/main" id="{3528917D-4B26-B6C0-C17F-74CC8D1558BE}"/>
                </a:ext>
              </a:extLst>
            </p:cNvPr>
            <p:cNvSpPr/>
            <p:nvPr/>
          </p:nvSpPr>
          <p:spPr>
            <a:xfrm>
              <a:off x="6831395"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Rectangle 85">
              <a:extLst>
                <a:ext uri="{FF2B5EF4-FFF2-40B4-BE49-F238E27FC236}">
                  <a16:creationId xmlns:a16="http://schemas.microsoft.com/office/drawing/2014/main" id="{A6B22F13-8AEC-5671-759C-0B85D976F702}"/>
                </a:ext>
              </a:extLst>
            </p:cNvPr>
            <p:cNvSpPr/>
            <p:nvPr/>
          </p:nvSpPr>
          <p:spPr>
            <a:xfrm>
              <a:off x="7759047"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CACEBA34-5CC9-3E92-53C4-AD6A3F6767DA}"/>
                </a:ext>
              </a:extLst>
            </p:cNvPr>
            <p:cNvSpPr/>
            <p:nvPr/>
          </p:nvSpPr>
          <p:spPr>
            <a:xfrm rot="5400000">
              <a:off x="7438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Rectangle 88">
              <a:extLst>
                <a:ext uri="{FF2B5EF4-FFF2-40B4-BE49-F238E27FC236}">
                  <a16:creationId xmlns:a16="http://schemas.microsoft.com/office/drawing/2014/main" id="{16479D68-C1B8-6FC9-24B6-F80662C31050}"/>
                </a:ext>
              </a:extLst>
            </p:cNvPr>
            <p:cNvSpPr/>
            <p:nvPr/>
          </p:nvSpPr>
          <p:spPr>
            <a:xfrm>
              <a:off x="7538176" y="1783896"/>
              <a:ext cx="315495"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0D2DCAA9-D502-A10C-CFFA-B181B4E04AF5}"/>
                </a:ext>
              </a:extLst>
            </p:cNvPr>
            <p:cNvSpPr/>
            <p:nvPr/>
          </p:nvSpPr>
          <p:spPr>
            <a:xfrm rot="5400000">
              <a:off x="7184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2" name="Rectangle 61">
            <a:extLst>
              <a:ext uri="{FF2B5EF4-FFF2-40B4-BE49-F238E27FC236}">
                <a16:creationId xmlns:a16="http://schemas.microsoft.com/office/drawing/2014/main" id="{965FFE5B-B942-CDCE-34CB-5EF9CFFFF39A}"/>
              </a:ext>
            </a:extLst>
          </p:cNvPr>
          <p:cNvSpPr/>
          <p:nvPr/>
        </p:nvSpPr>
        <p:spPr>
          <a:xfrm>
            <a:off x="7653132" y="2465536"/>
            <a:ext cx="2897808" cy="5406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57" name="Rectangle 56">
            <a:extLst>
              <a:ext uri="{FF2B5EF4-FFF2-40B4-BE49-F238E27FC236}">
                <a16:creationId xmlns:a16="http://schemas.microsoft.com/office/drawing/2014/main" id="{F1213669-315D-25A2-1959-6F4FB3E019F2}"/>
              </a:ext>
            </a:extLst>
          </p:cNvPr>
          <p:cNvSpPr/>
          <p:nvPr/>
        </p:nvSpPr>
        <p:spPr>
          <a:xfrm rot="10800000">
            <a:off x="7892993" y="2733669"/>
            <a:ext cx="2466587"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58" name="Rectangle 57">
            <a:extLst>
              <a:ext uri="{FF2B5EF4-FFF2-40B4-BE49-F238E27FC236}">
                <a16:creationId xmlns:a16="http://schemas.microsoft.com/office/drawing/2014/main" id="{9999261A-291E-A335-538F-F04B1E0A5EAD}"/>
              </a:ext>
            </a:extLst>
          </p:cNvPr>
          <p:cNvSpPr/>
          <p:nvPr/>
        </p:nvSpPr>
        <p:spPr>
          <a:xfrm rot="10800000">
            <a:off x="10119799" y="2562274"/>
            <a:ext cx="361259" cy="362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60" name="Rectangle 59">
            <a:extLst>
              <a:ext uri="{FF2B5EF4-FFF2-40B4-BE49-F238E27FC236}">
                <a16:creationId xmlns:a16="http://schemas.microsoft.com/office/drawing/2014/main" id="{1FB5E8AD-D5B6-25B0-7330-4C095CD04571}"/>
              </a:ext>
            </a:extLst>
          </p:cNvPr>
          <p:cNvSpPr/>
          <p:nvPr/>
        </p:nvSpPr>
        <p:spPr>
          <a:xfrm rot="10800000">
            <a:off x="7745451" y="2562274"/>
            <a:ext cx="361259" cy="362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grpSp>
        <p:nvGrpSpPr>
          <p:cNvPr id="78" name="Group 77">
            <a:extLst>
              <a:ext uri="{FF2B5EF4-FFF2-40B4-BE49-F238E27FC236}">
                <a16:creationId xmlns:a16="http://schemas.microsoft.com/office/drawing/2014/main" id="{273AE2A3-6455-2B13-7169-57A27453B0A7}"/>
              </a:ext>
            </a:extLst>
          </p:cNvPr>
          <p:cNvGrpSpPr/>
          <p:nvPr/>
        </p:nvGrpSpPr>
        <p:grpSpPr>
          <a:xfrm>
            <a:off x="8256005" y="137631"/>
            <a:ext cx="1684884" cy="771663"/>
            <a:chOff x="6831395" y="1110245"/>
            <a:chExt cx="1684884" cy="771663"/>
          </a:xfrm>
        </p:grpSpPr>
        <p:sp>
          <p:nvSpPr>
            <p:cNvPr id="79" name="Rectangle 78">
              <a:extLst>
                <a:ext uri="{FF2B5EF4-FFF2-40B4-BE49-F238E27FC236}">
                  <a16:creationId xmlns:a16="http://schemas.microsoft.com/office/drawing/2014/main" id="{96BBD769-45D1-742D-B652-921B88318C76}"/>
                </a:ext>
              </a:extLst>
            </p:cNvPr>
            <p:cNvSpPr/>
            <p:nvPr/>
          </p:nvSpPr>
          <p:spPr>
            <a:xfrm>
              <a:off x="6831395"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FA51EA5D-053B-0CF2-6099-59EF5DB109CA}"/>
                </a:ext>
              </a:extLst>
            </p:cNvPr>
            <p:cNvSpPr/>
            <p:nvPr/>
          </p:nvSpPr>
          <p:spPr>
            <a:xfrm>
              <a:off x="7759047"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80">
              <a:extLst>
                <a:ext uri="{FF2B5EF4-FFF2-40B4-BE49-F238E27FC236}">
                  <a16:creationId xmlns:a16="http://schemas.microsoft.com/office/drawing/2014/main" id="{3181FBBC-18AB-489F-6098-63318B509212}"/>
                </a:ext>
              </a:extLst>
            </p:cNvPr>
            <p:cNvSpPr/>
            <p:nvPr/>
          </p:nvSpPr>
          <p:spPr>
            <a:xfrm rot="5400000">
              <a:off x="7184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Rectangle 81">
              <a:extLst>
                <a:ext uri="{FF2B5EF4-FFF2-40B4-BE49-F238E27FC236}">
                  <a16:creationId xmlns:a16="http://schemas.microsoft.com/office/drawing/2014/main" id="{A6875873-6E11-B95C-AF35-BC2BCEE5A027}"/>
                </a:ext>
              </a:extLst>
            </p:cNvPr>
            <p:cNvSpPr/>
            <p:nvPr/>
          </p:nvSpPr>
          <p:spPr>
            <a:xfrm rot="5400000">
              <a:off x="7438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ectangle 82">
              <a:extLst>
                <a:ext uri="{FF2B5EF4-FFF2-40B4-BE49-F238E27FC236}">
                  <a16:creationId xmlns:a16="http://schemas.microsoft.com/office/drawing/2014/main" id="{18CA7746-5D7A-D54B-026E-8B908FDA8EC2}"/>
                </a:ext>
              </a:extLst>
            </p:cNvPr>
            <p:cNvSpPr/>
            <p:nvPr/>
          </p:nvSpPr>
          <p:spPr>
            <a:xfrm>
              <a:off x="7538176" y="1783896"/>
              <a:ext cx="315495"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3" name="Rectangle 62">
            <a:extLst>
              <a:ext uri="{FF2B5EF4-FFF2-40B4-BE49-F238E27FC236}">
                <a16:creationId xmlns:a16="http://schemas.microsoft.com/office/drawing/2014/main" id="{3AB12D38-55C1-B9F3-CC5D-6D52CA302A99}"/>
              </a:ext>
            </a:extLst>
          </p:cNvPr>
          <p:cNvSpPr/>
          <p:nvPr/>
        </p:nvSpPr>
        <p:spPr>
          <a:xfrm>
            <a:off x="7653132" y="135362"/>
            <a:ext cx="2897808" cy="5406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61" name="Rectangle 60">
            <a:extLst>
              <a:ext uri="{FF2B5EF4-FFF2-40B4-BE49-F238E27FC236}">
                <a16:creationId xmlns:a16="http://schemas.microsoft.com/office/drawing/2014/main" id="{633FA0AE-132D-72FE-091F-19222CE2A401}"/>
              </a:ext>
            </a:extLst>
          </p:cNvPr>
          <p:cNvSpPr/>
          <p:nvPr/>
        </p:nvSpPr>
        <p:spPr>
          <a:xfrm rot="10800000">
            <a:off x="7745450" y="221056"/>
            <a:ext cx="361259" cy="362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59" name="Rectangle 58">
            <a:extLst>
              <a:ext uri="{FF2B5EF4-FFF2-40B4-BE49-F238E27FC236}">
                <a16:creationId xmlns:a16="http://schemas.microsoft.com/office/drawing/2014/main" id="{F2915B41-5BFB-891A-74BB-E5557D479667}"/>
              </a:ext>
            </a:extLst>
          </p:cNvPr>
          <p:cNvSpPr/>
          <p:nvPr/>
        </p:nvSpPr>
        <p:spPr>
          <a:xfrm rot="10800000">
            <a:off x="10119799" y="221056"/>
            <a:ext cx="361259" cy="362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56" name="Rectangle 55">
            <a:extLst>
              <a:ext uri="{FF2B5EF4-FFF2-40B4-BE49-F238E27FC236}">
                <a16:creationId xmlns:a16="http://schemas.microsoft.com/office/drawing/2014/main" id="{89E10956-5618-28ED-0AE5-4E6C0B068A80}"/>
              </a:ext>
            </a:extLst>
          </p:cNvPr>
          <p:cNvSpPr/>
          <p:nvPr/>
        </p:nvSpPr>
        <p:spPr>
          <a:xfrm rot="10800000">
            <a:off x="7892994" y="315148"/>
            <a:ext cx="2466587"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grpSp>
        <p:nvGrpSpPr>
          <p:cNvPr id="72" name="Group 71">
            <a:extLst>
              <a:ext uri="{FF2B5EF4-FFF2-40B4-BE49-F238E27FC236}">
                <a16:creationId xmlns:a16="http://schemas.microsoft.com/office/drawing/2014/main" id="{D8CB8076-E11E-0F7E-9B0A-7E4AD37DEA64}"/>
              </a:ext>
            </a:extLst>
          </p:cNvPr>
          <p:cNvGrpSpPr/>
          <p:nvPr/>
        </p:nvGrpSpPr>
        <p:grpSpPr>
          <a:xfrm rot="5400000">
            <a:off x="9095309" y="1164674"/>
            <a:ext cx="1684884" cy="771663"/>
            <a:chOff x="6831395" y="1110245"/>
            <a:chExt cx="1684884" cy="771663"/>
          </a:xfrm>
        </p:grpSpPr>
        <p:sp>
          <p:nvSpPr>
            <p:cNvPr id="73" name="Rectangle 72">
              <a:extLst>
                <a:ext uri="{FF2B5EF4-FFF2-40B4-BE49-F238E27FC236}">
                  <a16:creationId xmlns:a16="http://schemas.microsoft.com/office/drawing/2014/main" id="{F6964D16-F455-8207-DBAA-93025BE9401C}"/>
                </a:ext>
              </a:extLst>
            </p:cNvPr>
            <p:cNvSpPr/>
            <p:nvPr/>
          </p:nvSpPr>
          <p:spPr>
            <a:xfrm>
              <a:off x="6831395"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Rectangle 73">
              <a:extLst>
                <a:ext uri="{FF2B5EF4-FFF2-40B4-BE49-F238E27FC236}">
                  <a16:creationId xmlns:a16="http://schemas.microsoft.com/office/drawing/2014/main" id="{353E4C14-DACB-8862-A544-588892F944A2}"/>
                </a:ext>
              </a:extLst>
            </p:cNvPr>
            <p:cNvSpPr/>
            <p:nvPr/>
          </p:nvSpPr>
          <p:spPr>
            <a:xfrm>
              <a:off x="7759047"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ectangle 74">
              <a:extLst>
                <a:ext uri="{FF2B5EF4-FFF2-40B4-BE49-F238E27FC236}">
                  <a16:creationId xmlns:a16="http://schemas.microsoft.com/office/drawing/2014/main" id="{ECA36A2C-DF38-38C9-BAB7-EF69990C33A8}"/>
                </a:ext>
              </a:extLst>
            </p:cNvPr>
            <p:cNvSpPr/>
            <p:nvPr/>
          </p:nvSpPr>
          <p:spPr>
            <a:xfrm rot="5400000">
              <a:off x="7184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Rectangle 75">
              <a:extLst>
                <a:ext uri="{FF2B5EF4-FFF2-40B4-BE49-F238E27FC236}">
                  <a16:creationId xmlns:a16="http://schemas.microsoft.com/office/drawing/2014/main" id="{0EFBB6A3-D79E-1675-6344-552F149C6CBD}"/>
                </a:ext>
              </a:extLst>
            </p:cNvPr>
            <p:cNvSpPr/>
            <p:nvPr/>
          </p:nvSpPr>
          <p:spPr>
            <a:xfrm rot="5400000">
              <a:off x="7438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Rectangle 76">
              <a:extLst>
                <a:ext uri="{FF2B5EF4-FFF2-40B4-BE49-F238E27FC236}">
                  <a16:creationId xmlns:a16="http://schemas.microsoft.com/office/drawing/2014/main" id="{4355FDAB-7F83-BC6F-140C-C352CEC605ED}"/>
                </a:ext>
              </a:extLst>
            </p:cNvPr>
            <p:cNvSpPr/>
            <p:nvPr/>
          </p:nvSpPr>
          <p:spPr>
            <a:xfrm>
              <a:off x="7538176" y="1783896"/>
              <a:ext cx="315495"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5" name="Rectangle 64">
            <a:extLst>
              <a:ext uri="{FF2B5EF4-FFF2-40B4-BE49-F238E27FC236}">
                <a16:creationId xmlns:a16="http://schemas.microsoft.com/office/drawing/2014/main" id="{41701F72-A26E-E7FC-6C14-7248B0123583}"/>
              </a:ext>
            </a:extLst>
          </p:cNvPr>
          <p:cNvSpPr/>
          <p:nvPr/>
        </p:nvSpPr>
        <p:spPr>
          <a:xfrm rot="5400000">
            <a:off x="9365687" y="1273656"/>
            <a:ext cx="1815547" cy="5390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grpSp>
        <p:nvGrpSpPr>
          <p:cNvPr id="66" name="Group 65">
            <a:extLst>
              <a:ext uri="{FF2B5EF4-FFF2-40B4-BE49-F238E27FC236}">
                <a16:creationId xmlns:a16="http://schemas.microsoft.com/office/drawing/2014/main" id="{DF99918C-E339-BFB3-6904-8251543BB153}"/>
              </a:ext>
            </a:extLst>
          </p:cNvPr>
          <p:cNvGrpSpPr/>
          <p:nvPr/>
        </p:nvGrpSpPr>
        <p:grpSpPr>
          <a:xfrm rot="16200000">
            <a:off x="7405657" y="1208848"/>
            <a:ext cx="1684884" cy="771663"/>
            <a:chOff x="6831395" y="1110245"/>
            <a:chExt cx="1684884" cy="771663"/>
          </a:xfrm>
        </p:grpSpPr>
        <p:sp>
          <p:nvSpPr>
            <p:cNvPr id="67" name="Rectangle 66">
              <a:extLst>
                <a:ext uri="{FF2B5EF4-FFF2-40B4-BE49-F238E27FC236}">
                  <a16:creationId xmlns:a16="http://schemas.microsoft.com/office/drawing/2014/main" id="{6C7F7634-53DF-9774-CC0E-0E66F72439E1}"/>
                </a:ext>
              </a:extLst>
            </p:cNvPr>
            <p:cNvSpPr/>
            <p:nvPr/>
          </p:nvSpPr>
          <p:spPr>
            <a:xfrm>
              <a:off x="6831395"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a:extLst>
                <a:ext uri="{FF2B5EF4-FFF2-40B4-BE49-F238E27FC236}">
                  <a16:creationId xmlns:a16="http://schemas.microsoft.com/office/drawing/2014/main" id="{5478845D-1E1D-0D29-E9A2-D1E7C50687F5}"/>
                </a:ext>
              </a:extLst>
            </p:cNvPr>
            <p:cNvSpPr/>
            <p:nvPr/>
          </p:nvSpPr>
          <p:spPr>
            <a:xfrm>
              <a:off x="7759047" y="1110245"/>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ectangle 68">
              <a:extLst>
                <a:ext uri="{FF2B5EF4-FFF2-40B4-BE49-F238E27FC236}">
                  <a16:creationId xmlns:a16="http://schemas.microsoft.com/office/drawing/2014/main" id="{0563A22F-AAE9-1DCD-8CA6-BAB24E6A4A58}"/>
                </a:ext>
              </a:extLst>
            </p:cNvPr>
            <p:cNvSpPr/>
            <p:nvPr/>
          </p:nvSpPr>
          <p:spPr>
            <a:xfrm rot="5400000">
              <a:off x="7184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Rectangle 69">
              <a:extLst>
                <a:ext uri="{FF2B5EF4-FFF2-40B4-BE49-F238E27FC236}">
                  <a16:creationId xmlns:a16="http://schemas.microsoft.com/office/drawing/2014/main" id="{7EDD0C27-61BB-A587-28B1-C4CFEB59B68E}"/>
                </a:ext>
              </a:extLst>
            </p:cNvPr>
            <p:cNvSpPr/>
            <p:nvPr/>
          </p:nvSpPr>
          <p:spPr>
            <a:xfrm rot="5400000">
              <a:off x="7438786" y="1441549"/>
              <a:ext cx="757232"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Rectangle 70">
              <a:extLst>
                <a:ext uri="{FF2B5EF4-FFF2-40B4-BE49-F238E27FC236}">
                  <a16:creationId xmlns:a16="http://schemas.microsoft.com/office/drawing/2014/main" id="{6C126A91-EEAD-F872-2E98-4612C87D3FA2}"/>
                </a:ext>
              </a:extLst>
            </p:cNvPr>
            <p:cNvSpPr/>
            <p:nvPr/>
          </p:nvSpPr>
          <p:spPr>
            <a:xfrm>
              <a:off x="7538176" y="1783896"/>
              <a:ext cx="315495" cy="980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5" name="Rectangle 54">
            <a:extLst>
              <a:ext uri="{FF2B5EF4-FFF2-40B4-BE49-F238E27FC236}">
                <a16:creationId xmlns:a16="http://schemas.microsoft.com/office/drawing/2014/main" id="{B4F0F3D0-7075-0369-183C-0FC403A25F1B}"/>
              </a:ext>
            </a:extLst>
          </p:cNvPr>
          <p:cNvSpPr/>
          <p:nvPr/>
        </p:nvSpPr>
        <p:spPr>
          <a:xfrm rot="5400000">
            <a:off x="9085690" y="1552018"/>
            <a:ext cx="2466587"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64" name="Rectangle 63">
            <a:extLst>
              <a:ext uri="{FF2B5EF4-FFF2-40B4-BE49-F238E27FC236}">
                <a16:creationId xmlns:a16="http://schemas.microsoft.com/office/drawing/2014/main" id="{205DA440-54E1-4B54-5285-8D2B4CD6DADA}"/>
              </a:ext>
            </a:extLst>
          </p:cNvPr>
          <p:cNvSpPr/>
          <p:nvPr/>
        </p:nvSpPr>
        <p:spPr>
          <a:xfrm rot="5400000">
            <a:off x="7002383" y="1273656"/>
            <a:ext cx="1815547" cy="5390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53" name="Rectangle 52">
            <a:extLst>
              <a:ext uri="{FF2B5EF4-FFF2-40B4-BE49-F238E27FC236}">
                <a16:creationId xmlns:a16="http://schemas.microsoft.com/office/drawing/2014/main" id="{672BB277-D767-C531-205F-C4468F6F5A66}"/>
              </a:ext>
            </a:extLst>
          </p:cNvPr>
          <p:cNvSpPr/>
          <p:nvPr/>
        </p:nvSpPr>
        <p:spPr>
          <a:xfrm rot="5400000">
            <a:off x="6700299" y="1552018"/>
            <a:ext cx="2466587"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0" name="Rectangle 89">
            <a:extLst>
              <a:ext uri="{FF2B5EF4-FFF2-40B4-BE49-F238E27FC236}">
                <a16:creationId xmlns:a16="http://schemas.microsoft.com/office/drawing/2014/main" id="{13800CF2-283D-A930-8243-DC552D6A7279}"/>
              </a:ext>
            </a:extLst>
          </p:cNvPr>
          <p:cNvSpPr/>
          <p:nvPr/>
        </p:nvSpPr>
        <p:spPr>
          <a:xfrm rot="5400000">
            <a:off x="7806132" y="1513808"/>
            <a:ext cx="227497" cy="1859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1" name="Rectangle 90">
            <a:extLst>
              <a:ext uri="{FF2B5EF4-FFF2-40B4-BE49-F238E27FC236}">
                <a16:creationId xmlns:a16="http://schemas.microsoft.com/office/drawing/2014/main" id="{BBF332EE-E9E5-BE33-6CA4-C0CD992E67A9}"/>
              </a:ext>
            </a:extLst>
          </p:cNvPr>
          <p:cNvSpPr/>
          <p:nvPr/>
        </p:nvSpPr>
        <p:spPr>
          <a:xfrm rot="5400000">
            <a:off x="8985195" y="2717547"/>
            <a:ext cx="227497" cy="1859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2" name="Rectangle 91">
            <a:extLst>
              <a:ext uri="{FF2B5EF4-FFF2-40B4-BE49-F238E27FC236}">
                <a16:creationId xmlns:a16="http://schemas.microsoft.com/office/drawing/2014/main" id="{8989D0CB-8F8A-DD3A-AB53-74B70D147C21}"/>
              </a:ext>
            </a:extLst>
          </p:cNvPr>
          <p:cNvSpPr/>
          <p:nvPr/>
        </p:nvSpPr>
        <p:spPr>
          <a:xfrm rot="5400000">
            <a:off x="10166847" y="1491721"/>
            <a:ext cx="227497" cy="1859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3" name="Rectangle 92">
            <a:extLst>
              <a:ext uri="{FF2B5EF4-FFF2-40B4-BE49-F238E27FC236}">
                <a16:creationId xmlns:a16="http://schemas.microsoft.com/office/drawing/2014/main" id="{6BC249DF-D462-3426-5ECD-BBE85B6D3E88}"/>
              </a:ext>
            </a:extLst>
          </p:cNvPr>
          <p:cNvSpPr/>
          <p:nvPr/>
        </p:nvSpPr>
        <p:spPr>
          <a:xfrm rot="5400000">
            <a:off x="8985195" y="310068"/>
            <a:ext cx="227497" cy="1859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94" name="TextBox 93">
            <a:extLst>
              <a:ext uri="{FF2B5EF4-FFF2-40B4-BE49-F238E27FC236}">
                <a16:creationId xmlns:a16="http://schemas.microsoft.com/office/drawing/2014/main" id="{ADC1A35C-7DB5-81F5-1741-11C3BC5FA22D}"/>
              </a:ext>
            </a:extLst>
          </p:cNvPr>
          <p:cNvSpPr txBox="1"/>
          <p:nvPr/>
        </p:nvSpPr>
        <p:spPr>
          <a:xfrm>
            <a:off x="6204226" y="1516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Topside</a:t>
            </a:r>
            <a:r>
              <a:rPr lang="en-US">
                <a:ea typeface="Calibri"/>
                <a:cs typeface="Calibri"/>
              </a:rPr>
              <a:t> view:</a:t>
            </a:r>
            <a:endParaRPr lang="en-US"/>
          </a:p>
        </p:txBody>
      </p:sp>
      <p:sp>
        <p:nvSpPr>
          <p:cNvPr id="96" name="TextBox 95">
            <a:extLst>
              <a:ext uri="{FF2B5EF4-FFF2-40B4-BE49-F238E27FC236}">
                <a16:creationId xmlns:a16="http://schemas.microsoft.com/office/drawing/2014/main" id="{5900B197-D83F-14F1-23A2-9E36712A38CF}"/>
              </a:ext>
            </a:extLst>
          </p:cNvPr>
          <p:cNvSpPr txBox="1"/>
          <p:nvPr/>
        </p:nvSpPr>
        <p:spPr>
          <a:xfrm>
            <a:off x="1057966" y="472818"/>
            <a:ext cx="53163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Calibri Light"/>
              </a:rPr>
              <a:t>Fabrication Process</a:t>
            </a:r>
            <a:endParaRPr lang="en-US"/>
          </a:p>
        </p:txBody>
      </p:sp>
      <p:sp>
        <p:nvSpPr>
          <p:cNvPr id="10" name="TextBox 9">
            <a:extLst>
              <a:ext uri="{FF2B5EF4-FFF2-40B4-BE49-F238E27FC236}">
                <a16:creationId xmlns:a16="http://schemas.microsoft.com/office/drawing/2014/main" id="{6B0D3231-7E76-BFAD-F7E3-002D8721F0CA}"/>
              </a:ext>
            </a:extLst>
          </p:cNvPr>
          <p:cNvSpPr txBox="1"/>
          <p:nvPr/>
        </p:nvSpPr>
        <p:spPr>
          <a:xfrm>
            <a:off x="8417039" y="5210174"/>
            <a:ext cx="18383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t>Borofloat</a:t>
            </a:r>
            <a:r>
              <a:rPr lang="en-US" sz="1200"/>
              <a:t> 33 Glass</a:t>
            </a:r>
            <a:endParaRPr lang="en-US"/>
          </a:p>
          <a:p>
            <a:r>
              <a:rPr lang="en-US" sz="1200">
                <a:ea typeface="Calibri"/>
                <a:cs typeface="Calibri"/>
              </a:rPr>
              <a:t>500mm</a:t>
            </a:r>
          </a:p>
          <a:p>
            <a:endParaRPr lang="en-US" sz="1200">
              <a:ea typeface="Calibri"/>
              <a:cs typeface="Calibri"/>
            </a:endParaRPr>
          </a:p>
        </p:txBody>
      </p:sp>
      <p:sp>
        <p:nvSpPr>
          <p:cNvPr id="3" name="TextBox 2">
            <a:extLst>
              <a:ext uri="{FF2B5EF4-FFF2-40B4-BE49-F238E27FC236}">
                <a16:creationId xmlns:a16="http://schemas.microsoft.com/office/drawing/2014/main" id="{1B773AF1-240D-ED35-5194-D86A272B11DC}"/>
              </a:ext>
            </a:extLst>
          </p:cNvPr>
          <p:cNvSpPr txBox="1"/>
          <p:nvPr/>
        </p:nvSpPr>
        <p:spPr>
          <a:xfrm>
            <a:off x="1806008" y="3008539"/>
            <a:ext cx="469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Al</a:t>
            </a:r>
            <a:endParaRPr lang="en-US"/>
          </a:p>
        </p:txBody>
      </p:sp>
      <p:sp>
        <p:nvSpPr>
          <p:cNvPr id="4" name="TextBox 5">
            <a:extLst>
              <a:ext uri="{FF2B5EF4-FFF2-40B4-BE49-F238E27FC236}">
                <a16:creationId xmlns:a16="http://schemas.microsoft.com/office/drawing/2014/main" id="{8977B99B-159B-191F-DF32-7461C518B354}"/>
              </a:ext>
            </a:extLst>
          </p:cNvPr>
          <p:cNvSpPr txBox="1"/>
          <p:nvPr/>
        </p:nvSpPr>
        <p:spPr>
          <a:xfrm>
            <a:off x="5572466" y="3291568"/>
            <a:ext cx="17862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Calibri"/>
                <a:cs typeface="Calibri"/>
              </a:rPr>
              <a:t>P+</a:t>
            </a:r>
          </a:p>
        </p:txBody>
      </p:sp>
      <p:sp>
        <p:nvSpPr>
          <p:cNvPr id="8" name="TextBox 5">
            <a:extLst>
              <a:ext uri="{FF2B5EF4-FFF2-40B4-BE49-F238E27FC236}">
                <a16:creationId xmlns:a16="http://schemas.microsoft.com/office/drawing/2014/main" id="{F12D3D98-132C-51D3-3E45-6B281EF1041B}"/>
              </a:ext>
            </a:extLst>
          </p:cNvPr>
          <p:cNvSpPr txBox="1"/>
          <p:nvPr/>
        </p:nvSpPr>
        <p:spPr>
          <a:xfrm>
            <a:off x="3449751" y="3291568"/>
            <a:ext cx="17862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Calibri"/>
                <a:cs typeface="Calibri"/>
              </a:rPr>
              <a:t>P+</a:t>
            </a:r>
          </a:p>
        </p:txBody>
      </p:sp>
    </p:spTree>
    <p:extLst>
      <p:ext uri="{BB962C8B-B14F-4D97-AF65-F5344CB8AC3E}">
        <p14:creationId xmlns:p14="http://schemas.microsoft.com/office/powerpoint/2010/main" val="962369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CF8D5-1C22-69C4-D07A-144886E2F8E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131D1C8-BD22-3FC0-4585-5EE1FB2985BE}"/>
              </a:ext>
            </a:extLst>
          </p:cNvPr>
          <p:cNvSpPr/>
          <p:nvPr/>
        </p:nvSpPr>
        <p:spPr>
          <a:xfrm>
            <a:off x="1060175" y="3250411"/>
            <a:ext cx="7315200"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7" name="TextBox 5">
            <a:extLst>
              <a:ext uri="{FF2B5EF4-FFF2-40B4-BE49-F238E27FC236}">
                <a16:creationId xmlns:a16="http://schemas.microsoft.com/office/drawing/2014/main" id="{FE64981A-D392-C4B9-F41E-5B3B074AC97F}"/>
              </a:ext>
            </a:extLst>
          </p:cNvPr>
          <p:cNvSpPr txBox="1"/>
          <p:nvPr/>
        </p:nvSpPr>
        <p:spPr>
          <a:xfrm>
            <a:off x="8414657" y="4009863"/>
            <a:ext cx="1165704"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N-type Si wafer</a:t>
            </a:r>
          </a:p>
          <a:p>
            <a:r>
              <a:rPr lang="en-US" sz="1200"/>
              <a:t>525 um, &lt;100&gt;</a:t>
            </a:r>
            <a:endParaRPr lang="en-US" sz="1200">
              <a:ea typeface="Calibri"/>
              <a:cs typeface="Calibri"/>
            </a:endParaRPr>
          </a:p>
        </p:txBody>
      </p:sp>
      <p:sp>
        <p:nvSpPr>
          <p:cNvPr id="9" name="TextBox 7">
            <a:extLst>
              <a:ext uri="{FF2B5EF4-FFF2-40B4-BE49-F238E27FC236}">
                <a16:creationId xmlns:a16="http://schemas.microsoft.com/office/drawing/2014/main" id="{2225ACF6-1FDB-08B1-746C-FE297260BF80}"/>
              </a:ext>
            </a:extLst>
          </p:cNvPr>
          <p:cNvSpPr txBox="1"/>
          <p:nvPr/>
        </p:nvSpPr>
        <p:spPr>
          <a:xfrm>
            <a:off x="8414657" y="3142075"/>
            <a:ext cx="44435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SiO</a:t>
            </a:r>
            <a:r>
              <a:rPr lang="en-US" sz="1200" baseline="-25000"/>
              <a:t>2</a:t>
            </a:r>
          </a:p>
        </p:txBody>
      </p:sp>
      <p:sp>
        <p:nvSpPr>
          <p:cNvPr id="13" name="Rectangle 12">
            <a:extLst>
              <a:ext uri="{FF2B5EF4-FFF2-40B4-BE49-F238E27FC236}">
                <a16:creationId xmlns:a16="http://schemas.microsoft.com/office/drawing/2014/main" id="{CC1D42AD-E316-7949-0F61-C0E4FA046C30}"/>
              </a:ext>
            </a:extLst>
          </p:cNvPr>
          <p:cNvSpPr/>
          <p:nvPr/>
        </p:nvSpPr>
        <p:spPr>
          <a:xfrm>
            <a:off x="1060174" y="3337339"/>
            <a:ext cx="7315200" cy="1828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Top Corners Rounded 14">
            <a:extLst>
              <a:ext uri="{FF2B5EF4-FFF2-40B4-BE49-F238E27FC236}">
                <a16:creationId xmlns:a16="http://schemas.microsoft.com/office/drawing/2014/main" id="{DB27C62E-9771-3322-0FD3-0097453DAA72}"/>
              </a:ext>
            </a:extLst>
          </p:cNvPr>
          <p:cNvSpPr/>
          <p:nvPr/>
        </p:nvSpPr>
        <p:spPr>
          <a:xfrm flipV="1">
            <a:off x="3214756" y="3334401"/>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Top Corners Rounded 16">
            <a:extLst>
              <a:ext uri="{FF2B5EF4-FFF2-40B4-BE49-F238E27FC236}">
                <a16:creationId xmlns:a16="http://schemas.microsoft.com/office/drawing/2014/main" id="{B7F24A72-E84A-C5B2-B2AB-F6BA41710DB5}"/>
              </a:ext>
            </a:extLst>
          </p:cNvPr>
          <p:cNvSpPr/>
          <p:nvPr/>
        </p:nvSpPr>
        <p:spPr>
          <a:xfrm flipV="1">
            <a:off x="5412408" y="3334400"/>
            <a:ext cx="797340" cy="193921"/>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rapezoid 18">
            <a:extLst>
              <a:ext uri="{FF2B5EF4-FFF2-40B4-BE49-F238E27FC236}">
                <a16:creationId xmlns:a16="http://schemas.microsoft.com/office/drawing/2014/main" id="{386A9255-642C-64F5-FB18-803759EA5138}"/>
              </a:ext>
            </a:extLst>
          </p:cNvPr>
          <p:cNvSpPr/>
          <p:nvPr/>
        </p:nvSpPr>
        <p:spPr>
          <a:xfrm>
            <a:off x="2478527" y="3686665"/>
            <a:ext cx="4465981" cy="1506189"/>
          </a:xfrm>
          <a:prstGeom prst="trapezoid">
            <a:avLst>
              <a:gd name="adj" fmla="val 54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3DB9D07F-05D1-8190-FF57-2B80496B4832}"/>
              </a:ext>
            </a:extLst>
          </p:cNvPr>
          <p:cNvSpPr/>
          <p:nvPr/>
        </p:nvSpPr>
        <p:spPr>
          <a:xfrm>
            <a:off x="1060175" y="3239368"/>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3" name="Rectangle 22">
            <a:extLst>
              <a:ext uri="{FF2B5EF4-FFF2-40B4-BE49-F238E27FC236}">
                <a16:creationId xmlns:a16="http://schemas.microsoft.com/office/drawing/2014/main" id="{A8B46521-00CC-9C67-80D8-A1B4912C818C}"/>
              </a:ext>
            </a:extLst>
          </p:cNvPr>
          <p:cNvSpPr/>
          <p:nvPr/>
        </p:nvSpPr>
        <p:spPr>
          <a:xfrm>
            <a:off x="7167060" y="3239525"/>
            <a:ext cx="1208315" cy="1023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5" name="Rectangle 24">
            <a:extLst>
              <a:ext uri="{FF2B5EF4-FFF2-40B4-BE49-F238E27FC236}">
                <a16:creationId xmlns:a16="http://schemas.microsoft.com/office/drawing/2014/main" id="{72CA629E-AB1A-FE4D-DCDB-E6D8235D0E81}"/>
              </a:ext>
            </a:extLst>
          </p:cNvPr>
          <p:cNvSpPr/>
          <p:nvPr/>
        </p:nvSpPr>
        <p:spPr>
          <a:xfrm>
            <a:off x="2464274"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7" name="Rectangle 26">
            <a:extLst>
              <a:ext uri="{FF2B5EF4-FFF2-40B4-BE49-F238E27FC236}">
                <a16:creationId xmlns:a16="http://schemas.microsoft.com/office/drawing/2014/main" id="{10D8A021-188A-6348-72B4-3CC3B3D73BDD}"/>
              </a:ext>
            </a:extLst>
          </p:cNvPr>
          <p:cNvSpPr/>
          <p:nvPr/>
        </p:nvSpPr>
        <p:spPr>
          <a:xfrm>
            <a:off x="6394332" y="3250411"/>
            <a:ext cx="566058" cy="914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29" name="Rectangle 28">
            <a:extLst>
              <a:ext uri="{FF2B5EF4-FFF2-40B4-BE49-F238E27FC236}">
                <a16:creationId xmlns:a16="http://schemas.microsoft.com/office/drawing/2014/main" id="{3B27D144-881D-B5A7-455C-10A8D1A748B5}"/>
              </a:ext>
            </a:extLst>
          </p:cNvPr>
          <p:cNvSpPr/>
          <p:nvPr/>
        </p:nvSpPr>
        <p:spPr>
          <a:xfrm flipV="1">
            <a:off x="3498416" y="3246875"/>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31" name="Rectangle 30">
            <a:extLst>
              <a:ext uri="{FF2B5EF4-FFF2-40B4-BE49-F238E27FC236}">
                <a16:creationId xmlns:a16="http://schemas.microsoft.com/office/drawing/2014/main" id="{655C0C57-FD66-CCDB-2F8E-6D5B89583F93}"/>
              </a:ext>
            </a:extLst>
          </p:cNvPr>
          <p:cNvSpPr/>
          <p:nvPr/>
        </p:nvSpPr>
        <p:spPr>
          <a:xfrm flipV="1">
            <a:off x="5675716" y="3246874"/>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3" name="Rectangle 42">
            <a:extLst>
              <a:ext uri="{FF2B5EF4-FFF2-40B4-BE49-F238E27FC236}">
                <a16:creationId xmlns:a16="http://schemas.microsoft.com/office/drawing/2014/main" id="{3017B071-6333-7A5B-1135-B060826652E6}"/>
              </a:ext>
            </a:extLst>
          </p:cNvPr>
          <p:cNvSpPr/>
          <p:nvPr/>
        </p:nvSpPr>
        <p:spPr>
          <a:xfrm>
            <a:off x="2252870" y="3162062"/>
            <a:ext cx="4912052" cy="91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5" name="Rectangle 44">
            <a:extLst>
              <a:ext uri="{FF2B5EF4-FFF2-40B4-BE49-F238E27FC236}">
                <a16:creationId xmlns:a16="http://schemas.microsoft.com/office/drawing/2014/main" id="{4A4EFA25-5D76-1513-04DB-8ADC6A2D4419}"/>
              </a:ext>
            </a:extLst>
          </p:cNvPr>
          <p:cNvSpPr/>
          <p:nvPr/>
        </p:nvSpPr>
        <p:spPr>
          <a:xfrm flipV="1">
            <a:off x="2058662" y="3168707"/>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7" name="Rectangle 46">
            <a:extLst>
              <a:ext uri="{FF2B5EF4-FFF2-40B4-BE49-F238E27FC236}">
                <a16:creationId xmlns:a16="http://schemas.microsoft.com/office/drawing/2014/main" id="{351AA155-25A5-B5B7-6527-FBF77CFB7E8B}"/>
              </a:ext>
            </a:extLst>
          </p:cNvPr>
          <p:cNvSpPr/>
          <p:nvPr/>
        </p:nvSpPr>
        <p:spPr>
          <a:xfrm flipV="1">
            <a:off x="7149863" y="3168707"/>
            <a:ext cx="206831" cy="93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highlight>
                <a:srgbClr val="808080"/>
              </a:highlight>
            </a:endParaRPr>
          </a:p>
        </p:txBody>
      </p:sp>
      <p:sp>
        <p:nvSpPr>
          <p:cNvPr id="48" name="Rectangle 47">
            <a:extLst>
              <a:ext uri="{FF2B5EF4-FFF2-40B4-BE49-F238E27FC236}">
                <a16:creationId xmlns:a16="http://schemas.microsoft.com/office/drawing/2014/main" id="{4AD113DB-35BF-C41F-D7E2-D37C70CDD583}"/>
              </a:ext>
            </a:extLst>
          </p:cNvPr>
          <p:cNvSpPr/>
          <p:nvPr/>
        </p:nvSpPr>
        <p:spPr>
          <a:xfrm>
            <a:off x="1064963" y="5162593"/>
            <a:ext cx="7304157" cy="3723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32337F2A-FC27-1E0B-BD8A-02D9E07129DA}"/>
              </a:ext>
            </a:extLst>
          </p:cNvPr>
          <p:cNvSpPr txBox="1"/>
          <p:nvPr/>
        </p:nvSpPr>
        <p:spPr>
          <a:xfrm>
            <a:off x="8417039" y="5210174"/>
            <a:ext cx="18383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Borofloat 33 Glass</a:t>
            </a:r>
            <a:endParaRPr lang="en-US" dirty="0"/>
          </a:p>
          <a:p>
            <a:r>
              <a:rPr lang="en-US" sz="1200" dirty="0">
                <a:ea typeface="Calibri"/>
                <a:cs typeface="Calibri"/>
              </a:rPr>
              <a:t>500um</a:t>
            </a:r>
          </a:p>
          <a:p>
            <a:endParaRPr lang="en-US" sz="1200">
              <a:ea typeface="Calibri"/>
              <a:cs typeface="Calibri"/>
            </a:endParaRPr>
          </a:p>
        </p:txBody>
      </p:sp>
      <p:sp>
        <p:nvSpPr>
          <p:cNvPr id="3" name="TextBox 2">
            <a:extLst>
              <a:ext uri="{FF2B5EF4-FFF2-40B4-BE49-F238E27FC236}">
                <a16:creationId xmlns:a16="http://schemas.microsoft.com/office/drawing/2014/main" id="{F8FC2A4D-07EB-89A9-922A-16E37D3B9B25}"/>
              </a:ext>
            </a:extLst>
          </p:cNvPr>
          <p:cNvSpPr txBox="1"/>
          <p:nvPr/>
        </p:nvSpPr>
        <p:spPr>
          <a:xfrm>
            <a:off x="1806008" y="3008539"/>
            <a:ext cx="469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Al</a:t>
            </a:r>
            <a:endParaRPr lang="en-US"/>
          </a:p>
        </p:txBody>
      </p:sp>
      <p:sp>
        <p:nvSpPr>
          <p:cNvPr id="4" name="TextBox 5">
            <a:extLst>
              <a:ext uri="{FF2B5EF4-FFF2-40B4-BE49-F238E27FC236}">
                <a16:creationId xmlns:a16="http://schemas.microsoft.com/office/drawing/2014/main" id="{1120454F-5DB2-A033-58A4-CC06AEC06983}"/>
              </a:ext>
            </a:extLst>
          </p:cNvPr>
          <p:cNvSpPr txBox="1"/>
          <p:nvPr/>
        </p:nvSpPr>
        <p:spPr>
          <a:xfrm>
            <a:off x="5572466" y="3291568"/>
            <a:ext cx="17862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Calibri"/>
                <a:cs typeface="Calibri"/>
              </a:rPr>
              <a:t>P+</a:t>
            </a:r>
          </a:p>
        </p:txBody>
      </p:sp>
      <p:sp>
        <p:nvSpPr>
          <p:cNvPr id="8" name="TextBox 5">
            <a:extLst>
              <a:ext uri="{FF2B5EF4-FFF2-40B4-BE49-F238E27FC236}">
                <a16:creationId xmlns:a16="http://schemas.microsoft.com/office/drawing/2014/main" id="{C7D51834-89A8-BF9F-6D98-513878960ADE}"/>
              </a:ext>
            </a:extLst>
          </p:cNvPr>
          <p:cNvSpPr txBox="1"/>
          <p:nvPr/>
        </p:nvSpPr>
        <p:spPr>
          <a:xfrm>
            <a:off x="3449751" y="3291568"/>
            <a:ext cx="17862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Calibri"/>
                <a:cs typeface="Calibri"/>
              </a:rPr>
              <a:t>P+</a:t>
            </a:r>
          </a:p>
        </p:txBody>
      </p:sp>
    </p:spTree>
    <p:extLst>
      <p:ext uri="{BB962C8B-B14F-4D97-AF65-F5344CB8AC3E}">
        <p14:creationId xmlns:p14="http://schemas.microsoft.com/office/powerpoint/2010/main" val="2491639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168"/>
            <a:ext cx="10515600" cy="1325563"/>
          </a:xfrm>
        </p:spPr>
        <p:txBody>
          <a:bodyPr/>
          <a:lstStyle/>
          <a:p>
            <a:r>
              <a:rPr lang="en-US"/>
              <a:t>Methodology</a:t>
            </a:r>
          </a:p>
        </p:txBody>
      </p:sp>
      <p:sp>
        <p:nvSpPr>
          <p:cNvPr id="3" name="Content Placeholder 2"/>
          <p:cNvSpPr>
            <a:spLocks noGrp="1"/>
          </p:cNvSpPr>
          <p:nvPr>
            <p:ph idx="1"/>
          </p:nvPr>
        </p:nvSpPr>
        <p:spPr>
          <a:xfrm>
            <a:off x="838200" y="787538"/>
            <a:ext cx="10515600" cy="4351338"/>
          </a:xfrm>
        </p:spPr>
        <p:txBody>
          <a:bodyPr vert="horz" lIns="91440" tIns="45720" rIns="91440" bIns="45720" rtlCol="0" anchor="t">
            <a:normAutofit/>
          </a:bodyPr>
          <a:lstStyle/>
          <a:p>
            <a:r>
              <a:rPr lang="en-US" sz="2400"/>
              <a:t>After fabrication, sensors were connected to a 5V source, and the output voltage was measured using an oscilloscope</a:t>
            </a:r>
            <a:endParaRPr lang="en-US"/>
          </a:p>
          <a:p>
            <a:r>
              <a:rPr lang="en-US" sz="2400"/>
              <a:t>Pressure was applied to the membrane using a pair of tweezers</a:t>
            </a:r>
          </a:p>
          <a:p>
            <a:r>
              <a:rPr lang="en-US" sz="2400"/>
              <a:t>Membrane deflection was measured using an optical profilometer</a:t>
            </a:r>
          </a:p>
        </p:txBody>
      </p:sp>
      <p:sp>
        <p:nvSpPr>
          <p:cNvPr id="4" name="Slide Number Placeholder 3">
            <a:extLst>
              <a:ext uri="{FF2B5EF4-FFF2-40B4-BE49-F238E27FC236}">
                <a16:creationId xmlns:a16="http://schemas.microsoft.com/office/drawing/2014/main" id="{49E77F04-2EF7-9542-8C66-6E543A1627DA}"/>
              </a:ext>
            </a:extLst>
          </p:cNvPr>
          <p:cNvSpPr>
            <a:spLocks noGrp="1"/>
          </p:cNvSpPr>
          <p:nvPr>
            <p:ph type="sldNum" sz="quarter" idx="12"/>
          </p:nvPr>
        </p:nvSpPr>
        <p:spPr/>
        <p:txBody>
          <a:bodyPr/>
          <a:lstStyle/>
          <a:p>
            <a:fld id="{0AC8EB61-6689-BD46-842D-184A5EFC0833}" type="slidenum">
              <a:rPr lang="en-US" smtClean="0">
                <a:solidFill>
                  <a:schemeClr val="bg1"/>
                </a:solidFill>
              </a:rPr>
              <a:t>22</a:t>
            </a:fld>
            <a:endParaRPr lang="en-US">
              <a:solidFill>
                <a:schemeClr val="bg1"/>
              </a:solidFill>
            </a:endParaRPr>
          </a:p>
        </p:txBody>
      </p:sp>
      <p:pic>
        <p:nvPicPr>
          <p:cNvPr id="5" name="Picture 4" descr="A blue and red grid&#10;&#10;AI-generated content may be incorrect.">
            <a:extLst>
              <a:ext uri="{FF2B5EF4-FFF2-40B4-BE49-F238E27FC236}">
                <a16:creationId xmlns:a16="http://schemas.microsoft.com/office/drawing/2014/main" id="{FE07D86D-A865-1DEA-CF82-F9E6FE493C8E}"/>
              </a:ext>
            </a:extLst>
          </p:cNvPr>
          <p:cNvPicPr>
            <a:picLocks noChangeAspect="1"/>
          </p:cNvPicPr>
          <p:nvPr/>
        </p:nvPicPr>
        <p:blipFill>
          <a:blip r:embed="rId2"/>
          <a:stretch>
            <a:fillRect/>
          </a:stretch>
        </p:blipFill>
        <p:spPr>
          <a:xfrm>
            <a:off x="5656055" y="2463386"/>
            <a:ext cx="5871542" cy="3388968"/>
          </a:xfrm>
          <a:prstGeom prst="rect">
            <a:avLst/>
          </a:prstGeom>
        </p:spPr>
      </p:pic>
      <p:sp>
        <p:nvSpPr>
          <p:cNvPr id="7" name="TextBox 6">
            <a:extLst>
              <a:ext uri="{FF2B5EF4-FFF2-40B4-BE49-F238E27FC236}">
                <a16:creationId xmlns:a16="http://schemas.microsoft.com/office/drawing/2014/main" id="{902850C7-4090-521D-AF8E-6E2829C73D29}"/>
              </a:ext>
            </a:extLst>
          </p:cNvPr>
          <p:cNvSpPr txBox="1"/>
          <p:nvPr/>
        </p:nvSpPr>
        <p:spPr>
          <a:xfrm>
            <a:off x="5961270" y="262613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Ch1</a:t>
            </a:r>
            <a:endParaRPr lang="en-US"/>
          </a:p>
        </p:txBody>
      </p:sp>
      <p:sp>
        <p:nvSpPr>
          <p:cNvPr id="9" name="TextBox 8">
            <a:extLst>
              <a:ext uri="{FF2B5EF4-FFF2-40B4-BE49-F238E27FC236}">
                <a16:creationId xmlns:a16="http://schemas.microsoft.com/office/drawing/2014/main" id="{F3CF3963-3A3C-B4B2-EAC9-4A4B71525D67}"/>
              </a:ext>
            </a:extLst>
          </p:cNvPr>
          <p:cNvSpPr txBox="1"/>
          <p:nvPr/>
        </p:nvSpPr>
        <p:spPr>
          <a:xfrm>
            <a:off x="5983357" y="343231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5V</a:t>
            </a:r>
            <a:endParaRPr lang="en-US"/>
          </a:p>
        </p:txBody>
      </p:sp>
      <p:sp>
        <p:nvSpPr>
          <p:cNvPr id="11" name="TextBox 10">
            <a:extLst>
              <a:ext uri="{FF2B5EF4-FFF2-40B4-BE49-F238E27FC236}">
                <a16:creationId xmlns:a16="http://schemas.microsoft.com/office/drawing/2014/main" id="{E3228041-3DE4-5BFA-C623-FDC3F1E44477}"/>
              </a:ext>
            </a:extLst>
          </p:cNvPr>
          <p:cNvSpPr txBox="1"/>
          <p:nvPr/>
        </p:nvSpPr>
        <p:spPr>
          <a:xfrm>
            <a:off x="5950226" y="427161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Ch2</a:t>
            </a:r>
          </a:p>
          <a:p>
            <a:endParaRPr lang="en-US" sz="1200"/>
          </a:p>
        </p:txBody>
      </p:sp>
      <p:sp>
        <p:nvSpPr>
          <p:cNvPr id="12" name="TextBox 11">
            <a:extLst>
              <a:ext uri="{FF2B5EF4-FFF2-40B4-BE49-F238E27FC236}">
                <a16:creationId xmlns:a16="http://schemas.microsoft.com/office/drawing/2014/main" id="{5F073D59-8305-F1E1-43BA-BC26908A5466}"/>
              </a:ext>
            </a:extLst>
          </p:cNvPr>
          <p:cNvSpPr txBox="1"/>
          <p:nvPr/>
        </p:nvSpPr>
        <p:spPr>
          <a:xfrm>
            <a:off x="5983356" y="503361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GND</a:t>
            </a:r>
          </a:p>
          <a:p>
            <a:endParaRPr lang="en-US" sz="1200"/>
          </a:p>
        </p:txBody>
      </p:sp>
      <p:pic>
        <p:nvPicPr>
          <p:cNvPr id="6" name="Picture 5" descr="A black and white diagram&#10;&#10;AI-generated content may be incorrect.">
            <a:extLst>
              <a:ext uri="{FF2B5EF4-FFF2-40B4-BE49-F238E27FC236}">
                <a16:creationId xmlns:a16="http://schemas.microsoft.com/office/drawing/2014/main" id="{1CD54D0E-34B0-0FC1-20B9-A3A9AAB3CEF9}"/>
              </a:ext>
            </a:extLst>
          </p:cNvPr>
          <p:cNvPicPr>
            <a:picLocks noChangeAspect="1"/>
          </p:cNvPicPr>
          <p:nvPr/>
        </p:nvPicPr>
        <p:blipFill>
          <a:blip r:embed="rId3"/>
          <a:srcRect t="2716" r="70537" b="50739"/>
          <a:stretch>
            <a:fillRect/>
          </a:stretch>
        </p:blipFill>
        <p:spPr>
          <a:xfrm>
            <a:off x="551898" y="2456084"/>
            <a:ext cx="3356183" cy="3498776"/>
          </a:xfrm>
          <a:prstGeom prst="rect">
            <a:avLst/>
          </a:prstGeom>
        </p:spPr>
      </p:pic>
      <p:sp>
        <p:nvSpPr>
          <p:cNvPr id="10" name="Rectangle 9">
            <a:extLst>
              <a:ext uri="{FF2B5EF4-FFF2-40B4-BE49-F238E27FC236}">
                <a16:creationId xmlns:a16="http://schemas.microsoft.com/office/drawing/2014/main" id="{57A32098-0F3C-5D97-E55D-6A3E9D44810B}"/>
              </a:ext>
            </a:extLst>
          </p:cNvPr>
          <p:cNvSpPr/>
          <p:nvPr/>
        </p:nvSpPr>
        <p:spPr>
          <a:xfrm>
            <a:off x="1302380" y="4737653"/>
            <a:ext cx="700275" cy="2891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ea typeface="Calibri"/>
                <a:cs typeface="Calibri"/>
              </a:rPr>
              <a:t>C</a:t>
            </a:r>
          </a:p>
        </p:txBody>
      </p:sp>
      <p:sp>
        <p:nvSpPr>
          <p:cNvPr id="14" name="Rectangle 13">
            <a:extLst>
              <a:ext uri="{FF2B5EF4-FFF2-40B4-BE49-F238E27FC236}">
                <a16:creationId xmlns:a16="http://schemas.microsoft.com/office/drawing/2014/main" id="{50BE6C0A-9DB6-4D20-8FDB-EF2C4C763E96}"/>
              </a:ext>
            </a:extLst>
          </p:cNvPr>
          <p:cNvSpPr/>
          <p:nvPr/>
        </p:nvSpPr>
        <p:spPr>
          <a:xfrm>
            <a:off x="3234990" y="4792869"/>
            <a:ext cx="1020535" cy="244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Calibri"/>
              <a:cs typeface="Calibri"/>
            </a:endParaRPr>
          </a:p>
        </p:txBody>
      </p:sp>
      <p:sp>
        <p:nvSpPr>
          <p:cNvPr id="16" name="Rectangle 15">
            <a:extLst>
              <a:ext uri="{FF2B5EF4-FFF2-40B4-BE49-F238E27FC236}">
                <a16:creationId xmlns:a16="http://schemas.microsoft.com/office/drawing/2014/main" id="{D40D453B-A5D4-3356-6838-11D567F1FA9F}"/>
              </a:ext>
            </a:extLst>
          </p:cNvPr>
          <p:cNvSpPr/>
          <p:nvPr/>
        </p:nvSpPr>
        <p:spPr>
          <a:xfrm>
            <a:off x="982120" y="3191564"/>
            <a:ext cx="1020535" cy="244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Calibri"/>
              <a:cs typeface="Calibri"/>
            </a:endParaRPr>
          </a:p>
        </p:txBody>
      </p:sp>
      <p:sp>
        <p:nvSpPr>
          <p:cNvPr id="18" name="Rectangle 17">
            <a:extLst>
              <a:ext uri="{FF2B5EF4-FFF2-40B4-BE49-F238E27FC236}">
                <a16:creationId xmlns:a16="http://schemas.microsoft.com/office/drawing/2014/main" id="{E73FCA5B-18E5-9C2E-EE34-284B3737FFDE}"/>
              </a:ext>
            </a:extLst>
          </p:cNvPr>
          <p:cNvSpPr/>
          <p:nvPr/>
        </p:nvSpPr>
        <p:spPr>
          <a:xfrm>
            <a:off x="3234990" y="3279912"/>
            <a:ext cx="1020535" cy="244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Calibri"/>
              <a:cs typeface="Calibri"/>
            </a:endParaRPr>
          </a:p>
        </p:txBody>
      </p:sp>
      <p:sp>
        <p:nvSpPr>
          <p:cNvPr id="20" name="Rectangle 19">
            <a:extLst>
              <a:ext uri="{FF2B5EF4-FFF2-40B4-BE49-F238E27FC236}">
                <a16:creationId xmlns:a16="http://schemas.microsoft.com/office/drawing/2014/main" id="{F398D8E7-8B32-1BB7-63E3-842C83D7FFA6}"/>
              </a:ext>
            </a:extLst>
          </p:cNvPr>
          <p:cNvSpPr/>
          <p:nvPr/>
        </p:nvSpPr>
        <p:spPr>
          <a:xfrm>
            <a:off x="-177445" y="3555999"/>
            <a:ext cx="1020535" cy="244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Calibri"/>
              <a:cs typeface="Calibri"/>
            </a:endParaRPr>
          </a:p>
        </p:txBody>
      </p:sp>
      <p:sp>
        <p:nvSpPr>
          <p:cNvPr id="21" name="Isosceles Triangle 20">
            <a:extLst>
              <a:ext uri="{FF2B5EF4-FFF2-40B4-BE49-F238E27FC236}">
                <a16:creationId xmlns:a16="http://schemas.microsoft.com/office/drawing/2014/main" id="{A3576C47-DEC8-E71C-E247-5AB4BDE4EC2C}"/>
              </a:ext>
            </a:extLst>
          </p:cNvPr>
          <p:cNvSpPr/>
          <p:nvPr/>
        </p:nvSpPr>
        <p:spPr>
          <a:xfrm>
            <a:off x="2482365" y="3095279"/>
            <a:ext cx="228117" cy="9300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E0747A-A151-6C19-D404-05458FBDE965}"/>
              </a:ext>
            </a:extLst>
          </p:cNvPr>
          <p:cNvSpPr/>
          <p:nvPr/>
        </p:nvSpPr>
        <p:spPr>
          <a:xfrm rot="-2700000">
            <a:off x="8478974" y="2940671"/>
            <a:ext cx="228117" cy="9300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alf Frame 22">
            <a:extLst>
              <a:ext uri="{FF2B5EF4-FFF2-40B4-BE49-F238E27FC236}">
                <a16:creationId xmlns:a16="http://schemas.microsoft.com/office/drawing/2014/main" id="{4656FA91-6D50-A91F-8CBA-875439534F25}"/>
              </a:ext>
            </a:extLst>
          </p:cNvPr>
          <p:cNvSpPr/>
          <p:nvPr/>
        </p:nvSpPr>
        <p:spPr>
          <a:xfrm rot="10800000">
            <a:off x="10750307" y="5093631"/>
            <a:ext cx="267294" cy="270055"/>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a:extLst>
              <a:ext uri="{FF2B5EF4-FFF2-40B4-BE49-F238E27FC236}">
                <a16:creationId xmlns:a16="http://schemas.microsoft.com/office/drawing/2014/main" id="{3DC0E715-A628-7760-AC19-60810E37D31D}"/>
              </a:ext>
            </a:extLst>
          </p:cNvPr>
          <p:cNvSpPr/>
          <p:nvPr/>
        </p:nvSpPr>
        <p:spPr>
          <a:xfrm rot="13500000">
            <a:off x="2456654" y="4740240"/>
            <a:ext cx="267294" cy="270055"/>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14898E79-76D0-3378-E814-E268176CE5EF}"/>
              </a:ext>
            </a:extLst>
          </p:cNvPr>
          <p:cNvSpPr/>
          <p:nvPr/>
        </p:nvSpPr>
        <p:spPr>
          <a:xfrm>
            <a:off x="1887685" y="3964607"/>
            <a:ext cx="1484361" cy="311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Calibri"/>
              <a:cs typeface="Calibri"/>
            </a:endParaRPr>
          </a:p>
        </p:txBody>
      </p:sp>
      <p:sp>
        <p:nvSpPr>
          <p:cNvPr id="27" name="Isosceles Triangle 26">
            <a:extLst>
              <a:ext uri="{FF2B5EF4-FFF2-40B4-BE49-F238E27FC236}">
                <a16:creationId xmlns:a16="http://schemas.microsoft.com/office/drawing/2014/main" id="{99626C50-4FE1-9140-51F5-C49EF0B80D62}"/>
              </a:ext>
            </a:extLst>
          </p:cNvPr>
          <p:cNvSpPr/>
          <p:nvPr/>
        </p:nvSpPr>
        <p:spPr>
          <a:xfrm rot="16200000">
            <a:off x="1576800" y="3956670"/>
            <a:ext cx="471073" cy="24761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C630B736-068C-29E8-BCD5-626DEF539189}"/>
              </a:ext>
            </a:extLst>
          </p:cNvPr>
          <p:cNvSpPr/>
          <p:nvPr/>
        </p:nvSpPr>
        <p:spPr>
          <a:xfrm rot="5160000">
            <a:off x="3133930" y="4000844"/>
            <a:ext cx="471073" cy="24761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CDEB8C-3FD9-97A2-4224-855878992F58}"/>
              </a:ext>
            </a:extLst>
          </p:cNvPr>
          <p:cNvSpPr txBox="1"/>
          <p:nvPr/>
        </p:nvSpPr>
        <p:spPr>
          <a:xfrm>
            <a:off x="439531" y="392926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5V</a:t>
            </a:r>
            <a:endParaRPr lang="en-US"/>
          </a:p>
        </p:txBody>
      </p:sp>
      <p:sp>
        <p:nvSpPr>
          <p:cNvPr id="30" name="TextBox 29">
            <a:extLst>
              <a:ext uri="{FF2B5EF4-FFF2-40B4-BE49-F238E27FC236}">
                <a16:creationId xmlns:a16="http://schemas.microsoft.com/office/drawing/2014/main" id="{C82F1848-B540-7713-C586-1CB58792F309}"/>
              </a:ext>
            </a:extLst>
          </p:cNvPr>
          <p:cNvSpPr txBox="1"/>
          <p:nvPr/>
        </p:nvSpPr>
        <p:spPr>
          <a:xfrm>
            <a:off x="2780747" y="52324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GND</a:t>
            </a:r>
          </a:p>
          <a:p>
            <a:endParaRPr lang="en-US" sz="1200"/>
          </a:p>
        </p:txBody>
      </p:sp>
      <p:sp>
        <p:nvSpPr>
          <p:cNvPr id="31" name="TextBox 30">
            <a:extLst>
              <a:ext uri="{FF2B5EF4-FFF2-40B4-BE49-F238E27FC236}">
                <a16:creationId xmlns:a16="http://schemas.microsoft.com/office/drawing/2014/main" id="{B17D0FC0-E572-577E-13EC-3B85723F3A83}"/>
              </a:ext>
            </a:extLst>
          </p:cNvPr>
          <p:cNvSpPr txBox="1"/>
          <p:nvPr/>
        </p:nvSpPr>
        <p:spPr>
          <a:xfrm>
            <a:off x="1168400" y="398448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Ch2</a:t>
            </a:r>
            <a:endParaRPr lang="en-US"/>
          </a:p>
        </p:txBody>
      </p:sp>
      <p:sp>
        <p:nvSpPr>
          <p:cNvPr id="32" name="TextBox 31">
            <a:extLst>
              <a:ext uri="{FF2B5EF4-FFF2-40B4-BE49-F238E27FC236}">
                <a16:creationId xmlns:a16="http://schemas.microsoft.com/office/drawing/2014/main" id="{1066B72A-CC15-26BC-035A-D650A7B3DCB7}"/>
              </a:ext>
            </a:extLst>
          </p:cNvPr>
          <p:cNvSpPr txBox="1"/>
          <p:nvPr/>
        </p:nvSpPr>
        <p:spPr>
          <a:xfrm>
            <a:off x="3741530" y="39624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Ch1</a:t>
            </a:r>
          </a:p>
          <a:p>
            <a:endParaRPr lang="en-US" sz="1200"/>
          </a:p>
        </p:txBody>
      </p:sp>
      <p:sp>
        <p:nvSpPr>
          <p:cNvPr id="33" name="TextBox 32">
            <a:extLst>
              <a:ext uri="{FF2B5EF4-FFF2-40B4-BE49-F238E27FC236}">
                <a16:creationId xmlns:a16="http://schemas.microsoft.com/office/drawing/2014/main" id="{CFED679F-03AD-18FF-D8AA-D7539048C534}"/>
              </a:ext>
            </a:extLst>
          </p:cNvPr>
          <p:cNvSpPr txBox="1"/>
          <p:nvPr/>
        </p:nvSpPr>
        <p:spPr>
          <a:xfrm>
            <a:off x="3244573" y="32777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R</a:t>
            </a:r>
          </a:p>
        </p:txBody>
      </p:sp>
      <p:sp>
        <p:nvSpPr>
          <p:cNvPr id="34" name="TextBox 33">
            <a:extLst>
              <a:ext uri="{FF2B5EF4-FFF2-40B4-BE49-F238E27FC236}">
                <a16:creationId xmlns:a16="http://schemas.microsoft.com/office/drawing/2014/main" id="{CDCAEC9E-4D45-C9C6-A587-F755E0ECFE15}"/>
              </a:ext>
            </a:extLst>
          </p:cNvPr>
          <p:cNvSpPr txBox="1"/>
          <p:nvPr/>
        </p:nvSpPr>
        <p:spPr>
          <a:xfrm>
            <a:off x="3288747" y="463605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R</a:t>
            </a:r>
          </a:p>
        </p:txBody>
      </p:sp>
      <p:sp>
        <p:nvSpPr>
          <p:cNvPr id="35" name="TextBox 34">
            <a:extLst>
              <a:ext uri="{FF2B5EF4-FFF2-40B4-BE49-F238E27FC236}">
                <a16:creationId xmlns:a16="http://schemas.microsoft.com/office/drawing/2014/main" id="{770C488D-C026-7B84-9C15-B747E9128F37}"/>
              </a:ext>
            </a:extLst>
          </p:cNvPr>
          <p:cNvSpPr txBox="1"/>
          <p:nvPr/>
        </p:nvSpPr>
        <p:spPr>
          <a:xfrm>
            <a:off x="1466572" y="331083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R</a:t>
            </a:r>
          </a:p>
        </p:txBody>
      </p:sp>
      <p:sp>
        <p:nvSpPr>
          <p:cNvPr id="36" name="TextBox 35">
            <a:extLst>
              <a:ext uri="{FF2B5EF4-FFF2-40B4-BE49-F238E27FC236}">
                <a16:creationId xmlns:a16="http://schemas.microsoft.com/office/drawing/2014/main" id="{11032E8C-FA26-AAD0-04BD-10E041756152}"/>
              </a:ext>
            </a:extLst>
          </p:cNvPr>
          <p:cNvSpPr txBox="1"/>
          <p:nvPr/>
        </p:nvSpPr>
        <p:spPr>
          <a:xfrm>
            <a:off x="1510746" y="463605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R</a:t>
            </a:r>
          </a:p>
        </p:txBody>
      </p:sp>
      <p:sp>
        <p:nvSpPr>
          <p:cNvPr id="38" name="Arrow: Up 37">
            <a:extLst>
              <a:ext uri="{FF2B5EF4-FFF2-40B4-BE49-F238E27FC236}">
                <a16:creationId xmlns:a16="http://schemas.microsoft.com/office/drawing/2014/main" id="{4E27FFE6-3EBE-3EC6-320D-8A4D3D257F0B}"/>
              </a:ext>
            </a:extLst>
          </p:cNvPr>
          <p:cNvSpPr/>
          <p:nvPr/>
        </p:nvSpPr>
        <p:spPr>
          <a:xfrm>
            <a:off x="3505269" y="3308730"/>
            <a:ext cx="106291" cy="1701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7124389C-D149-EA39-5991-1BC61F587FE7}"/>
              </a:ext>
            </a:extLst>
          </p:cNvPr>
          <p:cNvSpPr/>
          <p:nvPr/>
        </p:nvSpPr>
        <p:spPr>
          <a:xfrm>
            <a:off x="1749356" y="4689165"/>
            <a:ext cx="106291" cy="1701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Up 39">
            <a:extLst>
              <a:ext uri="{FF2B5EF4-FFF2-40B4-BE49-F238E27FC236}">
                <a16:creationId xmlns:a16="http://schemas.microsoft.com/office/drawing/2014/main" id="{D1DA4D98-A78C-C62E-AF88-610FBCD6F57B}"/>
              </a:ext>
            </a:extLst>
          </p:cNvPr>
          <p:cNvSpPr/>
          <p:nvPr/>
        </p:nvSpPr>
        <p:spPr>
          <a:xfrm rot="10800000">
            <a:off x="1683095" y="3397077"/>
            <a:ext cx="106291" cy="1701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4A49EB9F-4435-E726-DB10-68A2B7D8A125}"/>
              </a:ext>
            </a:extLst>
          </p:cNvPr>
          <p:cNvSpPr/>
          <p:nvPr/>
        </p:nvSpPr>
        <p:spPr>
          <a:xfrm rot="10800000">
            <a:off x="3560486" y="4711251"/>
            <a:ext cx="106291" cy="1701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6">
            <a:extLst>
              <a:ext uri="{FF2B5EF4-FFF2-40B4-BE49-F238E27FC236}">
                <a16:creationId xmlns:a16="http://schemas.microsoft.com/office/drawing/2014/main" id="{EF98792E-2769-BF4C-96E0-75826D05A1AD}"/>
              </a:ext>
            </a:extLst>
          </p:cNvPr>
          <p:cNvSpPr txBox="1"/>
          <p:nvPr/>
        </p:nvSpPr>
        <p:spPr>
          <a:xfrm>
            <a:off x="8711095" y="-2208"/>
            <a:ext cx="422302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Image: </a:t>
            </a:r>
            <a:r>
              <a:rPr lang="en-US" sz="1200" u="sng">
                <a:solidFill>
                  <a:srgbClr val="0563C1"/>
                </a:solidFill>
                <a:cs typeface="Segoe UI"/>
                <a:hlinkClick r:id="rId4"/>
              </a:rPr>
              <a:t>https://doi.org/10.1007/s00542-014-2215-7</a:t>
            </a:r>
            <a:r>
              <a:rPr lang="en-US" sz="1200">
                <a:ea typeface="Calibri"/>
                <a:cs typeface="Calibri"/>
              </a:rPr>
              <a:t>​</a:t>
            </a:r>
            <a:endParaRPr lang="en-US"/>
          </a:p>
        </p:txBody>
      </p:sp>
    </p:spTree>
    <p:extLst>
      <p:ext uri="{BB962C8B-B14F-4D97-AF65-F5344CB8AC3E}">
        <p14:creationId xmlns:p14="http://schemas.microsoft.com/office/powerpoint/2010/main" val="2298216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2D54-6322-96A2-D59B-BC211E992354}"/>
              </a:ext>
            </a:extLst>
          </p:cNvPr>
          <p:cNvSpPr>
            <a:spLocks noGrp="1"/>
          </p:cNvSpPr>
          <p:nvPr>
            <p:ph type="title"/>
          </p:nvPr>
        </p:nvSpPr>
        <p:spPr>
          <a:xfrm>
            <a:off x="838200" y="-54527"/>
            <a:ext cx="10515600" cy="1325563"/>
          </a:xfrm>
        </p:spPr>
        <p:txBody>
          <a:bodyPr lIns="91440" tIns="45720" rIns="91440" bIns="45720" anchor="t"/>
          <a:lstStyle/>
          <a:p>
            <a:r>
              <a:rPr lang="en-US"/>
              <a:t>Fabrication Results</a:t>
            </a:r>
          </a:p>
        </p:txBody>
      </p:sp>
      <p:pic>
        <p:nvPicPr>
          <p:cNvPr id="6" name="Content Placeholder 5" descr="A circular black and white circular object with many small squares&#10;&#10;AI-generated content may be incorrect.">
            <a:extLst>
              <a:ext uri="{FF2B5EF4-FFF2-40B4-BE49-F238E27FC236}">
                <a16:creationId xmlns:a16="http://schemas.microsoft.com/office/drawing/2014/main" id="{83335B5F-36BF-DC2B-D3E5-BC1E83C27E43}"/>
              </a:ext>
            </a:extLst>
          </p:cNvPr>
          <p:cNvPicPr>
            <a:picLocks noGrp="1" noChangeAspect="1"/>
          </p:cNvPicPr>
          <p:nvPr>
            <p:ph idx="1"/>
          </p:nvPr>
        </p:nvPicPr>
        <p:blipFill>
          <a:blip r:embed="rId2"/>
          <a:srcRect l="17766" r="19543" b="-339"/>
          <a:stretch>
            <a:fillRect/>
          </a:stretch>
        </p:blipFill>
        <p:spPr>
          <a:xfrm rot="5400000">
            <a:off x="805277" y="801567"/>
            <a:ext cx="2397567" cy="2856109"/>
          </a:xfrm>
          <a:prstGeom prst="rect">
            <a:avLst/>
          </a:prstGeom>
        </p:spPr>
      </p:pic>
      <p:pic>
        <p:nvPicPr>
          <p:cNvPr id="8" name="Picture 7" descr="A circular object with squares and squares on it&#10;&#10;AI-generated content may be incorrect.">
            <a:extLst>
              <a:ext uri="{FF2B5EF4-FFF2-40B4-BE49-F238E27FC236}">
                <a16:creationId xmlns:a16="http://schemas.microsoft.com/office/drawing/2014/main" id="{65BC1859-687D-5F21-F0F8-6AED8AB6CC75}"/>
              </a:ext>
            </a:extLst>
          </p:cNvPr>
          <p:cNvPicPr>
            <a:picLocks noChangeAspect="1"/>
          </p:cNvPicPr>
          <p:nvPr/>
        </p:nvPicPr>
        <p:blipFill>
          <a:blip r:embed="rId3"/>
          <a:srcRect t="14945" r="-215" b="19324"/>
          <a:stretch>
            <a:fillRect/>
          </a:stretch>
        </p:blipFill>
        <p:spPr>
          <a:xfrm>
            <a:off x="575641" y="3432430"/>
            <a:ext cx="2857520" cy="2376450"/>
          </a:xfrm>
          <a:prstGeom prst="rect">
            <a:avLst/>
          </a:prstGeom>
        </p:spPr>
      </p:pic>
      <p:pic>
        <p:nvPicPr>
          <p:cNvPr id="10" name="Picture 9">
            <a:extLst>
              <a:ext uri="{FF2B5EF4-FFF2-40B4-BE49-F238E27FC236}">
                <a16:creationId xmlns:a16="http://schemas.microsoft.com/office/drawing/2014/main" id="{D2F8AC16-71EA-C754-D54C-DF40238D8909}"/>
              </a:ext>
            </a:extLst>
          </p:cNvPr>
          <p:cNvPicPr>
            <a:picLocks noChangeAspect="1"/>
          </p:cNvPicPr>
          <p:nvPr/>
        </p:nvPicPr>
        <p:blipFill>
          <a:blip r:embed="rId4"/>
          <a:srcRect l="4743" t="20773" r="6452" b="20773"/>
          <a:stretch>
            <a:fillRect/>
          </a:stretch>
        </p:blipFill>
        <p:spPr>
          <a:xfrm>
            <a:off x="4198493" y="1038088"/>
            <a:ext cx="2833900" cy="2396443"/>
          </a:xfrm>
          <a:prstGeom prst="rect">
            <a:avLst/>
          </a:prstGeom>
        </p:spPr>
      </p:pic>
      <p:pic>
        <p:nvPicPr>
          <p:cNvPr id="11" name="Picture 10" descr="A circular object with a pattern on it&#10;&#10;AI-generated content may be incorrect.">
            <a:extLst>
              <a:ext uri="{FF2B5EF4-FFF2-40B4-BE49-F238E27FC236}">
                <a16:creationId xmlns:a16="http://schemas.microsoft.com/office/drawing/2014/main" id="{046E8CBD-4194-4CEA-8BCD-73D91FB9CE16}"/>
              </a:ext>
            </a:extLst>
          </p:cNvPr>
          <p:cNvPicPr>
            <a:picLocks noChangeAspect="1"/>
          </p:cNvPicPr>
          <p:nvPr/>
        </p:nvPicPr>
        <p:blipFill>
          <a:blip r:embed="rId5"/>
          <a:srcRect l="25450" t="7856" r="22383" b="3011"/>
          <a:stretch>
            <a:fillRect/>
          </a:stretch>
        </p:blipFill>
        <p:spPr>
          <a:xfrm rot="5400000">
            <a:off x="4422913" y="3242640"/>
            <a:ext cx="2429092" cy="2817623"/>
          </a:xfrm>
          <a:prstGeom prst="rect">
            <a:avLst/>
          </a:prstGeom>
        </p:spPr>
      </p:pic>
      <p:pic>
        <p:nvPicPr>
          <p:cNvPr id="12" name="Picture 11">
            <a:extLst>
              <a:ext uri="{FF2B5EF4-FFF2-40B4-BE49-F238E27FC236}">
                <a16:creationId xmlns:a16="http://schemas.microsoft.com/office/drawing/2014/main" id="{EED9B352-426C-1FBB-CB8C-959189AE7C1B}"/>
              </a:ext>
            </a:extLst>
          </p:cNvPr>
          <p:cNvPicPr>
            <a:picLocks noChangeAspect="1"/>
          </p:cNvPicPr>
          <p:nvPr/>
        </p:nvPicPr>
        <p:blipFill>
          <a:blip r:embed="rId6"/>
          <a:srcRect l="26295" t="393" r="12258" b="3201"/>
          <a:stretch>
            <a:fillRect/>
          </a:stretch>
        </p:blipFill>
        <p:spPr>
          <a:xfrm rot="5400000">
            <a:off x="8285757" y="837490"/>
            <a:ext cx="2436044" cy="2827284"/>
          </a:xfrm>
          <a:prstGeom prst="rect">
            <a:avLst/>
          </a:prstGeom>
        </p:spPr>
      </p:pic>
      <p:pic>
        <p:nvPicPr>
          <p:cNvPr id="13" name="Picture 12" descr="A circular object with a pattern on it&#10;&#10;AI-generated content may be incorrect.">
            <a:extLst>
              <a:ext uri="{FF2B5EF4-FFF2-40B4-BE49-F238E27FC236}">
                <a16:creationId xmlns:a16="http://schemas.microsoft.com/office/drawing/2014/main" id="{A6C8B34A-E490-5385-1318-34D2C31E9B62}"/>
              </a:ext>
            </a:extLst>
          </p:cNvPr>
          <p:cNvPicPr>
            <a:picLocks noChangeAspect="1"/>
          </p:cNvPicPr>
          <p:nvPr/>
        </p:nvPicPr>
        <p:blipFill>
          <a:blip r:embed="rId7"/>
          <a:srcRect l="30757" t="7742" r="14493" b="10565"/>
          <a:stretch>
            <a:fillRect/>
          </a:stretch>
        </p:blipFill>
        <p:spPr>
          <a:xfrm rot="5400000">
            <a:off x="8275747" y="3300414"/>
            <a:ext cx="2484791" cy="2821452"/>
          </a:xfrm>
          <a:prstGeom prst="rect">
            <a:avLst/>
          </a:prstGeom>
        </p:spPr>
      </p:pic>
      <p:sp>
        <p:nvSpPr>
          <p:cNvPr id="15" name="TextBox 9">
            <a:extLst>
              <a:ext uri="{FF2B5EF4-FFF2-40B4-BE49-F238E27FC236}">
                <a16:creationId xmlns:a16="http://schemas.microsoft.com/office/drawing/2014/main" id="{69FF9002-0F05-A353-10A7-C36493AA66BA}"/>
              </a:ext>
            </a:extLst>
          </p:cNvPr>
          <p:cNvSpPr txBox="1"/>
          <p:nvPr/>
        </p:nvSpPr>
        <p:spPr>
          <a:xfrm>
            <a:off x="1638382" y="605555"/>
            <a:ext cx="938398"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Wafer 1</a:t>
            </a:r>
          </a:p>
        </p:txBody>
      </p:sp>
      <p:sp>
        <p:nvSpPr>
          <p:cNvPr id="18" name="TextBox 17">
            <a:extLst>
              <a:ext uri="{FF2B5EF4-FFF2-40B4-BE49-F238E27FC236}">
                <a16:creationId xmlns:a16="http://schemas.microsoft.com/office/drawing/2014/main" id="{94899033-7075-1936-946F-C7C44D19F0EE}"/>
              </a:ext>
            </a:extLst>
          </p:cNvPr>
          <p:cNvSpPr txBox="1"/>
          <p:nvPr/>
        </p:nvSpPr>
        <p:spPr>
          <a:xfrm>
            <a:off x="5033617" y="6714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Wafer 2​</a:t>
            </a:r>
          </a:p>
        </p:txBody>
      </p:sp>
      <p:sp>
        <p:nvSpPr>
          <p:cNvPr id="19" name="TextBox 18">
            <a:extLst>
              <a:ext uri="{FF2B5EF4-FFF2-40B4-BE49-F238E27FC236}">
                <a16:creationId xmlns:a16="http://schemas.microsoft.com/office/drawing/2014/main" id="{F3AF0170-D68A-3DD5-377A-5A9AFD94CFF5}"/>
              </a:ext>
            </a:extLst>
          </p:cNvPr>
          <p:cNvSpPr txBox="1"/>
          <p:nvPr/>
        </p:nvSpPr>
        <p:spPr>
          <a:xfrm>
            <a:off x="9141791" y="6824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Wafer 3</a:t>
            </a:r>
          </a:p>
        </p:txBody>
      </p:sp>
    </p:spTree>
    <p:extLst>
      <p:ext uri="{BB962C8B-B14F-4D97-AF65-F5344CB8AC3E}">
        <p14:creationId xmlns:p14="http://schemas.microsoft.com/office/powerpoint/2010/main" val="389366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25200" cy="1347334"/>
          </a:xfrm>
        </p:spPr>
        <p:txBody>
          <a:bodyPr lIns="91440" tIns="45720" rIns="91440" bIns="45720" anchor="t">
            <a:normAutofit/>
          </a:bodyPr>
          <a:lstStyle/>
          <a:p>
            <a:r>
              <a:rPr lang="en-US"/>
              <a:t>Sensor Readout: No additional pressure applied</a:t>
            </a:r>
          </a:p>
        </p:txBody>
      </p:sp>
      <p:sp>
        <p:nvSpPr>
          <p:cNvPr id="3" name="Content Placeholder 2">
            <a:extLst>
              <a:ext uri="{FF2B5EF4-FFF2-40B4-BE49-F238E27FC236}">
                <a16:creationId xmlns:a16="http://schemas.microsoft.com/office/drawing/2014/main" id="{2DEF38F8-3406-4BF8-86B0-8512A398F05D}"/>
              </a:ext>
            </a:extLst>
          </p:cNvPr>
          <p:cNvSpPr>
            <a:spLocks noGrp="1"/>
          </p:cNvSpPr>
          <p:nvPr>
            <p:ph idx="1"/>
          </p:nvPr>
        </p:nvSpPr>
        <p:spPr/>
        <p:txBody>
          <a:bodyPr vert="horz" lIns="91440" tIns="45720" rIns="91440" bIns="45720" rtlCol="0" anchor="t">
            <a:normAutofit/>
          </a:bodyPr>
          <a:lstStyle/>
          <a:p>
            <a:pPr marL="0" indent="0">
              <a:buNone/>
            </a:pPr>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C806DE2D-ADFC-4D0F-BD8A-AC5402E9F081}"/>
              </a:ext>
            </a:extLst>
          </p:cNvPr>
          <p:cNvSpPr>
            <a:spLocks noGrp="1"/>
          </p:cNvSpPr>
          <p:nvPr>
            <p:ph type="sldNum" sz="quarter" idx="12"/>
          </p:nvPr>
        </p:nvSpPr>
        <p:spPr/>
        <p:txBody>
          <a:bodyPr/>
          <a:lstStyle/>
          <a:p>
            <a:fld id="{0AC8EB61-6689-BD46-842D-184A5EFC0833}" type="slidenum">
              <a:rPr lang="en-US" smtClean="0">
                <a:solidFill>
                  <a:schemeClr val="bg1"/>
                </a:solidFill>
              </a:rPr>
              <a:t>24</a:t>
            </a:fld>
            <a:endParaRPr lang="en-US">
              <a:solidFill>
                <a:schemeClr val="bg1"/>
              </a:solidFill>
            </a:endParaRPr>
          </a:p>
        </p:txBody>
      </p:sp>
      <p:graphicFrame>
        <p:nvGraphicFramePr>
          <p:cNvPr id="5" name="Table 4">
            <a:extLst>
              <a:ext uri="{FF2B5EF4-FFF2-40B4-BE49-F238E27FC236}">
                <a16:creationId xmlns:a16="http://schemas.microsoft.com/office/drawing/2014/main" id="{A2B78EB0-98BF-875E-A0F5-BF35E544407F}"/>
              </a:ext>
            </a:extLst>
          </p:cNvPr>
          <p:cNvGraphicFramePr>
            <a:graphicFrameLocks noGrp="1"/>
          </p:cNvGraphicFramePr>
          <p:nvPr/>
        </p:nvGraphicFramePr>
        <p:xfrm>
          <a:off x="1205506" y="2500376"/>
          <a:ext cx="9910370" cy="2123440"/>
        </p:xfrm>
        <a:graphic>
          <a:graphicData uri="http://schemas.openxmlformats.org/drawingml/2006/table">
            <a:tbl>
              <a:tblPr firstRow="1" bandRow="1">
                <a:tableStyleId>{5C22544A-7EE6-4342-B048-85BDC9FD1C3A}</a:tableStyleId>
              </a:tblPr>
              <a:tblGrid>
                <a:gridCol w="1982074">
                  <a:extLst>
                    <a:ext uri="{9D8B030D-6E8A-4147-A177-3AD203B41FA5}">
                      <a16:colId xmlns:a16="http://schemas.microsoft.com/office/drawing/2014/main" val="2059383570"/>
                    </a:ext>
                  </a:extLst>
                </a:gridCol>
                <a:gridCol w="1982074">
                  <a:extLst>
                    <a:ext uri="{9D8B030D-6E8A-4147-A177-3AD203B41FA5}">
                      <a16:colId xmlns:a16="http://schemas.microsoft.com/office/drawing/2014/main" val="3637736549"/>
                    </a:ext>
                  </a:extLst>
                </a:gridCol>
                <a:gridCol w="1982074">
                  <a:extLst>
                    <a:ext uri="{9D8B030D-6E8A-4147-A177-3AD203B41FA5}">
                      <a16:colId xmlns:a16="http://schemas.microsoft.com/office/drawing/2014/main" val="24012058"/>
                    </a:ext>
                  </a:extLst>
                </a:gridCol>
                <a:gridCol w="1982074">
                  <a:extLst>
                    <a:ext uri="{9D8B030D-6E8A-4147-A177-3AD203B41FA5}">
                      <a16:colId xmlns:a16="http://schemas.microsoft.com/office/drawing/2014/main" val="2706563659"/>
                    </a:ext>
                  </a:extLst>
                </a:gridCol>
                <a:gridCol w="1982074">
                  <a:extLst>
                    <a:ext uri="{9D8B030D-6E8A-4147-A177-3AD203B41FA5}">
                      <a16:colId xmlns:a16="http://schemas.microsoft.com/office/drawing/2014/main" val="679488497"/>
                    </a:ext>
                  </a:extLst>
                </a:gridCol>
              </a:tblGrid>
              <a:tr h="370840">
                <a:tc>
                  <a:txBody>
                    <a:bodyPr/>
                    <a:lstStyle/>
                    <a:p>
                      <a:r>
                        <a:rPr lang="en-US" dirty="0"/>
                        <a:t>Membrane Size</a:t>
                      </a:r>
                    </a:p>
                  </a:txBody>
                  <a:tcPr/>
                </a:tc>
                <a:tc>
                  <a:txBody>
                    <a:bodyPr/>
                    <a:lstStyle/>
                    <a:p>
                      <a:r>
                        <a:rPr lang="en-US" dirty="0"/>
                        <a:t>Oxide/No Oxide</a:t>
                      </a:r>
                    </a:p>
                  </a:txBody>
                  <a:tcPr/>
                </a:tc>
                <a:tc>
                  <a:txBody>
                    <a:bodyPr/>
                    <a:lstStyle/>
                    <a:p>
                      <a:r>
                        <a:rPr lang="en-US" dirty="0"/>
                        <a:t>Ch1 (V)</a:t>
                      </a:r>
                    </a:p>
                  </a:txBody>
                  <a:tcPr/>
                </a:tc>
                <a:tc>
                  <a:txBody>
                    <a:bodyPr/>
                    <a:lstStyle/>
                    <a:p>
                      <a:r>
                        <a:rPr lang="en-US" dirty="0"/>
                        <a:t>Ch2 (V)</a:t>
                      </a:r>
                    </a:p>
                  </a:txBody>
                  <a:tcPr/>
                </a:tc>
                <a:tc>
                  <a:txBody>
                    <a:bodyPr/>
                    <a:lstStyle/>
                    <a:p>
                      <a:r>
                        <a:rPr lang="en-US" dirty="0"/>
                        <a:t>|ΔV| = |Ch1 – Ch2|</a:t>
                      </a:r>
                    </a:p>
                  </a:txBody>
                  <a:tcPr/>
                </a:tc>
                <a:extLst>
                  <a:ext uri="{0D108BD9-81ED-4DB2-BD59-A6C34878D82A}">
                    <a16:rowId xmlns:a16="http://schemas.microsoft.com/office/drawing/2014/main" val="3908490552"/>
                  </a:ext>
                </a:extLst>
              </a:tr>
              <a:tr h="370840">
                <a:tc>
                  <a:txBody>
                    <a:bodyPr/>
                    <a:lstStyle/>
                    <a:p>
                      <a:r>
                        <a:rPr lang="en-US" dirty="0"/>
                        <a:t>3.75mm</a:t>
                      </a:r>
                    </a:p>
                  </a:txBody>
                  <a:tcPr/>
                </a:tc>
                <a:tc>
                  <a:txBody>
                    <a:bodyPr/>
                    <a:lstStyle/>
                    <a:p>
                      <a:r>
                        <a:rPr lang="en-US" dirty="0"/>
                        <a:t>N</a:t>
                      </a:r>
                    </a:p>
                  </a:txBody>
                  <a:tcPr/>
                </a:tc>
                <a:tc>
                  <a:txBody>
                    <a:bodyPr/>
                    <a:lstStyle/>
                    <a:p>
                      <a:r>
                        <a:rPr lang="en-US" dirty="0"/>
                        <a:t>2.7</a:t>
                      </a:r>
                    </a:p>
                  </a:txBody>
                  <a:tcPr/>
                </a:tc>
                <a:tc>
                  <a:txBody>
                    <a:bodyPr/>
                    <a:lstStyle/>
                    <a:p>
                      <a:r>
                        <a:rPr lang="en-US" dirty="0"/>
                        <a:t>2.9</a:t>
                      </a:r>
                    </a:p>
                  </a:txBody>
                  <a:tcPr/>
                </a:tc>
                <a:tc>
                  <a:txBody>
                    <a:bodyPr/>
                    <a:lstStyle/>
                    <a:p>
                      <a:r>
                        <a:rPr lang="en-US" dirty="0"/>
                        <a:t>0.20</a:t>
                      </a:r>
                    </a:p>
                  </a:txBody>
                  <a:tcPr/>
                </a:tc>
                <a:extLst>
                  <a:ext uri="{0D108BD9-81ED-4DB2-BD59-A6C34878D82A}">
                    <a16:rowId xmlns:a16="http://schemas.microsoft.com/office/drawing/2014/main" val="3612992890"/>
                  </a:ext>
                </a:extLst>
              </a:tr>
              <a:tr h="370840">
                <a:tc>
                  <a:txBody>
                    <a:bodyPr/>
                    <a:lstStyle/>
                    <a:p>
                      <a:r>
                        <a:rPr lang="en-US" dirty="0"/>
                        <a:t>3.75mm</a:t>
                      </a:r>
                    </a:p>
                  </a:txBody>
                  <a:tcPr/>
                </a:tc>
                <a:tc>
                  <a:txBody>
                    <a:bodyPr/>
                    <a:lstStyle/>
                    <a:p>
                      <a:r>
                        <a:rPr lang="en-US" dirty="0"/>
                        <a:t>N</a:t>
                      </a:r>
                    </a:p>
                  </a:txBody>
                  <a:tcPr/>
                </a:tc>
                <a:tc>
                  <a:txBody>
                    <a:bodyPr/>
                    <a:lstStyle/>
                    <a:p>
                      <a:r>
                        <a:rPr lang="en-US" dirty="0"/>
                        <a:t>2.33</a:t>
                      </a:r>
                    </a:p>
                  </a:txBody>
                  <a:tcPr/>
                </a:tc>
                <a:tc>
                  <a:txBody>
                    <a:bodyPr/>
                    <a:lstStyle/>
                    <a:p>
                      <a:r>
                        <a:rPr lang="en-US" dirty="0"/>
                        <a:t>2.61</a:t>
                      </a:r>
                    </a:p>
                  </a:txBody>
                  <a:tcPr/>
                </a:tc>
                <a:tc>
                  <a:txBody>
                    <a:bodyPr/>
                    <a:lstStyle/>
                    <a:p>
                      <a:r>
                        <a:rPr lang="en-US" dirty="0"/>
                        <a:t>0.28</a:t>
                      </a:r>
                    </a:p>
                  </a:txBody>
                  <a:tcPr/>
                </a:tc>
                <a:extLst>
                  <a:ext uri="{0D108BD9-81ED-4DB2-BD59-A6C34878D82A}">
                    <a16:rowId xmlns:a16="http://schemas.microsoft.com/office/drawing/2014/main" val="2929116526"/>
                  </a:ext>
                </a:extLst>
              </a:tr>
              <a:tr h="370840">
                <a:tc>
                  <a:txBody>
                    <a:bodyPr/>
                    <a:lstStyle/>
                    <a:p>
                      <a:r>
                        <a:rPr lang="en-US" dirty="0"/>
                        <a:t>3.75mm</a:t>
                      </a:r>
                    </a:p>
                  </a:txBody>
                  <a:tcPr/>
                </a:tc>
                <a:tc>
                  <a:txBody>
                    <a:bodyPr/>
                    <a:lstStyle/>
                    <a:p>
                      <a:r>
                        <a:rPr lang="en-US" dirty="0"/>
                        <a:t>Y</a:t>
                      </a:r>
                    </a:p>
                  </a:txBody>
                  <a:tcPr/>
                </a:tc>
                <a:tc>
                  <a:txBody>
                    <a:bodyPr/>
                    <a:lstStyle/>
                    <a:p>
                      <a:r>
                        <a:rPr lang="en-US" dirty="0"/>
                        <a:t>2.65</a:t>
                      </a:r>
                    </a:p>
                  </a:txBody>
                  <a:tcPr/>
                </a:tc>
                <a:tc>
                  <a:txBody>
                    <a:bodyPr/>
                    <a:lstStyle/>
                    <a:p>
                      <a:r>
                        <a:rPr lang="en-US" dirty="0"/>
                        <a:t>3.07</a:t>
                      </a:r>
                    </a:p>
                  </a:txBody>
                  <a:tcPr/>
                </a:tc>
                <a:tc>
                  <a:txBody>
                    <a:bodyPr/>
                    <a:lstStyle/>
                    <a:p>
                      <a:r>
                        <a:rPr lang="en-US" dirty="0"/>
                        <a:t>0.42</a:t>
                      </a:r>
                    </a:p>
                  </a:txBody>
                  <a:tcPr/>
                </a:tc>
                <a:extLst>
                  <a:ext uri="{0D108BD9-81ED-4DB2-BD59-A6C34878D82A}">
                    <a16:rowId xmlns:a16="http://schemas.microsoft.com/office/drawing/2014/main" val="87266639"/>
                  </a:ext>
                </a:extLst>
              </a:tr>
              <a:tr h="370840">
                <a:tc>
                  <a:txBody>
                    <a:bodyPr/>
                    <a:lstStyle/>
                    <a:p>
                      <a:r>
                        <a:rPr lang="en-US" dirty="0"/>
                        <a:t>7.5mm</a:t>
                      </a:r>
                    </a:p>
                  </a:txBody>
                  <a:tcPr/>
                </a:tc>
                <a:tc>
                  <a:txBody>
                    <a:bodyPr/>
                    <a:lstStyle/>
                    <a:p>
                      <a:r>
                        <a:rPr lang="en-US" dirty="0"/>
                        <a:t>Y</a:t>
                      </a:r>
                    </a:p>
                  </a:txBody>
                  <a:tcPr/>
                </a:tc>
                <a:tc>
                  <a:txBody>
                    <a:bodyPr/>
                    <a:lstStyle/>
                    <a:p>
                      <a:r>
                        <a:rPr lang="en-US" dirty="0"/>
                        <a:t>4.9</a:t>
                      </a:r>
                    </a:p>
                  </a:txBody>
                  <a:tcPr/>
                </a:tc>
                <a:tc>
                  <a:txBody>
                    <a:bodyPr/>
                    <a:lstStyle/>
                    <a:p>
                      <a:r>
                        <a:rPr lang="en-US" dirty="0"/>
                        <a:t>4.08</a:t>
                      </a:r>
                    </a:p>
                  </a:txBody>
                  <a:tcPr/>
                </a:tc>
                <a:tc>
                  <a:txBody>
                    <a:bodyPr/>
                    <a:lstStyle/>
                    <a:p>
                      <a:r>
                        <a:rPr lang="en-US" dirty="0"/>
                        <a:t>0.82</a:t>
                      </a:r>
                    </a:p>
                  </a:txBody>
                  <a:tcPr/>
                </a:tc>
                <a:extLst>
                  <a:ext uri="{0D108BD9-81ED-4DB2-BD59-A6C34878D82A}">
                    <a16:rowId xmlns:a16="http://schemas.microsoft.com/office/drawing/2014/main" val="280305520"/>
                  </a:ext>
                </a:extLst>
              </a:tr>
            </a:tbl>
          </a:graphicData>
        </a:graphic>
      </p:graphicFrame>
    </p:spTree>
    <p:extLst>
      <p:ext uri="{BB962C8B-B14F-4D97-AF65-F5344CB8AC3E}">
        <p14:creationId xmlns:p14="http://schemas.microsoft.com/office/powerpoint/2010/main" val="478837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473542" cy="1347334"/>
          </a:xfrm>
        </p:spPr>
        <p:txBody>
          <a:bodyPr lIns="91440" tIns="45720" rIns="91440" bIns="45720" anchor="t">
            <a:normAutofit/>
          </a:bodyPr>
          <a:lstStyle/>
          <a:p>
            <a:r>
              <a:rPr lang="en-US"/>
              <a:t>Sensor Readout: Pressure Applied on 3.75mm</a:t>
            </a:r>
          </a:p>
        </p:txBody>
      </p:sp>
      <p:pic>
        <p:nvPicPr>
          <p:cNvPr id="5" name="Content Placeholder 4" descr="A screen with a graph on it&#10;&#10;AI-generated content may be incorrect.">
            <a:extLst>
              <a:ext uri="{FF2B5EF4-FFF2-40B4-BE49-F238E27FC236}">
                <a16:creationId xmlns:a16="http://schemas.microsoft.com/office/drawing/2014/main" id="{24B08B0B-2223-B1F1-5423-CD942644D414}"/>
              </a:ext>
            </a:extLst>
          </p:cNvPr>
          <p:cNvPicPr>
            <a:picLocks noGrp="1" noChangeAspect="1"/>
          </p:cNvPicPr>
          <p:nvPr>
            <p:ph idx="1"/>
          </p:nvPr>
        </p:nvPicPr>
        <p:blipFill>
          <a:blip r:embed="rId2"/>
          <a:srcRect l="4461" t="-117" r="7322" b="1196"/>
          <a:stretch>
            <a:fillRect/>
          </a:stretch>
        </p:blipFill>
        <p:spPr>
          <a:xfrm>
            <a:off x="550605" y="1658494"/>
            <a:ext cx="4226441" cy="3532256"/>
          </a:xfrm>
          <a:prstGeom prst="rect">
            <a:avLst/>
          </a:prstGeom>
        </p:spPr>
      </p:pic>
      <p:sp>
        <p:nvSpPr>
          <p:cNvPr id="4" name="Slide Number Placeholder 3">
            <a:extLst>
              <a:ext uri="{FF2B5EF4-FFF2-40B4-BE49-F238E27FC236}">
                <a16:creationId xmlns:a16="http://schemas.microsoft.com/office/drawing/2014/main" id="{C806DE2D-ADFC-4D0F-BD8A-AC5402E9F081}"/>
              </a:ext>
            </a:extLst>
          </p:cNvPr>
          <p:cNvSpPr>
            <a:spLocks noGrp="1"/>
          </p:cNvSpPr>
          <p:nvPr>
            <p:ph type="sldNum" sz="quarter" idx="12"/>
          </p:nvPr>
        </p:nvSpPr>
        <p:spPr/>
        <p:txBody>
          <a:bodyPr/>
          <a:lstStyle/>
          <a:p>
            <a:fld id="{0AC8EB61-6689-BD46-842D-184A5EFC0833}" type="slidenum">
              <a:rPr lang="en-US" smtClean="0">
                <a:solidFill>
                  <a:schemeClr val="bg1"/>
                </a:solidFill>
              </a:rPr>
              <a:t>25</a:t>
            </a:fld>
            <a:endParaRPr lang="en-US">
              <a:solidFill>
                <a:schemeClr val="bg1"/>
              </a:solidFill>
            </a:endParaRPr>
          </a:p>
        </p:txBody>
      </p:sp>
      <p:pic>
        <p:nvPicPr>
          <p:cNvPr id="6" name="Picture 5" descr="A screen with a graph on it&#10;&#10;AI-generated content may be incorrect.">
            <a:extLst>
              <a:ext uri="{FF2B5EF4-FFF2-40B4-BE49-F238E27FC236}">
                <a16:creationId xmlns:a16="http://schemas.microsoft.com/office/drawing/2014/main" id="{1229520A-3595-5A25-39D9-FB25FB574E0F}"/>
              </a:ext>
            </a:extLst>
          </p:cNvPr>
          <p:cNvPicPr>
            <a:picLocks noChangeAspect="1"/>
          </p:cNvPicPr>
          <p:nvPr/>
        </p:nvPicPr>
        <p:blipFill>
          <a:blip r:embed="rId3"/>
          <a:srcRect l="4796" t="694" r="7818" b="-94"/>
          <a:stretch>
            <a:fillRect/>
          </a:stretch>
        </p:blipFill>
        <p:spPr>
          <a:xfrm>
            <a:off x="7151914" y="1655594"/>
            <a:ext cx="4316476" cy="3539985"/>
          </a:xfrm>
          <a:prstGeom prst="rect">
            <a:avLst/>
          </a:prstGeom>
        </p:spPr>
      </p:pic>
      <p:sp>
        <p:nvSpPr>
          <p:cNvPr id="8" name="Content Placeholder 2">
            <a:extLst>
              <a:ext uri="{FF2B5EF4-FFF2-40B4-BE49-F238E27FC236}">
                <a16:creationId xmlns:a16="http://schemas.microsoft.com/office/drawing/2014/main" id="{A0970AB0-847B-3731-BFA5-D9ECAE0550C1}"/>
              </a:ext>
            </a:extLst>
          </p:cNvPr>
          <p:cNvSpPr txBox="1">
            <a:spLocks/>
          </p:cNvSpPr>
          <p:nvPr/>
        </p:nvSpPr>
        <p:spPr>
          <a:xfrm>
            <a:off x="642257" y="1190309"/>
            <a:ext cx="3418115" cy="486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Before: -709mV </a:t>
            </a:r>
            <a:endParaRPr lang="en-US"/>
          </a:p>
        </p:txBody>
      </p:sp>
      <p:sp>
        <p:nvSpPr>
          <p:cNvPr id="9" name="Content Placeholder 2">
            <a:extLst>
              <a:ext uri="{FF2B5EF4-FFF2-40B4-BE49-F238E27FC236}">
                <a16:creationId xmlns:a16="http://schemas.microsoft.com/office/drawing/2014/main" id="{930F79B4-9514-7783-D148-72D0AC6A5488}"/>
              </a:ext>
            </a:extLst>
          </p:cNvPr>
          <p:cNvSpPr txBox="1">
            <a:spLocks/>
          </p:cNvSpPr>
          <p:nvPr/>
        </p:nvSpPr>
        <p:spPr>
          <a:xfrm>
            <a:off x="7151914" y="1190309"/>
            <a:ext cx="3418115" cy="486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Before: -854mV </a:t>
            </a:r>
            <a:endParaRPr lang="en-US"/>
          </a:p>
        </p:txBody>
      </p:sp>
      <p:sp>
        <p:nvSpPr>
          <p:cNvPr id="10" name="Content Placeholder 2">
            <a:extLst>
              <a:ext uri="{FF2B5EF4-FFF2-40B4-BE49-F238E27FC236}">
                <a16:creationId xmlns:a16="http://schemas.microsoft.com/office/drawing/2014/main" id="{8AF7593B-1462-90CA-52ED-F8B226FA210F}"/>
              </a:ext>
            </a:extLst>
          </p:cNvPr>
          <p:cNvSpPr txBox="1">
            <a:spLocks/>
          </p:cNvSpPr>
          <p:nvPr/>
        </p:nvSpPr>
        <p:spPr>
          <a:xfrm>
            <a:off x="4920343" y="2932023"/>
            <a:ext cx="3418115" cy="486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ea typeface="+mn-lt"/>
                <a:cs typeface="+mn-lt"/>
              </a:rPr>
              <a:t>|ΔV| = 145mV</a:t>
            </a:r>
            <a:endParaRPr lang="en-US"/>
          </a:p>
        </p:txBody>
      </p:sp>
    </p:spTree>
    <p:extLst>
      <p:ext uri="{BB962C8B-B14F-4D97-AF65-F5344CB8AC3E}">
        <p14:creationId xmlns:p14="http://schemas.microsoft.com/office/powerpoint/2010/main" val="1447180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D1D-B5BF-4CB7-80AB-7933ABE0607C}"/>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1930A6A6-89D0-4191-87ED-3D227FCABA17}"/>
              </a:ext>
            </a:extLst>
          </p:cNvPr>
          <p:cNvSpPr>
            <a:spLocks noGrp="1"/>
          </p:cNvSpPr>
          <p:nvPr>
            <p:ph idx="1"/>
          </p:nvPr>
        </p:nvSpPr>
        <p:spPr/>
        <p:txBody>
          <a:bodyPr vert="horz" lIns="91440" tIns="45720" rIns="91440" bIns="45720" rtlCol="0" anchor="t">
            <a:normAutofit/>
          </a:bodyPr>
          <a:lstStyle/>
          <a:p>
            <a:r>
              <a:rPr lang="en-US" sz="2400" dirty="0"/>
              <a:t>While functional devices were fabricated, extensive testing could not be completed, so the pressure sensitivity of the different devices are unknown</a:t>
            </a:r>
          </a:p>
          <a:p>
            <a:r>
              <a:rPr lang="en-US" sz="2400" dirty="0"/>
              <a:t>Feasibility of 5 mask layer pressure sensor fabrication was confirmed</a:t>
            </a:r>
          </a:p>
          <a:p>
            <a:r>
              <a:rPr lang="en-US" sz="2400" dirty="0"/>
              <a:t>Detailed process traveler was developed, p</a:t>
            </a:r>
            <a:r>
              <a:rPr lang="en-US" sz="2400" dirty="0">
                <a:ea typeface="+mn-lt"/>
                <a:cs typeface="+mn-lt"/>
              </a:rPr>
              <a:t>roviding a clear and repeatable guide for the fabrication process.</a:t>
            </a:r>
          </a:p>
          <a:p>
            <a:pPr marL="0" indent="0">
              <a:buNone/>
            </a:pPr>
            <a:r>
              <a:rPr lang="en-US" sz="2400" b="1" dirty="0"/>
              <a:t>Future Directions:</a:t>
            </a:r>
          </a:p>
          <a:p>
            <a:r>
              <a:rPr lang="en-US" sz="2400" dirty="0"/>
              <a:t>Pressure sensitivity characterization using a known good pressure sensor</a:t>
            </a:r>
          </a:p>
          <a:p>
            <a:r>
              <a:rPr lang="en-US" sz="2400" dirty="0"/>
              <a:t>Etching thinner membranes to increase sensitivity</a:t>
            </a:r>
          </a:p>
        </p:txBody>
      </p:sp>
      <p:sp>
        <p:nvSpPr>
          <p:cNvPr id="4" name="Slide Number Placeholder 3">
            <a:extLst>
              <a:ext uri="{FF2B5EF4-FFF2-40B4-BE49-F238E27FC236}">
                <a16:creationId xmlns:a16="http://schemas.microsoft.com/office/drawing/2014/main" id="{FD591479-785E-43EF-B038-ED1983AA2A90}"/>
              </a:ext>
            </a:extLst>
          </p:cNvPr>
          <p:cNvSpPr>
            <a:spLocks noGrp="1"/>
          </p:cNvSpPr>
          <p:nvPr>
            <p:ph type="sldNum" sz="quarter" idx="12"/>
          </p:nvPr>
        </p:nvSpPr>
        <p:spPr/>
        <p:txBody>
          <a:bodyPr/>
          <a:lstStyle/>
          <a:p>
            <a:fld id="{0AC8EB61-6689-BD46-842D-184A5EFC0833}" type="slidenum">
              <a:rPr lang="en-US" smtClean="0">
                <a:solidFill>
                  <a:schemeClr val="bg1"/>
                </a:solidFill>
              </a:rPr>
              <a:t>26</a:t>
            </a:fld>
            <a:endParaRPr lang="en-US">
              <a:solidFill>
                <a:schemeClr val="bg1"/>
              </a:solidFill>
            </a:endParaRPr>
          </a:p>
        </p:txBody>
      </p:sp>
    </p:spTree>
    <p:extLst>
      <p:ext uri="{BB962C8B-B14F-4D97-AF65-F5344CB8AC3E}">
        <p14:creationId xmlns:p14="http://schemas.microsoft.com/office/powerpoint/2010/main" val="2132484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EF24-2980-4418-A86D-D3DA2971FA27}"/>
              </a:ext>
            </a:extLst>
          </p:cNvPr>
          <p:cNvSpPr>
            <a:spLocks noGrp="1"/>
          </p:cNvSpPr>
          <p:nvPr>
            <p:ph type="title"/>
          </p:nvPr>
        </p:nvSpPr>
        <p:spPr/>
        <p:txBody>
          <a:bodyPr/>
          <a:lstStyle/>
          <a:p>
            <a:r>
              <a:rPr lang="en-US"/>
              <a:t>Acknowledgments</a:t>
            </a:r>
          </a:p>
        </p:txBody>
      </p:sp>
      <p:sp>
        <p:nvSpPr>
          <p:cNvPr id="3" name="Content Placeholder 2">
            <a:extLst>
              <a:ext uri="{FF2B5EF4-FFF2-40B4-BE49-F238E27FC236}">
                <a16:creationId xmlns:a16="http://schemas.microsoft.com/office/drawing/2014/main" id="{1C292395-E974-4AAD-A288-9B2FBE120936}"/>
              </a:ext>
            </a:extLst>
          </p:cNvPr>
          <p:cNvSpPr>
            <a:spLocks noGrp="1"/>
          </p:cNvSpPr>
          <p:nvPr>
            <p:ph idx="1"/>
          </p:nvPr>
        </p:nvSpPr>
        <p:spPr>
          <a:xfrm>
            <a:off x="838200" y="1251364"/>
            <a:ext cx="10515600" cy="4351338"/>
          </a:xfrm>
        </p:spPr>
        <p:txBody>
          <a:bodyPr vert="horz" lIns="91440" tIns="45720" rIns="91440" bIns="45720" rtlCol="0" anchor="t">
            <a:normAutofit fontScale="92500" lnSpcReduction="10000"/>
          </a:bodyPr>
          <a:lstStyle/>
          <a:p>
            <a:r>
              <a:rPr lang="en-US" sz="2400">
                <a:ea typeface="Calibri"/>
                <a:cs typeface="Calibri"/>
              </a:rPr>
              <a:t>This material is based upon work supported by the National Science Foundation under Grant No. 2349091.</a:t>
            </a:r>
          </a:p>
          <a:p>
            <a:pPr>
              <a:lnSpc>
                <a:spcPct val="100000"/>
              </a:lnSpc>
            </a:pPr>
            <a:r>
              <a:rPr lang="en-US" sz="2400"/>
              <a:t>This work was performed in part at the Montana Nanotechnology Facility, an NNCI member supported by NSF Grant ECCS-2025391.</a:t>
            </a:r>
            <a:endParaRPr lang="en-US" sz="2400">
              <a:ea typeface="Calibri"/>
              <a:cs typeface="Calibri"/>
            </a:endParaRPr>
          </a:p>
          <a:p>
            <a:pPr>
              <a:lnSpc>
                <a:spcPct val="150000"/>
              </a:lnSpc>
            </a:pPr>
            <a:r>
              <a:rPr lang="en-US" sz="2400"/>
              <a:t>Mentor: Dr. Andy Lingley</a:t>
            </a:r>
            <a:endParaRPr lang="en-US" sz="2400">
              <a:ea typeface="Calibri"/>
              <a:cs typeface="Calibri"/>
            </a:endParaRPr>
          </a:p>
          <a:p>
            <a:pPr>
              <a:lnSpc>
                <a:spcPct val="150000"/>
              </a:lnSpc>
            </a:pPr>
            <a:r>
              <a:rPr lang="en-US" sz="2400"/>
              <a:t>Trainers: Kelsey Bushard, Trevor Carl, Rachel Conrad , Peja Gitomer, Alexandra Houseworth, Mario Oblad, Erik </a:t>
            </a:r>
            <a:r>
              <a:rPr lang="en-US" sz="2400" err="1"/>
              <a:t>Tomten</a:t>
            </a:r>
            <a:endParaRPr lang="en-US" sz="2400" err="1">
              <a:ea typeface="Calibri"/>
              <a:cs typeface="Calibri"/>
            </a:endParaRPr>
          </a:p>
          <a:p>
            <a:pPr>
              <a:lnSpc>
                <a:spcPct val="150000"/>
              </a:lnSpc>
            </a:pPr>
            <a:r>
              <a:rPr lang="en-US" sz="2400">
                <a:ea typeface="Calibri"/>
                <a:cs typeface="Calibri"/>
              </a:rPr>
              <a:t>Operational Support: Owen Bunn</a:t>
            </a:r>
            <a:endParaRPr lang="en-US" sz="2400"/>
          </a:p>
          <a:p>
            <a:pPr>
              <a:lnSpc>
                <a:spcPct val="150000"/>
              </a:lnSpc>
            </a:pPr>
            <a:r>
              <a:rPr lang="en-US" sz="2400"/>
              <a:t>Emotional Support: Ryan Michael Otten-Reimer</a:t>
            </a:r>
            <a:endParaRPr lang="en-US" sz="240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1F181EA-750F-46CA-91E8-3DFA0F9C8CA3}"/>
              </a:ext>
            </a:extLst>
          </p:cNvPr>
          <p:cNvSpPr>
            <a:spLocks noGrp="1"/>
          </p:cNvSpPr>
          <p:nvPr>
            <p:ph type="sldNum" sz="quarter" idx="12"/>
          </p:nvPr>
        </p:nvSpPr>
        <p:spPr/>
        <p:txBody>
          <a:bodyPr/>
          <a:lstStyle/>
          <a:p>
            <a:fld id="{0AC8EB61-6689-BD46-842D-184A5EFC0833}" type="slidenum">
              <a:rPr lang="en-US" smtClean="0">
                <a:solidFill>
                  <a:schemeClr val="bg1"/>
                </a:solidFill>
              </a:rPr>
              <a:t>27</a:t>
            </a:fld>
            <a:endParaRPr lang="en-US">
              <a:solidFill>
                <a:schemeClr val="bg1"/>
              </a:solidFill>
            </a:endParaRPr>
          </a:p>
        </p:txBody>
      </p:sp>
    </p:spTree>
    <p:extLst>
      <p:ext uri="{BB962C8B-B14F-4D97-AF65-F5344CB8AC3E}">
        <p14:creationId xmlns:p14="http://schemas.microsoft.com/office/powerpoint/2010/main" val="1268048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D1D-B5BF-4CB7-80AB-7933ABE0607C}"/>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1930A6A6-89D0-4191-87ED-3D227FCABA17}"/>
              </a:ext>
            </a:extLst>
          </p:cNvPr>
          <p:cNvSpPr>
            <a:spLocks noGrp="1"/>
          </p:cNvSpPr>
          <p:nvPr>
            <p:ph idx="1"/>
          </p:nvPr>
        </p:nvSpPr>
        <p:spPr>
          <a:xfrm>
            <a:off x="838200" y="1030495"/>
            <a:ext cx="10515600" cy="4947685"/>
          </a:xfrm>
        </p:spPr>
        <p:txBody>
          <a:bodyPr vert="horz" lIns="91440" tIns="45720" rIns="91440" bIns="45720" rtlCol="0" anchor="t">
            <a:normAutofit fontScale="77500" lnSpcReduction="20000"/>
          </a:bodyPr>
          <a:lstStyle/>
          <a:p>
            <a:r>
              <a:rPr lang="en-US" sz="2400">
                <a:ea typeface="+mn-lt"/>
                <a:cs typeface="+mn-lt"/>
              </a:rPr>
              <a:t>Boston University. "Mechanics of Materials: Beam Buckling." College of Engineering, Mechanical Engineering. Accessed 6/17/25. </a:t>
            </a:r>
            <a:r>
              <a:rPr lang="en-US" sz="2400">
                <a:ea typeface="+mn-lt"/>
                <a:cs typeface="+mn-lt"/>
                <a:hlinkClick r:id="rId2"/>
              </a:rPr>
              <a:t>https://www.bu.edu/moss/mechanics-of-materials-beam-buckling/</a:t>
            </a:r>
            <a:r>
              <a:rPr lang="en-US" sz="2400">
                <a:ea typeface="+mn-lt"/>
                <a:cs typeface="+mn-lt"/>
              </a:rPr>
              <a:t> </a:t>
            </a:r>
          </a:p>
          <a:p>
            <a:r>
              <a:rPr lang="en-US" sz="2400">
                <a:ea typeface="+mn-lt"/>
                <a:cs typeface="+mn-lt"/>
              </a:rPr>
              <a:t>Kumar, S.S., Pant, B.D. Design principles and considerations for the ‘ideal’ silicon piezoresistive pressure sensor: a focused review. </a:t>
            </a:r>
            <a:r>
              <a:rPr lang="en-US" sz="2400" err="1">
                <a:ea typeface="+mn-lt"/>
                <a:cs typeface="+mn-lt"/>
              </a:rPr>
              <a:t>Microsyst</a:t>
            </a:r>
            <a:r>
              <a:rPr lang="en-US" sz="2400">
                <a:ea typeface="+mn-lt"/>
                <a:cs typeface="+mn-lt"/>
              </a:rPr>
              <a:t> Technol 20, 1213–1247 (2014). </a:t>
            </a:r>
            <a:r>
              <a:rPr lang="en-US" sz="2400">
                <a:ea typeface="+mn-lt"/>
                <a:cs typeface="+mn-lt"/>
                <a:hlinkClick r:id="rId3"/>
              </a:rPr>
              <a:t>https://doi.org/10.1007/s00542-014-2215-7</a:t>
            </a:r>
            <a:r>
              <a:rPr lang="en-US" sz="2400">
                <a:ea typeface="+mn-lt"/>
                <a:cs typeface="+mn-lt"/>
              </a:rPr>
              <a:t> </a:t>
            </a:r>
            <a:endParaRPr lang="en-US"/>
          </a:p>
          <a:p>
            <a:r>
              <a:rPr lang="en-US" sz="2400">
                <a:ea typeface="+mn-lt"/>
                <a:cs typeface="+mn-lt"/>
              </a:rPr>
              <a:t>Kumar, S.S., Pant, B.D. Effect of </a:t>
            </a:r>
            <a:r>
              <a:rPr lang="en-US" sz="2400" err="1">
                <a:ea typeface="+mn-lt"/>
                <a:cs typeface="+mn-lt"/>
              </a:rPr>
              <a:t>piezoresistor</a:t>
            </a:r>
            <a:r>
              <a:rPr lang="en-US" sz="2400">
                <a:ea typeface="+mn-lt"/>
                <a:cs typeface="+mn-lt"/>
              </a:rPr>
              <a:t> configuration on output characteristics of piezoresistive pressure sensor: an experimental study. </a:t>
            </a:r>
            <a:r>
              <a:rPr lang="en-US" sz="2400" err="1">
                <a:ea typeface="+mn-lt"/>
                <a:cs typeface="+mn-lt"/>
              </a:rPr>
              <a:t>Microsyst</a:t>
            </a:r>
            <a:r>
              <a:rPr lang="en-US" sz="2400">
                <a:ea typeface="+mn-lt"/>
                <a:cs typeface="+mn-lt"/>
              </a:rPr>
              <a:t> Technol 22, 709–719 (2016). </a:t>
            </a:r>
            <a:r>
              <a:rPr lang="en-US" sz="2400">
                <a:ea typeface="+mn-lt"/>
                <a:cs typeface="+mn-lt"/>
                <a:hlinkClick r:id="rId4"/>
              </a:rPr>
              <a:t>https://doi.org/10.1007/s00542-015-2451-5</a:t>
            </a:r>
            <a:r>
              <a:rPr lang="en-US" sz="2400">
                <a:ea typeface="+mn-lt"/>
                <a:cs typeface="+mn-lt"/>
              </a:rPr>
              <a:t> </a:t>
            </a:r>
          </a:p>
          <a:p>
            <a:r>
              <a:rPr lang="en-US" sz="2400">
                <a:ea typeface="+mn-lt"/>
                <a:cs typeface="+mn-lt"/>
              </a:rPr>
              <a:t>M. Suresh, S. Singh, N. Rakshit, A. Santhosh, V. R. S and R. Singh, "Computational Analysis and Performance Optimization of Square Membrane Piezoresistive MEMS Pressure Sensor," 2024 IEEE Third International Conference on Power Electronics, Intelligent Control and Energy Systems (ICPEICES), Delhi, India, 2024, pp. 1050-1055. </a:t>
            </a:r>
            <a:r>
              <a:rPr lang="en-US" sz="2400">
                <a:ea typeface="+mn-lt"/>
                <a:cs typeface="+mn-lt"/>
                <a:hlinkClick r:id="rId5"/>
              </a:rPr>
              <a:t>https://doi.org/10.1109/ICPEICES62430.2024.10719057</a:t>
            </a:r>
            <a:r>
              <a:rPr lang="en-US" sz="2400">
                <a:ea typeface="+mn-lt"/>
                <a:cs typeface="+mn-lt"/>
              </a:rPr>
              <a:t>  </a:t>
            </a:r>
          </a:p>
          <a:p>
            <a:r>
              <a:rPr lang="en-US" sz="2400">
                <a:ea typeface="+mn-lt"/>
                <a:cs typeface="+mn-lt"/>
              </a:rPr>
              <a:t>Tran, Anh Vang, </a:t>
            </a:r>
            <a:r>
              <a:rPr lang="en-US" sz="2400" err="1">
                <a:ea typeface="+mn-lt"/>
                <a:cs typeface="+mn-lt"/>
              </a:rPr>
              <a:t>Xianmin</a:t>
            </a:r>
            <a:r>
              <a:rPr lang="en-US" sz="2400">
                <a:ea typeface="+mn-lt"/>
                <a:cs typeface="+mn-lt"/>
              </a:rPr>
              <a:t> Zhang, and </a:t>
            </a:r>
            <a:r>
              <a:rPr lang="en-US" sz="2400" err="1">
                <a:ea typeface="+mn-lt"/>
                <a:cs typeface="+mn-lt"/>
              </a:rPr>
              <a:t>Benliang</a:t>
            </a:r>
            <a:r>
              <a:rPr lang="en-US" sz="2400">
                <a:ea typeface="+mn-lt"/>
                <a:cs typeface="+mn-lt"/>
              </a:rPr>
              <a:t> Zhu. 2018. "Mechanical Structural Design of a Piezoresistive Pressure Sensor for Low-Pressure Measurement: A Computational Analysis by Increases in the Sensor Sensitivity" Sensors 18, no. 7: 2023. </a:t>
            </a:r>
            <a:r>
              <a:rPr lang="en-US" sz="2400">
                <a:ea typeface="+mn-lt"/>
                <a:cs typeface="+mn-lt"/>
                <a:hlinkClick r:id="rId6"/>
              </a:rPr>
              <a:t>https://doi.org/10.3390/s18072023</a:t>
            </a:r>
            <a:endParaRPr lang="en-US" sz="2400">
              <a:ea typeface="+mn-lt"/>
              <a:cs typeface="+mn-lt"/>
            </a:endParaRPr>
          </a:p>
          <a:p>
            <a:r>
              <a:rPr lang="en-US" sz="2400">
                <a:ea typeface="+mn-lt"/>
                <a:cs typeface="+mn-lt"/>
              </a:rPr>
              <a:t>Song, </a:t>
            </a:r>
            <a:r>
              <a:rPr lang="en-US" sz="2400" err="1">
                <a:ea typeface="+mn-lt"/>
                <a:cs typeface="+mn-lt"/>
              </a:rPr>
              <a:t>Peishuai</a:t>
            </a:r>
            <a:r>
              <a:rPr lang="en-US" sz="2400">
                <a:ea typeface="+mn-lt"/>
                <a:cs typeface="+mn-lt"/>
              </a:rPr>
              <a:t>, Zhe Ma, Jing Ma, </a:t>
            </a:r>
            <a:r>
              <a:rPr lang="en-US" sz="2400" err="1">
                <a:ea typeface="+mn-lt"/>
                <a:cs typeface="+mn-lt"/>
              </a:rPr>
              <a:t>Liangliang</a:t>
            </a:r>
            <a:r>
              <a:rPr lang="en-US" sz="2400">
                <a:ea typeface="+mn-lt"/>
                <a:cs typeface="+mn-lt"/>
              </a:rPr>
              <a:t> Yang, Jiangtao Wei, Yongmei Zhao, </a:t>
            </a:r>
            <a:r>
              <a:rPr lang="en-US" sz="2400" err="1">
                <a:ea typeface="+mn-lt"/>
                <a:cs typeface="+mn-lt"/>
              </a:rPr>
              <a:t>Mingliang</a:t>
            </a:r>
            <a:r>
              <a:rPr lang="en-US" sz="2400">
                <a:ea typeface="+mn-lt"/>
                <a:cs typeface="+mn-lt"/>
              </a:rPr>
              <a:t> Zhang, Fuhua Yang, and Xiaodong Wang. 2020. "Recent Progress of Miniature MEMS Pressure Sensors" Micromachines 11, no. 1: 56. </a:t>
            </a:r>
            <a:r>
              <a:rPr lang="en-US" sz="2400">
                <a:ea typeface="+mn-lt"/>
                <a:cs typeface="+mn-lt"/>
                <a:hlinkClick r:id="rId7"/>
              </a:rPr>
              <a:t>https://doi.org/10.3390/mi11010056</a:t>
            </a:r>
            <a:r>
              <a:rPr lang="en-US" sz="2400">
                <a:ea typeface="+mn-lt"/>
                <a:cs typeface="+mn-lt"/>
              </a:rPr>
              <a:t> </a:t>
            </a:r>
            <a:endParaRPr lang="en-US">
              <a:ea typeface="Calibri"/>
              <a:cs typeface="Calibri"/>
            </a:endParaRPr>
          </a:p>
          <a:p>
            <a:pPr marL="0" indent="0">
              <a:buNone/>
            </a:pPr>
            <a:endParaRPr lang="en-US" sz="2400">
              <a:ea typeface="+mn-lt"/>
              <a:cs typeface="+mn-lt"/>
            </a:endParaRPr>
          </a:p>
        </p:txBody>
      </p:sp>
      <p:sp>
        <p:nvSpPr>
          <p:cNvPr id="4" name="Slide Number Placeholder 3">
            <a:extLst>
              <a:ext uri="{FF2B5EF4-FFF2-40B4-BE49-F238E27FC236}">
                <a16:creationId xmlns:a16="http://schemas.microsoft.com/office/drawing/2014/main" id="{FD591479-785E-43EF-B038-ED1983AA2A90}"/>
              </a:ext>
            </a:extLst>
          </p:cNvPr>
          <p:cNvSpPr>
            <a:spLocks noGrp="1"/>
          </p:cNvSpPr>
          <p:nvPr>
            <p:ph type="sldNum" sz="quarter" idx="12"/>
          </p:nvPr>
        </p:nvSpPr>
        <p:spPr/>
        <p:txBody>
          <a:bodyPr/>
          <a:lstStyle/>
          <a:p>
            <a:fld id="{0AC8EB61-6689-BD46-842D-184A5EFC0833}" type="slidenum">
              <a:rPr lang="en-US" smtClean="0">
                <a:solidFill>
                  <a:schemeClr val="bg1"/>
                </a:solidFill>
              </a:rPr>
              <a:t>28</a:t>
            </a:fld>
            <a:endParaRPr lang="en-US">
              <a:solidFill>
                <a:schemeClr val="bg1"/>
              </a:solidFill>
            </a:endParaRPr>
          </a:p>
        </p:txBody>
      </p:sp>
    </p:spTree>
    <p:extLst>
      <p:ext uri="{BB962C8B-B14F-4D97-AF65-F5344CB8AC3E}">
        <p14:creationId xmlns:p14="http://schemas.microsoft.com/office/powerpoint/2010/main" val="132592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32A64-9FC8-4A9F-4BBD-7C04258A0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2B459-F958-B0C3-1E9B-75F9E47473C8}"/>
              </a:ext>
            </a:extLst>
          </p:cNvPr>
          <p:cNvSpPr>
            <a:spLocks noGrp="1"/>
          </p:cNvSpPr>
          <p:nvPr>
            <p:ph type="title"/>
          </p:nvPr>
        </p:nvSpPr>
        <p:spPr>
          <a:xfrm>
            <a:off x="838200" y="365125"/>
            <a:ext cx="10515600" cy="817564"/>
          </a:xfrm>
        </p:spPr>
        <p:txBody>
          <a:bodyPr lIns="91440" tIns="45720" rIns="91440" bIns="45720" anchor="t"/>
          <a:lstStyle/>
          <a:p>
            <a:r>
              <a:rPr lang="en-US"/>
              <a:t>Sensing Mechanism</a:t>
            </a:r>
            <a:endParaRPr lang="en-US">
              <a:ea typeface="Calibri Light"/>
              <a:cs typeface="Calibri Light"/>
            </a:endParaRPr>
          </a:p>
        </p:txBody>
      </p:sp>
      <p:sp>
        <p:nvSpPr>
          <p:cNvPr id="4" name="Slide Number Placeholder 3">
            <a:extLst>
              <a:ext uri="{FF2B5EF4-FFF2-40B4-BE49-F238E27FC236}">
                <a16:creationId xmlns:a16="http://schemas.microsoft.com/office/drawing/2014/main" id="{539E80D5-7CBD-CDD1-BDA2-F0EADD593101}"/>
              </a:ext>
            </a:extLst>
          </p:cNvPr>
          <p:cNvSpPr>
            <a:spLocks noGrp="1"/>
          </p:cNvSpPr>
          <p:nvPr>
            <p:ph type="sldNum" sz="quarter" idx="12"/>
          </p:nvPr>
        </p:nvSpPr>
        <p:spPr/>
        <p:txBody>
          <a:bodyPr/>
          <a:lstStyle/>
          <a:p>
            <a:fld id="{0AC8EB61-6689-BD46-842D-184A5EFC0833}" type="slidenum">
              <a:rPr lang="en-US" smtClean="0">
                <a:solidFill>
                  <a:schemeClr val="bg1"/>
                </a:solidFill>
              </a:rPr>
              <a:t>3</a:t>
            </a:fld>
            <a:endParaRPr lang="en-US">
              <a:solidFill>
                <a:schemeClr val="bg1"/>
              </a:solidFill>
            </a:endParaRPr>
          </a:p>
        </p:txBody>
      </p:sp>
      <p:sp>
        <p:nvSpPr>
          <p:cNvPr id="11" name="TextBox 10">
            <a:extLst>
              <a:ext uri="{FF2B5EF4-FFF2-40B4-BE49-F238E27FC236}">
                <a16:creationId xmlns:a16="http://schemas.microsoft.com/office/drawing/2014/main" id="{E7FB861E-56AB-CFF6-324A-82967F15572C}"/>
              </a:ext>
            </a:extLst>
          </p:cNvPr>
          <p:cNvSpPr txBox="1"/>
          <p:nvPr/>
        </p:nvSpPr>
        <p:spPr>
          <a:xfrm>
            <a:off x="587829" y="1089140"/>
            <a:ext cx="1160120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err="1">
                <a:ea typeface="Calibri"/>
                <a:cs typeface="Calibri"/>
              </a:rPr>
              <a:t>Piezoresistor</a:t>
            </a:r>
            <a:r>
              <a:rPr lang="en-US" sz="3200">
                <a:ea typeface="Calibri"/>
                <a:cs typeface="Calibri"/>
              </a:rPr>
              <a:t>: Resistor that changes based on the stress applied</a:t>
            </a:r>
          </a:p>
          <a:p>
            <a:pPr marL="742950" lvl="1" indent="-285750">
              <a:buFont typeface="Courier New"/>
              <a:buChar char="o"/>
            </a:pPr>
            <a:r>
              <a:rPr lang="en-US" sz="3200">
                <a:ea typeface="Calibri"/>
                <a:cs typeface="Calibri"/>
              </a:rPr>
              <a:t>Tensile: Resistance increases</a:t>
            </a:r>
          </a:p>
          <a:p>
            <a:pPr marL="742950" lvl="1" indent="-285750">
              <a:buFont typeface="Courier New"/>
              <a:buChar char="o"/>
            </a:pPr>
            <a:r>
              <a:rPr lang="en-US" sz="3200">
                <a:ea typeface="Calibri"/>
                <a:cs typeface="Calibri"/>
              </a:rPr>
              <a:t>Compressive: Resistance decreases</a:t>
            </a:r>
          </a:p>
          <a:p>
            <a:pPr marL="742950" lvl="1" indent="-285750">
              <a:buFont typeface="Courier New"/>
              <a:buChar char="o"/>
            </a:pPr>
            <a:r>
              <a:rPr lang="en-US" sz="3200">
                <a:ea typeface="Calibri"/>
                <a:cs typeface="Calibri"/>
              </a:rPr>
              <a:t>Doped Si has piezoresistive properties </a:t>
            </a:r>
          </a:p>
          <a:p>
            <a:pPr marL="285750" indent="-285750">
              <a:buFont typeface="Arial"/>
              <a:buChar char="•"/>
            </a:pPr>
            <a:r>
              <a:rPr lang="en-US" sz="3200">
                <a:ea typeface="Calibri"/>
                <a:cs typeface="Calibri"/>
              </a:rPr>
              <a:t>Wheatstone bridge: </a:t>
            </a:r>
            <a:r>
              <a:rPr lang="en-US" sz="3200">
                <a:ea typeface="+mn-lt"/>
                <a:cs typeface="+mn-lt"/>
              </a:rPr>
              <a:t>Two voltage dividers in parallel </a:t>
            </a:r>
            <a:endParaRPr lang="en-US">
              <a:ea typeface="Calibri"/>
              <a:cs typeface="Calibri"/>
            </a:endParaRPr>
          </a:p>
          <a:p>
            <a:pPr marL="742950" lvl="1" indent="-285750">
              <a:buFont typeface="Courier New"/>
              <a:buChar char="o"/>
            </a:pPr>
            <a:r>
              <a:rPr lang="en-US" sz="3200">
                <a:latin typeface="Calibri" panose="020F0502020204030204"/>
                <a:ea typeface="Calibri"/>
                <a:cs typeface="Calibri"/>
              </a:rPr>
              <a:t>Voltage in each divider is used for the output references</a:t>
            </a:r>
          </a:p>
          <a:p>
            <a:pPr marL="285750" indent="-285750">
              <a:buFont typeface="Arial"/>
              <a:buChar char="•"/>
            </a:pPr>
            <a:endParaRPr lang="en-US" sz="3200">
              <a:latin typeface="Calibri" panose="020F0502020204030204"/>
              <a:ea typeface="Calibri"/>
              <a:cs typeface="Calibri"/>
            </a:endParaRPr>
          </a:p>
          <a:p>
            <a:pPr lvl="1"/>
            <a:endParaRPr lang="en-US" sz="3200">
              <a:latin typeface="Calibri" panose="020F0502020204030204"/>
              <a:ea typeface="Calibri"/>
              <a:cs typeface="Calibri"/>
            </a:endParaRPr>
          </a:p>
          <a:p>
            <a:pPr marL="285750" indent="-285750">
              <a:buFont typeface="Arial"/>
              <a:buChar char="•"/>
            </a:pPr>
            <a:endParaRPr lang="en-US">
              <a:latin typeface="Calibri" panose="020F0502020204030204"/>
              <a:ea typeface="Calibri"/>
              <a:cs typeface="Calibri"/>
            </a:endParaRPr>
          </a:p>
          <a:p>
            <a:pPr marL="285750" indent="-285750">
              <a:buFont typeface="Arial"/>
              <a:buChar char="•"/>
            </a:pPr>
            <a:endParaRPr lang="en-US" sz="3200">
              <a:latin typeface="Calibri" panose="020F0502020204030204"/>
              <a:ea typeface="Calibri"/>
              <a:cs typeface="Calibri"/>
            </a:endParaRPr>
          </a:p>
        </p:txBody>
      </p:sp>
      <p:pic>
        <p:nvPicPr>
          <p:cNvPr id="3" name="Picture 2">
            <a:extLst>
              <a:ext uri="{FF2B5EF4-FFF2-40B4-BE49-F238E27FC236}">
                <a16:creationId xmlns:a16="http://schemas.microsoft.com/office/drawing/2014/main" id="{EA7131BA-2FC9-9FFA-666C-105F8B4943A0}"/>
              </a:ext>
            </a:extLst>
          </p:cNvPr>
          <p:cNvPicPr>
            <a:picLocks noChangeAspect="1"/>
          </p:cNvPicPr>
          <p:nvPr/>
        </p:nvPicPr>
        <p:blipFill>
          <a:blip r:embed="rId2"/>
          <a:stretch>
            <a:fillRect/>
          </a:stretch>
        </p:blipFill>
        <p:spPr>
          <a:xfrm>
            <a:off x="1512420" y="4254976"/>
            <a:ext cx="8929688" cy="1638901"/>
          </a:xfrm>
          <a:prstGeom prst="rect">
            <a:avLst/>
          </a:prstGeom>
        </p:spPr>
      </p:pic>
      <p:sp>
        <p:nvSpPr>
          <p:cNvPr id="6" name="TextBox 5">
            <a:extLst>
              <a:ext uri="{FF2B5EF4-FFF2-40B4-BE49-F238E27FC236}">
                <a16:creationId xmlns:a16="http://schemas.microsoft.com/office/drawing/2014/main" id="{1FC3D9C5-DCF6-51F1-3DEB-6F540C1F9541}"/>
              </a:ext>
            </a:extLst>
          </p:cNvPr>
          <p:cNvSpPr txBox="1"/>
          <p:nvPr/>
        </p:nvSpPr>
        <p:spPr>
          <a:xfrm>
            <a:off x="8718309" y="-5670"/>
            <a:ext cx="7521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Image: </a:t>
            </a:r>
            <a:r>
              <a:rPr lang="en-US" sz="1200">
                <a:solidFill>
                  <a:srgbClr val="333333"/>
                </a:solidFill>
                <a:ea typeface="+mn-lt"/>
                <a:cs typeface="+mn-lt"/>
                <a:hlinkClick r:id="rId3"/>
              </a:rPr>
              <a:t>https://doi.org/10.1186/s40486-019-0085-6</a:t>
            </a:r>
            <a:r>
              <a:rPr lang="en-US" sz="1200">
                <a:solidFill>
                  <a:srgbClr val="333333"/>
                </a:solidFill>
                <a:ea typeface="+mn-lt"/>
                <a:cs typeface="+mn-lt"/>
              </a:rPr>
              <a:t> </a:t>
            </a:r>
            <a:endParaRPr lang="en-US" sz="1200">
              <a:ea typeface="Calibri"/>
              <a:cs typeface="Calibri"/>
              <a:hlinkClick r:id="rId4"/>
            </a:endParaRPr>
          </a:p>
        </p:txBody>
      </p:sp>
      <p:sp>
        <p:nvSpPr>
          <p:cNvPr id="7" name="Rectangle 6">
            <a:extLst>
              <a:ext uri="{FF2B5EF4-FFF2-40B4-BE49-F238E27FC236}">
                <a16:creationId xmlns:a16="http://schemas.microsoft.com/office/drawing/2014/main" id="{AB1BAE94-FD64-6E8F-3520-85F6F27E5768}"/>
              </a:ext>
            </a:extLst>
          </p:cNvPr>
          <p:cNvSpPr/>
          <p:nvPr/>
        </p:nvSpPr>
        <p:spPr>
          <a:xfrm>
            <a:off x="1004207" y="4571999"/>
            <a:ext cx="1020535" cy="244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Calibri"/>
              <a:cs typeface="Calibri"/>
            </a:endParaRPr>
          </a:p>
        </p:txBody>
      </p:sp>
    </p:spTree>
    <p:extLst>
      <p:ext uri="{BB962C8B-B14F-4D97-AF65-F5344CB8AC3E}">
        <p14:creationId xmlns:p14="http://schemas.microsoft.com/office/powerpoint/2010/main" val="202336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017B-00D8-47B8-2B95-7B998DB45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681B1-F642-297E-DAD2-3907217B8DC7}"/>
              </a:ext>
            </a:extLst>
          </p:cNvPr>
          <p:cNvSpPr>
            <a:spLocks noGrp="1"/>
          </p:cNvSpPr>
          <p:nvPr>
            <p:ph type="title"/>
          </p:nvPr>
        </p:nvSpPr>
        <p:spPr/>
        <p:txBody>
          <a:bodyPr lIns="91440" tIns="45720" rIns="91440" bIns="45720" anchor="t"/>
          <a:lstStyle/>
          <a:p>
            <a:r>
              <a:rPr lang="en-US"/>
              <a:t>Sensing Mechanism</a:t>
            </a:r>
          </a:p>
        </p:txBody>
      </p:sp>
      <p:sp>
        <p:nvSpPr>
          <p:cNvPr id="3" name="Content Placeholder 2">
            <a:extLst>
              <a:ext uri="{FF2B5EF4-FFF2-40B4-BE49-F238E27FC236}">
                <a16:creationId xmlns:a16="http://schemas.microsoft.com/office/drawing/2014/main" id="{67ECF779-552A-BF3D-9298-B8A3BE69532E}"/>
              </a:ext>
            </a:extLst>
          </p:cNvPr>
          <p:cNvSpPr>
            <a:spLocks noGrp="1"/>
          </p:cNvSpPr>
          <p:nvPr>
            <p:ph idx="1"/>
          </p:nvPr>
        </p:nvSpPr>
        <p:spPr>
          <a:xfrm>
            <a:off x="407504" y="1251364"/>
            <a:ext cx="7058992" cy="4351338"/>
          </a:xfrm>
        </p:spPr>
        <p:txBody>
          <a:bodyPr vert="horz" lIns="91440" tIns="45720" rIns="91440" bIns="45720" rtlCol="0" anchor="t">
            <a:normAutofit lnSpcReduction="10000"/>
          </a:bodyPr>
          <a:lstStyle/>
          <a:p>
            <a:r>
              <a:rPr lang="en-US" sz="2400">
                <a:ea typeface="Calibri"/>
                <a:cs typeface="Calibri"/>
              </a:rPr>
              <a:t>Uses the deflection of a membrane to induce stress on </a:t>
            </a:r>
            <a:r>
              <a:rPr lang="en-US" sz="2400" err="1">
                <a:ea typeface="Calibri"/>
                <a:cs typeface="Calibri"/>
              </a:rPr>
              <a:t>piezoresistors</a:t>
            </a:r>
            <a:r>
              <a:rPr lang="en-US" sz="2400">
                <a:ea typeface="Calibri"/>
                <a:cs typeface="Calibri"/>
              </a:rPr>
              <a:t> in a </a:t>
            </a:r>
            <a:r>
              <a:rPr lang="en-US" sz="2400" err="1">
                <a:ea typeface="Calibri"/>
                <a:cs typeface="Calibri"/>
              </a:rPr>
              <a:t>wheatstone</a:t>
            </a:r>
            <a:r>
              <a:rPr lang="en-US" sz="2400">
                <a:ea typeface="Calibri"/>
                <a:cs typeface="Calibri"/>
              </a:rPr>
              <a:t> bridge</a:t>
            </a:r>
            <a:endParaRPr lang="en-US">
              <a:ea typeface="Calibri"/>
              <a:cs typeface="Calibri"/>
            </a:endParaRPr>
          </a:p>
          <a:p>
            <a:r>
              <a:rPr lang="en-US" sz="2400">
                <a:ea typeface="Calibri"/>
                <a:cs typeface="Calibri"/>
              </a:rPr>
              <a:t>Major points of stress occurs on the center of each side</a:t>
            </a:r>
            <a:endParaRPr lang="en-US">
              <a:ea typeface="Calibri"/>
              <a:cs typeface="Calibri"/>
            </a:endParaRPr>
          </a:p>
          <a:p>
            <a:r>
              <a:rPr lang="en-US" sz="2400">
                <a:ea typeface="Calibri"/>
                <a:cs typeface="Calibri"/>
              </a:rPr>
              <a:t>For a square member and the most ΔΩ, resistors should be placed on the center of each side, facing inward, longitudinal</a:t>
            </a:r>
          </a:p>
          <a:p>
            <a:r>
              <a:rPr lang="en-US" sz="2400">
                <a:ea typeface="Calibri"/>
                <a:cs typeface="Calibri"/>
              </a:rPr>
              <a:t>Resistors must have different change in resistances, or else the reading will always stay the same</a:t>
            </a:r>
          </a:p>
          <a:p>
            <a:r>
              <a:rPr lang="en-US" sz="2400">
                <a:ea typeface="Calibri"/>
                <a:cs typeface="Calibri"/>
              </a:rPr>
              <a:t>Solutions: Have a pair of set resistors, or transverse </a:t>
            </a:r>
            <a:r>
              <a:rPr lang="en-US" sz="2400" err="1">
                <a:ea typeface="Calibri"/>
                <a:cs typeface="Calibri"/>
              </a:rPr>
              <a:t>piezoresistors</a:t>
            </a:r>
            <a:r>
              <a:rPr lang="en-US" sz="2400">
                <a:ea typeface="Calibri"/>
                <a:cs typeface="Calibri"/>
              </a:rPr>
              <a:t> that will have a smaller change in resistance compared to the longitudinal resistors</a:t>
            </a:r>
          </a:p>
        </p:txBody>
      </p:sp>
      <p:sp>
        <p:nvSpPr>
          <p:cNvPr id="4" name="Slide Number Placeholder 3">
            <a:extLst>
              <a:ext uri="{FF2B5EF4-FFF2-40B4-BE49-F238E27FC236}">
                <a16:creationId xmlns:a16="http://schemas.microsoft.com/office/drawing/2014/main" id="{69FDC0BD-877D-578E-3C62-79D334BBB824}"/>
              </a:ext>
            </a:extLst>
          </p:cNvPr>
          <p:cNvSpPr>
            <a:spLocks noGrp="1"/>
          </p:cNvSpPr>
          <p:nvPr>
            <p:ph type="sldNum" sz="quarter" idx="12"/>
          </p:nvPr>
        </p:nvSpPr>
        <p:spPr/>
        <p:txBody>
          <a:bodyPr/>
          <a:lstStyle/>
          <a:p>
            <a:fld id="{0AC8EB61-6689-BD46-842D-184A5EFC0833}" type="slidenum">
              <a:rPr lang="en-US" smtClean="0">
                <a:solidFill>
                  <a:schemeClr val="bg1"/>
                </a:solidFill>
              </a:rPr>
              <a:t>4</a:t>
            </a:fld>
            <a:endParaRPr lang="en-US">
              <a:solidFill>
                <a:schemeClr val="bg1"/>
              </a:solidFill>
            </a:endParaRPr>
          </a:p>
        </p:txBody>
      </p:sp>
      <p:pic>
        <p:nvPicPr>
          <p:cNvPr id="7" name="Picture 6" descr="A close-up of a grid&#10;&#10;AI-generated content may be incorrect.">
            <a:extLst>
              <a:ext uri="{FF2B5EF4-FFF2-40B4-BE49-F238E27FC236}">
                <a16:creationId xmlns:a16="http://schemas.microsoft.com/office/drawing/2014/main" id="{07768268-2E18-1C6E-C39C-BC7C2D908F61}"/>
              </a:ext>
            </a:extLst>
          </p:cNvPr>
          <p:cNvPicPr>
            <a:picLocks noChangeAspect="1"/>
          </p:cNvPicPr>
          <p:nvPr/>
        </p:nvPicPr>
        <p:blipFill>
          <a:blip r:embed="rId3"/>
          <a:stretch>
            <a:fillRect/>
          </a:stretch>
        </p:blipFill>
        <p:spPr>
          <a:xfrm>
            <a:off x="7477055" y="1575765"/>
            <a:ext cx="4732268" cy="3261278"/>
          </a:xfrm>
          <a:prstGeom prst="rect">
            <a:avLst/>
          </a:prstGeom>
        </p:spPr>
      </p:pic>
      <p:sp>
        <p:nvSpPr>
          <p:cNvPr id="8" name="TextBox 7">
            <a:extLst>
              <a:ext uri="{FF2B5EF4-FFF2-40B4-BE49-F238E27FC236}">
                <a16:creationId xmlns:a16="http://schemas.microsoft.com/office/drawing/2014/main" id="{5B91BC29-2132-3357-44C5-560B3790719E}"/>
              </a:ext>
            </a:extLst>
          </p:cNvPr>
          <p:cNvSpPr txBox="1"/>
          <p:nvPr/>
        </p:nvSpPr>
        <p:spPr>
          <a:xfrm>
            <a:off x="505791" y="5641009"/>
            <a:ext cx="42230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Image: </a:t>
            </a:r>
            <a:r>
              <a:rPr lang="en-US" sz="1200">
                <a:ea typeface="+mn-lt"/>
                <a:cs typeface="+mn-lt"/>
                <a:hlinkClick r:id="rId4"/>
              </a:rPr>
              <a:t>https://doi.org/10.1109/ICPEICES62430.2024.10719057</a:t>
            </a:r>
            <a:r>
              <a:rPr lang="en-US" sz="1200">
                <a:ea typeface="+mn-lt"/>
                <a:cs typeface="+mn-lt"/>
              </a:rPr>
              <a:t>    </a:t>
            </a:r>
            <a:endParaRPr lang="en-US"/>
          </a:p>
        </p:txBody>
      </p:sp>
    </p:spTree>
    <p:extLst>
      <p:ext uri="{BB962C8B-B14F-4D97-AF65-F5344CB8AC3E}">
        <p14:creationId xmlns:p14="http://schemas.microsoft.com/office/powerpoint/2010/main" val="33889904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Research Question</a:t>
            </a:r>
          </a:p>
        </p:txBody>
      </p:sp>
      <p:sp>
        <p:nvSpPr>
          <p:cNvPr id="3" name="Content Placeholder 2"/>
          <p:cNvSpPr>
            <a:spLocks noGrp="1"/>
          </p:cNvSpPr>
          <p:nvPr>
            <p:ph idx="1"/>
          </p:nvPr>
        </p:nvSpPr>
        <p:spPr>
          <a:xfrm>
            <a:off x="838200" y="1350756"/>
            <a:ext cx="8594035" cy="4351338"/>
          </a:xfrm>
        </p:spPr>
        <p:txBody>
          <a:bodyPr vert="horz" lIns="91440" tIns="45720" rIns="91440" bIns="45720" rtlCol="0" anchor="t">
            <a:normAutofit/>
          </a:bodyPr>
          <a:lstStyle/>
          <a:p>
            <a:pPr marL="0" indent="0">
              <a:buNone/>
            </a:pPr>
            <a:r>
              <a:rPr lang="en-US">
                <a:ea typeface="+mn-lt"/>
                <a:cs typeface="+mn-lt"/>
              </a:rPr>
              <a:t>What is the pressure sensitivity we can reliably achieve with a closed seal absolute pressure sensor, given the fabrication process and constraints of the MEMS fabrication course?</a:t>
            </a:r>
            <a:endParaRPr lang="en-US"/>
          </a:p>
          <a:p>
            <a:r>
              <a:rPr lang="en-US" sz="2400">
                <a:ea typeface="Calibri"/>
                <a:cs typeface="Calibri"/>
              </a:rPr>
              <a:t>Potential impact: </a:t>
            </a:r>
          </a:p>
          <a:p>
            <a:pPr lvl="1">
              <a:buFont typeface="Courier New" panose="020B0604020202020204" pitchFamily="34" charset="0"/>
              <a:buChar char="o"/>
            </a:pPr>
            <a:r>
              <a:rPr lang="en-US" sz="2000">
                <a:ea typeface="Calibri"/>
                <a:cs typeface="Calibri"/>
              </a:rPr>
              <a:t>Characterizing the manufacturing process for sensors will take away a lot of the guessing/research that future students would have to do to ensure their design will work. </a:t>
            </a:r>
            <a:endParaRPr lang="en-US">
              <a:ea typeface="Calibri"/>
              <a:cs typeface="Calibri"/>
            </a:endParaRPr>
          </a:p>
          <a:p>
            <a:pPr lvl="1">
              <a:buFont typeface="Courier New" panose="020B0604020202020204" pitchFamily="34" charset="0"/>
              <a:buChar char="o"/>
            </a:pPr>
            <a:r>
              <a:rPr lang="en-US" sz="2000">
                <a:ea typeface="Calibri"/>
                <a:cs typeface="Calibri"/>
              </a:rPr>
              <a:t>Understanding the achievable pressure sensitivity will also give students a better idea of what they can design their own sensors to do. </a:t>
            </a:r>
            <a:endParaRPr lang="en-US">
              <a:ea typeface="Calibri"/>
              <a:cs typeface="Calibri"/>
            </a:endParaRPr>
          </a:p>
        </p:txBody>
      </p:sp>
      <p:sp>
        <p:nvSpPr>
          <p:cNvPr id="4" name="Slide Number Placeholder 3">
            <a:extLst>
              <a:ext uri="{FF2B5EF4-FFF2-40B4-BE49-F238E27FC236}">
                <a16:creationId xmlns:a16="http://schemas.microsoft.com/office/drawing/2014/main" id="{49E77F04-2EF7-9542-8C66-6E543A1627DA}"/>
              </a:ext>
            </a:extLst>
          </p:cNvPr>
          <p:cNvSpPr>
            <a:spLocks noGrp="1"/>
          </p:cNvSpPr>
          <p:nvPr>
            <p:ph type="sldNum" sz="quarter" idx="12"/>
          </p:nvPr>
        </p:nvSpPr>
        <p:spPr/>
        <p:txBody>
          <a:bodyPr/>
          <a:lstStyle/>
          <a:p>
            <a:fld id="{0AC8EB61-6689-BD46-842D-184A5EFC0833}" type="slidenum">
              <a:rPr lang="en-US" smtClean="0">
                <a:solidFill>
                  <a:schemeClr val="bg1"/>
                </a:solidFill>
              </a:rPr>
              <a:t>5</a:t>
            </a:fld>
            <a:endParaRPr lang="en-US">
              <a:solidFill>
                <a:schemeClr val="bg1"/>
              </a:solidFill>
            </a:endParaRPr>
          </a:p>
        </p:txBody>
      </p:sp>
    </p:spTree>
    <p:extLst>
      <p:ext uri="{BB962C8B-B14F-4D97-AF65-F5344CB8AC3E}">
        <p14:creationId xmlns:p14="http://schemas.microsoft.com/office/powerpoint/2010/main" val="383174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FBC8-5EA8-6391-7086-50BCC3D05067}"/>
            </a:ext>
          </a:extLst>
        </p:cNvPr>
        <p:cNvGrpSpPr/>
        <p:nvPr/>
      </p:nvGrpSpPr>
      <p:grpSpPr>
        <a:xfrm>
          <a:off x="0" y="0"/>
          <a:ext cx="0" cy="0"/>
          <a:chOff x="0" y="0"/>
          <a:chExt cx="0" cy="0"/>
        </a:xfrm>
      </p:grpSpPr>
      <p:pic>
        <p:nvPicPr>
          <p:cNvPr id="6" name="Picture 5" descr="Tetramethylammonium hydroxide - Wikipedia">
            <a:extLst>
              <a:ext uri="{FF2B5EF4-FFF2-40B4-BE49-F238E27FC236}">
                <a16:creationId xmlns:a16="http://schemas.microsoft.com/office/drawing/2014/main" id="{C4D0D7DD-8743-D154-1EA8-1A61E8CA89DF}"/>
              </a:ext>
            </a:extLst>
          </p:cNvPr>
          <p:cNvPicPr>
            <a:picLocks noChangeAspect="1"/>
          </p:cNvPicPr>
          <p:nvPr/>
        </p:nvPicPr>
        <p:blipFill>
          <a:blip r:embed="rId3"/>
          <a:srcRect l="1951" t="7124" r="-590" b="7143"/>
          <a:stretch>
            <a:fillRect/>
          </a:stretch>
        </p:blipFill>
        <p:spPr>
          <a:xfrm>
            <a:off x="9674677" y="3982760"/>
            <a:ext cx="2236087" cy="1723043"/>
          </a:xfrm>
          <a:prstGeom prst="rect">
            <a:avLst/>
          </a:prstGeom>
        </p:spPr>
      </p:pic>
      <p:sp>
        <p:nvSpPr>
          <p:cNvPr id="2" name="Title 1">
            <a:extLst>
              <a:ext uri="{FF2B5EF4-FFF2-40B4-BE49-F238E27FC236}">
                <a16:creationId xmlns:a16="http://schemas.microsoft.com/office/drawing/2014/main" id="{699EE154-9108-3FA6-D49E-D6D224DC454E}"/>
              </a:ext>
            </a:extLst>
          </p:cNvPr>
          <p:cNvSpPr>
            <a:spLocks noGrp="1"/>
          </p:cNvSpPr>
          <p:nvPr>
            <p:ph type="title"/>
          </p:nvPr>
        </p:nvSpPr>
        <p:spPr/>
        <p:txBody>
          <a:bodyPr lIns="91440" tIns="45720" rIns="91440" bIns="45720" anchor="t"/>
          <a:lstStyle/>
          <a:p>
            <a:r>
              <a:rPr lang="en-US"/>
              <a:t>MEMS Fabrication Course Constraints</a:t>
            </a:r>
          </a:p>
        </p:txBody>
      </p:sp>
      <p:sp>
        <p:nvSpPr>
          <p:cNvPr id="3" name="Content Placeholder 2">
            <a:extLst>
              <a:ext uri="{FF2B5EF4-FFF2-40B4-BE49-F238E27FC236}">
                <a16:creationId xmlns:a16="http://schemas.microsoft.com/office/drawing/2014/main" id="{A220EB0C-A7ED-B848-391A-CD606455EC80}"/>
              </a:ext>
            </a:extLst>
          </p:cNvPr>
          <p:cNvSpPr>
            <a:spLocks noGrp="1"/>
          </p:cNvSpPr>
          <p:nvPr>
            <p:ph idx="1"/>
          </p:nvPr>
        </p:nvSpPr>
        <p:spPr>
          <a:xfrm>
            <a:off x="838200" y="1162866"/>
            <a:ext cx="8594035" cy="4351338"/>
          </a:xfrm>
        </p:spPr>
        <p:txBody>
          <a:bodyPr vert="horz" lIns="91440" tIns="45720" rIns="91440" bIns="45720" rtlCol="0" anchor="t">
            <a:normAutofit/>
          </a:bodyPr>
          <a:lstStyle/>
          <a:p>
            <a:r>
              <a:rPr lang="en-US" sz="2400">
                <a:ea typeface="+mn-lt"/>
                <a:cs typeface="+mn-lt"/>
              </a:rPr>
              <a:t>An introductory fabrication class should be simple, time efficient, and high throughput </a:t>
            </a:r>
            <a:endParaRPr lang="en-US"/>
          </a:p>
          <a:p>
            <a:r>
              <a:rPr lang="en-US" sz="2400">
                <a:ea typeface="+mn-lt"/>
                <a:cs typeface="+mn-lt"/>
              </a:rPr>
              <a:t>Lithography resolution: ~2 um with chrome masks</a:t>
            </a:r>
            <a:endParaRPr lang="en-US">
              <a:ea typeface="+mn-lt"/>
              <a:cs typeface="+mn-lt"/>
            </a:endParaRPr>
          </a:p>
          <a:p>
            <a:r>
              <a:rPr lang="en-US" sz="2400">
                <a:ea typeface="+mn-lt"/>
                <a:cs typeface="+mn-lt"/>
              </a:rPr>
              <a:t>Membrane creation requires etching, which can be done through chemical immersion (wet), or other physical (dry) processes </a:t>
            </a:r>
            <a:endParaRPr lang="en-US">
              <a:ea typeface="Calibri"/>
              <a:cs typeface="Calibri"/>
            </a:endParaRPr>
          </a:p>
          <a:p>
            <a:r>
              <a:rPr lang="en-US" sz="2400">
                <a:ea typeface="+mn-lt"/>
                <a:cs typeface="+mn-lt"/>
              </a:rPr>
              <a:t>TMAH wet etching is simple, cheap, and has higher throughput</a:t>
            </a:r>
            <a:endParaRPr lang="en-US" sz="2400">
              <a:ea typeface="Calibri"/>
              <a:cs typeface="Calibri"/>
            </a:endParaRPr>
          </a:p>
          <a:p>
            <a:r>
              <a:rPr lang="en-US" sz="2400">
                <a:ea typeface="+mn-lt"/>
                <a:cs typeface="+mn-lt"/>
              </a:rPr>
              <a:t>Boron doping will be done using a diffusion oven </a:t>
            </a:r>
            <a:endParaRPr lang="en-US">
              <a:ea typeface="+mn-lt"/>
              <a:cs typeface="+mn-lt"/>
            </a:endParaRPr>
          </a:p>
          <a:p>
            <a:r>
              <a:rPr lang="en-US" sz="2400">
                <a:ea typeface="+mn-lt"/>
                <a:cs typeface="+mn-lt"/>
              </a:rPr>
              <a:t>Electrical interconnects will be formed using a patterned aluminum thin film</a:t>
            </a:r>
            <a:endParaRPr lang="en-US">
              <a:ea typeface="Calibri" panose="020F0502020204030204"/>
              <a:cs typeface="Calibri" panose="020F0502020204030204"/>
            </a:endParaRPr>
          </a:p>
          <a:p>
            <a:pPr marL="0" indent="0">
              <a:buNone/>
            </a:pPr>
            <a:endParaRPr lang="en-US" sz="2400">
              <a:ea typeface="Calibri"/>
              <a:cs typeface="Calibri"/>
            </a:endParaRPr>
          </a:p>
          <a:p>
            <a:endParaRPr lang="en-US" sz="2400">
              <a:ea typeface="Calibri"/>
              <a:cs typeface="Calibri"/>
            </a:endParaRPr>
          </a:p>
        </p:txBody>
      </p:sp>
      <p:sp>
        <p:nvSpPr>
          <p:cNvPr id="4" name="Slide Number Placeholder 3">
            <a:extLst>
              <a:ext uri="{FF2B5EF4-FFF2-40B4-BE49-F238E27FC236}">
                <a16:creationId xmlns:a16="http://schemas.microsoft.com/office/drawing/2014/main" id="{05C5D46D-0C02-E6C8-70C0-B87E98C6A71C}"/>
              </a:ext>
            </a:extLst>
          </p:cNvPr>
          <p:cNvSpPr>
            <a:spLocks noGrp="1"/>
          </p:cNvSpPr>
          <p:nvPr>
            <p:ph type="sldNum" sz="quarter" idx="12"/>
          </p:nvPr>
        </p:nvSpPr>
        <p:spPr/>
        <p:txBody>
          <a:bodyPr/>
          <a:lstStyle/>
          <a:p>
            <a:fld id="{0AC8EB61-6689-BD46-842D-184A5EFC0833}" type="slidenum">
              <a:rPr lang="en-US" smtClean="0">
                <a:solidFill>
                  <a:schemeClr val="bg1"/>
                </a:solidFill>
              </a:rPr>
              <a:t>6</a:t>
            </a:fld>
            <a:endParaRPr lang="en-US">
              <a:solidFill>
                <a:schemeClr val="bg1"/>
              </a:solidFill>
            </a:endParaRPr>
          </a:p>
        </p:txBody>
      </p:sp>
      <p:sp>
        <p:nvSpPr>
          <p:cNvPr id="8" name="TextBox 7">
            <a:extLst>
              <a:ext uri="{FF2B5EF4-FFF2-40B4-BE49-F238E27FC236}">
                <a16:creationId xmlns:a16="http://schemas.microsoft.com/office/drawing/2014/main" id="{80185535-D9EC-0C44-4F38-21BD4EDFA287}"/>
              </a:ext>
            </a:extLst>
          </p:cNvPr>
          <p:cNvSpPr txBox="1"/>
          <p:nvPr/>
        </p:nvSpPr>
        <p:spPr>
          <a:xfrm>
            <a:off x="-2209" y="5561652"/>
            <a:ext cx="55813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TMAH Image: </a:t>
            </a:r>
            <a:r>
              <a:rPr lang="en-US" sz="1200">
                <a:ea typeface="+mn-lt"/>
                <a:cs typeface="+mn-lt"/>
                <a:hlinkClick r:id="rId4"/>
              </a:rPr>
              <a:t>https://en.wikipedia.org/wiki/Tetramethylammonium_hydroxide</a:t>
            </a:r>
            <a:r>
              <a:rPr lang="en-US" sz="1200">
                <a:ea typeface="+mn-lt"/>
                <a:cs typeface="+mn-lt"/>
              </a:rPr>
              <a:t>     </a:t>
            </a:r>
            <a:endParaRPr lang="en-US"/>
          </a:p>
        </p:txBody>
      </p:sp>
      <p:sp>
        <p:nvSpPr>
          <p:cNvPr id="9" name="TextBox 8">
            <a:extLst>
              <a:ext uri="{FF2B5EF4-FFF2-40B4-BE49-F238E27FC236}">
                <a16:creationId xmlns:a16="http://schemas.microsoft.com/office/drawing/2014/main" id="{58A1DEC8-6FF2-7940-3CF4-357591A90A41}"/>
              </a:ext>
            </a:extLst>
          </p:cNvPr>
          <p:cNvSpPr txBox="1"/>
          <p:nvPr/>
        </p:nvSpPr>
        <p:spPr>
          <a:xfrm>
            <a:off x="-2209" y="5706638"/>
            <a:ext cx="67179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ABM Image:</a:t>
            </a:r>
            <a:r>
              <a:rPr lang="en-US" sz="1200">
                <a:ea typeface="+mn-lt"/>
                <a:cs typeface="+mn-lt"/>
              </a:rPr>
              <a:t> </a:t>
            </a:r>
            <a:r>
              <a:rPr lang="en-US" sz="1200">
                <a:ea typeface="+mn-lt"/>
                <a:cs typeface="+mn-lt"/>
                <a:hlinkClick r:id="rId5"/>
              </a:rPr>
              <a:t>https://mmf.montana.edu/about/equipment/lithography/ab-m-contact-aligner.html</a:t>
            </a:r>
            <a:r>
              <a:rPr lang="en-US" sz="1200">
                <a:ea typeface="+mn-lt"/>
                <a:cs typeface="+mn-lt"/>
              </a:rPr>
              <a:t>    </a:t>
            </a:r>
            <a:endParaRPr lang="en-US">
              <a:ea typeface="+mn-lt"/>
              <a:cs typeface="+mn-lt"/>
            </a:endParaRPr>
          </a:p>
        </p:txBody>
      </p:sp>
      <p:pic>
        <p:nvPicPr>
          <p:cNvPr id="7" name="Picture 6" descr="Photo of AB-M Contact Aligner">
            <a:extLst>
              <a:ext uri="{FF2B5EF4-FFF2-40B4-BE49-F238E27FC236}">
                <a16:creationId xmlns:a16="http://schemas.microsoft.com/office/drawing/2014/main" id="{A97291CF-959B-1D4E-9A73-52536753CDE5}"/>
              </a:ext>
            </a:extLst>
          </p:cNvPr>
          <p:cNvPicPr>
            <a:picLocks noChangeAspect="1"/>
          </p:cNvPicPr>
          <p:nvPr/>
        </p:nvPicPr>
        <p:blipFill>
          <a:blip r:embed="rId6"/>
          <a:srcRect l="13889" t="-176" b="-635"/>
          <a:stretch>
            <a:fillRect/>
          </a:stretch>
        </p:blipFill>
        <p:spPr>
          <a:xfrm>
            <a:off x="9553929" y="930728"/>
            <a:ext cx="2362205" cy="2074076"/>
          </a:xfrm>
          <a:prstGeom prst="rect">
            <a:avLst/>
          </a:prstGeom>
        </p:spPr>
      </p:pic>
      <p:sp>
        <p:nvSpPr>
          <p:cNvPr id="12" name="TextBox 11">
            <a:extLst>
              <a:ext uri="{FF2B5EF4-FFF2-40B4-BE49-F238E27FC236}">
                <a16:creationId xmlns:a16="http://schemas.microsoft.com/office/drawing/2014/main" id="{864F573E-6527-64CE-3EFD-CBEE9773F09D}"/>
              </a:ext>
            </a:extLst>
          </p:cNvPr>
          <p:cNvSpPr txBox="1"/>
          <p:nvPr/>
        </p:nvSpPr>
        <p:spPr>
          <a:xfrm>
            <a:off x="9546995" y="503464"/>
            <a:ext cx="2370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Contact Aligner</a:t>
            </a:r>
          </a:p>
        </p:txBody>
      </p:sp>
      <p:sp>
        <p:nvSpPr>
          <p:cNvPr id="13" name="TextBox 12">
            <a:extLst>
              <a:ext uri="{FF2B5EF4-FFF2-40B4-BE49-F238E27FC236}">
                <a16:creationId xmlns:a16="http://schemas.microsoft.com/office/drawing/2014/main" id="{DC217E6D-FA95-E985-0ED6-F964F2014045}"/>
              </a:ext>
            </a:extLst>
          </p:cNvPr>
          <p:cNvSpPr txBox="1"/>
          <p:nvPr/>
        </p:nvSpPr>
        <p:spPr>
          <a:xfrm>
            <a:off x="9571152" y="3606340"/>
            <a:ext cx="2359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TMAH</a:t>
            </a:r>
          </a:p>
        </p:txBody>
      </p:sp>
    </p:spTree>
    <p:extLst>
      <p:ext uri="{BB962C8B-B14F-4D97-AF65-F5344CB8AC3E}">
        <p14:creationId xmlns:p14="http://schemas.microsoft.com/office/powerpoint/2010/main" val="359286432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3112-98FC-D333-E849-68AD948CA67F}"/>
              </a:ext>
            </a:extLst>
          </p:cNvPr>
          <p:cNvSpPr>
            <a:spLocks noGrp="1"/>
          </p:cNvSpPr>
          <p:nvPr>
            <p:ph type="title"/>
          </p:nvPr>
        </p:nvSpPr>
        <p:spPr/>
        <p:txBody>
          <a:bodyPr lIns="91440" tIns="45720" rIns="91440" bIns="45720" anchor="t"/>
          <a:lstStyle/>
          <a:p>
            <a:r>
              <a:rPr lang="en-US">
                <a:ea typeface="Calibri Light"/>
                <a:cs typeface="Calibri Light"/>
              </a:rPr>
              <a:t>Full Wafer Design</a:t>
            </a:r>
            <a:endParaRPr lang="en-US"/>
          </a:p>
        </p:txBody>
      </p:sp>
      <p:sp>
        <p:nvSpPr>
          <p:cNvPr id="6" name="Content Placeholder 5">
            <a:extLst>
              <a:ext uri="{FF2B5EF4-FFF2-40B4-BE49-F238E27FC236}">
                <a16:creationId xmlns:a16="http://schemas.microsoft.com/office/drawing/2014/main" id="{2B1AE063-8E81-8E47-15EE-31C08BDB685A}"/>
              </a:ext>
            </a:extLst>
          </p:cNvPr>
          <p:cNvSpPr>
            <a:spLocks noGrp="1"/>
          </p:cNvSpPr>
          <p:nvPr>
            <p:ph idx="1"/>
          </p:nvPr>
        </p:nvSpPr>
        <p:spPr>
          <a:xfrm>
            <a:off x="404150" y="1140790"/>
            <a:ext cx="5210535" cy="4949363"/>
          </a:xfrm>
        </p:spPr>
        <p:txBody>
          <a:bodyPr vert="horz" lIns="91440" tIns="45720" rIns="91440" bIns="45720" rtlCol="0" anchor="t">
            <a:normAutofit lnSpcReduction="10000"/>
          </a:bodyPr>
          <a:lstStyle/>
          <a:p>
            <a:r>
              <a:rPr lang="en-US">
                <a:ea typeface="Calibri"/>
                <a:cs typeface="Calibri"/>
              </a:rPr>
              <a:t>300mm diameter wafer</a:t>
            </a:r>
          </a:p>
          <a:p>
            <a:r>
              <a:rPr lang="en-US">
                <a:ea typeface="Calibri"/>
                <a:cs typeface="Calibri"/>
              </a:rPr>
              <a:t>Contains 24 15mm x 15mm cells</a:t>
            </a:r>
            <a:endParaRPr lang="en-US"/>
          </a:p>
          <a:p>
            <a:r>
              <a:rPr lang="en-US">
                <a:ea typeface="Calibri"/>
                <a:cs typeface="Calibri"/>
              </a:rPr>
              <a:t>Contains 49 individual pressure sensors, and two cells worth of </a:t>
            </a:r>
            <a:r>
              <a:rPr lang="en-US" err="1">
                <a:ea typeface="Calibri"/>
                <a:cs typeface="Calibri"/>
              </a:rPr>
              <a:t>piezoresistor</a:t>
            </a:r>
            <a:r>
              <a:rPr lang="en-US">
                <a:ea typeface="Calibri"/>
                <a:cs typeface="Calibri"/>
              </a:rPr>
              <a:t> test structures </a:t>
            </a:r>
          </a:p>
          <a:p>
            <a:r>
              <a:rPr lang="en-US">
                <a:ea typeface="Calibri"/>
                <a:cs typeface="Calibri"/>
              </a:rPr>
              <a:t>Fully made with 5 separate masks </a:t>
            </a:r>
          </a:p>
          <a:p>
            <a:pPr marL="914400" lvl="1" indent="-457200">
              <a:buAutoNum type="arabicPeriod"/>
            </a:pPr>
            <a:r>
              <a:rPr lang="en-US">
                <a:ea typeface="Calibri"/>
                <a:cs typeface="Calibri"/>
              </a:rPr>
              <a:t>Diffusion</a:t>
            </a:r>
          </a:p>
          <a:p>
            <a:pPr marL="914400" lvl="1" indent="-457200">
              <a:buAutoNum type="arabicPeriod"/>
            </a:pPr>
            <a:r>
              <a:rPr lang="en-US">
                <a:ea typeface="Calibri"/>
                <a:cs typeface="Calibri"/>
              </a:rPr>
              <a:t>Backside Alignment Marks</a:t>
            </a:r>
          </a:p>
          <a:p>
            <a:pPr marL="914400" lvl="1" indent="-457200">
              <a:buAutoNum type="arabicPeriod"/>
            </a:pPr>
            <a:r>
              <a:rPr lang="en-US">
                <a:ea typeface="Calibri"/>
                <a:cs typeface="Calibri"/>
              </a:rPr>
              <a:t>Membrane Etching</a:t>
            </a:r>
          </a:p>
          <a:p>
            <a:pPr marL="914400" lvl="1" indent="-457200">
              <a:buAutoNum type="arabicPeriod"/>
            </a:pPr>
            <a:r>
              <a:rPr lang="en-US">
                <a:ea typeface="Calibri"/>
                <a:cs typeface="Calibri"/>
              </a:rPr>
              <a:t>Contacts</a:t>
            </a:r>
          </a:p>
          <a:p>
            <a:pPr marL="914400" lvl="1" indent="-457200">
              <a:buAutoNum type="arabicPeriod"/>
            </a:pPr>
            <a:r>
              <a:rPr lang="en-US">
                <a:ea typeface="Calibri"/>
                <a:cs typeface="Calibri"/>
              </a:rPr>
              <a:t>Metal</a:t>
            </a:r>
            <a:endParaRPr lang="en-US"/>
          </a:p>
        </p:txBody>
      </p:sp>
      <p:pic>
        <p:nvPicPr>
          <p:cNvPr id="3" name="Picture 2" descr="A blueprint of a building&#10;&#10;AI-generated content may be incorrect.">
            <a:extLst>
              <a:ext uri="{FF2B5EF4-FFF2-40B4-BE49-F238E27FC236}">
                <a16:creationId xmlns:a16="http://schemas.microsoft.com/office/drawing/2014/main" id="{B0AC6454-4FB8-4B23-FB59-5E7524E10051}"/>
              </a:ext>
            </a:extLst>
          </p:cNvPr>
          <p:cNvPicPr>
            <a:picLocks noChangeAspect="1"/>
          </p:cNvPicPr>
          <p:nvPr/>
        </p:nvPicPr>
        <p:blipFill>
          <a:blip r:embed="rId2"/>
          <a:stretch>
            <a:fillRect/>
          </a:stretch>
        </p:blipFill>
        <p:spPr>
          <a:xfrm>
            <a:off x="5848782" y="174171"/>
            <a:ext cx="5774006" cy="5715000"/>
          </a:xfrm>
          <a:prstGeom prst="rect">
            <a:avLst/>
          </a:prstGeom>
        </p:spPr>
      </p:pic>
    </p:spTree>
    <p:extLst>
      <p:ext uri="{BB962C8B-B14F-4D97-AF65-F5344CB8AC3E}">
        <p14:creationId xmlns:p14="http://schemas.microsoft.com/office/powerpoint/2010/main" val="190686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ADA7-3992-B5FE-187D-45CB3E2B15C7}"/>
              </a:ext>
            </a:extLst>
          </p:cNvPr>
          <p:cNvSpPr>
            <a:spLocks noGrp="1"/>
          </p:cNvSpPr>
          <p:nvPr>
            <p:ph type="title"/>
          </p:nvPr>
        </p:nvSpPr>
        <p:spPr/>
        <p:txBody>
          <a:bodyPr lIns="91440" tIns="45720" rIns="91440" bIns="45720" anchor="t"/>
          <a:lstStyle/>
          <a:p>
            <a:r>
              <a:rPr lang="en-US">
                <a:ea typeface="Calibri Light"/>
                <a:cs typeface="Calibri Light"/>
              </a:rPr>
              <a:t>Sensor Designs </a:t>
            </a:r>
            <a:endParaRPr lang="en-US"/>
          </a:p>
        </p:txBody>
      </p:sp>
      <p:sp>
        <p:nvSpPr>
          <p:cNvPr id="3" name="Content Placeholder 2">
            <a:extLst>
              <a:ext uri="{FF2B5EF4-FFF2-40B4-BE49-F238E27FC236}">
                <a16:creationId xmlns:a16="http://schemas.microsoft.com/office/drawing/2014/main" id="{2979A80A-5141-F16B-907A-D7E9FA2F936B}"/>
              </a:ext>
            </a:extLst>
          </p:cNvPr>
          <p:cNvSpPr>
            <a:spLocks noGrp="1"/>
          </p:cNvSpPr>
          <p:nvPr>
            <p:ph idx="1"/>
          </p:nvPr>
        </p:nvSpPr>
        <p:spPr>
          <a:xfrm>
            <a:off x="838200" y="1366337"/>
            <a:ext cx="10515600" cy="4351338"/>
          </a:xfrm>
        </p:spPr>
        <p:txBody>
          <a:bodyPr vert="horz" lIns="91440" tIns="45720" rIns="91440" bIns="45720" rtlCol="0" anchor="t">
            <a:normAutofit/>
          </a:bodyPr>
          <a:lstStyle/>
          <a:p>
            <a:r>
              <a:rPr lang="en-US">
                <a:ea typeface="Calibri"/>
                <a:cs typeface="Calibri"/>
              </a:rPr>
              <a:t>Membrane Sizes</a:t>
            </a:r>
          </a:p>
          <a:p>
            <a:pPr lvl="1">
              <a:buFont typeface="Courier New" panose="020B0604020202020204" pitchFamily="34" charset="0"/>
              <a:buChar char="o"/>
            </a:pPr>
            <a:r>
              <a:rPr lang="en-US">
                <a:ea typeface="Calibri"/>
                <a:cs typeface="Calibri"/>
              </a:rPr>
              <a:t>7.5mm; 3.75mm; 1.875mm</a:t>
            </a:r>
          </a:p>
          <a:p>
            <a:pPr indent="-342900"/>
            <a:r>
              <a:rPr lang="en-US">
                <a:ea typeface="Calibri"/>
                <a:cs typeface="Calibri"/>
              </a:rPr>
              <a:t>Membrane Thickness</a:t>
            </a:r>
          </a:p>
          <a:p>
            <a:pPr lvl="1">
              <a:buFont typeface="Courier New" panose="020B0604020202020204" pitchFamily="34" charset="0"/>
              <a:buChar char="o"/>
            </a:pPr>
            <a:r>
              <a:rPr lang="en-US">
                <a:ea typeface="Calibri"/>
                <a:cs typeface="Calibri"/>
              </a:rPr>
              <a:t>~100um; 75um </a:t>
            </a:r>
          </a:p>
          <a:p>
            <a:pPr indent="-342900"/>
            <a:r>
              <a:rPr lang="en-US" err="1">
                <a:ea typeface="Calibri"/>
                <a:cs typeface="Calibri"/>
              </a:rPr>
              <a:t>Piezoresistor</a:t>
            </a:r>
            <a:r>
              <a:rPr lang="en-US">
                <a:ea typeface="Calibri"/>
                <a:cs typeface="Calibri"/>
              </a:rPr>
              <a:t> Sizing</a:t>
            </a:r>
          </a:p>
          <a:p>
            <a:pPr lvl="1">
              <a:buFont typeface="Courier New" panose="020B0604020202020204" pitchFamily="34" charset="0"/>
              <a:buChar char="o"/>
            </a:pPr>
            <a:r>
              <a:rPr lang="en-US">
                <a:ea typeface="Calibri"/>
                <a:cs typeface="Calibri"/>
              </a:rPr>
              <a:t>Longitudinal </a:t>
            </a:r>
            <a:r>
              <a:rPr lang="en-US" err="1">
                <a:ea typeface="Calibri"/>
                <a:cs typeface="Calibri"/>
              </a:rPr>
              <a:t>piezoresistors</a:t>
            </a:r>
            <a:r>
              <a:rPr lang="en-US">
                <a:ea typeface="Calibri"/>
                <a:cs typeface="Calibri"/>
              </a:rPr>
              <a:t> have a length of 18.66% of the side length</a:t>
            </a:r>
          </a:p>
          <a:p>
            <a:pPr lvl="1">
              <a:buFont typeface="Courier New" panose="020B0604020202020204" pitchFamily="34" charset="0"/>
              <a:buChar char="o"/>
            </a:pPr>
            <a:r>
              <a:rPr lang="en-US">
                <a:ea typeface="Calibri"/>
                <a:cs typeface="Calibri"/>
              </a:rPr>
              <a:t>Width is 10% of longitudinal length </a:t>
            </a:r>
          </a:p>
          <a:p>
            <a:pPr lvl="1">
              <a:buFont typeface="Courier New" panose="020B0604020202020204" pitchFamily="34" charset="0"/>
              <a:buChar char="o"/>
            </a:pPr>
            <a:r>
              <a:rPr lang="en-US">
                <a:ea typeface="Calibri"/>
                <a:cs typeface="Calibri"/>
              </a:rPr>
              <a:t>Transverse </a:t>
            </a:r>
            <a:r>
              <a:rPr lang="en-US" err="1">
                <a:ea typeface="Calibri"/>
                <a:cs typeface="Calibri"/>
              </a:rPr>
              <a:t>piezoresistors</a:t>
            </a:r>
            <a:r>
              <a:rPr lang="en-US">
                <a:ea typeface="Calibri"/>
                <a:cs typeface="Calibri"/>
              </a:rPr>
              <a:t> contain the same number of squares as the longitudinal resistors </a:t>
            </a:r>
          </a:p>
          <a:p>
            <a:pPr lvl="2">
              <a:buFont typeface="Wingdings" panose="020B0604020202020204" pitchFamily="34" charset="0"/>
              <a:buChar char="§"/>
            </a:pPr>
            <a:r>
              <a:rPr lang="en-US">
                <a:ea typeface="Calibri"/>
                <a:cs typeface="Calibri"/>
              </a:rPr>
              <a:t>Squares: </a:t>
            </a:r>
            <a:r>
              <a:rPr lang="en-US">
                <a:ea typeface="+mn-lt"/>
                <a:cs typeface="+mn-lt"/>
              </a:rPr>
              <a:t>dimensionless unit representing the ratio of the resistor's length to its width</a:t>
            </a:r>
          </a:p>
          <a:p>
            <a:pPr indent="-342900"/>
            <a:endParaRPr lang="en-US">
              <a:ea typeface="Calibri"/>
              <a:cs typeface="Calibri"/>
            </a:endParaRPr>
          </a:p>
          <a:p>
            <a:pPr lvl="1">
              <a:buFont typeface="Courier New" panose="020B0604020202020204" pitchFamily="34" charset="0"/>
              <a:buChar char="o"/>
            </a:pPr>
            <a:endParaRPr lang="en-US">
              <a:ea typeface="Calibri"/>
              <a:cs typeface="Calibri"/>
            </a:endParaRPr>
          </a:p>
          <a:p>
            <a:pPr indent="-342900"/>
            <a:endParaRPr lang="en-US">
              <a:ea typeface="Calibri"/>
              <a:cs typeface="Calibri"/>
            </a:endParaRPr>
          </a:p>
        </p:txBody>
      </p:sp>
      <p:pic>
        <p:nvPicPr>
          <p:cNvPr id="4" name="Picture 3" descr="A blueprint with a grid&#10;&#10;AI-generated content may be incorrect.">
            <a:extLst>
              <a:ext uri="{FF2B5EF4-FFF2-40B4-BE49-F238E27FC236}">
                <a16:creationId xmlns:a16="http://schemas.microsoft.com/office/drawing/2014/main" id="{90B8A71C-F829-D269-F698-49081C7CB503}"/>
              </a:ext>
            </a:extLst>
          </p:cNvPr>
          <p:cNvPicPr>
            <a:picLocks noChangeAspect="1"/>
          </p:cNvPicPr>
          <p:nvPr/>
        </p:nvPicPr>
        <p:blipFill>
          <a:blip r:embed="rId2"/>
          <a:stretch>
            <a:fillRect/>
          </a:stretch>
        </p:blipFill>
        <p:spPr>
          <a:xfrm>
            <a:off x="6103866" y="242724"/>
            <a:ext cx="3199149" cy="3185946"/>
          </a:xfrm>
          <a:prstGeom prst="rect">
            <a:avLst/>
          </a:prstGeom>
        </p:spPr>
      </p:pic>
      <p:sp>
        <p:nvSpPr>
          <p:cNvPr id="5" name="TextBox 4">
            <a:extLst>
              <a:ext uri="{FF2B5EF4-FFF2-40B4-BE49-F238E27FC236}">
                <a16:creationId xmlns:a16="http://schemas.microsoft.com/office/drawing/2014/main" id="{11784085-F5AB-9202-8FD4-F6CC12E68DFA}"/>
              </a:ext>
            </a:extLst>
          </p:cNvPr>
          <p:cNvSpPr txBox="1"/>
          <p:nvPr/>
        </p:nvSpPr>
        <p:spPr>
          <a:xfrm>
            <a:off x="9580407" y="1369730"/>
            <a:ext cx="21699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3.75mm membrane and 700um long longitudinal resistors </a:t>
            </a:r>
            <a:endParaRPr lang="en-US"/>
          </a:p>
        </p:txBody>
      </p:sp>
    </p:spTree>
    <p:extLst>
      <p:ext uri="{BB962C8B-B14F-4D97-AF65-F5344CB8AC3E}">
        <p14:creationId xmlns:p14="http://schemas.microsoft.com/office/powerpoint/2010/main" val="433145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28B2-865E-2C80-7F94-6E48E263416E}"/>
              </a:ext>
            </a:extLst>
          </p:cNvPr>
          <p:cNvSpPr>
            <a:spLocks noGrp="1"/>
          </p:cNvSpPr>
          <p:nvPr>
            <p:ph type="title"/>
          </p:nvPr>
        </p:nvSpPr>
        <p:spPr/>
        <p:txBody>
          <a:bodyPr lIns="91440" tIns="45720" rIns="91440" bIns="45720" anchor="t"/>
          <a:lstStyle/>
          <a:p>
            <a:r>
              <a:rPr lang="en-US">
                <a:ea typeface="Calibri Light"/>
                <a:cs typeface="Calibri Light"/>
              </a:rPr>
              <a:t>Sensor Designs </a:t>
            </a:r>
            <a:endParaRPr lang="en-US"/>
          </a:p>
        </p:txBody>
      </p:sp>
      <p:sp>
        <p:nvSpPr>
          <p:cNvPr id="3" name="Content Placeholder 2">
            <a:extLst>
              <a:ext uri="{FF2B5EF4-FFF2-40B4-BE49-F238E27FC236}">
                <a16:creationId xmlns:a16="http://schemas.microsoft.com/office/drawing/2014/main" id="{6CB0D432-1D22-4CE4-B200-94AA6F596F09}"/>
              </a:ext>
            </a:extLst>
          </p:cNvPr>
          <p:cNvSpPr>
            <a:spLocks noGrp="1"/>
          </p:cNvSpPr>
          <p:nvPr>
            <p:ph idx="1"/>
          </p:nvPr>
        </p:nvSpPr>
        <p:spPr>
          <a:xfrm>
            <a:off x="230809" y="1086343"/>
            <a:ext cx="10515600" cy="4351338"/>
          </a:xfrm>
        </p:spPr>
        <p:txBody>
          <a:bodyPr vert="horz" lIns="91440" tIns="45720" rIns="91440" bIns="45720" rtlCol="0" anchor="t">
            <a:normAutofit/>
          </a:bodyPr>
          <a:lstStyle/>
          <a:p>
            <a:r>
              <a:rPr lang="en-US" dirty="0">
                <a:ea typeface="Calibri"/>
                <a:cs typeface="Calibri"/>
              </a:rPr>
              <a:t>Wiring Setup</a:t>
            </a:r>
          </a:p>
          <a:p>
            <a:pPr lvl="1">
              <a:buFont typeface="Courier New" panose="020B0604020202020204" pitchFamily="34" charset="0"/>
              <a:buChar char="o"/>
            </a:pPr>
            <a:r>
              <a:rPr lang="en-US" dirty="0">
                <a:ea typeface="Calibri"/>
                <a:cs typeface="Calibri"/>
              </a:rPr>
              <a:t>Pads at each corner: Standardized to large membrane for ease of testing</a:t>
            </a:r>
          </a:p>
          <a:p>
            <a:pPr lvl="1">
              <a:buFont typeface="Courier New" panose="020B0604020202020204" pitchFamily="34" charset="0"/>
              <a:buChar char="o"/>
            </a:pPr>
            <a:r>
              <a:rPr lang="en-US" dirty="0">
                <a:ea typeface="Calibri"/>
                <a:cs typeface="Calibri"/>
              </a:rPr>
              <a:t>Pads at a single side: Saves overall space, and also has standardizing sizing for all cells</a:t>
            </a:r>
          </a:p>
        </p:txBody>
      </p:sp>
      <p:pic>
        <p:nvPicPr>
          <p:cNvPr id="4" name="Picture 3" descr="A blue and red lines on a paper&#10;&#10;AI-generated content may be incorrect.">
            <a:extLst>
              <a:ext uri="{FF2B5EF4-FFF2-40B4-BE49-F238E27FC236}">
                <a16:creationId xmlns:a16="http://schemas.microsoft.com/office/drawing/2014/main" id="{6B7BFA0B-870F-9B66-9C53-D7BC5EF8BD21}"/>
              </a:ext>
            </a:extLst>
          </p:cNvPr>
          <p:cNvPicPr>
            <a:picLocks noChangeAspect="1"/>
          </p:cNvPicPr>
          <p:nvPr/>
        </p:nvPicPr>
        <p:blipFill>
          <a:blip r:embed="rId2"/>
          <a:stretch>
            <a:fillRect/>
          </a:stretch>
        </p:blipFill>
        <p:spPr>
          <a:xfrm>
            <a:off x="3544828" y="2417309"/>
            <a:ext cx="6935561" cy="3547383"/>
          </a:xfrm>
          <a:prstGeom prst="rect">
            <a:avLst/>
          </a:prstGeom>
        </p:spPr>
      </p:pic>
      <p:sp>
        <p:nvSpPr>
          <p:cNvPr id="6" name="Content Placeholder 2">
            <a:extLst>
              <a:ext uri="{FF2B5EF4-FFF2-40B4-BE49-F238E27FC236}">
                <a16:creationId xmlns:a16="http://schemas.microsoft.com/office/drawing/2014/main" id="{7E61D37E-A472-1B3D-CA1D-1204B960C22A}"/>
              </a:ext>
            </a:extLst>
          </p:cNvPr>
          <p:cNvSpPr txBox="1">
            <a:spLocks/>
          </p:cNvSpPr>
          <p:nvPr/>
        </p:nvSpPr>
        <p:spPr>
          <a:xfrm>
            <a:off x="230809" y="2828057"/>
            <a:ext cx="314597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Bonding Setup</a:t>
            </a:r>
          </a:p>
          <a:p>
            <a:pPr lvl="1">
              <a:buFont typeface="Courier New" panose="020B0604020202020204" pitchFamily="34" charset="0"/>
              <a:buChar char="o"/>
            </a:pPr>
            <a:r>
              <a:rPr lang="en-US" err="1">
                <a:ea typeface="Calibri"/>
                <a:cs typeface="Calibri"/>
              </a:rPr>
              <a:t>Borofloat</a:t>
            </a:r>
            <a:r>
              <a:rPr lang="en-US">
                <a:ea typeface="Calibri"/>
                <a:cs typeface="Calibri"/>
              </a:rPr>
              <a:t> 33 glass was bonded to the wafer at about 1e-4 mbar</a:t>
            </a:r>
          </a:p>
        </p:txBody>
      </p:sp>
    </p:spTree>
    <p:extLst>
      <p:ext uri="{BB962C8B-B14F-4D97-AF65-F5344CB8AC3E}">
        <p14:creationId xmlns:p14="http://schemas.microsoft.com/office/powerpoint/2010/main" val="2636107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U-branded-power-point-template-widescreen-white-test" id="{1DCC296B-1FB8-264B-8B76-D3CB3C933C55}" vid="{00EF76A3-298E-6941-82AB-7A7BEDEAC3A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1937dd97-b6ea-4106-a1d4-2b492ba93d4f" xsi:nil="true"/>
    <lcf76f155ced4ddcb4097134ff3c332f xmlns="1937dd97-b6ea-4106-a1d4-2b492ba93d4f">
      <Terms xmlns="http://schemas.microsoft.com/office/infopath/2007/PartnerControls"/>
    </lcf76f155ced4ddcb4097134ff3c332f>
    <TaxCatchAll xmlns="4204e2b6-ff20-42ed-8ebb-2947c041cb4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D40CA96AF94A48A627775AECDB9F9C" ma:contentTypeVersion="19" ma:contentTypeDescription="Create a new document." ma:contentTypeScope="" ma:versionID="39da841ee97305226ebb5c22393d3325">
  <xsd:schema xmlns:xsd="http://www.w3.org/2001/XMLSchema" xmlns:xs="http://www.w3.org/2001/XMLSchema" xmlns:p="http://schemas.microsoft.com/office/2006/metadata/properties" xmlns:ns2="1937dd97-b6ea-4106-a1d4-2b492ba93d4f" xmlns:ns3="4204e2b6-ff20-42ed-8ebb-2947c041cb49" targetNamespace="http://schemas.microsoft.com/office/2006/metadata/properties" ma:root="true" ma:fieldsID="0a6e8d9524962a41dcc5d529f69834cc" ns2:_="" ns3:_="">
    <xsd:import namespace="1937dd97-b6ea-4106-a1d4-2b492ba93d4f"/>
    <xsd:import namespace="4204e2b6-ff20-42ed-8ebb-2947c041cb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EventHashCode" minOccurs="0"/>
                <xsd:element ref="ns2:MediaServiceGenerationTime" minOccurs="0"/>
                <xsd:element ref="ns2:MediaServiceDateTaken" minOccurs="0"/>
                <xsd:element ref="ns2:MediaServiceOCR" minOccurs="0"/>
                <xsd:element ref="ns2:_Flow_SignoffStatu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37dd97-b6ea-4106-a1d4-2b492ba93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Flow_SignoffStatus" ma:index="17" nillable="true" ma:displayName="Sign-off status" ma:internalName="Sign_x002d_off_x0020_status">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66bcfc7-c51b-4bc8-8383-b8f609394d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04e2b6-ff20-42ed-8ebb-2947c041cb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4958f2f-7d58-4d2b-ad60-10e175606d2a}" ma:internalName="TaxCatchAll" ma:showField="CatchAllData" ma:web="4204e2b6-ff20-42ed-8ebb-2947c041cb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83ECC0-E6D8-4F16-BD2F-6A692AE8D3A7}">
  <ds:schemaRefs>
    <ds:schemaRef ds:uri="http://schemas.microsoft.com/sharepoint/v3/contenttype/forms"/>
  </ds:schemaRefs>
</ds:datastoreItem>
</file>

<file path=customXml/itemProps2.xml><?xml version="1.0" encoding="utf-8"?>
<ds:datastoreItem xmlns:ds="http://schemas.openxmlformats.org/officeDocument/2006/customXml" ds:itemID="{C120567D-36E5-43D4-AB38-B2E44D476716}">
  <ds:schemaRefs>
    <ds:schemaRef ds:uri="1937dd97-b6ea-4106-a1d4-2b492ba93d4f"/>
    <ds:schemaRef ds:uri="4204e2b6-ff20-42ed-8ebb-2947c041cb4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ED83142-6C66-47D1-A10E-2333370579D1}">
  <ds:schemaRefs>
    <ds:schemaRef ds:uri="1937dd97-b6ea-4106-a1d4-2b492ba93d4f"/>
    <ds:schemaRef ds:uri="4204e2b6-ff20-42ed-8ebb-2947c041cb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28</Slides>
  <Notes>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Designing and Fabricating Piezoresistive Pressure Sensors MSU ECE REU Site Summer 2025 Project Presentation</vt:lpstr>
      <vt:lpstr>Introduction</vt:lpstr>
      <vt:lpstr>Sensing Mechanism</vt:lpstr>
      <vt:lpstr>Sensing Mechanism</vt:lpstr>
      <vt:lpstr>Research Question</vt:lpstr>
      <vt:lpstr>MEMS Fabrication Course Constraints</vt:lpstr>
      <vt:lpstr>Full Wafer Design</vt:lpstr>
      <vt:lpstr>Sensor Designs </vt:lpstr>
      <vt:lpstr>Sensor Designs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vt:lpstr>
      <vt:lpstr>Fabrication Results</vt:lpstr>
      <vt:lpstr>Sensor Readout: No additional pressure applied</vt:lpstr>
      <vt:lpstr>Sensor Readout: Pressure Applied on 3.75mm</vt:lpstr>
      <vt:lpstr>Conclusions</vt:lpstr>
      <vt:lpstr>Acknowledgments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Lambert, Ronald</dc:creator>
  <cp:revision>99</cp:revision>
  <dcterms:created xsi:type="dcterms:W3CDTF">2021-06-17T21:21:29Z</dcterms:created>
  <dcterms:modified xsi:type="dcterms:W3CDTF">2025-07-30T18:07:23Z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0x01010054D40CA96AF94A48A627775AECDB9F9C</vt:lpwstr>
  </property>
  <property fmtid="{D5CDD505-2E9C-101B-9397-08002B2CF9AE}" pid="3" name="MediaServiceImageTags">
    <vt:lpwstr/>
  </property>
</Properties>
</file>