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Book Antiqua"/>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3583DB-F269-46BA-81DC-4A5ECC456E1C}">
  <a:tblStyle styleId="{213583DB-F269-46BA-81DC-4A5ECC456E1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BookAntiqua-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BookAntiqua-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BookAntiqua-italic.fntdata"/><Relationship Id="rId16" Type="http://schemas.openxmlformats.org/officeDocument/2006/relationships/slide" Target="slides/slide11.xml"/><Relationship Id="rId38" Type="http://schemas.openxmlformats.org/officeDocument/2006/relationships/font" Target="fonts/BookAntiqua-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 name="Google Shape;4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We compared the recovery rates of formaldehyde-fixed RBCs and untreated (normal) RBCs after flow through our PDMS microfluidic device. As you can see, the recovery rate for the fixed cells was significantly lower—around 25%—compared to approximately 80% for the normal cells.  ➡This suggests that fixation may alter the cells’ behavior during flow, possibly increasing their tendency to adhere to channel surfaces or aggregate.　We suspect that the smaller channel dimensions and potential surface interactions play a role, especially for fixed cells.　To confirm this, we plan to repeat the experiments and vary parameters such as device cleaning protocols and flow order.　These results highlight the importance of considering cell properties when evaluating device performance.</a:t>
            </a:r>
            <a:endParaRPr/>
          </a:p>
          <a:p>
            <a:pPr indent="0" lvl="0" marL="0" rtl="0" algn="l">
              <a:lnSpc>
                <a:spcPct val="100000"/>
              </a:lnSpc>
              <a:spcBef>
                <a:spcPts val="0"/>
              </a:spcBef>
              <a:spcAft>
                <a:spcPts val="0"/>
              </a:spcAft>
              <a:buSzPts val="1400"/>
              <a:buNone/>
            </a:pPr>
            <a:r>
              <a:t/>
            </a:r>
            <a:endParaRPr/>
          </a:p>
        </p:txBody>
      </p:sp>
      <p:sp>
        <p:nvSpPr>
          <p:cNvPr id="260" name="Google Shape;26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03c5923b0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3703c5923b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6edcdd9d7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500">
                <a:solidFill>
                  <a:srgbClr val="222222"/>
                </a:solidFill>
                <a:latin typeface="Times New Roman"/>
                <a:ea typeface="Times New Roman"/>
                <a:cs typeface="Times New Roman"/>
                <a:sym typeface="Times New Roman"/>
              </a:rPr>
              <a:t>Rehydrated RBCs aggregated in microchannels, but washing out the lyophilization buffer reduced aggregation</a:t>
            </a:r>
            <a:endParaRPr sz="1500">
              <a:solidFill>
                <a:srgbClr val="222222"/>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292" name="Google Shape;292;g36edcdd9d7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720a01384e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500">
                <a:solidFill>
                  <a:srgbClr val="222222"/>
                </a:solidFill>
                <a:latin typeface="Times New Roman"/>
                <a:ea typeface="Times New Roman"/>
                <a:cs typeface="Times New Roman"/>
                <a:sym typeface="Times New Roman"/>
              </a:rPr>
              <a:t>Rehydrated RBCs aggregated in microchannels, but washing out the lyophilization buffer reduced aggregation</a:t>
            </a:r>
            <a:endParaRPr sz="1500">
              <a:solidFill>
                <a:srgbClr val="222222"/>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306" name="Google Shape;306;g3720a01384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703c5923b0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3703c5923b0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7048aa363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g37048aa363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We attempted to fabricate the narrow capillary structures in the microfluidics, </a:t>
            </a:r>
            <a:r>
              <a:rPr b="1" lang="en-US"/>
              <a:t>but the process was not completely successful</a:t>
            </a:r>
            <a:r>
              <a:rPr b="0" lang="en-US"/>
              <a:t>.</a:t>
            </a:r>
            <a:br>
              <a:rPr b="0" lang="en-US"/>
            </a:br>
            <a:r>
              <a:rPr b="1" lang="en-US"/>
              <a:t>The SU-8 layer we used had a thickness of about 50 μm, and the width of the capillary channels was very narrow.</a:t>
            </a:r>
            <a:br>
              <a:rPr b="1" lang="en-US"/>
            </a:br>
            <a:r>
              <a:rPr b="1" lang="en-US"/>
              <a:t>We suspect that the aspect ratio (height to width) was too high, that made it difficult for proper UV exposure to reach the bottom of the features.</a:t>
            </a:r>
            <a:br>
              <a:rPr b="1" lang="en-US"/>
            </a:br>
            <a:r>
              <a:rPr b="0" lang="en-US"/>
              <a:t>In high aspect ratio designs, issues such as limited light penetration, diffraction, and mask-to-resist gap can cause exposure failures and pattern distortion.</a:t>
            </a:r>
            <a:endParaRPr/>
          </a:p>
          <a:p>
            <a:pPr indent="0" lvl="0" marL="0" rtl="0" algn="l">
              <a:lnSpc>
                <a:spcPct val="100000"/>
              </a:lnSpc>
              <a:spcBef>
                <a:spcPts val="0"/>
              </a:spcBef>
              <a:spcAft>
                <a:spcPts val="0"/>
              </a:spcAft>
              <a:buSzPts val="1400"/>
              <a:buNone/>
            </a:pPr>
            <a:r>
              <a:rPr b="1" lang="en-US"/>
              <a:t>Next week, I plan to try a different type of SU-8 photoresist and adjust the spin-coating parameters (speed and duration) to reduce the SU8 thickness to approximately 25 μm, which is about half of the current thickness.</a:t>
            </a:r>
            <a:endParaRPr/>
          </a:p>
          <a:p>
            <a:pPr indent="0" lvl="0" marL="0" rtl="0" algn="l">
              <a:lnSpc>
                <a:spcPct val="100000"/>
              </a:lnSpc>
              <a:spcBef>
                <a:spcPts val="0"/>
              </a:spcBef>
              <a:spcAft>
                <a:spcPts val="0"/>
              </a:spcAft>
              <a:buSzPts val="1400"/>
              <a:buNone/>
            </a:pPr>
            <a:r>
              <a:rPr b="0" lang="en-US"/>
              <a:t>This should improve the aspect ratio between the channel height and width, allowing for better UV light penetration during exposure and more reliable pattern formation in the capillary model.</a:t>
            </a:r>
            <a:endParaRPr/>
          </a:p>
          <a:p>
            <a:pPr indent="0" lvl="0" marL="0" rtl="0" algn="l">
              <a:lnSpc>
                <a:spcPct val="100000"/>
              </a:lnSpc>
              <a:spcBef>
                <a:spcPts val="0"/>
              </a:spcBef>
              <a:spcAft>
                <a:spcPts val="0"/>
              </a:spcAft>
              <a:buSzPts val="1400"/>
              <a:buNone/>
            </a:pPr>
            <a:r>
              <a:t/>
            </a:r>
            <a:endParaRPr/>
          </a:p>
        </p:txBody>
      </p:sp>
      <p:sp>
        <p:nvSpPr>
          <p:cNvPr id="346" name="Google Shape;3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We attempted to fabricate the narrow capillary structures in the microfluidics, </a:t>
            </a:r>
            <a:r>
              <a:rPr b="1" lang="en-US"/>
              <a:t>but the process was not completely successful</a:t>
            </a:r>
            <a:r>
              <a:rPr b="0" lang="en-US"/>
              <a:t>.</a:t>
            </a:r>
            <a:br>
              <a:rPr b="0" lang="en-US"/>
            </a:br>
            <a:r>
              <a:rPr b="1" lang="en-US"/>
              <a:t>The SU-8 layer we used had a thickness of about 50 μm, and the width of the capillary channels was very narrow.</a:t>
            </a:r>
            <a:br>
              <a:rPr b="1" lang="en-US"/>
            </a:br>
            <a:r>
              <a:rPr b="1" lang="en-US"/>
              <a:t>We suspect that the aspect ratio (height to width) was too high, that made it difficult for proper UV exposure to reach the bottom of the features.</a:t>
            </a:r>
            <a:br>
              <a:rPr b="1" lang="en-US"/>
            </a:br>
            <a:r>
              <a:rPr b="0" lang="en-US"/>
              <a:t>In high aspect ratio designs, issues such as limited light penetration, diffraction, and mask-to-resist gap can cause exposure failures and pattern distortion.</a:t>
            </a:r>
            <a:endParaRPr/>
          </a:p>
          <a:p>
            <a:pPr indent="0" lvl="0" marL="0" rtl="0" algn="l">
              <a:lnSpc>
                <a:spcPct val="100000"/>
              </a:lnSpc>
              <a:spcBef>
                <a:spcPts val="0"/>
              </a:spcBef>
              <a:spcAft>
                <a:spcPts val="0"/>
              </a:spcAft>
              <a:buSzPts val="1400"/>
              <a:buNone/>
            </a:pPr>
            <a:r>
              <a:rPr b="1" lang="en-US"/>
              <a:t>Next week, I plan to try a different type of SU-8 photoresist and adjust the spin-coating parameters (speed and duration) to reduce the SU8 thickness to approximately 25 μm, which is about half of the current thickness.</a:t>
            </a:r>
            <a:endParaRPr/>
          </a:p>
          <a:p>
            <a:pPr indent="0" lvl="0" marL="0" rtl="0" algn="l">
              <a:lnSpc>
                <a:spcPct val="100000"/>
              </a:lnSpc>
              <a:spcBef>
                <a:spcPts val="0"/>
              </a:spcBef>
              <a:spcAft>
                <a:spcPts val="0"/>
              </a:spcAft>
              <a:buSzPts val="1400"/>
              <a:buNone/>
            </a:pPr>
            <a:r>
              <a:rPr b="0" lang="en-US"/>
              <a:t>This should improve the aspect ratio between the channel height and width, allowing for better UV light penetration during exposure and more reliable pattern formation in the capillary model.</a:t>
            </a:r>
            <a:endParaRPr/>
          </a:p>
          <a:p>
            <a:pPr indent="0" lvl="0" marL="0" rtl="0" algn="l">
              <a:lnSpc>
                <a:spcPct val="100000"/>
              </a:lnSpc>
              <a:spcBef>
                <a:spcPts val="0"/>
              </a:spcBef>
              <a:spcAft>
                <a:spcPts val="0"/>
              </a:spcAft>
              <a:buSzPts val="1400"/>
              <a:buNone/>
            </a:pPr>
            <a:r>
              <a:t/>
            </a:r>
            <a:endParaRPr/>
          </a:p>
        </p:txBody>
      </p:sp>
      <p:sp>
        <p:nvSpPr>
          <p:cNvPr id="395" name="Google Shape;3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We attempted to fabricate the narrow capillary structures in the microfluidics, </a:t>
            </a:r>
            <a:r>
              <a:rPr b="1" lang="en-US"/>
              <a:t>but the process was not completely successful</a:t>
            </a:r>
            <a:r>
              <a:rPr b="0" lang="en-US"/>
              <a:t>.</a:t>
            </a:r>
            <a:br>
              <a:rPr b="0" lang="en-US"/>
            </a:br>
            <a:r>
              <a:rPr b="1" lang="en-US"/>
              <a:t>The SU-8 layer we used had a thickness of about 50 μm, and the width of the capillary channels was very narrow.</a:t>
            </a:r>
            <a:br>
              <a:rPr b="1" lang="en-US"/>
            </a:br>
            <a:r>
              <a:rPr b="1" lang="en-US"/>
              <a:t>We suspect that the aspect ratio (height to width) was too high, that made it difficult for proper UV exposure to reach the bottom of the features.</a:t>
            </a:r>
            <a:br>
              <a:rPr b="1" lang="en-US"/>
            </a:br>
            <a:r>
              <a:rPr b="0" lang="en-US"/>
              <a:t>In high aspect ratio designs, issues such as limited light penetration, diffraction, and mask-to-resist gap can cause exposure failures and pattern distortion.</a:t>
            </a:r>
            <a:endParaRPr/>
          </a:p>
          <a:p>
            <a:pPr indent="0" lvl="0" marL="0" rtl="0" algn="l">
              <a:lnSpc>
                <a:spcPct val="100000"/>
              </a:lnSpc>
              <a:spcBef>
                <a:spcPts val="0"/>
              </a:spcBef>
              <a:spcAft>
                <a:spcPts val="0"/>
              </a:spcAft>
              <a:buSzPts val="1400"/>
              <a:buNone/>
            </a:pPr>
            <a:r>
              <a:rPr b="1" lang="en-US"/>
              <a:t>Next week, I plan to try a different type of SU-8 photoresist and adjust the spin-coating parameters (speed and duration) to reduce the SU8 thickness to approximately 25 μm, which is about half of the current thickness.</a:t>
            </a:r>
            <a:endParaRPr/>
          </a:p>
          <a:p>
            <a:pPr indent="0" lvl="0" marL="0" rtl="0" algn="l">
              <a:lnSpc>
                <a:spcPct val="100000"/>
              </a:lnSpc>
              <a:spcBef>
                <a:spcPts val="0"/>
              </a:spcBef>
              <a:spcAft>
                <a:spcPts val="0"/>
              </a:spcAft>
              <a:buSzPts val="1400"/>
              <a:buNone/>
            </a:pPr>
            <a:r>
              <a:rPr b="0" lang="en-US"/>
              <a:t>This should improve the aspect ratio between the channel height and width, allowing for better UV light penetration during exposure and more reliable pattern formation in the capillary model.</a:t>
            </a:r>
            <a:endParaRPr/>
          </a:p>
          <a:p>
            <a:pPr indent="0" lvl="0" marL="0" rtl="0" algn="l">
              <a:lnSpc>
                <a:spcPct val="100000"/>
              </a:lnSpc>
              <a:spcBef>
                <a:spcPts val="0"/>
              </a:spcBef>
              <a:spcAft>
                <a:spcPts val="0"/>
              </a:spcAft>
              <a:buSzPts val="1400"/>
              <a:buNone/>
            </a:pPr>
            <a:r>
              <a:t/>
            </a:r>
            <a:endParaRPr/>
          </a:p>
        </p:txBody>
      </p:sp>
      <p:sp>
        <p:nvSpPr>
          <p:cNvPr id="401" name="Google Shape;40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We compared the recovery rates of formaldehyde-fixed RBCs and untreated (normal) RBCs after flow through our PDMS microfluidic device. As you can see, the recovery rate for the fixed cells was significantly lower—around 25%—compared to approximately 80% for the normal cells.  ➡This suggests that fixation may alter the cells’ behavior during flow, possibly increasing their tendency to adhere to channel surfaces or aggregate.　We suspect that the smaller channel dimensions and potential surface interactions play a role, especially for fixed cells.　To confirm this, we plan to repeat the experiments and vary parameters such as device cleaning protocols and flow order.　These results highlight the importance of considering cell properties when evaluating device performance.</a:t>
            </a:r>
            <a:endParaRPr/>
          </a:p>
          <a:p>
            <a:pPr indent="0" lvl="0" marL="0" rtl="0" algn="l">
              <a:lnSpc>
                <a:spcPct val="100000"/>
              </a:lnSpc>
              <a:spcBef>
                <a:spcPts val="0"/>
              </a:spcBef>
              <a:spcAft>
                <a:spcPts val="0"/>
              </a:spcAft>
              <a:buSzPts val="1400"/>
              <a:buNone/>
            </a:pPr>
            <a:r>
              <a:t/>
            </a:r>
            <a:endParaRPr/>
          </a:p>
        </p:txBody>
      </p:sp>
      <p:sp>
        <p:nvSpPr>
          <p:cNvPr id="484" name="Google Shape;4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Red blood cells are widely used for transfusion in clinical settings, disaster zones, and military operations. However, they have a limited shelf life of about 42 days under refrigerated conditions (at 4°C), and strict cold-chain logistics are required for transportation and storage.</a:t>
            </a:r>
            <a:endParaRPr/>
          </a:p>
          <a:p>
            <a:pPr indent="0" lvl="0" marL="0" rtl="0" algn="l">
              <a:lnSpc>
                <a:spcPct val="100000"/>
              </a:lnSpc>
              <a:spcBef>
                <a:spcPts val="0"/>
              </a:spcBef>
              <a:spcAft>
                <a:spcPts val="0"/>
              </a:spcAft>
              <a:buSzPts val="1400"/>
              <a:buNone/>
            </a:pPr>
            <a:r>
              <a:rPr lang="en-US"/>
              <a:t>Freeze-drying offers the potential for </a:t>
            </a:r>
            <a:r>
              <a:rPr b="1" lang="en-US"/>
              <a:t>long-term, room-temperature storage</a:t>
            </a:r>
            <a:r>
              <a:rPr lang="en-US"/>
              <a:t> of RBCs, which could greatly improve accessibility and safety of blood supplies, especially in resource-limited settings.</a:t>
            </a:r>
            <a:br>
              <a:rPr lang="en-US"/>
            </a:br>
            <a:r>
              <a:rPr lang="en-US"/>
              <a:t>Therefore, it is critical to assess </a:t>
            </a:r>
            <a:r>
              <a:rPr b="1" lang="en-US"/>
              <a:t>how well the structure and function of RBCs are preserved after freeze-drying and rehydration</a:t>
            </a:r>
            <a:r>
              <a:rPr lang="en-US"/>
              <a:t>.</a:t>
            </a:r>
            <a:endParaRPr/>
          </a:p>
          <a:p>
            <a:pPr indent="0" lvl="0" marL="0" rtl="0" algn="l">
              <a:lnSpc>
                <a:spcPct val="100000"/>
              </a:lnSpc>
              <a:spcBef>
                <a:spcPts val="0"/>
              </a:spcBef>
              <a:spcAft>
                <a:spcPts val="0"/>
              </a:spcAft>
              <a:buSzPts val="1400"/>
              <a:buNone/>
            </a:pPr>
            <a:r>
              <a:t/>
            </a:r>
            <a:endParaRPr/>
          </a:p>
        </p:txBody>
      </p:sp>
      <p:sp>
        <p:nvSpPr>
          <p:cNvPr id="87" name="Google Shape;8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I fabricated an SU-8 mold using photolithography, which is used for PDMS microfluidic devices.</a:t>
            </a:r>
            <a:br>
              <a:rPr lang="en-US"/>
            </a:br>
            <a:r>
              <a:rPr lang="en-US"/>
              <a:t>I compared two types of SU-8 materials. One type resulted in too thick, and I couldn’t form separate microchannels.</a:t>
            </a:r>
            <a:br>
              <a:rPr lang="en-US"/>
            </a:br>
            <a:r>
              <a:rPr lang="en-US"/>
              <a:t>The other type had about half the thickness, which allowed me to form proper microchannel structures.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We attempted to fabricate the narrow capillary structures in the microfluidics, </a:t>
            </a:r>
            <a:r>
              <a:rPr b="1" lang="en-US"/>
              <a:t>but the process was not completely successful</a:t>
            </a:r>
            <a:r>
              <a:rPr b="0" lang="en-US"/>
              <a:t>.</a:t>
            </a:r>
            <a:br>
              <a:rPr b="0" lang="en-US"/>
            </a:br>
            <a:r>
              <a:rPr b="1" lang="en-US"/>
              <a:t>The SU-8 layer we used had a thickness of about 50 μm, and the width of the capillary channels was very narrow.</a:t>
            </a:r>
            <a:br>
              <a:rPr b="1" lang="en-US"/>
            </a:br>
            <a:r>
              <a:rPr b="1" lang="en-US"/>
              <a:t>We suspect that the aspect ratio (height to width) was too high, that made it difficult for proper UV exposure to reach the bottom of the features.</a:t>
            </a:r>
            <a:br>
              <a:rPr b="1" lang="en-US"/>
            </a:br>
            <a:r>
              <a:rPr b="0" lang="en-US"/>
              <a:t>In high aspect ratio designs, issues such as limited light penetration, diffraction, and mask-to-resist gap can cause exposure failures and pattern distortion.</a:t>
            </a:r>
            <a:endParaRPr/>
          </a:p>
          <a:p>
            <a:pPr indent="0" lvl="0" marL="0" rtl="0" algn="l">
              <a:lnSpc>
                <a:spcPct val="100000"/>
              </a:lnSpc>
              <a:spcBef>
                <a:spcPts val="0"/>
              </a:spcBef>
              <a:spcAft>
                <a:spcPts val="0"/>
              </a:spcAft>
              <a:buSzPts val="1400"/>
              <a:buNone/>
            </a:pPr>
            <a:r>
              <a:rPr b="1" lang="en-US"/>
              <a:t>Next week, I plan to try a different type of SU-8 photoresist and adjust the spin-coating parameters (speed and duration) to reduce the SU8 thickness to approximately 25 μm, which is about half of the current thickness.</a:t>
            </a:r>
            <a:endParaRPr/>
          </a:p>
          <a:p>
            <a:pPr indent="0" lvl="0" marL="0" rtl="0" algn="l">
              <a:lnSpc>
                <a:spcPct val="100000"/>
              </a:lnSpc>
              <a:spcBef>
                <a:spcPts val="0"/>
              </a:spcBef>
              <a:spcAft>
                <a:spcPts val="0"/>
              </a:spcAft>
              <a:buSzPts val="1400"/>
              <a:buNone/>
            </a:pPr>
            <a:r>
              <a:rPr b="0" lang="en-US"/>
              <a:t>This should improve the aspect ratio between the channel height and width, allowing for better UV light penetration during exposure and more reliable pattern formation in the capillary model.</a:t>
            </a:r>
            <a:endParaRPr/>
          </a:p>
          <a:p>
            <a:pPr indent="0" lvl="0" marL="0" rtl="0" algn="l">
              <a:lnSpc>
                <a:spcPct val="100000"/>
              </a:lnSpc>
              <a:spcBef>
                <a:spcPts val="0"/>
              </a:spcBef>
              <a:spcAft>
                <a:spcPts val="0"/>
              </a:spcAft>
              <a:buSzPts val="1400"/>
              <a:buNone/>
            </a:pPr>
            <a:r>
              <a:t/>
            </a:r>
            <a:endParaRPr/>
          </a:p>
        </p:txBody>
      </p:sp>
      <p:sp>
        <p:nvSpPr>
          <p:cNvPr id="117" name="Google Shape;1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I fabricated the PDMS devices using the SU8 mold.</a:t>
            </a:r>
            <a:br>
              <a:rPr lang="en-US"/>
            </a:br>
            <a:r>
              <a:rPr lang="en-US"/>
              <a:t>I mixed the PDMS base and curing agent in a 10:1 ratio, poured the mixture onto the mold, and degassed it in a desiccator to remove air bebbles.</a:t>
            </a:r>
            <a:br>
              <a:rPr lang="en-US"/>
            </a:br>
            <a:r>
              <a:rPr lang="en-US"/>
              <a:t>Then, I cured it in an oven. After full curing, I cut the PDMS into the required size and used a corer to punch holes for the inlet and outlet.</a:t>
            </a:r>
            <a:endParaRPr/>
          </a:p>
        </p:txBody>
      </p:sp>
      <p:sp>
        <p:nvSpPr>
          <p:cNvPr id="188" name="Google Shape;1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that, I moved on to plasma bonding using a plasma asher.</a:t>
            </a:r>
            <a:br>
              <a:rPr lang="en-US"/>
            </a:br>
            <a:r>
              <a:rPr lang="en-US"/>
              <a:t>The surfaces of PDMS and glass were exposed to oxygen plasma, and then brought into contact to bond together.</a:t>
            </a:r>
            <a:br>
              <a:rPr lang="en-US"/>
            </a:br>
            <a:r>
              <a:rPr lang="en-US"/>
              <a:t>Finally, I attached tubes to the inlet and outlet.</a:t>
            </a:r>
            <a:br>
              <a:rPr lang="en-US"/>
            </a:br>
            <a:r>
              <a:rPr lang="en-US"/>
              <a:t>As I will show in the next slide, I’m currently optimizing the exposure time to improve the bonding strength.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**Plasma bonding（プラズマ接着）**</a:t>
            </a:r>
            <a:endParaRPr b="1"/>
          </a:p>
          <a:p>
            <a:pPr indent="0" lvl="0" marL="0" rtl="0" algn="l">
              <a:lnSpc>
                <a:spcPct val="100000"/>
              </a:lnSpc>
              <a:spcBef>
                <a:spcPts val="0"/>
              </a:spcBef>
              <a:spcAft>
                <a:spcPts val="0"/>
              </a:spcAft>
              <a:buSzPts val="1400"/>
              <a:buNone/>
            </a:pPr>
            <a:r>
              <a:rPr lang="en-US"/>
              <a:t>PDMSとガラスのような基板を強力かつ永久的に結合させるための技術です。酸素プラズマ処理によって、表面に水酸基（–OH）が導入され、直後に基板同士を接触させることで、縮合反応によって共有結合（Si–O–Si）が形成されます。この方法により、マイクロ流体チップなどで必要な、漏れのない強固な接合が得られます。</a:t>
            </a:r>
            <a:endParaRPr/>
          </a:p>
          <a:p>
            <a:pPr indent="0" lvl="0" marL="0" rtl="0" algn="l">
              <a:lnSpc>
                <a:spcPct val="100000"/>
              </a:lnSpc>
              <a:spcBef>
                <a:spcPts val="0"/>
              </a:spcBef>
              <a:spcAft>
                <a:spcPts val="0"/>
              </a:spcAft>
              <a:buSzPts val="1400"/>
              <a:buNone/>
            </a:pPr>
            <a:r>
              <a:rPr b="1" lang="en-US"/>
              <a:t>🔸 英語での説明：</a:t>
            </a:r>
            <a:endParaRPr/>
          </a:p>
          <a:p>
            <a:pPr indent="0" lvl="0" marL="0" rtl="0" algn="l">
              <a:lnSpc>
                <a:spcPct val="100000"/>
              </a:lnSpc>
              <a:spcBef>
                <a:spcPts val="0"/>
              </a:spcBef>
              <a:spcAft>
                <a:spcPts val="0"/>
              </a:spcAft>
              <a:buSzPts val="1400"/>
              <a:buNone/>
            </a:pPr>
            <a:r>
              <a:rPr b="1" lang="en-US"/>
              <a:t>Plasma bonding</a:t>
            </a:r>
            <a:r>
              <a:rPr lang="en-US"/>
              <a:t> is a technique used to create strong, permanent bonds between surfaces such as PDMS and glass. By exposing the surfaces to oxygen plasma, hydroxyl (–OH) groups are introduced. When the treated surfaces are brought into contact immediately, a condensation reaction forms covalent Si–O–Si bonds. This results in a leak-proof seal ideal for microfluidic applications.</a:t>
            </a:r>
            <a:endParaRPr/>
          </a:p>
          <a:p>
            <a:pPr indent="0" lvl="0" marL="0" rtl="0" algn="l">
              <a:lnSpc>
                <a:spcPct val="100000"/>
              </a:lnSpc>
              <a:spcBef>
                <a:spcPts val="0"/>
              </a:spcBef>
              <a:spcAft>
                <a:spcPts val="0"/>
              </a:spcAft>
              <a:buSzPts val="1400"/>
              <a:buNone/>
            </a:pPr>
            <a:r>
              <a:rPr lang="en-US"/>
              <a:t>必要であれば、もっと短くした説明や、スライド用の見出し表現も作成できます。</a:t>
            </a:r>
            <a:endParaRPr/>
          </a:p>
          <a:p>
            <a:pPr indent="0" lvl="0" marL="0" rtl="0" algn="l">
              <a:lnSpc>
                <a:spcPct val="100000"/>
              </a:lnSpc>
              <a:spcBef>
                <a:spcPts val="0"/>
              </a:spcBef>
              <a:spcAft>
                <a:spcPts val="0"/>
              </a:spcAft>
              <a:buSzPts val="1400"/>
              <a:buNone/>
            </a:pPr>
            <a:r>
              <a:t/>
            </a:r>
            <a:endParaRPr/>
          </a:p>
        </p:txBody>
      </p:sp>
      <p:sp>
        <p:nvSpPr>
          <p:cNvPr id="208" name="Google Shape;20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Using the completed PDMS microfluidic devices, I acquire optical microscopy images of porcine red blood cells.</a:t>
            </a:r>
            <a:br>
              <a:rPr lang="en-US"/>
            </a:br>
            <a:r>
              <a:rPr lang="en-US"/>
              <a:t>First, I diluted the RBCs in PBS to prepare a suspension.</a:t>
            </a:r>
            <a:br>
              <a:rPr lang="en-US"/>
            </a:br>
            <a:r>
              <a:rPr lang="en-US"/>
              <a:t>Then, I loaded the suspension into a syringe and introduced it into the device using a syringe pump.</a:t>
            </a:r>
            <a:endParaRPr/>
          </a:p>
          <a:p>
            <a:pPr indent="0" lvl="0" marL="0" rtl="0" algn="l">
              <a:lnSpc>
                <a:spcPct val="100000"/>
              </a:lnSpc>
              <a:spcBef>
                <a:spcPts val="0"/>
              </a:spcBef>
              <a:spcAft>
                <a:spcPts val="0"/>
              </a:spcAft>
              <a:buSzPts val="1400"/>
              <a:buNone/>
            </a:pPr>
            <a:r>
              <a:rPr lang="en-US"/>
              <a:t>Here is an actual video.</a:t>
            </a:r>
            <a:br>
              <a:rPr lang="en-US"/>
            </a:br>
            <a:r>
              <a:rPr lang="en-US"/>
              <a:t>As you can see, the RBCs flow through the microfluidic channels.</a:t>
            </a:r>
            <a:br>
              <a:rPr lang="en-US"/>
            </a:br>
            <a:r>
              <a:rPr lang="en-US"/>
              <a:t>However, in some channels, air bubbles are trapped or bonding is incomplete.</a:t>
            </a:r>
            <a:br>
              <a:rPr lang="en-US"/>
            </a:br>
            <a:r>
              <a:rPr lang="en-US"/>
              <a:t>So, I’m continuing to optimize the PDMS bonding process.</a:t>
            </a:r>
            <a:endParaRPr/>
          </a:p>
          <a:p>
            <a:pPr indent="0" lvl="0" marL="0" rtl="0" algn="l">
              <a:lnSpc>
                <a:spcPct val="100000"/>
              </a:lnSpc>
              <a:spcBef>
                <a:spcPts val="0"/>
              </a:spcBef>
              <a:spcAft>
                <a:spcPts val="0"/>
              </a:spcAft>
              <a:buSzPts val="1400"/>
              <a:buNone/>
            </a:pPr>
            <a:r>
              <a:t/>
            </a:r>
            <a:endParaRPr/>
          </a:p>
        </p:txBody>
      </p:sp>
      <p:sp>
        <p:nvSpPr>
          <p:cNvPr id="228" name="Google Shape;2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より詰まりが多いように見える</a:t>
            </a:r>
            <a:endParaRPr/>
          </a:p>
        </p:txBody>
      </p:sp>
      <p:sp>
        <p:nvSpPr>
          <p:cNvPr id="248" name="Google Shape;2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60"/>
              </a:spcBef>
              <a:spcAft>
                <a:spcPts val="0"/>
              </a:spcAft>
              <a:buClr>
                <a:schemeClr val="dk1"/>
              </a:buClr>
              <a:buSzPts val="2800"/>
              <a:buFont typeface="Times New Roman"/>
              <a:buNone/>
              <a:defRPr/>
            </a:lvl1pPr>
            <a:lvl2pPr lvl="1" algn="ctr">
              <a:lnSpc>
                <a:spcPct val="100000"/>
              </a:lnSpc>
              <a:spcBef>
                <a:spcPts val="480"/>
              </a:spcBef>
              <a:spcAft>
                <a:spcPts val="0"/>
              </a:spcAft>
              <a:buClr>
                <a:schemeClr val="dk1"/>
              </a:buClr>
              <a:buSzPts val="2400"/>
              <a:buFont typeface="Times New Roman"/>
              <a:buNone/>
              <a:defRPr/>
            </a:lvl2pPr>
            <a:lvl3pPr lvl="2" algn="ctr">
              <a:lnSpc>
                <a:spcPct val="100000"/>
              </a:lnSpc>
              <a:spcBef>
                <a:spcPts val="400"/>
              </a:spcBef>
              <a:spcAft>
                <a:spcPts val="0"/>
              </a:spcAft>
              <a:buClr>
                <a:schemeClr val="dk1"/>
              </a:buClr>
              <a:buSzPts val="2000"/>
              <a:buFont typeface="Times New Roman"/>
              <a:buNone/>
              <a:defRPr/>
            </a:lvl3pPr>
            <a:lvl4pPr lvl="3" algn="ctr">
              <a:lnSpc>
                <a:spcPct val="100000"/>
              </a:lnSpc>
              <a:spcBef>
                <a:spcPts val="360"/>
              </a:spcBef>
              <a:spcAft>
                <a:spcPts val="0"/>
              </a:spcAft>
              <a:buClr>
                <a:schemeClr val="dk1"/>
              </a:buClr>
              <a:buSzPts val="1800"/>
              <a:buFont typeface="Times New Roman"/>
              <a:buNone/>
              <a:defRPr/>
            </a:lvl4pPr>
            <a:lvl5pPr lvl="4" algn="ctr">
              <a:lnSpc>
                <a:spcPct val="100000"/>
              </a:lnSpc>
              <a:spcBef>
                <a:spcPts val="320"/>
              </a:spcBef>
              <a:spcAft>
                <a:spcPts val="0"/>
              </a:spcAft>
              <a:buClr>
                <a:schemeClr val="dk1"/>
              </a:buClr>
              <a:buSzPts val="1600"/>
              <a:buFont typeface="Times New Roman"/>
              <a:buNone/>
              <a:defRPr/>
            </a:lvl5pPr>
            <a:lvl6pPr lvl="5" algn="ctr">
              <a:lnSpc>
                <a:spcPct val="100000"/>
              </a:lnSpc>
              <a:spcBef>
                <a:spcPts val="320"/>
              </a:spcBef>
              <a:spcAft>
                <a:spcPts val="0"/>
              </a:spcAft>
              <a:buClr>
                <a:schemeClr val="dk1"/>
              </a:buClr>
              <a:buSzPts val="1600"/>
              <a:buFont typeface="Times New Roman"/>
              <a:buNone/>
              <a:defRPr/>
            </a:lvl6pPr>
            <a:lvl7pPr lvl="6" algn="ctr">
              <a:lnSpc>
                <a:spcPct val="100000"/>
              </a:lnSpc>
              <a:spcBef>
                <a:spcPts val="320"/>
              </a:spcBef>
              <a:spcAft>
                <a:spcPts val="0"/>
              </a:spcAft>
              <a:buClr>
                <a:schemeClr val="dk1"/>
              </a:buClr>
              <a:buSzPts val="1600"/>
              <a:buFont typeface="Times New Roman"/>
              <a:buNone/>
              <a:defRPr/>
            </a:lvl7pPr>
            <a:lvl8pPr lvl="7" algn="ctr">
              <a:lnSpc>
                <a:spcPct val="100000"/>
              </a:lnSpc>
              <a:spcBef>
                <a:spcPts val="320"/>
              </a:spcBef>
              <a:spcAft>
                <a:spcPts val="0"/>
              </a:spcAft>
              <a:buClr>
                <a:schemeClr val="dk1"/>
              </a:buClr>
              <a:buSzPts val="1600"/>
              <a:buFont typeface="Times New Roman"/>
              <a:buNone/>
              <a:defRPr/>
            </a:lvl8pPr>
            <a:lvl9pPr lvl="8" algn="ctr">
              <a:lnSpc>
                <a:spcPct val="100000"/>
              </a:lnSpc>
              <a:spcBef>
                <a:spcPts val="320"/>
              </a:spcBef>
              <a:spcAft>
                <a:spcPts val="0"/>
              </a:spcAft>
              <a:buClr>
                <a:schemeClr val="dk1"/>
              </a:buClr>
              <a:buSzPts val="1600"/>
              <a:buFont typeface="Times New Roman"/>
              <a:buNone/>
              <a:defRPr/>
            </a:lvl9pPr>
          </a:lstStyle>
          <a:p/>
        </p:txBody>
      </p:sp>
      <p:sp>
        <p:nvSpPr>
          <p:cNvPr id="33" name="Google Shape;33;p2"/>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34" name="Google Shape;34;p2"/>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35" name="Google Shape;35;p2"/>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3"/>
          <p:cNvSpPr txBox="1"/>
          <p:nvPr>
            <p:ph type="title"/>
          </p:nvPr>
        </p:nvSpPr>
        <p:spPr>
          <a:xfrm>
            <a:off x="4176964" y="109057"/>
            <a:ext cx="7213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 name="Google Shape;38;p3"/>
          <p:cNvSpPr txBox="1"/>
          <p:nvPr>
            <p:ph idx="1" type="body"/>
          </p:nvPr>
        </p:nvSpPr>
        <p:spPr>
          <a:xfrm>
            <a:off x="380001" y="1596996"/>
            <a:ext cx="11659599" cy="5104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 name="Google Shape;39;p3"/>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0" name="Google Shape;40;p3"/>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41" name="Google Shape;41;p3"/>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380001" y="1596996"/>
            <a:ext cx="11659599" cy="510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1pPr>
            <a:lvl2pPr indent="-381000" lvl="1" marL="9144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2pPr>
            <a:lvl3pPr indent="-355600" lvl="2" marL="1371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3pPr>
            <a:lvl4pPr indent="-342900" lvl="3" marL="18288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4pPr>
            <a:lvl5pPr indent="-330200" lvl="4" marL="22860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5pPr>
            <a:lvl6pPr indent="-330200" lvl="5" marL="27432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6pPr>
            <a:lvl7pPr indent="-330200" lvl="6" marL="32004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7pPr>
            <a:lvl8pPr indent="-330200" lvl="7" marL="36576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8pPr>
            <a:lvl9pPr indent="-330200" lvl="8" marL="41148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11" name="Google Shape;11;p1"/>
          <p:cNvSpPr txBox="1"/>
          <p:nvPr>
            <p:ph type="title"/>
          </p:nvPr>
        </p:nvSpPr>
        <p:spPr>
          <a:xfrm>
            <a:off x="4176964" y="109057"/>
            <a:ext cx="7213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36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3600" u="none" cap="none" strike="noStrike">
                <a:solidFill>
                  <a:schemeClr val="dk2"/>
                </a:solidFill>
                <a:latin typeface="Times New Roman"/>
                <a:ea typeface="Times New Roman"/>
                <a:cs typeface="Times New Roman"/>
                <a:sym typeface="Times New Roman"/>
              </a:defRPr>
            </a:lvl9pPr>
          </a:lstStyle>
          <a:p/>
        </p:txBody>
      </p:sp>
      <p:sp>
        <p:nvSpPr>
          <p:cNvPr id="12" name="Google Shape;12;p1"/>
          <p:cNvSpPr txBox="1"/>
          <p:nvPr/>
        </p:nvSpPr>
        <p:spPr>
          <a:xfrm>
            <a:off x="994834" y="1184275"/>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13" name="Google Shape;13;p1"/>
          <p:cNvSpPr/>
          <p:nvPr/>
        </p:nvSpPr>
        <p:spPr>
          <a:xfrm>
            <a:off x="-32890" y="1017520"/>
            <a:ext cx="2170787"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Additive Manufacturing</a:t>
            </a:r>
            <a:endParaRPr b="0" i="0" sz="1400" u="none" cap="none" strike="noStrike">
              <a:solidFill>
                <a:srgbClr val="000000"/>
              </a:solidFill>
              <a:latin typeface="Times New Roman"/>
              <a:ea typeface="Times New Roman"/>
              <a:cs typeface="Times New Roman"/>
              <a:sym typeface="Times New Roman"/>
            </a:endParaRPr>
          </a:p>
        </p:txBody>
      </p:sp>
      <p:sp>
        <p:nvSpPr>
          <p:cNvPr id="14" name="Google Shape;14;p1"/>
          <p:cNvSpPr/>
          <p:nvPr/>
        </p:nvSpPr>
        <p:spPr>
          <a:xfrm>
            <a:off x="571516" y="1316006"/>
            <a:ext cx="10972800" cy="76200"/>
          </a:xfrm>
          <a:prstGeom prst="rect">
            <a:avLst/>
          </a:prstGeom>
          <a:solidFill>
            <a:srgbClr val="8000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800000"/>
              </a:solidFill>
              <a:latin typeface="Times New Roman"/>
              <a:ea typeface="Times New Roman"/>
              <a:cs typeface="Times New Roman"/>
              <a:sym typeface="Times New Roman"/>
            </a:endParaRPr>
          </a:p>
        </p:txBody>
      </p:sp>
      <p:grpSp>
        <p:nvGrpSpPr>
          <p:cNvPr id="15" name="Google Shape;15;p1"/>
          <p:cNvGrpSpPr/>
          <p:nvPr/>
        </p:nvGrpSpPr>
        <p:grpSpPr>
          <a:xfrm>
            <a:off x="76345" y="106166"/>
            <a:ext cx="1523855" cy="958316"/>
            <a:chOff x="265533" y="304800"/>
            <a:chExt cx="1726651" cy="1447799"/>
          </a:xfrm>
        </p:grpSpPr>
        <p:pic>
          <p:nvPicPr>
            <p:cNvPr id="16" name="Google Shape;16;p1"/>
            <p:cNvPicPr preferRelativeResize="0"/>
            <p:nvPr/>
          </p:nvPicPr>
          <p:blipFill rotWithShape="1">
            <a:blip r:embed="rId1">
              <a:alphaModFix/>
            </a:blip>
            <a:srcRect b="0" l="0" r="0" t="0"/>
            <a:stretch/>
          </p:blipFill>
          <p:spPr>
            <a:xfrm>
              <a:off x="762000" y="633984"/>
              <a:ext cx="813816" cy="813816"/>
            </a:xfrm>
            <a:prstGeom prst="rect">
              <a:avLst/>
            </a:prstGeom>
            <a:noFill/>
            <a:ln>
              <a:noFill/>
            </a:ln>
          </p:spPr>
        </p:pic>
        <p:grpSp>
          <p:nvGrpSpPr>
            <p:cNvPr id="17" name="Google Shape;17;p1"/>
            <p:cNvGrpSpPr/>
            <p:nvPr/>
          </p:nvGrpSpPr>
          <p:grpSpPr>
            <a:xfrm>
              <a:off x="265533" y="304800"/>
              <a:ext cx="1726651" cy="1447799"/>
              <a:chOff x="265533" y="304800"/>
              <a:chExt cx="1726651" cy="1447799"/>
            </a:xfrm>
          </p:grpSpPr>
          <p:pic>
            <p:nvPicPr>
              <p:cNvPr id="18" name="Google Shape;18;p1"/>
              <p:cNvPicPr preferRelativeResize="0"/>
              <p:nvPr/>
            </p:nvPicPr>
            <p:blipFill rotWithShape="1">
              <a:blip r:embed="rId2">
                <a:alphaModFix/>
              </a:blip>
              <a:srcRect b="0" l="765" r="6520" t="0"/>
              <a:stretch/>
            </p:blipFill>
            <p:spPr>
              <a:xfrm>
                <a:off x="265533" y="859536"/>
                <a:ext cx="496467" cy="512064"/>
              </a:xfrm>
              <a:prstGeom prst="rect">
                <a:avLst/>
              </a:prstGeom>
              <a:noFill/>
              <a:ln>
                <a:noFill/>
              </a:ln>
            </p:spPr>
          </p:pic>
          <p:pic>
            <p:nvPicPr>
              <p:cNvPr id="19" name="Google Shape;19;p1"/>
              <p:cNvPicPr preferRelativeResize="0"/>
              <p:nvPr/>
            </p:nvPicPr>
            <p:blipFill rotWithShape="1">
              <a:blip r:embed="rId3">
                <a:alphaModFix/>
              </a:blip>
              <a:srcRect b="0" l="765" r="6520" t="0"/>
              <a:stretch/>
            </p:blipFill>
            <p:spPr>
              <a:xfrm>
                <a:off x="1371600" y="304800"/>
                <a:ext cx="620584" cy="640080"/>
              </a:xfrm>
              <a:prstGeom prst="rect">
                <a:avLst/>
              </a:prstGeom>
              <a:noFill/>
              <a:ln>
                <a:noFill/>
              </a:ln>
            </p:spPr>
          </p:pic>
          <p:pic>
            <p:nvPicPr>
              <p:cNvPr id="20" name="Google Shape;20;p1"/>
              <p:cNvPicPr preferRelativeResize="0"/>
              <p:nvPr/>
            </p:nvPicPr>
            <p:blipFill rotWithShape="1">
              <a:blip r:embed="rId3">
                <a:alphaModFix/>
              </a:blip>
              <a:srcRect b="0" l="765" r="6520" t="0"/>
              <a:stretch/>
            </p:blipFill>
            <p:spPr>
              <a:xfrm>
                <a:off x="990600" y="1447800"/>
                <a:ext cx="265965" cy="274320"/>
              </a:xfrm>
              <a:prstGeom prst="rect">
                <a:avLst/>
              </a:prstGeom>
              <a:noFill/>
              <a:ln>
                <a:noFill/>
              </a:ln>
            </p:spPr>
          </p:pic>
          <p:pic>
            <p:nvPicPr>
              <p:cNvPr id="21" name="Google Shape;21;p1"/>
              <p:cNvPicPr preferRelativeResize="0"/>
              <p:nvPr/>
            </p:nvPicPr>
            <p:blipFill rotWithShape="1">
              <a:blip r:embed="rId3">
                <a:alphaModFix/>
              </a:blip>
              <a:srcRect b="0" l="765" r="6520" t="0"/>
              <a:stretch/>
            </p:blipFill>
            <p:spPr>
              <a:xfrm>
                <a:off x="609600" y="762000"/>
                <a:ext cx="177310" cy="182880"/>
              </a:xfrm>
              <a:prstGeom prst="rect">
                <a:avLst/>
              </a:prstGeom>
              <a:noFill/>
              <a:ln>
                <a:noFill/>
              </a:ln>
            </p:spPr>
          </p:pic>
          <p:pic>
            <p:nvPicPr>
              <p:cNvPr id="22" name="Google Shape;22;p1"/>
              <p:cNvPicPr preferRelativeResize="0"/>
              <p:nvPr/>
            </p:nvPicPr>
            <p:blipFill rotWithShape="1">
              <a:blip r:embed="rId3">
                <a:alphaModFix/>
              </a:blip>
              <a:srcRect b="0" l="765" r="6520" t="0"/>
              <a:stretch/>
            </p:blipFill>
            <p:spPr>
              <a:xfrm rot="-7660700">
                <a:off x="604965" y="1208857"/>
                <a:ext cx="443274" cy="457200"/>
              </a:xfrm>
              <a:prstGeom prst="rect">
                <a:avLst/>
              </a:prstGeom>
              <a:noFill/>
              <a:ln>
                <a:noFill/>
              </a:ln>
            </p:spPr>
          </p:pic>
          <p:pic>
            <p:nvPicPr>
              <p:cNvPr id="23" name="Google Shape;23;p1"/>
              <p:cNvPicPr preferRelativeResize="0"/>
              <p:nvPr/>
            </p:nvPicPr>
            <p:blipFill rotWithShape="1">
              <a:blip r:embed="rId3">
                <a:alphaModFix/>
              </a:blip>
              <a:srcRect b="0" l="765" r="6520" t="0"/>
              <a:stretch/>
            </p:blipFill>
            <p:spPr>
              <a:xfrm rot="-7660700">
                <a:off x="1123656" y="432926"/>
                <a:ext cx="265965" cy="274320"/>
              </a:xfrm>
              <a:prstGeom prst="rect">
                <a:avLst/>
              </a:prstGeom>
              <a:noFill/>
              <a:ln>
                <a:noFill/>
              </a:ln>
            </p:spPr>
          </p:pic>
          <p:pic>
            <p:nvPicPr>
              <p:cNvPr id="24" name="Google Shape;24;p1"/>
              <p:cNvPicPr preferRelativeResize="0"/>
              <p:nvPr/>
            </p:nvPicPr>
            <p:blipFill rotWithShape="1">
              <a:blip r:embed="rId3">
                <a:alphaModFix/>
              </a:blip>
              <a:srcRect b="0" l="765" r="6520" t="0"/>
              <a:stretch/>
            </p:blipFill>
            <p:spPr>
              <a:xfrm>
                <a:off x="1371600" y="1295400"/>
                <a:ext cx="177310" cy="182880"/>
              </a:xfrm>
              <a:prstGeom prst="rect">
                <a:avLst/>
              </a:prstGeom>
              <a:noFill/>
              <a:ln>
                <a:noFill/>
              </a:ln>
            </p:spPr>
          </p:pic>
          <p:pic>
            <p:nvPicPr>
              <p:cNvPr id="25" name="Google Shape;25;p1"/>
              <p:cNvPicPr preferRelativeResize="0"/>
              <p:nvPr/>
            </p:nvPicPr>
            <p:blipFill rotWithShape="1">
              <a:blip r:embed="rId3">
                <a:alphaModFix/>
              </a:blip>
              <a:srcRect b="0" l="765" r="6520" t="0"/>
              <a:stretch/>
            </p:blipFill>
            <p:spPr>
              <a:xfrm>
                <a:off x="685800" y="381000"/>
                <a:ext cx="239369" cy="246888"/>
              </a:xfrm>
              <a:prstGeom prst="rect">
                <a:avLst/>
              </a:prstGeom>
              <a:noFill/>
              <a:ln>
                <a:noFill/>
              </a:ln>
            </p:spPr>
          </p:pic>
          <p:pic>
            <p:nvPicPr>
              <p:cNvPr id="26" name="Google Shape;26;p1"/>
              <p:cNvPicPr preferRelativeResize="0"/>
              <p:nvPr/>
            </p:nvPicPr>
            <p:blipFill rotWithShape="1">
              <a:blip r:embed="rId3">
                <a:alphaModFix/>
              </a:blip>
              <a:srcRect b="0" l="765" r="6520" t="0"/>
              <a:stretch/>
            </p:blipFill>
            <p:spPr>
              <a:xfrm>
                <a:off x="1619618" y="960120"/>
                <a:ext cx="132982" cy="137160"/>
              </a:xfrm>
              <a:prstGeom prst="rect">
                <a:avLst/>
              </a:prstGeom>
              <a:noFill/>
              <a:ln>
                <a:noFill/>
              </a:ln>
            </p:spPr>
          </p:pic>
          <p:pic>
            <p:nvPicPr>
              <p:cNvPr id="27" name="Google Shape;27;p1"/>
              <p:cNvPicPr preferRelativeResize="0"/>
              <p:nvPr/>
            </p:nvPicPr>
            <p:blipFill rotWithShape="1">
              <a:blip r:embed="rId3">
                <a:alphaModFix/>
              </a:blip>
              <a:srcRect b="0" l="765" r="6520" t="0"/>
              <a:stretch/>
            </p:blipFill>
            <p:spPr>
              <a:xfrm>
                <a:off x="533400" y="609600"/>
                <a:ext cx="132982" cy="137160"/>
              </a:xfrm>
              <a:prstGeom prst="rect">
                <a:avLst/>
              </a:prstGeom>
              <a:noFill/>
              <a:ln>
                <a:noFill/>
              </a:ln>
            </p:spPr>
          </p:pic>
          <p:pic>
            <p:nvPicPr>
              <p:cNvPr id="28" name="Google Shape;28;p1"/>
              <p:cNvPicPr preferRelativeResize="0"/>
              <p:nvPr/>
            </p:nvPicPr>
            <p:blipFill rotWithShape="1">
              <a:blip r:embed="rId3">
                <a:alphaModFix/>
              </a:blip>
              <a:srcRect b="0" l="765" r="6520" t="0"/>
              <a:stretch/>
            </p:blipFill>
            <p:spPr>
              <a:xfrm>
                <a:off x="1516822" y="1511808"/>
                <a:ext cx="159578" cy="164592"/>
              </a:xfrm>
              <a:prstGeom prst="rect">
                <a:avLst/>
              </a:prstGeom>
              <a:noFill/>
              <a:ln>
                <a:noFill/>
              </a:ln>
            </p:spPr>
          </p:pic>
          <p:pic>
            <p:nvPicPr>
              <p:cNvPr id="29" name="Google Shape;29;p1"/>
              <p:cNvPicPr preferRelativeResize="0"/>
              <p:nvPr/>
            </p:nvPicPr>
            <p:blipFill rotWithShape="1">
              <a:blip r:embed="rId3">
                <a:alphaModFix/>
              </a:blip>
              <a:srcRect b="0" l="765" r="6520" t="0"/>
              <a:stretch/>
            </p:blipFill>
            <p:spPr>
              <a:xfrm>
                <a:off x="1600200" y="1219200"/>
                <a:ext cx="124117" cy="128016"/>
              </a:xfrm>
              <a:prstGeom prst="rect">
                <a:avLst/>
              </a:prstGeom>
              <a:noFill/>
              <a:ln>
                <a:noFill/>
              </a:ln>
            </p:spPr>
          </p:pic>
        </p:grpSp>
      </p:grpSp>
    </p:spTree>
  </p:cSld>
  <p:clrMap accent1="accent1" accent2="accent2" accent3="accent3" accent4="accent4" accent5="accent5" accent6="accent6" bg1="lt1" bg2="dk2" tx1="dk1" tx2="lt2" folHlink="folHlink" hlink="hlink"/>
  <p:sldLayoutIdLst>
    <p:sldLayoutId id="2147483648" r:id="rId4"/>
    <p:sldLayoutId id="214748364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1.jpg"/><Relationship Id="rId6" Type="http://schemas.openxmlformats.org/officeDocument/2006/relationships/image" Target="../media/image7.png"/><Relationship Id="rId7"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49.png"/><Relationship Id="rId6"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drive.google.com/file/d/1Oe_0MdHe0sdBBoHpG-BU8yxySZaMNmP_/view" TargetMode="External"/><Relationship Id="rId4" Type="http://schemas.openxmlformats.org/officeDocument/2006/relationships/image" Target="../media/image37.jpg"/><Relationship Id="rId5" Type="http://schemas.openxmlformats.org/officeDocument/2006/relationships/image" Target="../media/image57.jpg"/><Relationship Id="rId6" Type="http://schemas.openxmlformats.org/officeDocument/2006/relationships/hyperlink" Target="http://drive.google.com/file/d/1SLLkhBwnmy9TvuLvNQuLUwKrRIaaBQGi/view" TargetMode="External"/><Relationship Id="rId7" Type="http://schemas.openxmlformats.org/officeDocument/2006/relationships/image" Target="../media/image36.jpg"/><Relationship Id="rId8" Type="http://schemas.openxmlformats.org/officeDocument/2006/relationships/image" Target="../media/image5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drive.google.com/file/d/1Cx6Iu44griXDCF57ZNeVjf_xA8J4DjQP/view" TargetMode="External"/><Relationship Id="rId4" Type="http://schemas.openxmlformats.org/officeDocument/2006/relationships/image" Target="../media/image47.jpg"/><Relationship Id="rId5" Type="http://schemas.openxmlformats.org/officeDocument/2006/relationships/hyperlink" Target="http://drive.google.com/file/d/1Se7AxVwcOplGuPKD63S-AxsMP9R61OjW/view" TargetMode="External"/><Relationship Id="rId6"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hyperlink" Target="https://www.thoughtco.com/red-blood-cells-373487" TargetMode="External"/><Relationship Id="rId5" Type="http://schemas.openxmlformats.org/officeDocument/2006/relationships/image" Target="../media/image12.png"/><Relationship Id="rId6" Type="http://schemas.openxmlformats.org/officeDocument/2006/relationships/image" Target="../media/image29.png"/><Relationship Id="rId7"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6.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2.jpg"/><Relationship Id="rId5" Type="http://schemas.openxmlformats.org/officeDocument/2006/relationships/image" Target="../media/image8.jpg"/><Relationship Id="rId6" Type="http://schemas.openxmlformats.org/officeDocument/2006/relationships/image" Target="../media/image13.jpg"/><Relationship Id="rId7" Type="http://schemas.openxmlformats.org/officeDocument/2006/relationships/image" Target="../media/image25.png"/><Relationship Id="rId8"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30.jpg"/><Relationship Id="rId6"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drive.google.com/file/d/1-lcoD-QqNO7446btt65ySAbkIqclooAV/view" TargetMode="External"/><Relationship Id="rId4" Type="http://schemas.openxmlformats.org/officeDocument/2006/relationships/image" Target="../media/image34.jpg"/><Relationship Id="rId5" Type="http://schemas.openxmlformats.org/officeDocument/2006/relationships/image" Target="../media/image24.jp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hyperlink" Target="http://drive.google.com/file/d/1iEY0sBxBIzDShdDRNd10bw2VeMvYNbtl/view" TargetMode="External"/><Relationship Id="rId5"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4"/>
          <p:cNvSpPr txBox="1"/>
          <p:nvPr>
            <p:ph type="ctrTitle"/>
          </p:nvPr>
        </p:nvSpPr>
        <p:spPr>
          <a:xfrm>
            <a:off x="597603" y="1803739"/>
            <a:ext cx="10996800" cy="2322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1200">
                <a:solidFill>
                  <a:schemeClr val="dk1"/>
                </a:solidFill>
              </a:rPr>
              <a:t>　</a:t>
            </a:r>
            <a:r>
              <a:rPr lang="en-US" sz="4800">
                <a:solidFill>
                  <a:schemeClr val="dk1"/>
                </a:solidFill>
              </a:rPr>
              <a:t>Assessing the behavior of freeze-dried red blood cells flowing through microchannels using microfluidics</a:t>
            </a:r>
            <a:endParaRPr sz="4800">
              <a:solidFill>
                <a:schemeClr val="dk1"/>
              </a:solidFill>
            </a:endParaRPr>
          </a:p>
          <a:p>
            <a:pPr indent="0" lvl="0" marL="0" rtl="0" algn="ctr">
              <a:lnSpc>
                <a:spcPct val="100000"/>
              </a:lnSpc>
              <a:spcBef>
                <a:spcPts val="0"/>
              </a:spcBef>
              <a:spcAft>
                <a:spcPts val="0"/>
              </a:spcAft>
              <a:buSzPts val="1400"/>
              <a:buNone/>
            </a:pPr>
            <a:r>
              <a:t/>
            </a:r>
            <a:endParaRPr sz="1200">
              <a:solidFill>
                <a:schemeClr val="dk1"/>
              </a:solidFill>
            </a:endParaRPr>
          </a:p>
        </p:txBody>
      </p:sp>
      <p:sp>
        <p:nvSpPr>
          <p:cNvPr id="48" name="Google Shape;48;p4"/>
          <p:cNvSpPr txBox="1"/>
          <p:nvPr>
            <p:ph idx="1" type="subTitle"/>
          </p:nvPr>
        </p:nvSpPr>
        <p:spPr>
          <a:xfrm>
            <a:off x="1973263" y="4411521"/>
            <a:ext cx="8530500" cy="1017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00000"/>
              </a:buClr>
              <a:buSzPts val="2400"/>
              <a:buFont typeface="Times New Roman"/>
              <a:buNone/>
            </a:pPr>
            <a:r>
              <a:rPr lang="en-US" sz="2500">
                <a:solidFill>
                  <a:srgbClr val="800000"/>
                </a:solidFill>
              </a:rPr>
              <a:t>Yuki Imou</a:t>
            </a:r>
            <a:r>
              <a:rPr baseline="30000" lang="en-US" sz="2200">
                <a:solidFill>
                  <a:srgbClr val="800000"/>
                </a:solidFill>
              </a:rPr>
              <a:t>1</a:t>
            </a:r>
            <a:r>
              <a:rPr lang="en-US" sz="2500">
                <a:solidFill>
                  <a:srgbClr val="800000"/>
                </a:solidFill>
              </a:rPr>
              <a:t>, </a:t>
            </a:r>
            <a:r>
              <a:rPr lang="en-US" sz="2500">
                <a:solidFill>
                  <a:srgbClr val="800000"/>
                </a:solidFill>
              </a:rPr>
              <a:t>John Moore</a:t>
            </a:r>
            <a:r>
              <a:rPr baseline="30000" lang="en-US" sz="2500">
                <a:solidFill>
                  <a:srgbClr val="800000"/>
                </a:solidFill>
              </a:rPr>
              <a:t>2</a:t>
            </a:r>
            <a:r>
              <a:rPr lang="en-US" sz="2500">
                <a:solidFill>
                  <a:srgbClr val="800000"/>
                </a:solidFill>
              </a:rPr>
              <a:t>, Dr. Kopechek</a:t>
            </a:r>
            <a:r>
              <a:rPr baseline="30000" lang="en-US" sz="2500">
                <a:solidFill>
                  <a:srgbClr val="800000"/>
                </a:solidFill>
              </a:rPr>
              <a:t>2</a:t>
            </a:r>
            <a:r>
              <a:rPr lang="en-US" sz="2500">
                <a:solidFill>
                  <a:srgbClr val="800000"/>
                </a:solidFill>
              </a:rPr>
              <a:t>,</a:t>
            </a:r>
            <a:endParaRPr sz="2500">
              <a:solidFill>
                <a:srgbClr val="800000"/>
              </a:solidFill>
            </a:endParaRPr>
          </a:p>
          <a:p>
            <a:pPr indent="0" lvl="0" marL="0" rtl="0" algn="ctr">
              <a:lnSpc>
                <a:spcPct val="100000"/>
              </a:lnSpc>
              <a:spcBef>
                <a:spcPts val="0"/>
              </a:spcBef>
              <a:spcAft>
                <a:spcPts val="0"/>
              </a:spcAft>
              <a:buClr>
                <a:srgbClr val="800000"/>
              </a:buClr>
              <a:buSzPts val="2400"/>
              <a:buFont typeface="Times New Roman"/>
              <a:buNone/>
            </a:pPr>
            <a:r>
              <a:rPr baseline="30000" lang="en-US" sz="2500">
                <a:solidFill>
                  <a:srgbClr val="800000"/>
                </a:solidFill>
              </a:rPr>
              <a:t>1</a:t>
            </a:r>
            <a:r>
              <a:rPr lang="en-US" sz="2500">
                <a:solidFill>
                  <a:srgbClr val="800000"/>
                </a:solidFill>
              </a:rPr>
              <a:t>University of Hyogo, </a:t>
            </a:r>
            <a:r>
              <a:rPr baseline="30000" lang="en-US" sz="2500">
                <a:solidFill>
                  <a:srgbClr val="800000"/>
                </a:solidFill>
              </a:rPr>
              <a:t>2</a:t>
            </a:r>
            <a:r>
              <a:rPr lang="en-US" sz="2500">
                <a:solidFill>
                  <a:srgbClr val="800000"/>
                </a:solidFill>
              </a:rPr>
              <a:t>University</a:t>
            </a:r>
            <a:r>
              <a:rPr lang="en-US" sz="2500">
                <a:solidFill>
                  <a:srgbClr val="800000"/>
                </a:solidFill>
              </a:rPr>
              <a:t> of Louisville</a:t>
            </a:r>
            <a:endParaRPr sz="2900"/>
          </a:p>
          <a:p>
            <a:pPr indent="0" lvl="0" marL="0" rtl="0" algn="l">
              <a:lnSpc>
                <a:spcPct val="100000"/>
              </a:lnSpc>
              <a:spcBef>
                <a:spcPts val="480"/>
              </a:spcBef>
              <a:spcAft>
                <a:spcPts val="0"/>
              </a:spcAft>
              <a:buClr>
                <a:srgbClr val="800000"/>
              </a:buClr>
              <a:buSzPts val="2400"/>
              <a:buFont typeface="Times New Roman"/>
              <a:buNone/>
            </a:pPr>
            <a:r>
              <a:t/>
            </a:r>
            <a:endParaRPr sz="2500">
              <a:solidFill>
                <a:srgbClr val="800000"/>
              </a:solidFill>
            </a:endParaRPr>
          </a:p>
        </p:txBody>
      </p:sp>
      <p:pic>
        <p:nvPicPr>
          <p:cNvPr descr="A picture containing text, clipart, sign&#10;&#10;Description automatically generated" id="49" name="Google Shape;49;p4"/>
          <p:cNvPicPr preferRelativeResize="0"/>
          <p:nvPr/>
        </p:nvPicPr>
        <p:blipFill rotWithShape="1">
          <a:blip r:embed="rId3">
            <a:alphaModFix/>
          </a:blip>
          <a:srcRect b="0" l="0" r="0" t="0"/>
          <a:stretch/>
        </p:blipFill>
        <p:spPr>
          <a:xfrm>
            <a:off x="166453" y="5901457"/>
            <a:ext cx="3119509" cy="555361"/>
          </a:xfrm>
          <a:prstGeom prst="rect">
            <a:avLst/>
          </a:prstGeom>
          <a:noFill/>
          <a:ln>
            <a:noFill/>
          </a:ln>
        </p:spPr>
      </p:pic>
      <p:pic>
        <p:nvPicPr>
          <p:cNvPr descr="A picture containing text, transport, wheel&#10;&#10;Description automatically generated" id="50" name="Google Shape;50;p4"/>
          <p:cNvPicPr preferRelativeResize="0"/>
          <p:nvPr/>
        </p:nvPicPr>
        <p:blipFill rotWithShape="1">
          <a:blip r:embed="rId4">
            <a:alphaModFix/>
          </a:blip>
          <a:srcRect b="0" l="0" r="0" t="0"/>
          <a:stretch/>
        </p:blipFill>
        <p:spPr>
          <a:xfrm>
            <a:off x="10885714" y="148045"/>
            <a:ext cx="1012391" cy="1017682"/>
          </a:xfrm>
          <a:prstGeom prst="rect">
            <a:avLst/>
          </a:prstGeom>
          <a:noFill/>
          <a:ln>
            <a:noFill/>
          </a:ln>
        </p:spPr>
      </p:pic>
      <p:sp>
        <p:nvSpPr>
          <p:cNvPr id="51" name="Google Shape;51;p4"/>
          <p:cNvSpPr/>
          <p:nvPr/>
        </p:nvSpPr>
        <p:spPr>
          <a:xfrm>
            <a:off x="55306" y="8990"/>
            <a:ext cx="2379785" cy="1289538"/>
          </a:xfrm>
          <a:prstGeom prst="rect">
            <a:avLst/>
          </a:prstGeom>
          <a:solidFill>
            <a:schemeClr val="lt1"/>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Book Antiqua"/>
              <a:buNone/>
            </a:pPr>
            <a:r>
              <a:rPr b="0" i="0" lang="en-US" sz="2400" u="none" cap="none" strike="noStrike">
                <a:solidFill>
                  <a:schemeClr val="lt1"/>
                </a:solidFill>
                <a:latin typeface="Book Antiqua"/>
                <a:ea typeface="Book Antiqua"/>
                <a:cs typeface="Book Antiqua"/>
                <a:sym typeface="Book Antiqua"/>
              </a:rPr>
              <a:t>Your Home School Logo</a:t>
            </a:r>
            <a:endParaRPr b="0" i="0" sz="2400" u="none" cap="none" strike="noStrike">
              <a:solidFill>
                <a:schemeClr val="lt1"/>
              </a:solidFill>
              <a:latin typeface="Book Antiqua"/>
              <a:ea typeface="Book Antiqua"/>
              <a:cs typeface="Book Antiqua"/>
              <a:sym typeface="Book Antiqua"/>
            </a:endParaRPr>
          </a:p>
        </p:txBody>
      </p:sp>
      <p:pic>
        <p:nvPicPr>
          <p:cNvPr id="52" name="Google Shape;52;p4"/>
          <p:cNvPicPr preferRelativeResize="0"/>
          <p:nvPr/>
        </p:nvPicPr>
        <p:blipFill rotWithShape="1">
          <a:blip r:embed="rId5">
            <a:alphaModFix/>
          </a:blip>
          <a:srcRect b="0" l="0" r="0" t="0"/>
          <a:stretch/>
        </p:blipFill>
        <p:spPr>
          <a:xfrm>
            <a:off x="7291399" y="5714000"/>
            <a:ext cx="4606706" cy="877468"/>
          </a:xfrm>
          <a:prstGeom prst="rect">
            <a:avLst/>
          </a:prstGeom>
          <a:noFill/>
          <a:ln>
            <a:noFill/>
          </a:ln>
        </p:spPr>
      </p:pic>
      <p:sp>
        <p:nvSpPr>
          <p:cNvPr id="53" name="Google Shape;53;p4"/>
          <p:cNvSpPr txBox="1"/>
          <p:nvPr/>
        </p:nvSpPr>
        <p:spPr>
          <a:xfrm>
            <a:off x="8966077" y="6488668"/>
            <a:ext cx="306955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NSF NNCI Award ID # 2025075</a:t>
            </a:r>
            <a:endParaRPr b="0" i="0" sz="1400" u="none" cap="none" strike="noStrike">
              <a:solidFill>
                <a:srgbClr val="000000"/>
              </a:solidFill>
              <a:latin typeface="Arial"/>
              <a:ea typeface="Arial"/>
              <a:cs typeface="Arial"/>
              <a:sym typeface="Arial"/>
            </a:endParaRPr>
          </a:p>
        </p:txBody>
      </p:sp>
      <p:pic>
        <p:nvPicPr>
          <p:cNvPr id="54" name="Google Shape;54;p4"/>
          <p:cNvPicPr preferRelativeResize="0"/>
          <p:nvPr/>
        </p:nvPicPr>
        <p:blipFill rotWithShape="1">
          <a:blip r:embed="rId6">
            <a:alphaModFix/>
          </a:blip>
          <a:srcRect b="34628" l="24643" r="21714" t="43936"/>
          <a:stretch/>
        </p:blipFill>
        <p:spPr>
          <a:xfrm>
            <a:off x="4506343" y="391557"/>
            <a:ext cx="3179313" cy="714614"/>
          </a:xfrm>
          <a:prstGeom prst="rect">
            <a:avLst/>
          </a:prstGeom>
          <a:noFill/>
          <a:ln>
            <a:noFill/>
          </a:ln>
        </p:spPr>
      </p:pic>
      <p:sp>
        <p:nvSpPr>
          <p:cNvPr id="55" name="Google Shape;55;p4"/>
          <p:cNvSpPr txBox="1"/>
          <p:nvPr/>
        </p:nvSpPr>
        <p:spPr>
          <a:xfrm>
            <a:off x="156365" y="6456818"/>
            <a:ext cx="29220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NSF REU Award ID #1960137</a:t>
            </a:r>
            <a:endParaRPr b="0" i="0" sz="1400" u="none" cap="none" strike="noStrike">
              <a:solidFill>
                <a:srgbClr val="000000"/>
              </a:solidFill>
              <a:latin typeface="Arial"/>
              <a:ea typeface="Arial"/>
              <a:cs typeface="Arial"/>
              <a:sym typeface="Arial"/>
            </a:endParaRPr>
          </a:p>
        </p:txBody>
      </p:sp>
      <p:sp>
        <p:nvSpPr>
          <p:cNvPr id="56" name="Google Shape;56;p4"/>
          <p:cNvSpPr txBox="1"/>
          <p:nvPr/>
        </p:nvSpPr>
        <p:spPr>
          <a:xfrm>
            <a:off x="-6400180" y="-2954476"/>
            <a:ext cx="6122504" cy="192052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800"/>
              <a:buFont typeface="Arial"/>
              <a:buNone/>
            </a:pPr>
            <a:r>
              <a:rPr b="1" i="0" lang="en-US" sz="1800" u="none" cap="none" strike="noStrike">
                <a:solidFill>
                  <a:srgbClr val="222222"/>
                </a:solidFill>
                <a:latin typeface="Arial"/>
                <a:ea typeface="Arial"/>
                <a:cs typeface="Arial"/>
                <a:sym typeface="Arial"/>
              </a:rPr>
              <a:t>&lt;some info about our upcoming plans&gt;</a:t>
            </a:r>
            <a:endParaRPr b="1"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Your research project this summer will focus on characterizing the structure and function of freeze-dried red blood cells. The title of your project can be “Assessing the function and structure of freeze-dried red blood cells using microfluidics and microwell imaging.”</a:t>
            </a:r>
            <a:endParaRPr b="0"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There are two parts to your summer</a:t>
            </a:r>
            <a:fld id="{00000000-1234-1234-1234-123412341234}" type="slidenum">
              <a:rPr b="0" i="0" lang="en-US" sz="1800" u="none" cap="none" strike="noStrike">
                <a:solidFill>
                  <a:srgbClr val="222222"/>
                </a:solidFill>
                <a:latin typeface="Arial"/>
                <a:ea typeface="Arial"/>
                <a:cs typeface="Arial"/>
                <a:sym typeface="Arial"/>
              </a:rPr>
              <a:t>‹#›</a:t>
            </a:fld>
            <a:r>
              <a:rPr b="0" i="0" lang="en-US" sz="1800" u="none" cap="none" strike="noStrike">
                <a:solidFill>
                  <a:srgbClr val="222222"/>
                </a:solidFill>
                <a:latin typeface="Arial"/>
                <a:ea typeface="Arial"/>
                <a:cs typeface="Arial"/>
                <a:sym typeface="Arial"/>
              </a:rPr>
              <a:t>project.</a:t>
            </a:r>
            <a:endParaRPr b="0"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Times New Roman"/>
              <a:buAutoNum type="arabicPeriod"/>
            </a:pPr>
            <a:r>
              <a:rPr b="0" i="0" lang="en-US" sz="1800" u="none" cap="none" strike="noStrike">
                <a:solidFill>
                  <a:srgbClr val="222222"/>
                </a:solidFill>
                <a:latin typeface="Arial"/>
                <a:ea typeface="Arial"/>
                <a:cs typeface="Arial"/>
                <a:sym typeface="Arial"/>
              </a:rPr>
              <a:t>You will help us fabricate and operate PDMS microfluidics devices for a capillary model to assess the deformability of freeze-dried red blood cells in flow conditions</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Times New Roman"/>
              <a:buAutoNum type="arabicPeriod"/>
            </a:pPr>
            <a:r>
              <a:rPr b="0" i="0" lang="en-US" sz="1800" u="none" cap="none" strike="noStrike">
                <a:solidFill>
                  <a:srgbClr val="222222"/>
                </a:solidFill>
                <a:latin typeface="Arial"/>
                <a:ea typeface="Arial"/>
                <a:cs typeface="Arial"/>
                <a:sym typeface="Arial"/>
              </a:rPr>
              <a:t>You will help us develop optimized methods to acquire microscopy images of freeze-dried red blood cells in microwells to assess their cellular structure before and after the freeze-drying process</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You will work with John Moore on both parts of the project. Next week he plans to work on an SU8 mold for the capillary model that will be used for PDMS microfluidics devices, so you can go with him into the cleanroom to see the process we are using. The other task for you to work on involves optimizing our methods for imaging freeze-dried red blood cells in microwells. John can help you with this part of the project as well.</a:t>
            </a:r>
            <a:endParaRPr b="0"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 see that you have lunch seminars on many days during the program. Since it will take some time to travel between the Belknap campus and the Health Sciences Campus, I recommend that you remain on Belknap campus in the mornings when you have lunch seminars and then come to our lab in the afternoon when there are tasks you can work on there. During the mornings when you are on Belknap campus, you can review relevant journal articles, prepare experimental methods protocols, and work on your presentation slides.</a:t>
            </a:r>
            <a:endParaRPr b="0"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Today, you can just review journal articles and then join our meeting on Microsoft Teams at 4pm. If you have any questions let me know anytime.</a:t>
            </a:r>
            <a:endParaRPr b="0" i="0" sz="1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222222"/>
                </a:solidFill>
                <a:latin typeface="Arial"/>
                <a:ea typeface="Arial"/>
                <a:cs typeface="Arial"/>
                <a:sym typeface="Arial"/>
              </a:rPr>
              <a:t>Thanks,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この夏の研究プロジェクトは、凍結乾燥赤血球の構造と機能の特性評価に焦点を当てます。プロジェクトのタイトルは「マイクロ流体工学とマイクロウェルイメージングを用いた凍結乾燥赤血球の機能と構造の評価」とし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夏のプロジェクトは 2 つの部分から構成されます。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流動条件下での凍結乾燥赤血球の変形性を評価するための毛細血管モデル用のPDMSマイクロ流体デバイスの製造と操作を支援します。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凍結乾燥プロセスの前後の細胞構造を評価するために、マイクロウェル内の凍結乾燥赤血球の顕微鏡画像を取得するための最適化された方法の開発に協力していただきます。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プロジェクトのどちらの部分も、ジョン・ムーア氏と一緒に作業していただきます。来週は、PDMSマイクロ流体デバイスに使用する毛細管モデル用のSU8鋳型の作成を予定していますので、クリーンルームに同行して、私たちが使用しているプロセスを見学していただけます。もう一つの課題は、マイクロウェル内の凍結乾燥赤血球をイメージングするための手法の最適化です。ジョン氏はこの部分でも協力してくれ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プログラム期間中、多くの日にランチセミナーがあるようですね。ベルナップキャンパスとヘルスサイエンスキャンパス間の移動には時間がかかるため、ランチセミナーがある午前中はベルナップキャンパスに残り、午後にラボで作業できる課題があるときにお越しいただくことをお勧めします。ベルナップキャンパスにいる午前中は、関連ジャーナル論文の査読、実験プロトコルの準備、プレゼンテーションスライドの作成などにご活用くださ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今日はジャーナル記事をレビューして、午後4時からMicrosoft Teamsでミーティングに参加してください。ご質問があればいつでもご連絡ください。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22222"/>
              </a:solidFill>
              <a:latin typeface="Arial"/>
              <a:ea typeface="Arial"/>
              <a:cs typeface="Arial"/>
              <a:sym typeface="Arial"/>
            </a:endParaRPr>
          </a:p>
        </p:txBody>
      </p:sp>
      <p:sp>
        <p:nvSpPr>
          <p:cNvPr id="57" name="Google Shape;57;p4"/>
          <p:cNvSpPr txBox="1"/>
          <p:nvPr/>
        </p:nvSpPr>
        <p:spPr>
          <a:xfrm>
            <a:off x="12754709" y="-271133"/>
            <a:ext cx="9331568" cy="59093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 want to provide a little more detail about the 2</a:t>
            </a:r>
            <a:r>
              <a:rPr b="0" baseline="30000" i="0" lang="en-US" sz="1800" u="none" cap="none" strike="noStrike">
                <a:solidFill>
                  <a:srgbClr val="222222"/>
                </a:solidFill>
                <a:latin typeface="Arial"/>
                <a:ea typeface="Arial"/>
                <a:cs typeface="Arial"/>
                <a:sym typeface="Arial"/>
              </a:rPr>
              <a:t>nd</a:t>
            </a:r>
            <a:r>
              <a:rPr b="0" i="0" lang="en-US" sz="1800" u="none" cap="none" strike="noStrike">
                <a:solidFill>
                  <a:srgbClr val="222222"/>
                </a:solidFill>
                <a:latin typeface="Arial"/>
                <a:ea typeface="Arial"/>
                <a:cs typeface="Arial"/>
                <a:sym typeface="Arial"/>
              </a:rPr>
              <a:t> part of the project, which involves optimizing methods for imaging freeze-dried red blood cells in microwells. We want the red blood cells to stick to the PDMS microwells so that we can image them throughout the process, but we do not have a reliable method to do that right now. We have been using a fibrinogen coating which works for other cell types but seems to be less effective with red blood cells. Today, I suggest that you review journal articles about methods to adhere red blood cells to PDMS to see if there are any methods that we could try to use for our project. If there are any materials we will need to purchase, I can order them today and we can test them next week. If you have any questions, let me know anytime or feel free to ask John Moore as well.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プロジェクトの</a:t>
            </a:r>
            <a:r>
              <a:rPr b="0" baseline="30000" i="0" lang="en-US" sz="1800" u="none" cap="none" strike="noStrike">
                <a:solidFill>
                  <a:schemeClr val="dk1"/>
                </a:solidFill>
                <a:latin typeface="Times New Roman"/>
                <a:ea typeface="Times New Roman"/>
                <a:cs typeface="Times New Roman"/>
                <a:sym typeface="Times New Roman"/>
              </a:rPr>
              <a:t>後半</a:t>
            </a:r>
            <a:r>
              <a:rPr b="0" i="0" lang="en-US" sz="1800" u="none" cap="none" strike="noStrike">
                <a:solidFill>
                  <a:schemeClr val="dk1"/>
                </a:solidFill>
                <a:latin typeface="Times New Roman"/>
                <a:ea typeface="Times New Roman"/>
                <a:cs typeface="Times New Roman"/>
                <a:sym typeface="Times New Roman"/>
              </a:rPr>
              <a:t>部分、つまりマイクロウェル内の凍結乾燥赤血球を画像化するための最適化手法について、もう少し詳しく説明したいと思います。私たちは、赤血球をPDMSマイクロウェルに付着させて、そのプロセス全体を通して画像化できるようにしたいと考えていますが、現時点ではそれを実現する確実な方法がありません。これまではフィブリノゲンコーティングを使用してきましたが、これは他の細胞種には有効ですが、赤血球にはあまり効果がないようです。そこで、PDMSに赤血球を付着させる方法に関する学術論文を調べて、私たちのプロジェクトに使用できる方法があるかどうかを検討することをお勧めします。購入が必要な資材があれば、本日注文し、来週テストすることができます。ご質問がありましたら、いつでもご連絡ください。また、ジョン・ムーアにもお気軽にお問い合わせください。</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ありがとう、</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pic>
        <p:nvPicPr>
          <p:cNvPr descr="University of Hyogo, School of Science / Guraduate School of Science" id="58" name="Google Shape;58;p4"/>
          <p:cNvPicPr preferRelativeResize="0"/>
          <p:nvPr/>
        </p:nvPicPr>
        <p:blipFill rotWithShape="1">
          <a:blip r:embed="rId7">
            <a:alphaModFix/>
          </a:blip>
          <a:srcRect b="0" l="0" r="0" t="0"/>
          <a:stretch/>
        </p:blipFill>
        <p:spPr>
          <a:xfrm>
            <a:off x="348700" y="114738"/>
            <a:ext cx="1127675" cy="11351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3"/>
          <p:cNvSpPr txBox="1"/>
          <p:nvPr/>
        </p:nvSpPr>
        <p:spPr>
          <a:xfrm>
            <a:off x="1354240" y="247203"/>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Result : RBC Recovery Comparison </a:t>
            </a:r>
            <a:endParaRPr b="1" i="0" sz="3600" u="none" cap="none" strike="noStrike">
              <a:solidFill>
                <a:schemeClr val="dk2"/>
              </a:solidFill>
              <a:latin typeface="Times New Roman"/>
              <a:ea typeface="Times New Roman"/>
              <a:cs typeface="Times New Roman"/>
              <a:sym typeface="Times New Roman"/>
            </a:endParaRPr>
          </a:p>
        </p:txBody>
      </p:sp>
      <p:pic>
        <p:nvPicPr>
          <p:cNvPr id="263" name="Google Shape;263;p13"/>
          <p:cNvPicPr preferRelativeResize="0"/>
          <p:nvPr/>
        </p:nvPicPr>
        <p:blipFill rotWithShape="1">
          <a:blip r:embed="rId3">
            <a:alphaModFix/>
          </a:blip>
          <a:srcRect b="0" l="0" r="0" t="0"/>
          <a:stretch/>
        </p:blipFill>
        <p:spPr>
          <a:xfrm>
            <a:off x="18406667" y="-747734"/>
            <a:ext cx="4685946" cy="4215319"/>
          </a:xfrm>
          <a:prstGeom prst="rect">
            <a:avLst/>
          </a:prstGeom>
          <a:noFill/>
          <a:ln>
            <a:noFill/>
          </a:ln>
        </p:spPr>
      </p:pic>
      <p:pic>
        <p:nvPicPr>
          <p:cNvPr id="264" name="Google Shape;264;p13"/>
          <p:cNvPicPr preferRelativeResize="0"/>
          <p:nvPr/>
        </p:nvPicPr>
        <p:blipFill rotWithShape="1">
          <a:blip r:embed="rId4">
            <a:alphaModFix/>
          </a:blip>
          <a:srcRect b="0" l="0" r="0" t="0"/>
          <a:stretch/>
        </p:blipFill>
        <p:spPr>
          <a:xfrm>
            <a:off x="12639088" y="-545485"/>
            <a:ext cx="4992115" cy="3810819"/>
          </a:xfrm>
          <a:prstGeom prst="rect">
            <a:avLst/>
          </a:prstGeom>
          <a:noFill/>
          <a:ln>
            <a:noFill/>
          </a:ln>
        </p:spPr>
      </p:pic>
      <p:sp>
        <p:nvSpPr>
          <p:cNvPr id="265" name="Google Shape;265;p13"/>
          <p:cNvSpPr txBox="1"/>
          <p:nvPr/>
        </p:nvSpPr>
        <p:spPr>
          <a:xfrm>
            <a:off x="19602653" y="-1253371"/>
            <a:ext cx="39794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Comparison of Recovery Rates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Fixed vs. Normal RBCs</a:t>
            </a:r>
            <a:endParaRPr b="0" i="0" sz="2000" u="none" cap="none" strike="noStrike">
              <a:solidFill>
                <a:srgbClr val="000000"/>
              </a:solidFill>
              <a:latin typeface="Times New Roman"/>
              <a:ea typeface="Times New Roman"/>
              <a:cs typeface="Times New Roman"/>
              <a:sym typeface="Times New Roman"/>
            </a:endParaRPr>
          </a:p>
        </p:txBody>
      </p:sp>
      <p:sp>
        <p:nvSpPr>
          <p:cNvPr id="266" name="Google Shape;266;p13"/>
          <p:cNvSpPr txBox="1"/>
          <p:nvPr/>
        </p:nvSpPr>
        <p:spPr>
          <a:xfrm>
            <a:off x="14427249" y="-1253371"/>
            <a:ext cx="39794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Comparison of Recovery Cell Count</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Fixed vs. Normal RBCs</a:t>
            </a:r>
            <a:endParaRPr b="0" i="0" sz="2000" u="none" cap="none" strike="noStrike">
              <a:solidFill>
                <a:srgbClr val="000000"/>
              </a:solidFill>
              <a:latin typeface="Times New Roman"/>
              <a:ea typeface="Times New Roman"/>
              <a:cs typeface="Times New Roman"/>
              <a:sym typeface="Times New Roman"/>
            </a:endParaRPr>
          </a:p>
        </p:txBody>
      </p:sp>
      <p:sp>
        <p:nvSpPr>
          <p:cNvPr id="267" name="Google Shape;267;p13"/>
          <p:cNvSpPr txBox="1"/>
          <p:nvPr/>
        </p:nvSpPr>
        <p:spPr>
          <a:xfrm>
            <a:off x="12875603" y="3592667"/>
            <a:ext cx="10706467"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222222"/>
                </a:solidFill>
                <a:latin typeface="Times New Roman"/>
                <a:ea typeface="Times New Roman"/>
                <a:cs typeface="Times New Roman"/>
                <a:sym typeface="Times New Roman"/>
              </a:rPr>
              <a:t>Just to clarify why we are testing fixed RBCs, the fixation process should cause the fixed RBCs to lose their flexibility/deformability, so we can use them to confirm that the capillary device is able to show differences in cell deformability properties. By showing that normal RBCs can mostly pass through the capillary network, but fixed cells get trapped within the channels much more often, we confirm that the device can be used to detect differences in RBC properties. Then we can use this method to test the performance of RBCs after freeze-drying and rehydration</a:t>
            </a:r>
            <a:endParaRPr b="0" i="0" sz="2400" u="none" cap="none" strike="noStrike">
              <a:solidFill>
                <a:srgbClr val="222222"/>
              </a:solidFill>
              <a:latin typeface="Times New Roman"/>
              <a:ea typeface="Times New Roman"/>
              <a:cs typeface="Times New Roman"/>
              <a:sym typeface="Times New Roman"/>
            </a:endParaRPr>
          </a:p>
        </p:txBody>
      </p:sp>
      <p:pic>
        <p:nvPicPr>
          <p:cNvPr id="268" name="Google Shape;268;p13"/>
          <p:cNvPicPr preferRelativeResize="0"/>
          <p:nvPr/>
        </p:nvPicPr>
        <p:blipFill>
          <a:blip r:embed="rId5">
            <a:alphaModFix/>
          </a:blip>
          <a:stretch>
            <a:fillRect/>
          </a:stretch>
        </p:blipFill>
        <p:spPr>
          <a:xfrm>
            <a:off x="-7762700" y="1319991"/>
            <a:ext cx="7079100" cy="6574908"/>
          </a:xfrm>
          <a:prstGeom prst="rect">
            <a:avLst/>
          </a:prstGeom>
          <a:noFill/>
          <a:ln>
            <a:noFill/>
          </a:ln>
        </p:spPr>
      </p:pic>
      <p:sp>
        <p:nvSpPr>
          <p:cNvPr id="269" name="Google Shape;269;p13"/>
          <p:cNvSpPr txBox="1"/>
          <p:nvPr/>
        </p:nvSpPr>
        <p:spPr>
          <a:xfrm>
            <a:off x="6484936" y="2118461"/>
            <a:ext cx="5531100" cy="363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222222"/>
                </a:solidFill>
                <a:latin typeface="Times New Roman"/>
                <a:ea typeface="Times New Roman"/>
                <a:cs typeface="Times New Roman"/>
                <a:sym typeface="Times New Roman"/>
              </a:rPr>
              <a:t>The fixation process should cause the fixed RBCs to lose their flexibility/deformability.</a:t>
            </a:r>
            <a:endParaRPr/>
          </a:p>
          <a:p>
            <a:pPr indent="0" lvl="0" marL="0" marR="0" rtl="0" algn="l">
              <a:lnSpc>
                <a:spcPct val="100000"/>
              </a:lnSpc>
              <a:spcBef>
                <a:spcPts val="0"/>
              </a:spcBef>
              <a:spcAft>
                <a:spcPts val="0"/>
              </a:spcAft>
              <a:buNone/>
            </a:pPr>
            <a:r>
              <a:t/>
            </a:r>
            <a:endParaRPr b="0" i="0" sz="2400" u="none" cap="none" strike="noStrike">
              <a:solidFill>
                <a:srgbClr val="22222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0" i="0" lang="en-US" sz="2400" u="none" cap="none" strike="noStrike">
                <a:solidFill>
                  <a:srgbClr val="222222"/>
                </a:solidFill>
                <a:latin typeface="Times New Roman"/>
                <a:ea typeface="Times New Roman"/>
                <a:cs typeface="Times New Roman"/>
                <a:sym typeface="Times New Roman"/>
              </a:rPr>
              <a:t>By showing these results, normal RBCs can mostly pass through the capillary network, but fixed RBCs get trapped within the channels much more often. Therefore, we think that the device can be used to detect differences in RBC properties. </a:t>
            </a:r>
            <a:endParaRPr b="0" i="0" sz="2400" u="none" cap="none" strike="noStrike">
              <a:solidFill>
                <a:srgbClr val="22222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a:p>
        </p:txBody>
      </p:sp>
      <p:pic>
        <p:nvPicPr>
          <p:cNvPr id="270" name="Google Shape;270;p13"/>
          <p:cNvPicPr preferRelativeResize="0"/>
          <p:nvPr/>
        </p:nvPicPr>
        <p:blipFill>
          <a:blip r:embed="rId6">
            <a:alphaModFix/>
          </a:blip>
          <a:stretch>
            <a:fillRect/>
          </a:stretch>
        </p:blipFill>
        <p:spPr>
          <a:xfrm>
            <a:off x="152400" y="1537237"/>
            <a:ext cx="6332524" cy="5110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4"/>
          <p:cNvSpPr/>
          <p:nvPr/>
        </p:nvSpPr>
        <p:spPr>
          <a:xfrm>
            <a:off x="284250" y="1441025"/>
            <a:ext cx="6664800" cy="83220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276" name="Google Shape;276;p14"/>
          <p:cNvSpPr txBox="1"/>
          <p:nvPr/>
        </p:nvSpPr>
        <p:spPr>
          <a:xfrm>
            <a:off x="1466535" y="366217"/>
            <a:ext cx="9691800" cy="735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RBC Recovery Comparison Experiment</a:t>
            </a:r>
            <a:r>
              <a:rPr b="1" lang="en-US" sz="3600">
                <a:solidFill>
                  <a:schemeClr val="dk2"/>
                </a:solidFill>
                <a:latin typeface="Times New Roman"/>
                <a:ea typeface="Times New Roman"/>
                <a:cs typeface="Times New Roman"/>
                <a:sym typeface="Times New Roman"/>
              </a:rPr>
              <a:t> </a:t>
            </a:r>
            <a:r>
              <a:rPr b="1" lang="en-US" sz="3600">
                <a:solidFill>
                  <a:schemeClr val="dk2"/>
                </a:solidFill>
                <a:latin typeface="Times New Roman"/>
                <a:ea typeface="Times New Roman"/>
                <a:cs typeface="Times New Roman"/>
                <a:sym typeface="Times New Roman"/>
              </a:rPr>
              <a:t>②</a:t>
            </a:r>
            <a:endParaRPr b="1" i="0" sz="3600" u="none" cap="none" strike="noStrike">
              <a:solidFill>
                <a:schemeClr val="dk2"/>
              </a:solidFill>
              <a:latin typeface="Times New Roman"/>
              <a:ea typeface="Times New Roman"/>
              <a:cs typeface="Times New Roman"/>
              <a:sym typeface="Times New Roman"/>
            </a:endParaRPr>
          </a:p>
        </p:txBody>
      </p:sp>
      <p:sp>
        <p:nvSpPr>
          <p:cNvPr id="277" name="Google Shape;277;p14"/>
          <p:cNvSpPr txBox="1"/>
          <p:nvPr/>
        </p:nvSpPr>
        <p:spPr>
          <a:xfrm>
            <a:off x="156825" y="2273225"/>
            <a:ext cx="7041000" cy="2170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en-US" sz="2000">
                <a:solidFill>
                  <a:schemeClr val="dk1"/>
                </a:solidFill>
                <a:latin typeface="Times New Roman"/>
                <a:ea typeface="Times New Roman"/>
                <a:cs typeface="Times New Roman"/>
                <a:sym typeface="Times New Roman"/>
              </a:rPr>
              <a:t> Protocol for rehydration of freeze-dried RBCs</a:t>
            </a:r>
            <a:endParaRPr b="1" sz="2000">
              <a:solidFill>
                <a:schemeClr val="dk1"/>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Add </a:t>
            </a:r>
            <a:r>
              <a:rPr lang="en-US" sz="1800">
                <a:solidFill>
                  <a:schemeClr val="dk1"/>
                </a:solidFill>
                <a:latin typeface="Times New Roman"/>
                <a:ea typeface="Times New Roman"/>
                <a:cs typeface="Times New Roman"/>
                <a:sym typeface="Times New Roman"/>
              </a:rPr>
              <a:t>3</a:t>
            </a:r>
            <a:r>
              <a:rPr lang="en-US" sz="1800">
                <a:solidFill>
                  <a:schemeClr val="dk1"/>
                </a:solidFill>
                <a:latin typeface="Times New Roman"/>
                <a:ea typeface="Times New Roman"/>
                <a:cs typeface="Times New Roman"/>
                <a:sym typeface="Times New Roman"/>
              </a:rPr>
              <a:t>.0</a:t>
            </a:r>
            <a:r>
              <a:rPr b="0" i="0" lang="en-US" sz="1800" u="none" cap="none" strike="noStrike">
                <a:solidFill>
                  <a:schemeClr val="dk1"/>
                </a:solidFill>
                <a:latin typeface="Times New Roman"/>
                <a:ea typeface="Times New Roman"/>
                <a:cs typeface="Times New Roman"/>
                <a:sym typeface="Times New Roman"/>
              </a:rPr>
              <a:t> mL of</a:t>
            </a:r>
            <a:r>
              <a:rPr lang="en-US" sz="1800">
                <a:solidFill>
                  <a:schemeClr val="dk1"/>
                </a:solidFill>
                <a:latin typeface="Times New Roman"/>
                <a:ea typeface="Times New Roman"/>
                <a:cs typeface="Times New Roman"/>
                <a:sym typeface="Times New Roman"/>
              </a:rPr>
              <a:t> PBS to rehydrate the dehydrated RBCs </a:t>
            </a:r>
            <a:endParaRPr sz="18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rPr lang="en-US" sz="1800">
                <a:solidFill>
                  <a:schemeClr val="dk1"/>
                </a:solidFill>
                <a:latin typeface="Times New Roman"/>
                <a:ea typeface="Times New Roman"/>
                <a:cs typeface="Times New Roman"/>
                <a:sym typeface="Times New Roman"/>
              </a:rPr>
              <a:t>　　➡[A]</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AutoNum type="arabicPeriod"/>
            </a:pPr>
            <a:r>
              <a:rPr lang="en-US" sz="2000">
                <a:solidFill>
                  <a:schemeClr val="dk1"/>
                </a:solidFill>
                <a:latin typeface="Times New Roman"/>
                <a:ea typeface="Times New Roman"/>
                <a:cs typeface="Times New Roman"/>
                <a:sym typeface="Times New Roman"/>
              </a:rPr>
              <a:t>Centrifuge that </a:t>
            </a:r>
            <a:r>
              <a:rPr lang="en-US" sz="2000">
                <a:solidFill>
                  <a:schemeClr val="dk1"/>
                </a:solidFill>
                <a:latin typeface="Times New Roman"/>
                <a:ea typeface="Times New Roman"/>
                <a:cs typeface="Times New Roman"/>
                <a:sym typeface="Times New Roman"/>
              </a:rPr>
              <a:t>to </a:t>
            </a:r>
            <a:r>
              <a:rPr lang="en-US" sz="2000">
                <a:solidFill>
                  <a:schemeClr val="dk1"/>
                </a:solidFill>
                <a:latin typeface="Times New Roman"/>
                <a:ea typeface="Times New Roman"/>
                <a:cs typeface="Times New Roman"/>
                <a:sym typeface="Times New Roman"/>
              </a:rPr>
              <a:t>wash out lyophilization(1000g, 5min, 4℃)</a:t>
            </a:r>
            <a:endParaRPr sz="20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AutoNum type="arabicPeriod"/>
            </a:pPr>
            <a:r>
              <a:rPr lang="en-US" sz="1800">
                <a:solidFill>
                  <a:schemeClr val="dk1"/>
                </a:solidFill>
                <a:latin typeface="Times New Roman"/>
                <a:ea typeface="Times New Roman"/>
                <a:cs typeface="Times New Roman"/>
                <a:sym typeface="Times New Roman"/>
              </a:rPr>
              <a:t>Aspirate  supernatant, then add PBS to a total volume of 3.0 mL</a:t>
            </a:r>
            <a:endParaRPr>
              <a:solidFill>
                <a:schemeClr val="dk1"/>
              </a:solidFill>
            </a:endParaRPr>
          </a:p>
          <a:p>
            <a:pPr indent="-342900" lvl="0" marL="457200" rtl="0" algn="l">
              <a:spcBef>
                <a:spcPts val="0"/>
              </a:spcBef>
              <a:spcAft>
                <a:spcPts val="0"/>
              </a:spcAft>
              <a:buClr>
                <a:schemeClr val="dk1"/>
              </a:buClr>
              <a:buSzPts val="1800"/>
              <a:buFont typeface="Times New Roman"/>
              <a:buAutoNum type="arabicPeriod"/>
            </a:pPr>
            <a:r>
              <a:rPr lang="en-US" sz="1800">
                <a:solidFill>
                  <a:schemeClr val="dk1"/>
                </a:solidFill>
                <a:latin typeface="Times New Roman"/>
                <a:ea typeface="Times New Roman"/>
                <a:cs typeface="Times New Roman"/>
                <a:sym typeface="Times New Roman"/>
              </a:rPr>
              <a:t>Introduce the RBCs into the capillary device to test in flow condition</a:t>
            </a:r>
            <a:endParaRPr>
              <a:solidFill>
                <a:schemeClr val="dk1"/>
              </a:solidFill>
            </a:endParaRPr>
          </a:p>
          <a:p>
            <a:pPr indent="0" lvl="0" marL="0" rtl="0" algn="l">
              <a:spcBef>
                <a:spcPts val="0"/>
              </a:spcBef>
              <a:spcAft>
                <a:spcPts val="0"/>
              </a:spcAft>
              <a:buNone/>
            </a:pPr>
            <a:r>
              <a:rPr lang="en-US" sz="2000">
                <a:solidFill>
                  <a:schemeClr val="dk1"/>
                </a:solidFill>
                <a:latin typeface="Times New Roman"/>
                <a:ea typeface="Times New Roman"/>
                <a:cs typeface="Times New Roman"/>
                <a:sym typeface="Times New Roman"/>
              </a:rPr>
              <a:t>           </a:t>
            </a:r>
            <a:r>
              <a:rPr lang="en-US" sz="1800">
                <a:solidFill>
                  <a:schemeClr val="dk1"/>
                </a:solidFill>
                <a:latin typeface="Times New Roman"/>
                <a:ea typeface="Times New Roman"/>
                <a:cs typeface="Times New Roman"/>
                <a:sym typeface="Times New Roman"/>
              </a:rPr>
              <a:t>　➡[B]</a:t>
            </a:r>
            <a:endParaRPr sz="1800">
              <a:solidFill>
                <a:schemeClr val="dk1"/>
              </a:solidFill>
              <a:latin typeface="Times New Roman"/>
              <a:ea typeface="Times New Roman"/>
              <a:cs typeface="Times New Roman"/>
              <a:sym typeface="Times New Roman"/>
            </a:endParaRPr>
          </a:p>
        </p:txBody>
      </p:sp>
      <p:sp>
        <p:nvSpPr>
          <p:cNvPr id="278" name="Google Shape;278;p14"/>
          <p:cNvSpPr txBox="1"/>
          <p:nvPr/>
        </p:nvSpPr>
        <p:spPr>
          <a:xfrm>
            <a:off x="7116137" y="1441013"/>
            <a:ext cx="4572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[A] Rehydrat</a:t>
            </a:r>
            <a:r>
              <a:rPr b="1" i="0" lang="en-US" sz="2000" u="none" cap="none" strike="noStrike">
                <a:solidFill>
                  <a:schemeClr val="dk1"/>
                </a:solidFill>
                <a:latin typeface="Times New Roman"/>
                <a:ea typeface="Times New Roman"/>
                <a:cs typeface="Times New Roman"/>
                <a:sym typeface="Times New Roman"/>
              </a:rPr>
              <a:t>ed RBCs in flow</a:t>
            </a:r>
            <a:r>
              <a:rPr b="1" i="0" lang="en-US" sz="2000" u="none" cap="none" strike="noStrike">
                <a:solidFill>
                  <a:schemeClr val="dk1"/>
                </a:solidFill>
                <a:latin typeface="Times New Roman"/>
                <a:ea typeface="Times New Roman"/>
                <a:cs typeface="Times New Roman"/>
                <a:sym typeface="Times New Roman"/>
              </a:rPr>
              <a:t> condition</a:t>
            </a:r>
            <a:endParaRPr/>
          </a:p>
        </p:txBody>
      </p:sp>
      <p:sp>
        <p:nvSpPr>
          <p:cNvPr id="279" name="Google Shape;279;p14"/>
          <p:cNvSpPr txBox="1"/>
          <p:nvPr/>
        </p:nvSpPr>
        <p:spPr>
          <a:xfrm>
            <a:off x="442125" y="1497225"/>
            <a:ext cx="6831900" cy="754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RBCs were freeze-dried with lyophilization buffer and rehydrated with PBS </a:t>
            </a:r>
            <a:endParaRPr b="1" sz="2000">
              <a:solidFill>
                <a:schemeClr val="dk1"/>
              </a:solidFill>
              <a:latin typeface="Times New Roman"/>
              <a:ea typeface="Times New Roman"/>
              <a:cs typeface="Times New Roman"/>
              <a:sym typeface="Times New Roman"/>
            </a:endParaRPr>
          </a:p>
        </p:txBody>
      </p:sp>
      <p:sp>
        <p:nvSpPr>
          <p:cNvPr id="280" name="Google Shape;280;p14"/>
          <p:cNvSpPr/>
          <p:nvPr/>
        </p:nvSpPr>
        <p:spPr>
          <a:xfrm flipH="1">
            <a:off x="12379630" y="1926948"/>
            <a:ext cx="4860000" cy="44013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22222"/>
              </a:buClr>
              <a:buSzPts val="1400"/>
              <a:buFont typeface="Arial"/>
              <a:buNone/>
            </a:pPr>
            <a:r>
              <a:rPr b="0" i="0" lang="en-US" sz="1400" u="none" cap="none" strike="noStrike">
                <a:solidFill>
                  <a:srgbClr val="222222"/>
                </a:solidFill>
                <a:latin typeface="Arial"/>
                <a:ea typeface="Arial"/>
                <a:cs typeface="Arial"/>
                <a:sym typeface="Arial"/>
              </a:rPr>
              <a:t>Just to clarify why we are testing fixed RBCs, the fixation process should cause the fixed RBCs to lose their flexibility/deformability, so we can use them to confirm that the capillary device is able to show differences in cell deformability properties. By showing that normal RBCs can mostly pass through the capillary network, but fixed cells get trapped within the channels much more often, we confirm that the device can be used to detect differences in RBC properties. Then we can use this method to test the performance of RBCs after freeze-drying and rehydration</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400"/>
              <a:buFont typeface="Arial"/>
              <a:buNone/>
            </a:pPr>
            <a:r>
              <a:rPr b="0" i="0" lang="en-US" sz="1400" u="none" cap="none" strike="noStrike">
                <a:solidFill>
                  <a:srgbClr val="222222"/>
                </a:solidFill>
                <a:latin typeface="Arial"/>
                <a:ea typeface="Arial"/>
                <a:cs typeface="Arial"/>
                <a:sym typeface="Arial"/>
              </a:rPr>
              <a:t>固定赤血球を試験する理由を明確にしておきますと、固定処理によって固定赤血球は柔軟性／変形性を失うため、毛細管デバイスが細胞の変形特性の違いを検出できるかどうかを確認することができます。通常の赤血球は毛細管ネットワークをほとんど通過できますが、固定された細胞はチャネル内に捕捉される可能性が非常に高いことを示すことで、デバイスが赤血球特性の違いを検出できることを確認できます。その後、この方法を用いて、凍結乾燥および再水和後の赤血球の性能を試験できます</a:t>
            </a:r>
            <a:endParaRPr b="0" i="0" sz="1400" u="none" cap="none" strike="noStrike">
              <a:solidFill>
                <a:schemeClr val="dk1"/>
              </a:solidFill>
              <a:latin typeface="Arial"/>
              <a:ea typeface="Arial"/>
              <a:cs typeface="Arial"/>
              <a:sym typeface="Arial"/>
            </a:endParaRPr>
          </a:p>
        </p:txBody>
      </p:sp>
      <p:pic>
        <p:nvPicPr>
          <p:cNvPr id="281" name="Google Shape;281;p14" title="rehygerated RBCs no wash.mp4">
            <a:hlinkClick r:id="rId3"/>
          </p:cNvPr>
          <p:cNvPicPr preferRelativeResize="0"/>
          <p:nvPr/>
        </p:nvPicPr>
        <p:blipFill>
          <a:blip r:embed="rId4">
            <a:alphaModFix/>
          </a:blip>
          <a:stretch>
            <a:fillRect/>
          </a:stretch>
        </p:blipFill>
        <p:spPr>
          <a:xfrm>
            <a:off x="7738137" y="1841225"/>
            <a:ext cx="3328288" cy="2496200"/>
          </a:xfrm>
          <a:prstGeom prst="rect">
            <a:avLst/>
          </a:prstGeom>
          <a:noFill/>
          <a:ln>
            <a:noFill/>
          </a:ln>
          <a:effectLst>
            <a:outerShdw blurRad="57150" rotWithShape="0" algn="bl" dir="5400000" dist="19050">
              <a:srgbClr val="000000">
                <a:alpha val="50000"/>
              </a:srgbClr>
            </a:outerShdw>
          </a:effectLst>
        </p:spPr>
      </p:pic>
      <p:pic>
        <p:nvPicPr>
          <p:cNvPr id="282" name="Google Shape;282;p14" title="288E95F9-5A23-4E9F-88CB-B57FB46680A8.jpg"/>
          <p:cNvPicPr preferRelativeResize="0"/>
          <p:nvPr/>
        </p:nvPicPr>
        <p:blipFill rotWithShape="1">
          <a:blip r:embed="rId5">
            <a:alphaModFix/>
          </a:blip>
          <a:srcRect b="15041" l="0" r="0" t="27612"/>
          <a:stretch/>
        </p:blipFill>
        <p:spPr>
          <a:xfrm>
            <a:off x="618025" y="4465237"/>
            <a:ext cx="2474649" cy="1966449"/>
          </a:xfrm>
          <a:prstGeom prst="rect">
            <a:avLst/>
          </a:prstGeom>
          <a:noFill/>
          <a:ln>
            <a:noFill/>
          </a:ln>
        </p:spPr>
      </p:pic>
      <p:sp>
        <p:nvSpPr>
          <p:cNvPr id="283" name="Google Shape;283;p14"/>
          <p:cNvSpPr txBox="1"/>
          <p:nvPr/>
        </p:nvSpPr>
        <p:spPr>
          <a:xfrm>
            <a:off x="758376" y="6404450"/>
            <a:ext cx="2181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D</a:t>
            </a:r>
            <a:r>
              <a:rPr b="1" lang="en-US" sz="2000">
                <a:solidFill>
                  <a:schemeClr val="dk1"/>
                </a:solidFill>
                <a:latin typeface="Times New Roman"/>
                <a:ea typeface="Times New Roman"/>
                <a:cs typeface="Times New Roman"/>
                <a:sym typeface="Times New Roman"/>
              </a:rPr>
              <a:t>ehydrat</a:t>
            </a:r>
            <a:r>
              <a:rPr b="1" i="0" lang="en-US" sz="2000" u="none" cap="none" strike="noStrike">
                <a:solidFill>
                  <a:schemeClr val="dk1"/>
                </a:solidFill>
                <a:latin typeface="Times New Roman"/>
                <a:ea typeface="Times New Roman"/>
                <a:cs typeface="Times New Roman"/>
                <a:sym typeface="Times New Roman"/>
              </a:rPr>
              <a:t>ed RBCs</a:t>
            </a:r>
            <a:endParaRPr>
              <a:solidFill>
                <a:schemeClr val="dk1"/>
              </a:solidFill>
            </a:endParaRPr>
          </a:p>
        </p:txBody>
      </p:sp>
      <p:sp>
        <p:nvSpPr>
          <p:cNvPr id="284" name="Google Shape;284;p14"/>
          <p:cNvSpPr txBox="1"/>
          <p:nvPr/>
        </p:nvSpPr>
        <p:spPr>
          <a:xfrm>
            <a:off x="7254762" y="4414732"/>
            <a:ext cx="4572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[B] Rehydrat</a:t>
            </a:r>
            <a:r>
              <a:rPr b="1" i="0" lang="en-US" sz="2000" u="none" cap="none" strike="noStrike">
                <a:solidFill>
                  <a:schemeClr val="dk1"/>
                </a:solidFill>
                <a:latin typeface="Times New Roman"/>
                <a:ea typeface="Times New Roman"/>
                <a:cs typeface="Times New Roman"/>
                <a:sym typeface="Times New Roman"/>
              </a:rPr>
              <a:t>ed RBCs in flow condition</a:t>
            </a:r>
            <a:endParaRPr/>
          </a:p>
        </p:txBody>
      </p:sp>
      <p:pic>
        <p:nvPicPr>
          <p:cNvPr id="285" name="Google Shape;285;p14" title="rehygerated RBCs washed out.mp4">
            <a:hlinkClick r:id="rId6"/>
          </p:cNvPr>
          <p:cNvPicPr preferRelativeResize="0"/>
          <p:nvPr/>
        </p:nvPicPr>
        <p:blipFill>
          <a:blip r:embed="rId7">
            <a:alphaModFix/>
          </a:blip>
          <a:stretch>
            <a:fillRect/>
          </a:stretch>
        </p:blipFill>
        <p:spPr>
          <a:xfrm>
            <a:off x="7744821" y="4767004"/>
            <a:ext cx="3493008" cy="1971859"/>
          </a:xfrm>
          <a:prstGeom prst="rect">
            <a:avLst/>
          </a:prstGeom>
          <a:noFill/>
          <a:ln>
            <a:noFill/>
          </a:ln>
        </p:spPr>
      </p:pic>
      <p:pic>
        <p:nvPicPr>
          <p:cNvPr id="286" name="Google Shape;286;p14" title="B56A4838-FAAB-472E-BA30-C26856C14A97.jpg"/>
          <p:cNvPicPr preferRelativeResize="0"/>
          <p:nvPr/>
        </p:nvPicPr>
        <p:blipFill rotWithShape="1">
          <a:blip r:embed="rId8">
            <a:alphaModFix/>
          </a:blip>
          <a:srcRect b="34814" l="35172" r="20152" t="18511"/>
          <a:stretch/>
        </p:blipFill>
        <p:spPr>
          <a:xfrm>
            <a:off x="5042050" y="4413625"/>
            <a:ext cx="1429225" cy="1990825"/>
          </a:xfrm>
          <a:prstGeom prst="rect">
            <a:avLst/>
          </a:prstGeom>
          <a:noFill/>
          <a:ln>
            <a:noFill/>
          </a:ln>
        </p:spPr>
      </p:pic>
      <p:sp>
        <p:nvSpPr>
          <p:cNvPr id="287" name="Google Shape;287;p14"/>
          <p:cNvSpPr txBox="1"/>
          <p:nvPr/>
        </p:nvSpPr>
        <p:spPr>
          <a:xfrm>
            <a:off x="4758050" y="6404450"/>
            <a:ext cx="2657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R</a:t>
            </a:r>
            <a:r>
              <a:rPr b="1" lang="en-US" sz="2000">
                <a:solidFill>
                  <a:schemeClr val="dk1"/>
                </a:solidFill>
                <a:latin typeface="Times New Roman"/>
                <a:ea typeface="Times New Roman"/>
                <a:cs typeface="Times New Roman"/>
                <a:sym typeface="Times New Roman"/>
              </a:rPr>
              <a:t>ehydrat</a:t>
            </a:r>
            <a:r>
              <a:rPr b="1" i="0" lang="en-US" sz="2000" u="none" cap="none" strike="noStrike">
                <a:solidFill>
                  <a:schemeClr val="dk1"/>
                </a:solidFill>
                <a:latin typeface="Times New Roman"/>
                <a:ea typeface="Times New Roman"/>
                <a:cs typeface="Times New Roman"/>
                <a:sym typeface="Times New Roman"/>
              </a:rPr>
              <a:t>ed RBCs</a:t>
            </a:r>
            <a:endParaRPr>
              <a:solidFill>
                <a:schemeClr val="dk1"/>
              </a:solidFill>
            </a:endParaRPr>
          </a:p>
        </p:txBody>
      </p:sp>
      <p:sp>
        <p:nvSpPr>
          <p:cNvPr id="288" name="Google Shape;288;p14"/>
          <p:cNvSpPr/>
          <p:nvPr/>
        </p:nvSpPr>
        <p:spPr>
          <a:xfrm>
            <a:off x="3290557" y="5019450"/>
            <a:ext cx="1429200" cy="254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89" name="Google Shape;289;p14"/>
          <p:cNvSpPr txBox="1"/>
          <p:nvPr/>
        </p:nvSpPr>
        <p:spPr>
          <a:xfrm>
            <a:off x="3378563" y="5248350"/>
            <a:ext cx="1377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Ad</a:t>
            </a:r>
            <a:r>
              <a:rPr b="1" i="0" lang="en-US" sz="2000" u="none" cap="none" strike="noStrike">
                <a:solidFill>
                  <a:schemeClr val="dk1"/>
                </a:solidFill>
                <a:latin typeface="Times New Roman"/>
                <a:ea typeface="Times New Roman"/>
                <a:cs typeface="Times New Roman"/>
                <a:sym typeface="Times New Roman"/>
              </a:rPr>
              <a:t>d </a:t>
            </a:r>
            <a:r>
              <a:rPr b="1" lang="en-US" sz="2000">
                <a:solidFill>
                  <a:schemeClr val="dk1"/>
                </a:solidFill>
                <a:latin typeface="Times New Roman"/>
                <a:ea typeface="Times New Roman"/>
                <a:cs typeface="Times New Roman"/>
                <a:sym typeface="Times New Roman"/>
              </a:rPr>
              <a:t>PBS</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5"/>
          <p:cNvSpPr/>
          <p:nvPr/>
        </p:nvSpPr>
        <p:spPr>
          <a:xfrm>
            <a:off x="346800" y="1395375"/>
            <a:ext cx="10419900" cy="40020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295" name="Google Shape;295;p15"/>
          <p:cNvSpPr txBox="1"/>
          <p:nvPr/>
        </p:nvSpPr>
        <p:spPr>
          <a:xfrm>
            <a:off x="1592060" y="241117"/>
            <a:ext cx="9691800" cy="735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Arial"/>
              <a:buNone/>
            </a:pPr>
            <a:r>
              <a:rPr b="1" lang="en-US" sz="3600">
                <a:solidFill>
                  <a:schemeClr val="dk1"/>
                </a:solidFill>
                <a:latin typeface="Times New Roman"/>
                <a:ea typeface="Times New Roman"/>
                <a:cs typeface="Times New Roman"/>
                <a:sym typeface="Times New Roman"/>
              </a:rPr>
              <a:t>Result : RBC Recovery Comparison</a:t>
            </a:r>
            <a:endParaRPr b="1" i="0" sz="3600" u="none" cap="none" strike="noStrike">
              <a:solidFill>
                <a:schemeClr val="dk2"/>
              </a:solidFill>
              <a:latin typeface="Times New Roman"/>
              <a:ea typeface="Times New Roman"/>
              <a:cs typeface="Times New Roman"/>
              <a:sym typeface="Times New Roman"/>
            </a:endParaRPr>
          </a:p>
        </p:txBody>
      </p:sp>
      <p:sp>
        <p:nvSpPr>
          <p:cNvPr id="296" name="Google Shape;296;p15"/>
          <p:cNvSpPr txBox="1"/>
          <p:nvPr/>
        </p:nvSpPr>
        <p:spPr>
          <a:xfrm>
            <a:off x="-2793977" y="3051900"/>
            <a:ext cx="2418000" cy="754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Did not wash out lyophilization buffer</a:t>
            </a:r>
            <a:endParaRPr b="1" sz="2000">
              <a:solidFill>
                <a:schemeClr val="dk1"/>
              </a:solidFill>
              <a:latin typeface="Times New Roman"/>
              <a:ea typeface="Times New Roman"/>
              <a:cs typeface="Times New Roman"/>
              <a:sym typeface="Times New Roman"/>
            </a:endParaRPr>
          </a:p>
        </p:txBody>
      </p:sp>
      <p:sp>
        <p:nvSpPr>
          <p:cNvPr id="297" name="Google Shape;297;p15"/>
          <p:cNvSpPr txBox="1"/>
          <p:nvPr/>
        </p:nvSpPr>
        <p:spPr>
          <a:xfrm>
            <a:off x="-205825" y="1356875"/>
            <a:ext cx="11511900" cy="400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Rehydrated RBCs were tested behavior with or without washing out the lyophilization buffer</a:t>
            </a:r>
            <a:endParaRPr b="1" sz="2000">
              <a:solidFill>
                <a:schemeClr val="dk1"/>
              </a:solidFill>
              <a:latin typeface="Times New Roman"/>
              <a:ea typeface="Times New Roman"/>
              <a:cs typeface="Times New Roman"/>
              <a:sym typeface="Times New Roman"/>
            </a:endParaRPr>
          </a:p>
        </p:txBody>
      </p:sp>
      <p:sp>
        <p:nvSpPr>
          <p:cNvPr id="298" name="Google Shape;298;p15"/>
          <p:cNvSpPr txBox="1"/>
          <p:nvPr/>
        </p:nvSpPr>
        <p:spPr>
          <a:xfrm>
            <a:off x="-3059550" y="4243713"/>
            <a:ext cx="2493600" cy="754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Wash out lyophilization buffer</a:t>
            </a:r>
            <a:endParaRPr b="1" sz="2000">
              <a:solidFill>
                <a:schemeClr val="dk1"/>
              </a:solidFill>
              <a:latin typeface="Times New Roman"/>
              <a:ea typeface="Times New Roman"/>
              <a:cs typeface="Times New Roman"/>
              <a:sym typeface="Times New Roman"/>
            </a:endParaRPr>
          </a:p>
        </p:txBody>
      </p:sp>
      <p:sp>
        <p:nvSpPr>
          <p:cNvPr id="299" name="Google Shape;299;p15"/>
          <p:cNvSpPr txBox="1"/>
          <p:nvPr/>
        </p:nvSpPr>
        <p:spPr>
          <a:xfrm>
            <a:off x="-1901475" y="-201450"/>
            <a:ext cx="1407600" cy="8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pic>
        <p:nvPicPr>
          <p:cNvPr id="300" name="Google Shape;300;p15"/>
          <p:cNvPicPr preferRelativeResize="0"/>
          <p:nvPr/>
        </p:nvPicPr>
        <p:blipFill>
          <a:blip r:embed="rId3">
            <a:alphaModFix/>
          </a:blip>
          <a:stretch>
            <a:fillRect/>
          </a:stretch>
        </p:blipFill>
        <p:spPr>
          <a:xfrm>
            <a:off x="454500" y="1719375"/>
            <a:ext cx="10851574" cy="4795256"/>
          </a:xfrm>
          <a:prstGeom prst="rect">
            <a:avLst/>
          </a:prstGeom>
          <a:noFill/>
          <a:ln>
            <a:noFill/>
          </a:ln>
        </p:spPr>
      </p:pic>
      <p:sp>
        <p:nvSpPr>
          <p:cNvPr id="301" name="Google Shape;301;p15"/>
          <p:cNvSpPr txBox="1"/>
          <p:nvPr/>
        </p:nvSpPr>
        <p:spPr>
          <a:xfrm>
            <a:off x="1592050" y="2523100"/>
            <a:ext cx="637500" cy="400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[A]</a:t>
            </a:r>
            <a:endParaRPr b="1" sz="2000">
              <a:solidFill>
                <a:schemeClr val="dk1"/>
              </a:solidFill>
              <a:latin typeface="Times New Roman"/>
              <a:ea typeface="Times New Roman"/>
              <a:cs typeface="Times New Roman"/>
              <a:sym typeface="Times New Roman"/>
            </a:endParaRPr>
          </a:p>
        </p:txBody>
      </p:sp>
      <p:sp>
        <p:nvSpPr>
          <p:cNvPr id="302" name="Google Shape;302;p15"/>
          <p:cNvSpPr txBox="1"/>
          <p:nvPr/>
        </p:nvSpPr>
        <p:spPr>
          <a:xfrm>
            <a:off x="1661150" y="4712127"/>
            <a:ext cx="637500" cy="400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[B]</a:t>
            </a:r>
            <a:endParaRPr b="1" sz="2000">
              <a:solidFill>
                <a:schemeClr val="dk1"/>
              </a:solidFill>
              <a:latin typeface="Times New Roman"/>
              <a:ea typeface="Times New Roman"/>
              <a:cs typeface="Times New Roman"/>
              <a:sym typeface="Times New Roman"/>
            </a:endParaRPr>
          </a:p>
        </p:txBody>
      </p:sp>
      <p:sp>
        <p:nvSpPr>
          <p:cNvPr id="303" name="Google Shape;303;p15"/>
          <p:cNvSpPr txBox="1"/>
          <p:nvPr/>
        </p:nvSpPr>
        <p:spPr>
          <a:xfrm>
            <a:off x="915800" y="6457800"/>
            <a:ext cx="115119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222222"/>
                </a:solidFill>
                <a:latin typeface="Times New Roman"/>
                <a:ea typeface="Times New Roman"/>
                <a:cs typeface="Times New Roman"/>
                <a:sym typeface="Times New Roman"/>
              </a:rPr>
              <a:t>Rehydrated RBCs aggregated in microchannels, but washing out the lyophilization buffer reduced aggregation</a:t>
            </a:r>
            <a:endParaRPr b="1" sz="18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6"/>
          <p:cNvSpPr txBox="1"/>
          <p:nvPr/>
        </p:nvSpPr>
        <p:spPr>
          <a:xfrm>
            <a:off x="1592060" y="241117"/>
            <a:ext cx="9691800" cy="735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Arial"/>
              <a:buNone/>
            </a:pPr>
            <a:r>
              <a:rPr b="1" lang="en-US" sz="3600">
                <a:solidFill>
                  <a:schemeClr val="dk1"/>
                </a:solidFill>
                <a:latin typeface="Times New Roman"/>
                <a:ea typeface="Times New Roman"/>
                <a:cs typeface="Times New Roman"/>
                <a:sym typeface="Times New Roman"/>
              </a:rPr>
              <a:t>Result : RBC Recovery Comparison</a:t>
            </a:r>
            <a:endParaRPr b="1" i="0" sz="3600" u="none" cap="none" strike="noStrike">
              <a:solidFill>
                <a:schemeClr val="dk2"/>
              </a:solidFill>
              <a:latin typeface="Times New Roman"/>
              <a:ea typeface="Times New Roman"/>
              <a:cs typeface="Times New Roman"/>
              <a:sym typeface="Times New Roman"/>
            </a:endParaRPr>
          </a:p>
        </p:txBody>
      </p:sp>
      <p:sp>
        <p:nvSpPr>
          <p:cNvPr id="309" name="Google Shape;309;p16"/>
          <p:cNvSpPr txBox="1"/>
          <p:nvPr/>
        </p:nvSpPr>
        <p:spPr>
          <a:xfrm>
            <a:off x="-1901475" y="-201450"/>
            <a:ext cx="1407600" cy="8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pic>
        <p:nvPicPr>
          <p:cNvPr id="310" name="Google Shape;310;p16"/>
          <p:cNvPicPr preferRelativeResize="0"/>
          <p:nvPr/>
        </p:nvPicPr>
        <p:blipFill>
          <a:blip r:embed="rId3">
            <a:alphaModFix/>
          </a:blip>
          <a:stretch>
            <a:fillRect/>
          </a:stretch>
        </p:blipFill>
        <p:spPr>
          <a:xfrm>
            <a:off x="270701" y="1581100"/>
            <a:ext cx="6667499" cy="5159924"/>
          </a:xfrm>
          <a:prstGeom prst="rect">
            <a:avLst/>
          </a:prstGeom>
          <a:noFill/>
          <a:ln>
            <a:noFill/>
          </a:ln>
        </p:spPr>
      </p:pic>
      <p:sp>
        <p:nvSpPr>
          <p:cNvPr id="311" name="Google Shape;311;p16"/>
          <p:cNvSpPr txBox="1"/>
          <p:nvPr/>
        </p:nvSpPr>
        <p:spPr>
          <a:xfrm>
            <a:off x="6938200" y="2245925"/>
            <a:ext cx="5097000" cy="3586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US" sz="2000">
                <a:solidFill>
                  <a:srgbClr val="222222"/>
                </a:solidFill>
                <a:latin typeface="Times New Roman"/>
                <a:ea typeface="Times New Roman"/>
                <a:cs typeface="Times New Roman"/>
                <a:sym typeface="Times New Roman"/>
              </a:rPr>
              <a:t>Rehydrated RBCs with buffer exhibited a significantly lower recovery, suggesting channel blockage due to cell aggregation.</a:t>
            </a:r>
            <a:endParaRPr b="1" sz="2000">
              <a:solidFill>
                <a:srgbClr val="22222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2000">
              <a:solidFill>
                <a:srgbClr val="22222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sz="2000">
                <a:solidFill>
                  <a:srgbClr val="222222"/>
                </a:solidFill>
                <a:latin typeface="Times New Roman"/>
                <a:ea typeface="Times New Roman"/>
                <a:cs typeface="Times New Roman"/>
                <a:sym typeface="Times New Roman"/>
              </a:rPr>
              <a:t>In contrast, washing out the lyophilization buffer before rehydration improved recovery, indicating reduced aggregation and better flow through the microchannels.</a:t>
            </a:r>
            <a:endParaRPr b="1" sz="2000">
              <a:solidFill>
                <a:srgbClr val="22222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2000">
              <a:solidFill>
                <a:srgbClr val="22222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b="1" sz="2000">
              <a:solidFill>
                <a:srgbClr val="222222"/>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7"/>
          <p:cNvSpPr txBox="1"/>
          <p:nvPr>
            <p:ph type="ctrTitle"/>
          </p:nvPr>
        </p:nvSpPr>
        <p:spPr>
          <a:xfrm>
            <a:off x="244475" y="1410375"/>
            <a:ext cx="11747400" cy="50958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SzPts val="1100"/>
              <a:buNone/>
            </a:pPr>
            <a:r>
              <a:rPr lang="en-US" sz="2400">
                <a:solidFill>
                  <a:schemeClr val="dk1"/>
                </a:solidFill>
              </a:rPr>
              <a:t>・</a:t>
            </a:r>
            <a:r>
              <a:rPr b="0" lang="en-US" sz="2400">
                <a:solidFill>
                  <a:schemeClr val="dk1"/>
                </a:solidFill>
              </a:rPr>
              <a:t>Optimized SU8 thicknes</a:t>
            </a:r>
            <a:r>
              <a:rPr b="0" lang="en-US" sz="2400">
                <a:solidFill>
                  <a:schemeClr val="dk1"/>
                </a:solidFill>
              </a:rPr>
              <a:t>s and </a:t>
            </a:r>
            <a:r>
              <a:rPr b="0" lang="en-US" sz="2400">
                <a:solidFill>
                  <a:srgbClr val="222222"/>
                </a:solidFill>
              </a:rPr>
              <a:t>25 µm SU8 thickness was successful in producing functional microfluidic devices with microchannels</a:t>
            </a:r>
            <a:endParaRPr b="0" sz="2400">
              <a:solidFill>
                <a:srgbClr val="222222"/>
              </a:solidFill>
            </a:endParaRPr>
          </a:p>
          <a:p>
            <a:pPr indent="0" lvl="0" marL="0" rtl="0" algn="l">
              <a:lnSpc>
                <a:spcPct val="115000"/>
              </a:lnSpc>
              <a:spcBef>
                <a:spcPts val="0"/>
              </a:spcBef>
              <a:spcAft>
                <a:spcPts val="0"/>
              </a:spcAft>
              <a:buSzPts val="1100"/>
              <a:buNone/>
            </a:pPr>
            <a:r>
              <a:t/>
            </a:r>
            <a:endParaRPr b="0" sz="2400">
              <a:solidFill>
                <a:srgbClr val="222222"/>
              </a:solidFill>
              <a:latin typeface="Arial"/>
              <a:ea typeface="Arial"/>
              <a:cs typeface="Arial"/>
              <a:sym typeface="Arial"/>
            </a:endParaRPr>
          </a:p>
          <a:p>
            <a:pPr indent="0" lvl="0" marL="0" rtl="0" algn="l">
              <a:lnSpc>
                <a:spcPct val="115000"/>
              </a:lnSpc>
              <a:spcBef>
                <a:spcPts val="0"/>
              </a:spcBef>
              <a:spcAft>
                <a:spcPts val="0"/>
              </a:spcAft>
              <a:buSzPts val="1100"/>
              <a:buNone/>
            </a:pPr>
            <a:r>
              <a:rPr b="0" lang="en-US" sz="2400">
                <a:solidFill>
                  <a:srgbClr val="222222"/>
                </a:solidFill>
                <a:latin typeface="Arial"/>
                <a:ea typeface="Arial"/>
                <a:cs typeface="Arial"/>
                <a:sym typeface="Arial"/>
              </a:rPr>
              <a:t>・</a:t>
            </a:r>
            <a:r>
              <a:rPr b="0" lang="en-US" sz="2400">
                <a:solidFill>
                  <a:srgbClr val="222222"/>
                </a:solidFill>
              </a:rPr>
              <a:t>RBCs fixed with formaldehyde were more likely to remain trapped inside the microchannels compared to normal RBCs</a:t>
            </a:r>
            <a:endParaRPr b="0" sz="2400">
              <a:solidFill>
                <a:srgbClr val="222222"/>
              </a:solidFill>
            </a:endParaRPr>
          </a:p>
          <a:p>
            <a:pPr indent="0" lvl="0" marL="0" rtl="0" algn="l">
              <a:lnSpc>
                <a:spcPct val="115000"/>
              </a:lnSpc>
              <a:spcBef>
                <a:spcPts val="0"/>
              </a:spcBef>
              <a:spcAft>
                <a:spcPts val="0"/>
              </a:spcAft>
              <a:buSzPts val="1100"/>
              <a:buNone/>
            </a:pPr>
            <a:r>
              <a:t/>
            </a:r>
            <a:endParaRPr b="0" sz="2400">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a:t>
            </a:r>
            <a:r>
              <a:rPr b="0" lang="en-US" sz="2400">
                <a:solidFill>
                  <a:srgbClr val="222222"/>
                </a:solidFill>
              </a:rPr>
              <a:t> Microfluidic device can be used to detect RBC behavior in microchannels after fixation with formaldehyde</a:t>
            </a:r>
            <a:endParaRPr b="0" sz="2400">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b="0" lang="en-US" sz="2400">
                <a:solidFill>
                  <a:srgbClr val="222222"/>
                </a:solidFill>
                <a:latin typeface="Arial"/>
                <a:ea typeface="Arial"/>
                <a:cs typeface="Arial"/>
                <a:sym typeface="Arial"/>
              </a:rPr>
              <a:t>・</a:t>
            </a:r>
            <a:r>
              <a:rPr b="0" lang="en-US" sz="2400">
                <a:solidFill>
                  <a:srgbClr val="222222"/>
                </a:solidFill>
              </a:rPr>
              <a:t> Freeze-dried and rehydrated RBCs aggregated in microchannels, but washing out the lyophilization buffer reduced aggregation</a:t>
            </a:r>
            <a:endParaRPr b="0" sz="2400">
              <a:solidFill>
                <a:srgbClr val="222222"/>
              </a:solidFill>
            </a:endParaRPr>
          </a:p>
          <a:p>
            <a:pPr indent="0" lvl="0" marL="0" rtl="0" algn="ctr">
              <a:lnSpc>
                <a:spcPct val="100000"/>
              </a:lnSpc>
              <a:spcBef>
                <a:spcPts val="0"/>
              </a:spcBef>
              <a:spcAft>
                <a:spcPts val="0"/>
              </a:spcAft>
              <a:buSzPts val="1400"/>
              <a:buNone/>
            </a:pPr>
            <a:r>
              <a:t/>
            </a:r>
            <a:endParaRPr b="0" sz="2400"/>
          </a:p>
        </p:txBody>
      </p:sp>
      <p:sp>
        <p:nvSpPr>
          <p:cNvPr id="317" name="Google Shape;317;p17"/>
          <p:cNvSpPr txBox="1"/>
          <p:nvPr/>
        </p:nvSpPr>
        <p:spPr>
          <a:xfrm>
            <a:off x="1828800" y="300943"/>
            <a:ext cx="9109275"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Conclusion </a:t>
            </a:r>
            <a:endParaRPr b="1" i="0" sz="3600" u="none" cap="none" strike="noStrike">
              <a:solidFill>
                <a:schemeClr val="dk2"/>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8"/>
          <p:cNvSpPr txBox="1"/>
          <p:nvPr/>
        </p:nvSpPr>
        <p:spPr>
          <a:xfrm>
            <a:off x="715864" y="1953085"/>
            <a:ext cx="10760272" cy="295182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sng" cap="none" strike="noStrike">
                <a:solidFill>
                  <a:schemeClr val="dk2"/>
                </a:solidFill>
                <a:latin typeface="Times New Roman"/>
                <a:ea typeface="Times New Roman"/>
                <a:cs typeface="Times New Roman"/>
                <a:sym typeface="Times New Roman"/>
              </a:rPr>
              <a:t>Thank you so much for Listening!</a:t>
            </a:r>
            <a:endParaRPr/>
          </a:p>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dk2"/>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2"/>
                </a:solidFill>
                <a:latin typeface="Times New Roman"/>
                <a:ea typeface="Times New Roman"/>
                <a:cs typeface="Times New Roman"/>
                <a:sym typeface="Times New Roman"/>
              </a:rPr>
              <a:t>Do you have any questions or feedback?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9"/>
          <p:cNvSpPr/>
          <p:nvPr/>
        </p:nvSpPr>
        <p:spPr>
          <a:xfrm>
            <a:off x="551125" y="1441025"/>
            <a:ext cx="5715000" cy="39810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28" name="Google Shape;328;p19"/>
          <p:cNvSpPr txBox="1"/>
          <p:nvPr/>
        </p:nvSpPr>
        <p:spPr>
          <a:xfrm>
            <a:off x="1466535" y="366217"/>
            <a:ext cx="9691800" cy="735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2"/>
                </a:solidFill>
                <a:latin typeface="Times New Roman"/>
                <a:ea typeface="Times New Roman"/>
                <a:cs typeface="Times New Roman"/>
                <a:sym typeface="Times New Roman"/>
              </a:rPr>
              <a:t>Microwell imaging </a:t>
            </a:r>
            <a:endParaRPr b="1" i="0" sz="3600" u="none" cap="none" strike="noStrike">
              <a:solidFill>
                <a:schemeClr val="dk2"/>
              </a:solidFill>
              <a:latin typeface="Times New Roman"/>
              <a:ea typeface="Times New Roman"/>
              <a:cs typeface="Times New Roman"/>
              <a:sym typeface="Times New Roman"/>
            </a:endParaRPr>
          </a:p>
        </p:txBody>
      </p:sp>
      <p:sp>
        <p:nvSpPr>
          <p:cNvPr id="329" name="Google Shape;329;p19"/>
          <p:cNvSpPr txBox="1"/>
          <p:nvPr/>
        </p:nvSpPr>
        <p:spPr>
          <a:xfrm>
            <a:off x="546475" y="2100125"/>
            <a:ext cx="11357700" cy="389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Protocol for coating microwell structure with</a:t>
            </a:r>
            <a:r>
              <a:rPr b="1" lang="en-US" sz="2000">
                <a:solidFill>
                  <a:schemeClr val="accent2"/>
                </a:solidFill>
                <a:latin typeface="Times New Roman"/>
                <a:ea typeface="Times New Roman"/>
                <a:cs typeface="Times New Roman"/>
                <a:sym typeface="Times New Roman"/>
              </a:rPr>
              <a:t> Gelatin </a:t>
            </a:r>
            <a:r>
              <a:rPr b="1" lang="en-US" sz="2000">
                <a:solidFill>
                  <a:schemeClr val="dk1"/>
                </a:solidFill>
                <a:latin typeface="Times New Roman"/>
                <a:ea typeface="Times New Roman"/>
                <a:cs typeface="Times New Roman"/>
                <a:sym typeface="Times New Roman"/>
              </a:rPr>
              <a:t>or</a:t>
            </a:r>
            <a:r>
              <a:rPr b="1" lang="en-US" sz="2000">
                <a:solidFill>
                  <a:schemeClr val="dk1"/>
                </a:solidFill>
                <a:latin typeface="Times New Roman"/>
                <a:ea typeface="Times New Roman"/>
                <a:cs typeface="Times New Roman"/>
                <a:sym typeface="Times New Roman"/>
              </a:rPr>
              <a:t> </a:t>
            </a:r>
            <a:r>
              <a:rPr b="1" lang="en-US" sz="2000">
                <a:solidFill>
                  <a:srgbClr val="FF9900"/>
                </a:solidFill>
                <a:latin typeface="Times New Roman"/>
                <a:ea typeface="Times New Roman"/>
                <a:cs typeface="Times New Roman"/>
                <a:sym typeface="Times New Roman"/>
              </a:rPr>
              <a:t>C</a:t>
            </a:r>
            <a:r>
              <a:rPr b="1" lang="en-US" sz="2000">
                <a:solidFill>
                  <a:srgbClr val="FF9900"/>
                </a:solidFill>
                <a:latin typeface="Times New Roman"/>
                <a:ea typeface="Times New Roman"/>
                <a:cs typeface="Times New Roman"/>
                <a:sym typeface="Times New Roman"/>
              </a:rPr>
              <a:t>ollagen</a:t>
            </a:r>
            <a:endParaRPr b="1" sz="2000">
              <a:solidFill>
                <a:srgbClr val="FF9900"/>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Prepare Gelatin (2% w/v) and </a:t>
            </a:r>
            <a:r>
              <a:rPr lang="en-US" sz="2000">
                <a:solidFill>
                  <a:schemeClr val="dk1"/>
                </a:solidFill>
                <a:latin typeface="Times New Roman"/>
                <a:ea typeface="Times New Roman"/>
                <a:cs typeface="Times New Roman"/>
                <a:sym typeface="Times New Roman"/>
              </a:rPr>
              <a:t>Collagen (5mg/cm</a:t>
            </a:r>
            <a:r>
              <a:rPr baseline="30000" lang="en-US" sz="2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for Microwell Structure Coating</a:t>
            </a:r>
            <a:endParaRPr sz="2000">
              <a:solidFill>
                <a:schemeClr val="dk1"/>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Prepare Microwell Structure for Coating</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a : Rinse PDMS microwell structure in petri dish with DI water three times</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b : Let microwell structure air dry at room temperature</a:t>
            </a:r>
            <a:endParaRPr sz="2000">
              <a:solidFill>
                <a:schemeClr val="dk1"/>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b="1" lang="en-US" sz="2000">
                <a:solidFill>
                  <a:schemeClr val="accent2"/>
                </a:solidFill>
                <a:latin typeface="Times New Roman"/>
                <a:ea typeface="Times New Roman"/>
                <a:cs typeface="Times New Roman"/>
                <a:sym typeface="Times New Roman"/>
              </a:rPr>
              <a:t>Gelatin</a:t>
            </a:r>
            <a:r>
              <a:rPr b="1" lang="en-US" sz="2000">
                <a:solidFill>
                  <a:schemeClr val="dk1"/>
                </a:solidFill>
                <a:latin typeface="Times New Roman"/>
                <a:ea typeface="Times New Roman"/>
                <a:cs typeface="Times New Roman"/>
                <a:sym typeface="Times New Roman"/>
              </a:rPr>
              <a:t>/</a:t>
            </a:r>
            <a:r>
              <a:rPr b="1" lang="en-US" sz="2000">
                <a:solidFill>
                  <a:srgbClr val="FF9900"/>
                </a:solidFill>
                <a:latin typeface="Times New Roman"/>
                <a:ea typeface="Times New Roman"/>
                <a:cs typeface="Times New Roman"/>
                <a:sym typeface="Times New Roman"/>
              </a:rPr>
              <a:t>Collage</a:t>
            </a:r>
            <a:r>
              <a:rPr lang="en-US" sz="2000">
                <a:solidFill>
                  <a:schemeClr val="dk1"/>
                </a:solidFill>
                <a:latin typeface="Times New Roman"/>
                <a:ea typeface="Times New Roman"/>
                <a:cs typeface="Times New Roman"/>
                <a:sym typeface="Times New Roman"/>
              </a:rPr>
              <a:t> Incubation on Microwell Structure for 2 hours</a:t>
            </a:r>
            <a:endParaRPr sz="2000">
              <a:solidFill>
                <a:schemeClr val="dk1"/>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Seeding 600k RBCs per mL Dilution on Microwell Structure</a:t>
            </a:r>
            <a:endParaRPr sz="2000">
              <a:solidFill>
                <a:schemeClr val="dk1"/>
              </a:solidFill>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rPr lang="en-US" sz="2000">
                <a:solidFill>
                  <a:schemeClr val="dk1"/>
                </a:solidFill>
                <a:latin typeface="Times New Roman"/>
                <a:ea typeface="Times New Roman"/>
                <a:cs typeface="Times New Roman"/>
                <a:sym typeface="Times New Roman"/>
              </a:rPr>
              <a:t>   a : Once PDMS microwell structures have dried, place microwell structures into fresh petri dishes</a:t>
            </a:r>
            <a:endParaRPr sz="2000">
              <a:solidFill>
                <a:schemeClr val="dk1"/>
              </a:solidFill>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rPr lang="en-US" sz="2000">
                <a:solidFill>
                  <a:schemeClr val="dk1"/>
                </a:solidFill>
                <a:latin typeface="Times New Roman"/>
                <a:ea typeface="Times New Roman"/>
                <a:cs typeface="Times New Roman"/>
                <a:sym typeface="Times New Roman"/>
              </a:rPr>
              <a:t>   b : Add 600k RBCs/mL dilutions (from Step 2c) to each petri dish</a:t>
            </a:r>
            <a:endParaRPr sz="2000">
              <a:solidFill>
                <a:schemeClr val="dk1"/>
              </a:solidFill>
              <a:latin typeface="Times New Roman"/>
              <a:ea typeface="Times New Roman"/>
              <a:cs typeface="Times New Roman"/>
              <a:sym typeface="Times New Roman"/>
            </a:endParaRPr>
          </a:p>
          <a:p>
            <a:pPr indent="0" lvl="0" marL="457200" rtl="0" algn="just">
              <a:lnSpc>
                <a:spcPct val="115000"/>
              </a:lnSpc>
              <a:spcBef>
                <a:spcPts val="0"/>
              </a:spcBef>
              <a:spcAft>
                <a:spcPts val="0"/>
              </a:spcAft>
              <a:buNone/>
            </a:pPr>
            <a:r>
              <a:rPr lang="en-US" sz="2000">
                <a:solidFill>
                  <a:schemeClr val="dk1"/>
                </a:solidFill>
                <a:latin typeface="Times New Roman"/>
                <a:ea typeface="Times New Roman"/>
                <a:cs typeface="Times New Roman"/>
                <a:sym typeface="Times New Roman"/>
              </a:rPr>
              <a:t>   c : Incubate at room temperature for 30 minutes</a:t>
            </a:r>
            <a:endParaRPr sz="2000">
              <a:solidFill>
                <a:schemeClr val="dk1"/>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View RBCs on PDMS Microwell Structures on Microscope</a:t>
            </a:r>
            <a:endParaRPr sz="2000">
              <a:solidFill>
                <a:schemeClr val="dk1"/>
              </a:solidFill>
              <a:latin typeface="Times New Roman"/>
              <a:ea typeface="Times New Roman"/>
              <a:cs typeface="Times New Roman"/>
              <a:sym typeface="Times New Roman"/>
            </a:endParaRPr>
          </a:p>
        </p:txBody>
      </p:sp>
      <p:sp>
        <p:nvSpPr>
          <p:cNvPr id="330" name="Google Shape;330;p19"/>
          <p:cNvSpPr txBox="1"/>
          <p:nvPr/>
        </p:nvSpPr>
        <p:spPr>
          <a:xfrm>
            <a:off x="703875" y="1438825"/>
            <a:ext cx="5949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microwell is coated for better imaging </a:t>
            </a:r>
            <a:r>
              <a:rPr b="1" i="0" lang="en-US" sz="2000" u="none" cap="none" strike="noStrike">
                <a:solidFill>
                  <a:schemeClr val="dk1"/>
                </a:solidFill>
                <a:latin typeface="Times New Roman"/>
                <a:ea typeface="Times New Roman"/>
                <a:cs typeface="Times New Roman"/>
                <a:sym typeface="Times New Roman"/>
              </a:rPr>
              <a:t>RBCs </a:t>
            </a:r>
            <a:r>
              <a:rPr b="1" lang="en-US" sz="2000">
                <a:solidFill>
                  <a:schemeClr val="dk1"/>
                </a:solidFill>
                <a:latin typeface="Times New Roman"/>
                <a:ea typeface="Times New Roman"/>
                <a:cs typeface="Times New Roman"/>
                <a:sym typeface="Times New Roman"/>
              </a:rPr>
              <a:t> </a:t>
            </a:r>
            <a:endParaRPr/>
          </a:p>
        </p:txBody>
      </p:sp>
      <p:sp>
        <p:nvSpPr>
          <p:cNvPr id="331" name="Google Shape;331;p19"/>
          <p:cNvSpPr txBox="1"/>
          <p:nvPr/>
        </p:nvSpPr>
        <p:spPr>
          <a:xfrm>
            <a:off x="-11829674" y="-592275"/>
            <a:ext cx="10644900" cy="980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Protocol for coating microwell structure</a:t>
            </a:r>
            <a:endParaRPr b="1"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with gelatin and collagen</a:t>
            </a:r>
            <a:endParaRPr b="1" sz="2000">
              <a:solidFill>
                <a:schemeClr val="dk1"/>
              </a:solidFill>
              <a:latin typeface="Times New Roman"/>
              <a:ea typeface="Times New Roman"/>
              <a:cs typeface="Times New Roman"/>
              <a:sym typeface="Times New Roman"/>
            </a:endParaRPr>
          </a:p>
          <a:p>
            <a:pPr indent="-355600" lvl="0" marL="457200" rtl="0" algn="just">
              <a:lnSpc>
                <a:spcPct val="115000"/>
              </a:lnSpc>
              <a:spcBef>
                <a:spcPts val="0"/>
              </a:spcBef>
              <a:spcAft>
                <a:spcPts val="0"/>
              </a:spcAft>
              <a:buClr>
                <a:schemeClr val="dk1"/>
              </a:buClr>
              <a:buSzPts val="2000"/>
              <a:buFont typeface="Times New Roman"/>
              <a:buAutoNum type="arabicPeriod"/>
            </a:pPr>
            <a:r>
              <a:rPr lang="en-US" sz="2000">
                <a:solidFill>
                  <a:schemeClr val="dk1"/>
                </a:solidFill>
                <a:latin typeface="Times New Roman"/>
                <a:ea typeface="Times New Roman"/>
                <a:cs typeface="Times New Roman"/>
                <a:sym typeface="Times New Roman"/>
              </a:rPr>
              <a:t>Prepare Gelatin (2% w/v) for Microwell Structure Coating: </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2.     Prepare Collagen (5mg/cm</a:t>
            </a:r>
            <a:r>
              <a:rPr baseline="30000" lang="en-US" sz="2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for Microwell Structure Coating      </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3.     Prepare Microwell Structure for Gelatin/Collagen Coating</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a : Rinse PDMS microwell structure in petri dish with DI water three times</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b : Let microwell structure air dry at room temperature</a:t>
            </a:r>
            <a:endParaRPr sz="20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4.     Gelatin/Collage Incubation on Microwell Structure </a:t>
            </a:r>
            <a:endParaRPr sz="20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Gelatin: Add gelatin mixture (from Step 4) to a petri dish</a:t>
            </a:r>
            <a:endParaRPr sz="20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Immerse PDMS microwell structure in gelatin mixture</a:t>
            </a:r>
            <a:endParaRPr sz="2000">
              <a:solidFill>
                <a:schemeClr val="dk1"/>
              </a:solidFill>
              <a:latin typeface="Times New Roman"/>
              <a:ea typeface="Times New Roman"/>
              <a:cs typeface="Times New Roman"/>
              <a:sym typeface="Times New Roman"/>
            </a:endParaRPr>
          </a:p>
          <a:p>
            <a:pPr indent="-228600" lvl="0" marL="685800" rtl="0" algn="just">
              <a:lnSpc>
                <a:spcPct val="115000"/>
              </a:lnSpc>
              <a:spcBef>
                <a:spcPts val="0"/>
              </a:spcBef>
              <a:spcAft>
                <a:spcPts val="0"/>
              </a:spcAft>
              <a:buClr>
                <a:schemeClr val="dk1"/>
              </a:buClr>
              <a:buSzPts val="1100"/>
              <a:buFont typeface="Arial"/>
              <a:buNone/>
            </a:pPr>
            <a:r>
              <a:rPr lang="en-US" sz="2000">
                <a:solidFill>
                  <a:schemeClr val="dk1"/>
                </a:solidFill>
              </a:rPr>
              <a:t>·</a:t>
            </a:r>
            <a:r>
              <a:rPr lang="en-US" sz="2000">
                <a:solidFill>
                  <a:schemeClr val="dk1"/>
                </a:solidFill>
                <a:latin typeface="Times New Roman"/>
                <a:ea typeface="Times New Roman"/>
                <a:cs typeface="Times New Roman"/>
                <a:sym typeface="Times New Roman"/>
              </a:rPr>
              <a:t>       Air dry PDMS for 2 hours</a:t>
            </a:r>
            <a:endParaRPr sz="2000">
              <a:solidFill>
                <a:schemeClr val="dk1"/>
              </a:solidFill>
              <a:latin typeface="Times New Roman"/>
              <a:ea typeface="Times New Roman"/>
              <a:cs typeface="Times New Roman"/>
              <a:sym typeface="Times New Roman"/>
            </a:endParaRPr>
          </a:p>
          <a:p>
            <a:pPr indent="-22860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b.     Collagen:</a:t>
            </a:r>
            <a:endParaRPr sz="2000">
              <a:solidFill>
                <a:schemeClr val="dk1"/>
              </a:solidFill>
              <a:latin typeface="Times New Roman"/>
              <a:ea typeface="Times New Roman"/>
              <a:cs typeface="Times New Roman"/>
              <a:sym typeface="Times New Roman"/>
            </a:endParaRPr>
          </a:p>
          <a:p>
            <a:pPr indent="-228600" lvl="0" marL="685800" rtl="0" algn="just">
              <a:lnSpc>
                <a:spcPct val="115000"/>
              </a:lnSpc>
              <a:spcBef>
                <a:spcPts val="0"/>
              </a:spcBef>
              <a:spcAft>
                <a:spcPts val="0"/>
              </a:spcAft>
              <a:buClr>
                <a:schemeClr val="dk1"/>
              </a:buClr>
              <a:buSzPts val="1100"/>
              <a:buFont typeface="Arial"/>
              <a:buNone/>
            </a:pPr>
            <a:r>
              <a:rPr lang="en-US" sz="2000">
                <a:solidFill>
                  <a:schemeClr val="dk1"/>
                </a:solidFill>
              </a:rPr>
              <a:t>·</a:t>
            </a:r>
            <a:r>
              <a:rPr lang="en-US" sz="2000">
                <a:solidFill>
                  <a:schemeClr val="dk1"/>
                </a:solidFill>
                <a:latin typeface="Times New Roman"/>
                <a:ea typeface="Times New Roman"/>
                <a:cs typeface="Times New Roman"/>
                <a:sym typeface="Times New Roman"/>
              </a:rPr>
              <a:t>       Add Collagen mixture (from Step 5) to petri dish</a:t>
            </a:r>
            <a:endParaRPr sz="2000">
              <a:solidFill>
                <a:schemeClr val="dk1"/>
              </a:solidFill>
              <a:latin typeface="Times New Roman"/>
              <a:ea typeface="Times New Roman"/>
              <a:cs typeface="Times New Roman"/>
              <a:sym typeface="Times New Roman"/>
            </a:endParaRPr>
          </a:p>
          <a:p>
            <a:pPr indent="-228600" lvl="0" marL="685800" rtl="0" algn="just">
              <a:lnSpc>
                <a:spcPct val="115000"/>
              </a:lnSpc>
              <a:spcBef>
                <a:spcPts val="0"/>
              </a:spcBef>
              <a:spcAft>
                <a:spcPts val="0"/>
              </a:spcAft>
              <a:buClr>
                <a:schemeClr val="dk1"/>
              </a:buClr>
              <a:buSzPts val="1100"/>
              <a:buFont typeface="Arial"/>
              <a:buNone/>
            </a:pPr>
            <a:r>
              <a:rPr lang="en-US" sz="2000">
                <a:solidFill>
                  <a:schemeClr val="dk1"/>
                </a:solidFill>
              </a:rPr>
              <a:t>·</a:t>
            </a:r>
            <a:r>
              <a:rPr lang="en-US" sz="2000">
                <a:solidFill>
                  <a:schemeClr val="dk1"/>
                </a:solidFill>
                <a:latin typeface="Times New Roman"/>
                <a:ea typeface="Times New Roman"/>
                <a:cs typeface="Times New Roman"/>
                <a:sym typeface="Times New Roman"/>
              </a:rPr>
              <a:t>       Soak PDMS microwell structure in collagen mixture for 2 hours</a:t>
            </a:r>
            <a:endParaRPr sz="2000">
              <a:solidFill>
                <a:schemeClr val="dk1"/>
              </a:solidFill>
              <a:latin typeface="Times New Roman"/>
              <a:ea typeface="Times New Roman"/>
              <a:cs typeface="Times New Roman"/>
              <a:sym typeface="Times New Roman"/>
            </a:endParaRPr>
          </a:p>
          <a:p>
            <a:pPr indent="-228600" lvl="0" marL="685800" rtl="0" algn="just">
              <a:lnSpc>
                <a:spcPct val="115000"/>
              </a:lnSpc>
              <a:spcBef>
                <a:spcPts val="0"/>
              </a:spcBef>
              <a:spcAft>
                <a:spcPts val="0"/>
              </a:spcAft>
              <a:buClr>
                <a:schemeClr val="dk1"/>
              </a:buClr>
              <a:buSzPts val="1100"/>
              <a:buFont typeface="Arial"/>
              <a:buNone/>
            </a:pPr>
            <a:r>
              <a:rPr lang="en-US" sz="2000">
                <a:solidFill>
                  <a:schemeClr val="dk1"/>
                </a:solidFill>
              </a:rPr>
              <a:t>·</a:t>
            </a:r>
            <a:r>
              <a:rPr lang="en-US" sz="2000">
                <a:solidFill>
                  <a:schemeClr val="dk1"/>
                </a:solidFill>
                <a:latin typeface="Times New Roman"/>
                <a:ea typeface="Times New Roman"/>
                <a:cs typeface="Times New Roman"/>
                <a:sym typeface="Times New Roman"/>
              </a:rPr>
              <a:t>       Wash with PBS</a:t>
            </a:r>
            <a:endParaRPr sz="20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5.     Seeding 600k RBCs per mL Dilution on Microwell Structure:</a:t>
            </a:r>
            <a:endParaRPr sz="2000">
              <a:solidFill>
                <a:schemeClr val="dk1"/>
              </a:solidFill>
              <a:latin typeface="Times New Roman"/>
              <a:ea typeface="Times New Roman"/>
              <a:cs typeface="Times New Roman"/>
              <a:sym typeface="Times New Roman"/>
            </a:endParaRPr>
          </a:p>
          <a:p>
            <a:pPr indent="-22860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a.     Once PDMS microwell structures (from Steps 7a&amp;b) have dried, place microwell structures into fresh petri dishes</a:t>
            </a:r>
            <a:endParaRPr sz="2000">
              <a:solidFill>
                <a:schemeClr val="dk1"/>
              </a:solidFill>
              <a:latin typeface="Times New Roman"/>
              <a:ea typeface="Times New Roman"/>
              <a:cs typeface="Times New Roman"/>
              <a:sym typeface="Times New Roman"/>
            </a:endParaRPr>
          </a:p>
          <a:p>
            <a:pPr indent="-22860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b.     Add 600k RBCs/mL dilutions (from Step 2c) to each petri dish</a:t>
            </a:r>
            <a:endParaRPr sz="2000">
              <a:solidFill>
                <a:schemeClr val="dk1"/>
              </a:solidFill>
              <a:latin typeface="Times New Roman"/>
              <a:ea typeface="Times New Roman"/>
              <a:cs typeface="Times New Roman"/>
              <a:sym typeface="Times New Roman"/>
            </a:endParaRPr>
          </a:p>
          <a:p>
            <a:pPr indent="-22860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c.      Incubate at room temperature for 30 minutes</a:t>
            </a:r>
            <a:endParaRPr sz="2000">
              <a:solidFill>
                <a:schemeClr val="dk1"/>
              </a:solidFill>
              <a:latin typeface="Times New Roman"/>
              <a:ea typeface="Times New Roman"/>
              <a:cs typeface="Times New Roman"/>
              <a:sym typeface="Times New Roman"/>
            </a:endParaRPr>
          </a:p>
          <a:p>
            <a:pPr indent="0" lvl="0" marL="0" rtl="0" algn="just">
              <a:lnSpc>
                <a:spcPct val="115000"/>
              </a:lnSpc>
              <a:spcBef>
                <a:spcPts val="120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228600" lvl="0" marL="228600" rtl="0" algn="just">
              <a:lnSpc>
                <a:spcPct val="115000"/>
              </a:lnSpc>
              <a:spcBef>
                <a:spcPts val="0"/>
              </a:spcBef>
              <a:spcAft>
                <a:spcPts val="0"/>
              </a:spcAft>
              <a:buClr>
                <a:schemeClr val="dk1"/>
              </a:buClr>
              <a:buSzPts val="1100"/>
              <a:buFont typeface="Arial"/>
              <a:buNone/>
            </a:pPr>
            <a:r>
              <a:rPr lang="en-US" sz="2000">
                <a:solidFill>
                  <a:schemeClr val="dk1"/>
                </a:solidFill>
                <a:latin typeface="Times New Roman"/>
                <a:ea typeface="Times New Roman"/>
                <a:cs typeface="Times New Roman"/>
                <a:sym typeface="Times New Roman"/>
              </a:rPr>
              <a:t>6. 	View RBCs on PDMS Microwell Structures on Lab Microscope</a:t>
            </a:r>
            <a:endParaRPr sz="20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0"/>
          <p:cNvSpPr/>
          <p:nvPr/>
        </p:nvSpPr>
        <p:spPr>
          <a:xfrm>
            <a:off x="551125" y="1441025"/>
            <a:ext cx="5715000" cy="39810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37" name="Google Shape;337;p20"/>
          <p:cNvSpPr txBox="1"/>
          <p:nvPr/>
        </p:nvSpPr>
        <p:spPr>
          <a:xfrm>
            <a:off x="1466535" y="366217"/>
            <a:ext cx="9691800" cy="735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2"/>
                </a:solidFill>
                <a:latin typeface="Times New Roman"/>
                <a:ea typeface="Times New Roman"/>
                <a:cs typeface="Times New Roman"/>
                <a:sym typeface="Times New Roman"/>
              </a:rPr>
              <a:t>Microwell imaging </a:t>
            </a:r>
            <a:endParaRPr b="1" i="0" sz="3600" u="none" cap="none" strike="noStrike">
              <a:solidFill>
                <a:schemeClr val="dk2"/>
              </a:solidFill>
              <a:latin typeface="Times New Roman"/>
              <a:ea typeface="Times New Roman"/>
              <a:cs typeface="Times New Roman"/>
              <a:sym typeface="Times New Roman"/>
            </a:endParaRPr>
          </a:p>
        </p:txBody>
      </p:sp>
      <p:sp>
        <p:nvSpPr>
          <p:cNvPr id="338" name="Google Shape;338;p20"/>
          <p:cNvSpPr txBox="1"/>
          <p:nvPr/>
        </p:nvSpPr>
        <p:spPr>
          <a:xfrm>
            <a:off x="546475" y="1947725"/>
            <a:ext cx="5142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coating microwell structure with</a:t>
            </a:r>
            <a:r>
              <a:rPr b="1" lang="en-US" sz="2000">
                <a:solidFill>
                  <a:schemeClr val="accent2"/>
                </a:solidFill>
                <a:latin typeface="Times New Roman"/>
                <a:ea typeface="Times New Roman"/>
                <a:cs typeface="Times New Roman"/>
                <a:sym typeface="Times New Roman"/>
              </a:rPr>
              <a:t> Gelatin</a:t>
            </a:r>
            <a:endParaRPr sz="2000">
              <a:solidFill>
                <a:schemeClr val="dk1"/>
              </a:solidFill>
              <a:latin typeface="Times New Roman"/>
              <a:ea typeface="Times New Roman"/>
              <a:cs typeface="Times New Roman"/>
              <a:sym typeface="Times New Roman"/>
            </a:endParaRPr>
          </a:p>
        </p:txBody>
      </p:sp>
      <p:sp>
        <p:nvSpPr>
          <p:cNvPr id="339" name="Google Shape;339;p20"/>
          <p:cNvSpPr txBox="1"/>
          <p:nvPr/>
        </p:nvSpPr>
        <p:spPr>
          <a:xfrm>
            <a:off x="703875" y="1438825"/>
            <a:ext cx="5949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microwell is coated for better imaging </a:t>
            </a:r>
            <a:r>
              <a:rPr b="1" i="0" lang="en-US" sz="2000" u="none" cap="none" strike="noStrike">
                <a:solidFill>
                  <a:schemeClr val="dk1"/>
                </a:solidFill>
                <a:latin typeface="Times New Roman"/>
                <a:ea typeface="Times New Roman"/>
                <a:cs typeface="Times New Roman"/>
                <a:sym typeface="Times New Roman"/>
              </a:rPr>
              <a:t>RBCs </a:t>
            </a:r>
            <a:r>
              <a:rPr b="1" lang="en-US" sz="2000">
                <a:solidFill>
                  <a:schemeClr val="dk1"/>
                </a:solidFill>
                <a:latin typeface="Times New Roman"/>
                <a:ea typeface="Times New Roman"/>
                <a:cs typeface="Times New Roman"/>
                <a:sym typeface="Times New Roman"/>
              </a:rPr>
              <a:t> </a:t>
            </a:r>
            <a:endParaRPr/>
          </a:p>
        </p:txBody>
      </p:sp>
      <p:sp>
        <p:nvSpPr>
          <p:cNvPr id="340" name="Google Shape;340;p20"/>
          <p:cNvSpPr txBox="1"/>
          <p:nvPr/>
        </p:nvSpPr>
        <p:spPr>
          <a:xfrm>
            <a:off x="6344300" y="1947725"/>
            <a:ext cx="4925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Times New Roman"/>
                <a:ea typeface="Times New Roman"/>
                <a:cs typeface="Times New Roman"/>
                <a:sym typeface="Times New Roman"/>
              </a:rPr>
              <a:t>coating microwell structure with </a:t>
            </a:r>
            <a:r>
              <a:rPr b="1" lang="en-US" sz="2000">
                <a:solidFill>
                  <a:srgbClr val="FF9900"/>
                </a:solidFill>
                <a:latin typeface="Times New Roman"/>
                <a:ea typeface="Times New Roman"/>
                <a:cs typeface="Times New Roman"/>
                <a:sym typeface="Times New Roman"/>
              </a:rPr>
              <a:t>C</a:t>
            </a:r>
            <a:r>
              <a:rPr b="1" lang="en-US" sz="2000">
                <a:solidFill>
                  <a:srgbClr val="FF9900"/>
                </a:solidFill>
                <a:latin typeface="Times New Roman"/>
                <a:ea typeface="Times New Roman"/>
                <a:cs typeface="Times New Roman"/>
                <a:sym typeface="Times New Roman"/>
              </a:rPr>
              <a:t>ollagen</a:t>
            </a:r>
            <a:endParaRPr sz="2000">
              <a:solidFill>
                <a:schemeClr val="dk1"/>
              </a:solidFill>
              <a:latin typeface="Times New Roman"/>
              <a:ea typeface="Times New Roman"/>
              <a:cs typeface="Times New Roman"/>
              <a:sym typeface="Times New Roman"/>
            </a:endParaRPr>
          </a:p>
        </p:txBody>
      </p:sp>
      <p:pic>
        <p:nvPicPr>
          <p:cNvPr id="341" name="Google Shape;341;p20" title="774363863.525700.mp4">
            <a:hlinkClick r:id="rId3"/>
          </p:cNvPr>
          <p:cNvPicPr preferRelativeResize="0"/>
          <p:nvPr/>
        </p:nvPicPr>
        <p:blipFill>
          <a:blip r:embed="rId4">
            <a:alphaModFix/>
          </a:blip>
          <a:stretch>
            <a:fillRect/>
          </a:stretch>
        </p:blipFill>
        <p:spPr>
          <a:xfrm>
            <a:off x="152400" y="2500325"/>
            <a:ext cx="6113725" cy="3438968"/>
          </a:xfrm>
          <a:prstGeom prst="rect">
            <a:avLst/>
          </a:prstGeom>
          <a:noFill/>
          <a:ln>
            <a:noFill/>
          </a:ln>
        </p:spPr>
      </p:pic>
      <p:pic>
        <p:nvPicPr>
          <p:cNvPr id="342" name="Google Shape;342;p20" title="774363862.987100.mp4">
            <a:hlinkClick r:id="rId5"/>
          </p:cNvPr>
          <p:cNvPicPr preferRelativeResize="0"/>
          <p:nvPr/>
        </p:nvPicPr>
        <p:blipFill>
          <a:blip r:embed="rId6">
            <a:alphaModFix/>
          </a:blip>
          <a:stretch>
            <a:fillRect/>
          </a:stretch>
        </p:blipFill>
        <p:spPr>
          <a:xfrm>
            <a:off x="5925867" y="2500325"/>
            <a:ext cx="6113734" cy="3438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txBox="1"/>
          <p:nvPr/>
        </p:nvSpPr>
        <p:spPr>
          <a:xfrm>
            <a:off x="142372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Experimental Method</a:t>
            </a:r>
            <a:endParaRPr b="1" i="0" sz="4000" u="none" cap="none" strike="noStrike">
              <a:solidFill>
                <a:schemeClr val="dk2"/>
              </a:solidFill>
              <a:latin typeface="Times New Roman"/>
              <a:ea typeface="Times New Roman"/>
              <a:cs typeface="Times New Roman"/>
              <a:sym typeface="Times New Roman"/>
            </a:endParaRPr>
          </a:p>
        </p:txBody>
      </p:sp>
      <p:sp>
        <p:nvSpPr>
          <p:cNvPr id="349" name="Google Shape;349;p21"/>
          <p:cNvSpPr txBox="1"/>
          <p:nvPr/>
        </p:nvSpPr>
        <p:spPr>
          <a:xfrm>
            <a:off x="9907239" y="1950844"/>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Wafer</a:t>
            </a:r>
            <a:endParaRPr b="0" i="0" sz="1400" u="none" cap="none" strike="noStrike">
              <a:solidFill>
                <a:srgbClr val="000000"/>
              </a:solidFill>
              <a:latin typeface="Arial"/>
              <a:ea typeface="Arial"/>
              <a:cs typeface="Arial"/>
              <a:sym typeface="Arial"/>
            </a:endParaRPr>
          </a:p>
        </p:txBody>
      </p:sp>
      <p:grpSp>
        <p:nvGrpSpPr>
          <p:cNvPr id="350" name="Google Shape;350;p21"/>
          <p:cNvGrpSpPr/>
          <p:nvPr/>
        </p:nvGrpSpPr>
        <p:grpSpPr>
          <a:xfrm>
            <a:off x="431098" y="1605379"/>
            <a:ext cx="992624" cy="774700"/>
            <a:chOff x="431098" y="1605379"/>
            <a:chExt cx="992624" cy="774700"/>
          </a:xfrm>
        </p:grpSpPr>
        <p:sp>
          <p:nvSpPr>
            <p:cNvPr id="351" name="Google Shape;351;p21"/>
            <p:cNvSpPr/>
            <p:nvPr/>
          </p:nvSpPr>
          <p:spPr>
            <a:xfrm rot="5400000">
              <a:off x="540060" y="1496417"/>
              <a:ext cx="774700" cy="992624"/>
            </a:xfrm>
            <a:prstGeom prst="homePlate">
              <a:avLst>
                <a:gd fmla="val 50000" name="adj"/>
              </a:avLst>
            </a:prstGeom>
            <a:solidFill>
              <a:srgbClr val="CCEEDF"/>
            </a:solidFill>
            <a:ln cap="flat" cmpd="sng" w="12700">
              <a:solidFill>
                <a:srgbClr val="00664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52" name="Google Shape;352;p21"/>
            <p:cNvSpPr txBox="1"/>
            <p:nvPr/>
          </p:nvSpPr>
          <p:spPr>
            <a:xfrm>
              <a:off x="618678" y="1618562"/>
              <a:ext cx="578538" cy="523220"/>
            </a:xfrm>
            <a:prstGeom prst="rect">
              <a:avLst/>
            </a:prstGeom>
            <a:solidFill>
              <a:srgbClr val="CCEED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grpSp>
      <p:sp>
        <p:nvSpPr>
          <p:cNvPr id="353" name="Google Shape;353;p21"/>
          <p:cNvSpPr txBox="1"/>
          <p:nvPr/>
        </p:nvSpPr>
        <p:spPr>
          <a:xfrm>
            <a:off x="1630765" y="1605379"/>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Make SU8 mold using Photolithography</a:t>
            </a:r>
            <a:endParaRPr b="0" i="0" sz="1400" u="none" cap="none" strike="noStrike">
              <a:solidFill>
                <a:srgbClr val="000000"/>
              </a:solidFill>
              <a:latin typeface="Arial"/>
              <a:ea typeface="Arial"/>
              <a:cs typeface="Arial"/>
              <a:sym typeface="Arial"/>
            </a:endParaRPr>
          </a:p>
        </p:txBody>
      </p:sp>
      <p:grpSp>
        <p:nvGrpSpPr>
          <p:cNvPr id="354" name="Google Shape;354;p21"/>
          <p:cNvGrpSpPr/>
          <p:nvPr/>
        </p:nvGrpSpPr>
        <p:grpSpPr>
          <a:xfrm>
            <a:off x="431098" y="2686129"/>
            <a:ext cx="992624" cy="774700"/>
            <a:chOff x="431098" y="1605379"/>
            <a:chExt cx="992624" cy="774700"/>
          </a:xfrm>
        </p:grpSpPr>
        <p:sp>
          <p:nvSpPr>
            <p:cNvPr id="355" name="Google Shape;355;p21"/>
            <p:cNvSpPr/>
            <p:nvPr/>
          </p:nvSpPr>
          <p:spPr>
            <a:xfrm rot="5400000">
              <a:off x="540060" y="1496417"/>
              <a:ext cx="774700" cy="992624"/>
            </a:xfrm>
            <a:prstGeom prst="homePlate">
              <a:avLst>
                <a:gd fmla="val 50000" name="adj"/>
              </a:avLst>
            </a:prstGeom>
            <a:solidFill>
              <a:srgbClr val="CCEEDF"/>
            </a:solidFill>
            <a:ln cap="flat" cmpd="sng" w="12700">
              <a:solidFill>
                <a:srgbClr val="00664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56" name="Google Shape;356;p21"/>
            <p:cNvSpPr txBox="1"/>
            <p:nvPr/>
          </p:nvSpPr>
          <p:spPr>
            <a:xfrm>
              <a:off x="618678" y="1618562"/>
              <a:ext cx="578538" cy="523220"/>
            </a:xfrm>
            <a:prstGeom prst="rect">
              <a:avLst/>
            </a:prstGeom>
            <a:solidFill>
              <a:srgbClr val="CCEED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grpSp>
      <p:sp>
        <p:nvSpPr>
          <p:cNvPr id="357" name="Google Shape;357;p21"/>
          <p:cNvSpPr txBox="1"/>
          <p:nvPr/>
        </p:nvSpPr>
        <p:spPr>
          <a:xfrm>
            <a:off x="1630765" y="2686129"/>
            <a:ext cx="67893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Fabricate PDMS microfluidics using mold</a:t>
            </a:r>
            <a:endParaRPr b="0" i="0" sz="1400" u="none" cap="none" strike="noStrike">
              <a:solidFill>
                <a:srgbClr val="000000"/>
              </a:solidFill>
              <a:latin typeface="Arial"/>
              <a:ea typeface="Arial"/>
              <a:cs typeface="Arial"/>
              <a:sym typeface="Arial"/>
            </a:endParaRPr>
          </a:p>
        </p:txBody>
      </p:sp>
      <p:grpSp>
        <p:nvGrpSpPr>
          <p:cNvPr id="358" name="Google Shape;358;p21"/>
          <p:cNvGrpSpPr/>
          <p:nvPr/>
        </p:nvGrpSpPr>
        <p:grpSpPr>
          <a:xfrm>
            <a:off x="431098" y="3745956"/>
            <a:ext cx="992624" cy="774700"/>
            <a:chOff x="431098" y="1605379"/>
            <a:chExt cx="992624" cy="774700"/>
          </a:xfrm>
        </p:grpSpPr>
        <p:sp>
          <p:nvSpPr>
            <p:cNvPr id="359" name="Google Shape;359;p21"/>
            <p:cNvSpPr/>
            <p:nvPr/>
          </p:nvSpPr>
          <p:spPr>
            <a:xfrm rot="5400000">
              <a:off x="540060" y="1496417"/>
              <a:ext cx="774700" cy="992624"/>
            </a:xfrm>
            <a:prstGeom prst="homePlate">
              <a:avLst>
                <a:gd fmla="val 50000" name="adj"/>
              </a:avLst>
            </a:prstGeom>
            <a:solidFill>
              <a:srgbClr val="CCEEDF"/>
            </a:solidFill>
            <a:ln cap="flat" cmpd="sng" w="12700">
              <a:solidFill>
                <a:srgbClr val="00664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60" name="Google Shape;360;p21"/>
            <p:cNvSpPr txBox="1"/>
            <p:nvPr/>
          </p:nvSpPr>
          <p:spPr>
            <a:xfrm>
              <a:off x="618678" y="1618562"/>
              <a:ext cx="578538" cy="523220"/>
            </a:xfrm>
            <a:prstGeom prst="rect">
              <a:avLst/>
            </a:prstGeom>
            <a:solidFill>
              <a:srgbClr val="CCEED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grpSp>
      <p:sp>
        <p:nvSpPr>
          <p:cNvPr id="361" name="Google Shape;361;p21"/>
          <p:cNvSpPr txBox="1"/>
          <p:nvPr/>
        </p:nvSpPr>
        <p:spPr>
          <a:xfrm>
            <a:off x="1630765" y="4788477"/>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Induce Cell from Inlet</a:t>
            </a:r>
            <a:endParaRPr b="0" i="0" sz="1400" u="none" cap="none" strike="noStrike">
              <a:solidFill>
                <a:srgbClr val="000000"/>
              </a:solidFill>
              <a:latin typeface="Arial"/>
              <a:ea typeface="Arial"/>
              <a:cs typeface="Arial"/>
              <a:sym typeface="Arial"/>
            </a:endParaRPr>
          </a:p>
        </p:txBody>
      </p:sp>
      <p:grpSp>
        <p:nvGrpSpPr>
          <p:cNvPr id="362" name="Google Shape;362;p21"/>
          <p:cNvGrpSpPr/>
          <p:nvPr/>
        </p:nvGrpSpPr>
        <p:grpSpPr>
          <a:xfrm>
            <a:off x="431098" y="4826706"/>
            <a:ext cx="992624" cy="774700"/>
            <a:chOff x="431098" y="1605379"/>
            <a:chExt cx="992624" cy="774700"/>
          </a:xfrm>
        </p:grpSpPr>
        <p:sp>
          <p:nvSpPr>
            <p:cNvPr id="363" name="Google Shape;363;p21"/>
            <p:cNvSpPr/>
            <p:nvPr/>
          </p:nvSpPr>
          <p:spPr>
            <a:xfrm rot="5400000">
              <a:off x="540060" y="1496417"/>
              <a:ext cx="774700" cy="992624"/>
            </a:xfrm>
            <a:prstGeom prst="homePlate">
              <a:avLst>
                <a:gd fmla="val 50000" name="adj"/>
              </a:avLst>
            </a:prstGeom>
            <a:solidFill>
              <a:srgbClr val="CCEEDF"/>
            </a:solidFill>
            <a:ln cap="flat" cmpd="sng" w="12700">
              <a:solidFill>
                <a:srgbClr val="00664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64" name="Google Shape;364;p21"/>
            <p:cNvSpPr txBox="1"/>
            <p:nvPr/>
          </p:nvSpPr>
          <p:spPr>
            <a:xfrm>
              <a:off x="618678" y="1618562"/>
              <a:ext cx="578538" cy="523220"/>
            </a:xfrm>
            <a:prstGeom prst="rect">
              <a:avLst/>
            </a:prstGeom>
            <a:solidFill>
              <a:srgbClr val="CCEED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Times New Roman"/>
                  <a:ea typeface="Times New Roman"/>
                  <a:cs typeface="Times New Roman"/>
                  <a:sym typeface="Times New Roman"/>
                </a:rPr>
                <a:t>4</a:t>
              </a:r>
              <a:endParaRPr b="0" i="0" sz="1400" u="none" cap="none" strike="noStrike">
                <a:solidFill>
                  <a:srgbClr val="000000"/>
                </a:solidFill>
                <a:latin typeface="Arial"/>
                <a:ea typeface="Arial"/>
                <a:cs typeface="Arial"/>
                <a:sym typeface="Arial"/>
              </a:endParaRPr>
            </a:p>
          </p:txBody>
        </p:sp>
      </p:grpSp>
      <p:sp>
        <p:nvSpPr>
          <p:cNvPr id="365" name="Google Shape;365;p21"/>
          <p:cNvSpPr txBox="1"/>
          <p:nvPr/>
        </p:nvSpPr>
        <p:spPr>
          <a:xfrm>
            <a:off x="1630765" y="5241968"/>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Acquire Microscopy Images</a:t>
            </a:r>
            <a:endParaRPr b="0" i="0" sz="1400" u="none" cap="none" strike="noStrike">
              <a:solidFill>
                <a:srgbClr val="000000"/>
              </a:solidFill>
              <a:latin typeface="Arial"/>
              <a:ea typeface="Arial"/>
              <a:cs typeface="Arial"/>
              <a:sym typeface="Arial"/>
            </a:endParaRPr>
          </a:p>
        </p:txBody>
      </p:sp>
      <p:sp>
        <p:nvSpPr>
          <p:cNvPr id="366" name="Google Shape;366;p21"/>
          <p:cNvSpPr txBox="1"/>
          <p:nvPr/>
        </p:nvSpPr>
        <p:spPr>
          <a:xfrm>
            <a:off x="1630765" y="3756489"/>
            <a:ext cx="72084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Plasma Bonding Between PDMS and Substrate</a:t>
            </a:r>
            <a:endParaRPr b="0" i="0" sz="1400" u="none" cap="none" strike="noStrike">
              <a:solidFill>
                <a:srgbClr val="000000"/>
              </a:solidFill>
              <a:latin typeface="Arial"/>
              <a:ea typeface="Arial"/>
              <a:cs typeface="Arial"/>
              <a:sym typeface="Arial"/>
            </a:endParaRPr>
          </a:p>
        </p:txBody>
      </p:sp>
      <p:grpSp>
        <p:nvGrpSpPr>
          <p:cNvPr id="367" name="Google Shape;367;p21"/>
          <p:cNvGrpSpPr/>
          <p:nvPr/>
        </p:nvGrpSpPr>
        <p:grpSpPr>
          <a:xfrm>
            <a:off x="8966714" y="1741067"/>
            <a:ext cx="2500132" cy="268837"/>
            <a:chOff x="8966714" y="1741067"/>
            <a:chExt cx="2500132" cy="268837"/>
          </a:xfrm>
        </p:grpSpPr>
        <p:sp>
          <p:nvSpPr>
            <p:cNvPr id="368" name="Google Shape;368;p21"/>
            <p:cNvSpPr/>
            <p:nvPr/>
          </p:nvSpPr>
          <p:spPr>
            <a:xfrm>
              <a:off x="8966714" y="1880172"/>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69" name="Google Shape;369;p21"/>
            <p:cNvSpPr/>
            <p:nvPr/>
          </p:nvSpPr>
          <p:spPr>
            <a:xfrm>
              <a:off x="11197590" y="1745566"/>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0" name="Google Shape;370;p21"/>
            <p:cNvSpPr/>
            <p:nvPr/>
          </p:nvSpPr>
          <p:spPr>
            <a:xfrm>
              <a:off x="8966714" y="1745566"/>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1" name="Google Shape;371;p21"/>
            <p:cNvSpPr/>
            <p:nvPr/>
          </p:nvSpPr>
          <p:spPr>
            <a:xfrm>
              <a:off x="9681089" y="1741067"/>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2" name="Google Shape;372;p21"/>
            <p:cNvSpPr/>
            <p:nvPr/>
          </p:nvSpPr>
          <p:spPr>
            <a:xfrm>
              <a:off x="10456484" y="1742869"/>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nvGrpSpPr>
          <p:cNvPr id="373" name="Google Shape;373;p21"/>
          <p:cNvGrpSpPr/>
          <p:nvPr/>
        </p:nvGrpSpPr>
        <p:grpSpPr>
          <a:xfrm>
            <a:off x="8966714" y="2716309"/>
            <a:ext cx="2500132" cy="698269"/>
            <a:chOff x="8966714" y="2380079"/>
            <a:chExt cx="2500132" cy="698269"/>
          </a:xfrm>
        </p:grpSpPr>
        <p:sp>
          <p:nvSpPr>
            <p:cNvPr id="374" name="Google Shape;374;p21"/>
            <p:cNvSpPr/>
            <p:nvPr/>
          </p:nvSpPr>
          <p:spPr>
            <a:xfrm>
              <a:off x="8966714" y="2380079"/>
              <a:ext cx="2500132" cy="672552"/>
            </a:xfrm>
            <a:prstGeom prst="rect">
              <a:avLst/>
            </a:prstGeom>
            <a:solidFill>
              <a:srgbClr val="C2FFF0">
                <a:alpha val="60000"/>
              </a:srgbClr>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nvGrpSpPr>
            <p:cNvPr id="375" name="Google Shape;375;p21"/>
            <p:cNvGrpSpPr/>
            <p:nvPr/>
          </p:nvGrpSpPr>
          <p:grpSpPr>
            <a:xfrm>
              <a:off x="8966714" y="2809511"/>
              <a:ext cx="2500132" cy="268837"/>
              <a:chOff x="8966714" y="1741067"/>
              <a:chExt cx="2500132" cy="268837"/>
            </a:xfrm>
          </p:grpSpPr>
          <p:sp>
            <p:nvSpPr>
              <p:cNvPr id="376" name="Google Shape;376;p21"/>
              <p:cNvSpPr/>
              <p:nvPr/>
            </p:nvSpPr>
            <p:spPr>
              <a:xfrm>
                <a:off x="8966714" y="1880172"/>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7" name="Google Shape;377;p21"/>
              <p:cNvSpPr/>
              <p:nvPr/>
            </p:nvSpPr>
            <p:spPr>
              <a:xfrm>
                <a:off x="11197590" y="1745566"/>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8" name="Google Shape;378;p21"/>
              <p:cNvSpPr/>
              <p:nvPr/>
            </p:nvSpPr>
            <p:spPr>
              <a:xfrm>
                <a:off x="8966714" y="1745566"/>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79" name="Google Shape;379;p21"/>
              <p:cNvSpPr/>
              <p:nvPr/>
            </p:nvSpPr>
            <p:spPr>
              <a:xfrm>
                <a:off x="9681089" y="1741067"/>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80" name="Google Shape;380;p21"/>
              <p:cNvSpPr/>
              <p:nvPr/>
            </p:nvSpPr>
            <p:spPr>
              <a:xfrm>
                <a:off x="10456484" y="1742869"/>
                <a:ext cx="269256" cy="129732"/>
              </a:xfrm>
              <a:prstGeom prst="rect">
                <a:avLst/>
              </a:prstGeom>
              <a:solidFill>
                <a:srgbClr val="A5A5A5"/>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grpSp>
        <p:nvGrpSpPr>
          <p:cNvPr id="381" name="Google Shape;381;p21"/>
          <p:cNvGrpSpPr/>
          <p:nvPr/>
        </p:nvGrpSpPr>
        <p:grpSpPr>
          <a:xfrm>
            <a:off x="8966714" y="4047463"/>
            <a:ext cx="2500132" cy="848276"/>
            <a:chOff x="8966714" y="3448452"/>
            <a:chExt cx="2500132" cy="848276"/>
          </a:xfrm>
        </p:grpSpPr>
        <p:sp>
          <p:nvSpPr>
            <p:cNvPr id="382" name="Google Shape;382;p21"/>
            <p:cNvSpPr/>
            <p:nvPr/>
          </p:nvSpPr>
          <p:spPr>
            <a:xfrm>
              <a:off x="8966714" y="3448452"/>
              <a:ext cx="2500132" cy="559164"/>
            </a:xfrm>
            <a:custGeom>
              <a:rect b="b" l="l" r="r" t="t"/>
              <a:pathLst>
                <a:path extrusionOk="0" h="559164" w="2500132">
                  <a:moveTo>
                    <a:pt x="0" y="0"/>
                  </a:moveTo>
                  <a:lnTo>
                    <a:pt x="2500132" y="0"/>
                  </a:lnTo>
                  <a:lnTo>
                    <a:pt x="2500132" y="429432"/>
                  </a:lnTo>
                  <a:lnTo>
                    <a:pt x="2230876" y="429432"/>
                  </a:lnTo>
                  <a:lnTo>
                    <a:pt x="2230876" y="559164"/>
                  </a:lnTo>
                  <a:lnTo>
                    <a:pt x="1746908" y="559164"/>
                  </a:lnTo>
                  <a:lnTo>
                    <a:pt x="1746908" y="429432"/>
                  </a:lnTo>
                  <a:lnTo>
                    <a:pt x="1477652" y="429432"/>
                  </a:lnTo>
                  <a:lnTo>
                    <a:pt x="1477652" y="559164"/>
                  </a:lnTo>
                  <a:lnTo>
                    <a:pt x="983631" y="559164"/>
                  </a:lnTo>
                  <a:lnTo>
                    <a:pt x="983631" y="429432"/>
                  </a:lnTo>
                  <a:lnTo>
                    <a:pt x="714375" y="429432"/>
                  </a:lnTo>
                  <a:lnTo>
                    <a:pt x="714375" y="559164"/>
                  </a:lnTo>
                  <a:lnTo>
                    <a:pt x="269256" y="559164"/>
                  </a:lnTo>
                  <a:lnTo>
                    <a:pt x="269256" y="429432"/>
                  </a:lnTo>
                  <a:lnTo>
                    <a:pt x="0" y="429432"/>
                  </a:lnTo>
                  <a:close/>
                </a:path>
              </a:pathLst>
            </a:custGeom>
            <a:solidFill>
              <a:srgbClr val="DAFFF6"/>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83" name="Google Shape;383;p21"/>
            <p:cNvSpPr/>
            <p:nvPr/>
          </p:nvSpPr>
          <p:spPr>
            <a:xfrm>
              <a:off x="8966714" y="4166996"/>
              <a:ext cx="2500132" cy="129732"/>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nvGrpSpPr>
          <p:cNvPr id="384" name="Google Shape;384;p21"/>
          <p:cNvGrpSpPr/>
          <p:nvPr/>
        </p:nvGrpSpPr>
        <p:grpSpPr>
          <a:xfrm>
            <a:off x="8966714" y="5662167"/>
            <a:ext cx="2501289" cy="929268"/>
            <a:chOff x="8966714" y="5662167"/>
            <a:chExt cx="2501289" cy="929268"/>
          </a:xfrm>
        </p:grpSpPr>
        <p:sp>
          <p:nvSpPr>
            <p:cNvPr id="385" name="Google Shape;385;p21"/>
            <p:cNvSpPr/>
            <p:nvPr/>
          </p:nvSpPr>
          <p:spPr>
            <a:xfrm>
              <a:off x="8967871" y="5662167"/>
              <a:ext cx="2500132" cy="559164"/>
            </a:xfrm>
            <a:custGeom>
              <a:rect b="b" l="l" r="r" t="t"/>
              <a:pathLst>
                <a:path extrusionOk="0" h="559164" w="2500132">
                  <a:moveTo>
                    <a:pt x="0" y="0"/>
                  </a:moveTo>
                  <a:lnTo>
                    <a:pt x="2500132" y="0"/>
                  </a:lnTo>
                  <a:lnTo>
                    <a:pt x="2500132" y="429432"/>
                  </a:lnTo>
                  <a:lnTo>
                    <a:pt x="2230876" y="429432"/>
                  </a:lnTo>
                  <a:lnTo>
                    <a:pt x="2230876" y="559164"/>
                  </a:lnTo>
                  <a:lnTo>
                    <a:pt x="1746908" y="559164"/>
                  </a:lnTo>
                  <a:lnTo>
                    <a:pt x="1746908" y="429432"/>
                  </a:lnTo>
                  <a:lnTo>
                    <a:pt x="1477652" y="429432"/>
                  </a:lnTo>
                  <a:lnTo>
                    <a:pt x="1477652" y="559164"/>
                  </a:lnTo>
                  <a:lnTo>
                    <a:pt x="983631" y="559164"/>
                  </a:lnTo>
                  <a:lnTo>
                    <a:pt x="983631" y="429432"/>
                  </a:lnTo>
                  <a:lnTo>
                    <a:pt x="714375" y="429432"/>
                  </a:lnTo>
                  <a:lnTo>
                    <a:pt x="714375" y="559164"/>
                  </a:lnTo>
                  <a:lnTo>
                    <a:pt x="269256" y="559164"/>
                  </a:lnTo>
                  <a:lnTo>
                    <a:pt x="269256" y="429432"/>
                  </a:lnTo>
                  <a:lnTo>
                    <a:pt x="0" y="429432"/>
                  </a:lnTo>
                  <a:close/>
                </a:path>
              </a:pathLst>
            </a:custGeom>
            <a:solidFill>
              <a:srgbClr val="DAFFF6"/>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386" name="Google Shape;386;p21"/>
            <p:cNvSpPr/>
            <p:nvPr/>
          </p:nvSpPr>
          <p:spPr>
            <a:xfrm>
              <a:off x="8966714" y="6221804"/>
              <a:ext cx="2500132" cy="129732"/>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cxnSp>
          <p:nvCxnSpPr>
            <p:cNvPr id="387" name="Google Shape;387;p21"/>
            <p:cNvCxnSpPr/>
            <p:nvPr/>
          </p:nvCxnSpPr>
          <p:spPr>
            <a:xfrm flipH="1" rot="10800000">
              <a:off x="9429750" y="6163397"/>
              <a:ext cx="385967" cy="428038"/>
            </a:xfrm>
            <a:prstGeom prst="straightConnector1">
              <a:avLst/>
            </a:prstGeom>
            <a:solidFill>
              <a:schemeClr val="accent1"/>
            </a:solidFill>
            <a:ln cap="flat" cmpd="sng" w="12700">
              <a:solidFill>
                <a:schemeClr val="dk1"/>
              </a:solidFill>
              <a:prstDash val="solid"/>
              <a:round/>
              <a:headEnd len="sm" w="sm" type="none"/>
              <a:tailEnd len="med" w="med" type="triangle"/>
            </a:ln>
          </p:spPr>
        </p:cxnSp>
      </p:grpSp>
      <p:sp>
        <p:nvSpPr>
          <p:cNvPr id="388" name="Google Shape;388;p21"/>
          <p:cNvSpPr txBox="1"/>
          <p:nvPr/>
        </p:nvSpPr>
        <p:spPr>
          <a:xfrm>
            <a:off x="11481084" y="1559033"/>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SU8</a:t>
            </a:r>
            <a:endParaRPr b="0" i="0" sz="1400" u="none" cap="none" strike="noStrike">
              <a:solidFill>
                <a:srgbClr val="000000"/>
              </a:solidFill>
              <a:latin typeface="Arial"/>
              <a:ea typeface="Arial"/>
              <a:cs typeface="Arial"/>
              <a:sym typeface="Arial"/>
            </a:endParaRPr>
          </a:p>
        </p:txBody>
      </p:sp>
      <p:sp>
        <p:nvSpPr>
          <p:cNvPr id="389" name="Google Shape;389;p21"/>
          <p:cNvSpPr txBox="1"/>
          <p:nvPr/>
        </p:nvSpPr>
        <p:spPr>
          <a:xfrm>
            <a:off x="9719659" y="2673369"/>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PDMS</a:t>
            </a:r>
            <a:endParaRPr b="0" i="0" sz="1400" u="none" cap="none" strike="noStrike">
              <a:solidFill>
                <a:srgbClr val="000000"/>
              </a:solidFill>
              <a:latin typeface="Arial"/>
              <a:ea typeface="Arial"/>
              <a:cs typeface="Arial"/>
              <a:sym typeface="Arial"/>
            </a:endParaRPr>
          </a:p>
        </p:txBody>
      </p:sp>
      <p:sp>
        <p:nvSpPr>
          <p:cNvPr id="390" name="Google Shape;390;p21"/>
          <p:cNvSpPr txBox="1"/>
          <p:nvPr/>
        </p:nvSpPr>
        <p:spPr>
          <a:xfrm>
            <a:off x="9664280" y="4817610"/>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Substrate</a:t>
            </a:r>
            <a:endParaRPr b="0" i="0" sz="1400" u="none" cap="none" strike="noStrike">
              <a:solidFill>
                <a:srgbClr val="000000"/>
              </a:solidFill>
              <a:latin typeface="Arial"/>
              <a:ea typeface="Arial"/>
              <a:cs typeface="Arial"/>
              <a:sym typeface="Arial"/>
            </a:endParaRPr>
          </a:p>
        </p:txBody>
      </p:sp>
      <p:sp>
        <p:nvSpPr>
          <p:cNvPr id="391" name="Google Shape;391;p21"/>
          <p:cNvSpPr txBox="1"/>
          <p:nvPr/>
        </p:nvSpPr>
        <p:spPr>
          <a:xfrm>
            <a:off x="8363117" y="6391380"/>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Channel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22"/>
          <p:cNvPicPr preferRelativeResize="0"/>
          <p:nvPr/>
        </p:nvPicPr>
        <p:blipFill rotWithShape="1">
          <a:blip r:embed="rId3">
            <a:alphaModFix/>
          </a:blip>
          <a:srcRect b="0" l="0" r="0" t="0"/>
          <a:stretch/>
        </p:blipFill>
        <p:spPr>
          <a:xfrm>
            <a:off x="2627086" y="62635"/>
            <a:ext cx="8976971" cy="67327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5"/>
          <p:cNvSpPr/>
          <p:nvPr/>
        </p:nvSpPr>
        <p:spPr>
          <a:xfrm>
            <a:off x="3372986" y="2572576"/>
            <a:ext cx="2060657" cy="444744"/>
          </a:xfrm>
          <a:prstGeom prst="ellipse">
            <a:avLst/>
          </a:prstGeom>
          <a:solidFill>
            <a:srgbClr val="DCF3E9"/>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pic>
        <p:nvPicPr>
          <p:cNvPr id="65" name="Google Shape;65;p5"/>
          <p:cNvPicPr preferRelativeResize="0"/>
          <p:nvPr/>
        </p:nvPicPr>
        <p:blipFill rotWithShape="1">
          <a:blip r:embed="rId3">
            <a:alphaModFix/>
          </a:blip>
          <a:srcRect b="15297" l="0" r="0" t="0"/>
          <a:stretch/>
        </p:blipFill>
        <p:spPr>
          <a:xfrm>
            <a:off x="244933" y="1985937"/>
            <a:ext cx="2691725" cy="2687028"/>
          </a:xfrm>
          <a:prstGeom prst="rect">
            <a:avLst/>
          </a:prstGeom>
          <a:noFill/>
          <a:ln>
            <a:noFill/>
          </a:ln>
        </p:spPr>
      </p:pic>
      <p:sp>
        <p:nvSpPr>
          <p:cNvPr id="66" name="Google Shape;66;p5"/>
          <p:cNvSpPr/>
          <p:nvPr/>
        </p:nvSpPr>
        <p:spPr>
          <a:xfrm>
            <a:off x="6194384" y="1524223"/>
            <a:ext cx="5902093" cy="5270097"/>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67" name="Google Shape;67;p5"/>
          <p:cNvSpPr txBox="1"/>
          <p:nvPr>
            <p:ph type="ctrTitle"/>
          </p:nvPr>
        </p:nvSpPr>
        <p:spPr>
          <a:xfrm>
            <a:off x="141859" y="1337182"/>
            <a:ext cx="6336706" cy="73534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t>Previous Study in Dr. Kopechek’s Lab</a:t>
            </a:r>
            <a:endParaRPr sz="2800"/>
          </a:p>
        </p:txBody>
      </p:sp>
      <p:sp>
        <p:nvSpPr>
          <p:cNvPr id="68" name="Google Shape;68;p5"/>
          <p:cNvSpPr txBox="1"/>
          <p:nvPr/>
        </p:nvSpPr>
        <p:spPr>
          <a:xfrm>
            <a:off x="1469986" y="266218"/>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Introduction and Background Material</a:t>
            </a:r>
            <a:endParaRPr b="1" i="0" sz="4000" u="none" cap="none" strike="noStrike">
              <a:solidFill>
                <a:schemeClr val="dk2"/>
              </a:solidFill>
              <a:latin typeface="Times New Roman"/>
              <a:ea typeface="Times New Roman"/>
              <a:cs typeface="Times New Roman"/>
              <a:sym typeface="Times New Roman"/>
            </a:endParaRPr>
          </a:p>
        </p:txBody>
      </p:sp>
      <p:sp>
        <p:nvSpPr>
          <p:cNvPr id="69" name="Google Shape;69;p5"/>
          <p:cNvSpPr txBox="1"/>
          <p:nvPr/>
        </p:nvSpPr>
        <p:spPr>
          <a:xfrm>
            <a:off x="7323383" y="1678102"/>
            <a:ext cx="395421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664C"/>
                </a:solidFill>
                <a:latin typeface="Times New Roman"/>
                <a:ea typeface="Times New Roman"/>
                <a:cs typeface="Times New Roman"/>
                <a:sym typeface="Times New Roman"/>
              </a:rPr>
              <a:t>Red blood cells (RBCs) </a:t>
            </a:r>
            <a:endParaRPr b="1" i="0" sz="2400" u="none" cap="none" strike="noStrike">
              <a:solidFill>
                <a:srgbClr val="00664C"/>
              </a:solidFill>
              <a:latin typeface="Times New Roman"/>
              <a:ea typeface="Times New Roman"/>
              <a:cs typeface="Times New Roman"/>
              <a:sym typeface="Times New Roman"/>
            </a:endParaRPr>
          </a:p>
        </p:txBody>
      </p:sp>
      <p:sp>
        <p:nvSpPr>
          <p:cNvPr id="70" name="Google Shape;70;p5"/>
          <p:cNvSpPr txBox="1"/>
          <p:nvPr/>
        </p:nvSpPr>
        <p:spPr>
          <a:xfrm>
            <a:off x="510609" y="4652790"/>
            <a:ext cx="5585391"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Explore innovative approaches such as</a:t>
            </a:r>
            <a:r>
              <a:rPr b="1"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・Ultrasound-based methods to load preservative compounds into red blood cells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800000"/>
                </a:solidFill>
                <a:latin typeface="Times New Roman"/>
                <a:ea typeface="Times New Roman"/>
                <a:cs typeface="Times New Roman"/>
                <a:sym typeface="Times New Roman"/>
              </a:rPr>
              <a:t>　</a:t>
            </a:r>
            <a:r>
              <a:rPr b="1" i="0" lang="en-US" sz="2000" u="sng" cap="none" strike="noStrike">
                <a:solidFill>
                  <a:srgbClr val="800000"/>
                </a:solidFill>
                <a:latin typeface="Times New Roman"/>
                <a:ea typeface="Times New Roman"/>
                <a:cs typeface="Times New Roman"/>
                <a:sym typeface="Times New Roman"/>
              </a:rPr>
              <a:t>・Red blood cell analysis using microfluidics</a:t>
            </a:r>
            <a:r>
              <a:rPr b="1"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sp>
        <p:nvSpPr>
          <p:cNvPr descr="赤血球" id="71" name="Google Shape;71;p5"/>
          <p:cNvSpPr/>
          <p:nvPr/>
        </p:nvSpPr>
        <p:spPr>
          <a:xfrm>
            <a:off x="8673924" y="3429000"/>
            <a:ext cx="2487930" cy="24879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72" name="Google Shape;72;p5"/>
          <p:cNvSpPr txBox="1"/>
          <p:nvPr/>
        </p:nvSpPr>
        <p:spPr>
          <a:xfrm>
            <a:off x="7331566" y="6410148"/>
            <a:ext cx="442288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Times New Roman"/>
                <a:ea typeface="Times New Roman"/>
                <a:cs typeface="Times New Roman"/>
                <a:sym typeface="Times New Roman"/>
                <a:hlinkClick r:id="rId4"/>
              </a:rPr>
              <a:t>https://www.thoughtco.com/red-blood-cells-373487</a:t>
            </a:r>
            <a:endParaRPr b="0" i="0" sz="1400" u="none" cap="none" strike="noStrike">
              <a:solidFill>
                <a:schemeClr val="accent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Times New Roman"/>
              <a:ea typeface="Times New Roman"/>
              <a:cs typeface="Times New Roman"/>
              <a:sym typeface="Times New Roman"/>
            </a:endParaRPr>
          </a:p>
        </p:txBody>
      </p:sp>
      <p:pic>
        <p:nvPicPr>
          <p:cNvPr descr="行, 表示, 販売, いっぱい が含まれている画像&#10;&#10;AI 生成コンテンツは誤りを含む可能性があります。" id="73" name="Google Shape;73;p5"/>
          <p:cNvPicPr preferRelativeResize="0"/>
          <p:nvPr/>
        </p:nvPicPr>
        <p:blipFill rotWithShape="1">
          <a:blip r:embed="rId5">
            <a:alphaModFix/>
          </a:blip>
          <a:srcRect b="0" l="0" r="0" t="0"/>
          <a:stretch/>
        </p:blipFill>
        <p:spPr>
          <a:xfrm>
            <a:off x="6854713" y="3488258"/>
            <a:ext cx="4422887" cy="2954488"/>
          </a:xfrm>
          <a:prstGeom prst="rect">
            <a:avLst/>
          </a:prstGeom>
          <a:noFill/>
          <a:ln>
            <a:noFill/>
          </a:ln>
        </p:spPr>
      </p:pic>
      <p:sp>
        <p:nvSpPr>
          <p:cNvPr id="74" name="Google Shape;74;p5"/>
          <p:cNvSpPr txBox="1"/>
          <p:nvPr/>
        </p:nvSpPr>
        <p:spPr>
          <a:xfrm>
            <a:off x="6243842" y="2169414"/>
            <a:ext cx="589808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・Transport oxygen throughout the body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・Flexible disk shape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・Deform and pass through narrow capillaries</a:t>
            </a:r>
            <a:endParaRPr b="0" i="0" sz="1400" u="none" cap="none" strike="noStrike">
              <a:solidFill>
                <a:srgbClr val="000000"/>
              </a:solidFill>
              <a:latin typeface="Arial"/>
              <a:ea typeface="Arial"/>
              <a:cs typeface="Arial"/>
              <a:sym typeface="Arial"/>
            </a:endParaRPr>
          </a:p>
        </p:txBody>
      </p:sp>
      <p:sp>
        <p:nvSpPr>
          <p:cNvPr id="75" name="Google Shape;75;p5"/>
          <p:cNvSpPr txBox="1"/>
          <p:nvPr/>
        </p:nvSpPr>
        <p:spPr>
          <a:xfrm>
            <a:off x="-5067016" y="1382286"/>
            <a:ext cx="4753249"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focus on biomedical ultrasound and microfluidics for therapeutic and diagnostic applications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The team explores innovative approaches such as</a:t>
            </a:r>
            <a:r>
              <a:rPr b="1" i="0" lang="en-US" sz="2000" u="none" cap="none" strike="noStrike">
                <a:solidFill>
                  <a:schemeClr val="dk1"/>
                </a:solidFill>
                <a:latin typeface="Times New Roman"/>
                <a:ea typeface="Times New Roman"/>
                <a:cs typeface="Times New Roman"/>
                <a:sym typeface="Times New Roman"/>
              </a:rPr>
              <a:t> ultrasound-mediated drug delivery, </a:t>
            </a:r>
            <a:r>
              <a:rPr b="1" i="0" lang="en-US" sz="2000" u="sng" cap="none" strike="noStrike">
                <a:solidFill>
                  <a:srgbClr val="800000"/>
                </a:solidFill>
                <a:latin typeface="Times New Roman"/>
                <a:ea typeface="Times New Roman"/>
                <a:cs typeface="Times New Roman"/>
                <a:sym typeface="Times New Roman"/>
              </a:rPr>
              <a:t>red blood cell analysis using microfluidic devices</a:t>
            </a:r>
            <a:r>
              <a:rPr b="1" i="0" lang="en-US" sz="2000" u="none" cap="none" strike="noStrike">
                <a:solidFill>
                  <a:schemeClr val="dk1"/>
                </a:solidFill>
                <a:latin typeface="Times New Roman"/>
                <a:ea typeface="Times New Roman"/>
                <a:cs typeface="Times New Roman"/>
                <a:sym typeface="Times New Roman"/>
              </a:rPr>
              <a:t>, and the development of lab-on-a-chip systems</a:t>
            </a:r>
            <a:r>
              <a:rPr b="0" i="0" lang="en-US" sz="20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The lab combines</a:t>
            </a:r>
            <a:r>
              <a:rPr b="1" i="0" lang="en-US" sz="2000" u="sng" cap="none" strike="noStrike">
                <a:solidFill>
                  <a:schemeClr val="dk1"/>
                </a:solidFill>
                <a:latin typeface="Times New Roman"/>
                <a:ea typeface="Times New Roman"/>
                <a:cs typeface="Times New Roman"/>
                <a:sym typeface="Times New Roman"/>
              </a:rPr>
              <a:t> engineering, biology, and medical science </a:t>
            </a:r>
            <a:r>
              <a:rPr b="0" i="0" lang="en-US" sz="2000" u="none" cap="none" strike="noStrike">
                <a:solidFill>
                  <a:schemeClr val="dk1"/>
                </a:solidFill>
                <a:latin typeface="Times New Roman"/>
                <a:ea typeface="Times New Roman"/>
                <a:cs typeface="Times New Roman"/>
                <a:sym typeface="Times New Roman"/>
              </a:rPr>
              <a:t>to improve healthcare technologies.</a:t>
            </a:r>
            <a:endParaRPr b="1" i="0" sz="2000" u="none" cap="none" strike="noStrike">
              <a:solidFill>
                <a:schemeClr val="dk1"/>
              </a:solidFill>
              <a:latin typeface="Times New Roman"/>
              <a:ea typeface="Times New Roman"/>
              <a:cs typeface="Times New Roman"/>
              <a:sym typeface="Times New Roman"/>
            </a:endParaRPr>
          </a:p>
        </p:txBody>
      </p:sp>
      <p:sp>
        <p:nvSpPr>
          <p:cNvPr id="76" name="Google Shape;76;p5"/>
          <p:cNvSpPr txBox="1"/>
          <p:nvPr/>
        </p:nvSpPr>
        <p:spPr>
          <a:xfrm>
            <a:off x="12379129" y="150007"/>
            <a:ext cx="23886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RBCs are about 7–8 μm in size, but since some capillaries are only 5 μm wide, RBCs need to squeeze and deform to pass through. That’s why we use deformability as a key indicator in our study.”</a:t>
            </a:r>
            <a:endParaRPr b="0" i="0" sz="1600" u="none" cap="none" strike="noStrike">
              <a:solidFill>
                <a:schemeClr val="dk1"/>
              </a:solidFill>
              <a:latin typeface="Times New Roman"/>
              <a:ea typeface="Times New Roman"/>
              <a:cs typeface="Times New Roman"/>
              <a:sym typeface="Times New Roman"/>
            </a:endParaRPr>
          </a:p>
        </p:txBody>
      </p:sp>
      <p:pic>
        <p:nvPicPr>
          <p:cNvPr id="77" name="Google Shape;77;p5"/>
          <p:cNvPicPr preferRelativeResize="0"/>
          <p:nvPr/>
        </p:nvPicPr>
        <p:blipFill rotWithShape="1">
          <a:blip r:embed="rId6">
            <a:alphaModFix/>
          </a:blip>
          <a:srcRect b="0" l="0" r="0" t="0"/>
          <a:stretch/>
        </p:blipFill>
        <p:spPr>
          <a:xfrm>
            <a:off x="-4940445" y="-383819"/>
            <a:ext cx="4753311" cy="1716108"/>
          </a:xfrm>
          <a:prstGeom prst="rect">
            <a:avLst/>
          </a:prstGeom>
          <a:noFill/>
          <a:ln>
            <a:noFill/>
          </a:ln>
        </p:spPr>
      </p:pic>
      <p:pic>
        <p:nvPicPr>
          <p:cNvPr id="78" name="Google Shape;78;p5"/>
          <p:cNvPicPr preferRelativeResize="0"/>
          <p:nvPr/>
        </p:nvPicPr>
        <p:blipFill rotWithShape="1">
          <a:blip r:embed="rId6">
            <a:alphaModFix/>
          </a:blip>
          <a:srcRect b="16065" l="17720" r="51105" t="8005"/>
          <a:stretch/>
        </p:blipFill>
        <p:spPr>
          <a:xfrm>
            <a:off x="-4569282" y="-1178063"/>
            <a:ext cx="2547001" cy="2239766"/>
          </a:xfrm>
          <a:prstGeom prst="rect">
            <a:avLst/>
          </a:prstGeom>
          <a:noFill/>
          <a:ln>
            <a:noFill/>
          </a:ln>
        </p:spPr>
      </p:pic>
      <p:pic>
        <p:nvPicPr>
          <p:cNvPr id="79" name="Google Shape;79;p5"/>
          <p:cNvPicPr preferRelativeResize="0"/>
          <p:nvPr/>
        </p:nvPicPr>
        <p:blipFill rotWithShape="1">
          <a:blip r:embed="rId7">
            <a:alphaModFix/>
          </a:blip>
          <a:srcRect b="0" l="0" r="0" t="0"/>
          <a:stretch/>
        </p:blipFill>
        <p:spPr>
          <a:xfrm>
            <a:off x="-4090331" y="4719794"/>
            <a:ext cx="4013837" cy="1859507"/>
          </a:xfrm>
          <a:prstGeom prst="rect">
            <a:avLst/>
          </a:prstGeom>
          <a:noFill/>
          <a:ln>
            <a:noFill/>
          </a:ln>
        </p:spPr>
      </p:pic>
      <p:pic>
        <p:nvPicPr>
          <p:cNvPr id="80" name="Google Shape;80;p5"/>
          <p:cNvPicPr preferRelativeResize="0"/>
          <p:nvPr/>
        </p:nvPicPr>
        <p:blipFill rotWithShape="1">
          <a:blip r:embed="rId7">
            <a:alphaModFix/>
          </a:blip>
          <a:srcRect b="16947" l="6200" r="76982" t="61962"/>
          <a:stretch/>
        </p:blipFill>
        <p:spPr>
          <a:xfrm>
            <a:off x="3067869" y="3017320"/>
            <a:ext cx="2670889" cy="1551667"/>
          </a:xfrm>
          <a:prstGeom prst="rect">
            <a:avLst/>
          </a:prstGeom>
          <a:noFill/>
          <a:ln>
            <a:noFill/>
          </a:ln>
        </p:spPr>
      </p:pic>
      <p:sp>
        <p:nvSpPr>
          <p:cNvPr id="81" name="Google Shape;81;p5"/>
          <p:cNvSpPr txBox="1"/>
          <p:nvPr/>
        </p:nvSpPr>
        <p:spPr>
          <a:xfrm>
            <a:off x="3611594" y="2585220"/>
            <a:ext cx="221337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microfluidics</a:t>
            </a:r>
            <a:endParaRPr b="0" i="0" sz="1400" u="none" cap="none" strike="noStrike">
              <a:solidFill>
                <a:srgbClr val="000000"/>
              </a:solidFill>
              <a:latin typeface="Arial"/>
              <a:ea typeface="Arial"/>
              <a:cs typeface="Arial"/>
              <a:sym typeface="Arial"/>
            </a:endParaRPr>
          </a:p>
        </p:txBody>
      </p:sp>
      <p:sp>
        <p:nvSpPr>
          <p:cNvPr id="82" name="Google Shape;82;p5"/>
          <p:cNvSpPr/>
          <p:nvPr/>
        </p:nvSpPr>
        <p:spPr>
          <a:xfrm>
            <a:off x="1259662" y="2013592"/>
            <a:ext cx="3319957" cy="444744"/>
          </a:xfrm>
          <a:prstGeom prst="ellipse">
            <a:avLst/>
          </a:prstGeom>
          <a:solidFill>
            <a:srgbClr val="DCF3E9"/>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83" name="Google Shape;83;p5"/>
          <p:cNvSpPr txBox="1"/>
          <p:nvPr/>
        </p:nvSpPr>
        <p:spPr>
          <a:xfrm>
            <a:off x="1590796" y="2000380"/>
            <a:ext cx="283684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Biomedical Ultrasound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3"/>
          <p:cNvSpPr txBox="1"/>
          <p:nvPr/>
        </p:nvSpPr>
        <p:spPr>
          <a:xfrm>
            <a:off x="142372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Experimental Method</a:t>
            </a:r>
            <a:endParaRPr b="1" i="0" sz="4000" u="none" cap="none" strike="noStrike">
              <a:solidFill>
                <a:schemeClr val="dk2"/>
              </a:solidFill>
              <a:latin typeface="Times New Roman"/>
              <a:ea typeface="Times New Roman"/>
              <a:cs typeface="Times New Roman"/>
              <a:sym typeface="Times New Roman"/>
            </a:endParaRPr>
          </a:p>
        </p:txBody>
      </p:sp>
      <p:sp>
        <p:nvSpPr>
          <p:cNvPr id="404" name="Google Shape;404;p23"/>
          <p:cNvSpPr txBox="1"/>
          <p:nvPr/>
        </p:nvSpPr>
        <p:spPr>
          <a:xfrm>
            <a:off x="-7208435" y="1950844"/>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Make SU8 mold using Photolithography</a:t>
            </a:r>
            <a:endParaRPr b="0" i="0" sz="1400" u="none" cap="none" strike="noStrike">
              <a:solidFill>
                <a:srgbClr val="000000"/>
              </a:solidFill>
              <a:latin typeface="Arial"/>
              <a:ea typeface="Arial"/>
              <a:cs typeface="Arial"/>
              <a:sym typeface="Arial"/>
            </a:endParaRPr>
          </a:p>
        </p:txBody>
      </p:sp>
      <p:sp>
        <p:nvSpPr>
          <p:cNvPr id="405" name="Google Shape;405;p23"/>
          <p:cNvSpPr txBox="1"/>
          <p:nvPr/>
        </p:nvSpPr>
        <p:spPr>
          <a:xfrm>
            <a:off x="-7222337" y="2726729"/>
            <a:ext cx="67893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Fabricate PDMS microfluidics using mold</a:t>
            </a:r>
            <a:endParaRPr b="0" i="0" sz="1400" u="none" cap="none" strike="noStrike">
              <a:solidFill>
                <a:srgbClr val="000000"/>
              </a:solidFill>
              <a:latin typeface="Arial"/>
              <a:ea typeface="Arial"/>
              <a:cs typeface="Arial"/>
              <a:sym typeface="Arial"/>
            </a:endParaRPr>
          </a:p>
        </p:txBody>
      </p:sp>
      <p:sp>
        <p:nvSpPr>
          <p:cNvPr id="406" name="Google Shape;406;p23"/>
          <p:cNvSpPr txBox="1"/>
          <p:nvPr/>
        </p:nvSpPr>
        <p:spPr>
          <a:xfrm>
            <a:off x="-7208435" y="5133942"/>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Induce Cell from Inlet</a:t>
            </a:r>
            <a:endParaRPr b="0" i="0" sz="1400" u="none" cap="none" strike="noStrike">
              <a:solidFill>
                <a:srgbClr val="000000"/>
              </a:solidFill>
              <a:latin typeface="Arial"/>
              <a:ea typeface="Arial"/>
              <a:cs typeface="Arial"/>
              <a:sym typeface="Arial"/>
            </a:endParaRPr>
          </a:p>
        </p:txBody>
      </p:sp>
      <p:sp>
        <p:nvSpPr>
          <p:cNvPr id="407" name="Google Shape;407;p23"/>
          <p:cNvSpPr txBox="1"/>
          <p:nvPr/>
        </p:nvSpPr>
        <p:spPr>
          <a:xfrm>
            <a:off x="-7208435" y="5587433"/>
            <a:ext cx="62636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Acquire Microscopy Images</a:t>
            </a:r>
            <a:endParaRPr b="0" i="0" sz="1400" u="none" cap="none" strike="noStrike">
              <a:solidFill>
                <a:srgbClr val="000000"/>
              </a:solidFill>
              <a:latin typeface="Arial"/>
              <a:ea typeface="Arial"/>
              <a:cs typeface="Arial"/>
              <a:sym typeface="Arial"/>
            </a:endParaRPr>
          </a:p>
        </p:txBody>
      </p:sp>
      <p:sp>
        <p:nvSpPr>
          <p:cNvPr id="408" name="Google Shape;408;p23"/>
          <p:cNvSpPr txBox="1"/>
          <p:nvPr/>
        </p:nvSpPr>
        <p:spPr>
          <a:xfrm>
            <a:off x="-7208435" y="4101954"/>
            <a:ext cx="72084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Plasma Bonding Between PDMS and Substrate</a:t>
            </a:r>
            <a:endParaRPr b="0" i="0" sz="1400" u="none" cap="none" strike="noStrike">
              <a:solidFill>
                <a:srgbClr val="000000"/>
              </a:solidFill>
              <a:latin typeface="Arial"/>
              <a:ea typeface="Arial"/>
              <a:cs typeface="Arial"/>
              <a:sym typeface="Arial"/>
            </a:endParaRPr>
          </a:p>
        </p:txBody>
      </p:sp>
      <p:grpSp>
        <p:nvGrpSpPr>
          <p:cNvPr id="409" name="Google Shape;409;p23"/>
          <p:cNvGrpSpPr/>
          <p:nvPr/>
        </p:nvGrpSpPr>
        <p:grpSpPr>
          <a:xfrm>
            <a:off x="42112" y="1942807"/>
            <a:ext cx="12107775" cy="1735765"/>
            <a:chOff x="100315" y="3886003"/>
            <a:chExt cx="12107775" cy="1735765"/>
          </a:xfrm>
        </p:grpSpPr>
        <p:sp>
          <p:nvSpPr>
            <p:cNvPr id="410" name="Google Shape;410;p23"/>
            <p:cNvSpPr/>
            <p:nvPr/>
          </p:nvSpPr>
          <p:spPr>
            <a:xfrm>
              <a:off x="100315" y="4819742"/>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11" name="Google Shape;411;p23"/>
            <p:cNvSpPr/>
            <p:nvPr/>
          </p:nvSpPr>
          <p:spPr>
            <a:xfrm>
              <a:off x="2776649" y="4792876"/>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12" name="Google Shape;412;p23"/>
            <p:cNvSpPr/>
            <p:nvPr/>
          </p:nvSpPr>
          <p:spPr>
            <a:xfrm>
              <a:off x="3148372" y="4645848"/>
              <a:ext cx="2500132" cy="169509"/>
            </a:xfrm>
            <a:prstGeom prst="rect">
              <a:avLst/>
            </a:prstGeom>
            <a:solidFill>
              <a:srgbClr val="009972"/>
            </a:solidFill>
            <a:ln cap="flat" cmpd="sng" w="9525">
              <a:solidFill>
                <a:srgbClr val="0099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13" name="Google Shape;413;p23"/>
            <p:cNvSpPr/>
            <p:nvPr/>
          </p:nvSpPr>
          <p:spPr>
            <a:xfrm>
              <a:off x="5919827" y="4783906"/>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14" name="Google Shape;414;p23"/>
            <p:cNvSpPr/>
            <p:nvPr/>
          </p:nvSpPr>
          <p:spPr>
            <a:xfrm>
              <a:off x="10556581" y="4595058"/>
              <a:ext cx="467654"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15" name="Google Shape;415;p23"/>
            <p:cNvSpPr/>
            <p:nvPr/>
          </p:nvSpPr>
          <p:spPr>
            <a:xfrm>
              <a:off x="9840494" y="4595058"/>
              <a:ext cx="429867"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cxnSp>
          <p:nvCxnSpPr>
            <p:cNvPr id="416" name="Google Shape;416;p23"/>
            <p:cNvCxnSpPr/>
            <p:nvPr/>
          </p:nvCxnSpPr>
          <p:spPr>
            <a:xfrm>
              <a:off x="6674391" y="4049670"/>
              <a:ext cx="0" cy="400128"/>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17" name="Google Shape;417;p23"/>
            <p:cNvCxnSpPr/>
            <p:nvPr/>
          </p:nvCxnSpPr>
          <p:spPr>
            <a:xfrm flipH="1">
              <a:off x="6888662" y="4049670"/>
              <a:ext cx="1070" cy="400128"/>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18" name="Google Shape;418;p23"/>
            <p:cNvCxnSpPr/>
            <p:nvPr/>
          </p:nvCxnSpPr>
          <p:spPr>
            <a:xfrm>
              <a:off x="7112153" y="4049670"/>
              <a:ext cx="0" cy="400128"/>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19" name="Google Shape;419;p23"/>
            <p:cNvCxnSpPr>
              <a:stCxn id="420" idx="1"/>
            </p:cNvCxnSpPr>
            <p:nvPr/>
          </p:nvCxnSpPr>
          <p:spPr>
            <a:xfrm flipH="1">
              <a:off x="8242571" y="4070669"/>
              <a:ext cx="8700" cy="400200"/>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21" name="Google Shape;421;p23"/>
            <p:cNvCxnSpPr/>
            <p:nvPr/>
          </p:nvCxnSpPr>
          <p:spPr>
            <a:xfrm>
              <a:off x="8044254" y="4049670"/>
              <a:ext cx="0" cy="400128"/>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22" name="Google Shape;422;p23"/>
            <p:cNvCxnSpPr/>
            <p:nvPr/>
          </p:nvCxnSpPr>
          <p:spPr>
            <a:xfrm flipH="1">
              <a:off x="7810682" y="4049670"/>
              <a:ext cx="11151" cy="400128"/>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23" name="Google Shape;423;p23"/>
            <p:cNvCxnSpPr/>
            <p:nvPr/>
          </p:nvCxnSpPr>
          <p:spPr>
            <a:xfrm>
              <a:off x="7283603" y="4049670"/>
              <a:ext cx="0" cy="478392"/>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24" name="Google Shape;424;p23"/>
            <p:cNvCxnSpPr/>
            <p:nvPr/>
          </p:nvCxnSpPr>
          <p:spPr>
            <a:xfrm>
              <a:off x="7477913" y="4049670"/>
              <a:ext cx="0" cy="478392"/>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cxnSp>
          <p:nvCxnSpPr>
            <p:cNvPr id="425" name="Google Shape;425;p23"/>
            <p:cNvCxnSpPr/>
            <p:nvPr/>
          </p:nvCxnSpPr>
          <p:spPr>
            <a:xfrm>
              <a:off x="7656983" y="4049670"/>
              <a:ext cx="0" cy="491105"/>
            </a:xfrm>
            <a:prstGeom prst="straightConnector1">
              <a:avLst/>
            </a:prstGeom>
            <a:noFill/>
            <a:ln cap="flat" cmpd="sng" w="38100">
              <a:solidFill>
                <a:srgbClr val="7030A0"/>
              </a:solidFill>
              <a:prstDash val="solid"/>
              <a:round/>
              <a:headEnd len="sm" w="sm" type="none"/>
              <a:tailEnd len="med" w="med" type="triangle"/>
            </a:ln>
            <a:effectLst>
              <a:outerShdw blurRad="40000" rotWithShape="0" dir="5400000" dist="23000">
                <a:srgbClr val="000000">
                  <a:alpha val="34509"/>
                </a:srgbClr>
              </a:outerShdw>
            </a:effectLst>
          </p:spPr>
        </p:cxnSp>
        <p:sp>
          <p:nvSpPr>
            <p:cNvPr id="426" name="Google Shape;426;p23"/>
            <p:cNvSpPr txBox="1"/>
            <p:nvPr/>
          </p:nvSpPr>
          <p:spPr>
            <a:xfrm>
              <a:off x="2331191" y="5060292"/>
              <a:ext cx="14093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Spin Coat</a:t>
              </a:r>
              <a:endParaRPr b="0" i="0" sz="2000" u="none" cap="none" strike="noStrike">
                <a:solidFill>
                  <a:schemeClr val="dk1"/>
                </a:solidFill>
                <a:latin typeface="Times New Roman"/>
                <a:ea typeface="Times New Roman"/>
                <a:cs typeface="Times New Roman"/>
                <a:sym typeface="Times New Roman"/>
              </a:endParaRPr>
            </a:p>
          </p:txBody>
        </p:sp>
        <p:sp>
          <p:nvSpPr>
            <p:cNvPr id="427" name="Google Shape;427;p23"/>
            <p:cNvSpPr txBox="1"/>
            <p:nvPr/>
          </p:nvSpPr>
          <p:spPr>
            <a:xfrm>
              <a:off x="5769433" y="5146843"/>
              <a:ext cx="71205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Bake</a:t>
              </a:r>
              <a:endParaRPr b="0" i="0" sz="2000" u="none" cap="none" strike="noStrike">
                <a:solidFill>
                  <a:schemeClr val="dk1"/>
                </a:solidFill>
                <a:latin typeface="Times New Roman"/>
                <a:ea typeface="Times New Roman"/>
                <a:cs typeface="Times New Roman"/>
                <a:sym typeface="Times New Roman"/>
              </a:endParaRPr>
            </a:p>
          </p:txBody>
        </p:sp>
        <p:sp>
          <p:nvSpPr>
            <p:cNvPr id="428" name="Google Shape;428;p23"/>
            <p:cNvSpPr txBox="1"/>
            <p:nvPr/>
          </p:nvSpPr>
          <p:spPr>
            <a:xfrm>
              <a:off x="8291983" y="4285350"/>
              <a:ext cx="6976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Mask</a:t>
              </a:r>
              <a:endParaRPr b="0" i="0" sz="1800" u="none" cap="none" strike="noStrike">
                <a:solidFill>
                  <a:schemeClr val="dk1"/>
                </a:solidFill>
                <a:latin typeface="Times New Roman"/>
                <a:ea typeface="Times New Roman"/>
                <a:cs typeface="Times New Roman"/>
                <a:sym typeface="Times New Roman"/>
              </a:endParaRPr>
            </a:p>
          </p:txBody>
        </p:sp>
        <p:sp>
          <p:nvSpPr>
            <p:cNvPr id="420" name="Google Shape;420;p23"/>
            <p:cNvSpPr txBox="1"/>
            <p:nvPr/>
          </p:nvSpPr>
          <p:spPr>
            <a:xfrm>
              <a:off x="8251271" y="3886003"/>
              <a:ext cx="5180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7B43A5"/>
                  </a:solidFill>
                  <a:latin typeface="Times New Roman"/>
                  <a:ea typeface="Times New Roman"/>
                  <a:cs typeface="Times New Roman"/>
                  <a:sym typeface="Times New Roman"/>
                </a:rPr>
                <a:t>UV</a:t>
              </a:r>
              <a:endParaRPr b="1" i="0" sz="1800" u="none" cap="none" strike="noStrike">
                <a:solidFill>
                  <a:srgbClr val="7B43A5"/>
                </a:solidFill>
                <a:latin typeface="Times New Roman"/>
                <a:ea typeface="Times New Roman"/>
                <a:cs typeface="Times New Roman"/>
                <a:sym typeface="Times New Roman"/>
              </a:endParaRPr>
            </a:p>
          </p:txBody>
        </p:sp>
        <p:sp>
          <p:nvSpPr>
            <p:cNvPr id="429" name="Google Shape;429;p23"/>
            <p:cNvSpPr txBox="1"/>
            <p:nvPr/>
          </p:nvSpPr>
          <p:spPr>
            <a:xfrm>
              <a:off x="9141406" y="5221658"/>
              <a:ext cx="156485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Development</a:t>
              </a:r>
              <a:endParaRPr b="0" i="0" sz="2000" u="none" cap="none" strike="noStrike">
                <a:solidFill>
                  <a:schemeClr val="dk1"/>
                </a:solidFill>
                <a:latin typeface="Times New Roman"/>
                <a:ea typeface="Times New Roman"/>
                <a:cs typeface="Times New Roman"/>
                <a:sym typeface="Times New Roman"/>
              </a:endParaRPr>
            </a:p>
          </p:txBody>
        </p:sp>
        <p:sp>
          <p:nvSpPr>
            <p:cNvPr id="430" name="Google Shape;430;p23"/>
            <p:cNvSpPr/>
            <p:nvPr/>
          </p:nvSpPr>
          <p:spPr>
            <a:xfrm>
              <a:off x="9115288" y="4792876"/>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31" name="Google Shape;431;p23"/>
            <p:cNvSpPr/>
            <p:nvPr/>
          </p:nvSpPr>
          <p:spPr>
            <a:xfrm>
              <a:off x="9840494" y="4668127"/>
              <a:ext cx="414808"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32" name="Google Shape;432;p23"/>
            <p:cNvSpPr/>
            <p:nvPr/>
          </p:nvSpPr>
          <p:spPr>
            <a:xfrm flipH="1" rot="5400000">
              <a:off x="9395970" y="4331396"/>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33" name="Google Shape;433;p23"/>
            <p:cNvSpPr/>
            <p:nvPr/>
          </p:nvSpPr>
          <p:spPr>
            <a:xfrm rot="-5400000">
              <a:off x="10742837" y="4345077"/>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34" name="Google Shape;434;p23"/>
            <p:cNvSpPr txBox="1"/>
            <p:nvPr/>
          </p:nvSpPr>
          <p:spPr>
            <a:xfrm>
              <a:off x="8881456" y="4946788"/>
              <a:ext cx="71205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Bake</a:t>
              </a:r>
              <a:endParaRPr b="0" i="0" sz="2000" u="none" cap="none" strike="noStrike">
                <a:solidFill>
                  <a:schemeClr val="dk1"/>
                </a:solidFill>
                <a:latin typeface="Times New Roman"/>
                <a:ea typeface="Times New Roman"/>
                <a:cs typeface="Times New Roman"/>
                <a:sym typeface="Times New Roman"/>
              </a:endParaRPr>
            </a:p>
          </p:txBody>
        </p:sp>
        <p:sp>
          <p:nvSpPr>
            <p:cNvPr id="435" name="Google Shape;435;p23"/>
            <p:cNvSpPr txBox="1"/>
            <p:nvPr/>
          </p:nvSpPr>
          <p:spPr>
            <a:xfrm>
              <a:off x="932509" y="4883938"/>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Wafer</a:t>
              </a:r>
              <a:endParaRPr b="0" i="0" sz="1400" u="none" cap="none" strike="noStrike">
                <a:solidFill>
                  <a:srgbClr val="000000"/>
                </a:solidFill>
                <a:latin typeface="Arial"/>
                <a:ea typeface="Arial"/>
                <a:cs typeface="Arial"/>
                <a:sym typeface="Arial"/>
              </a:endParaRPr>
            </a:p>
          </p:txBody>
        </p:sp>
        <p:sp>
          <p:nvSpPr>
            <p:cNvPr id="436" name="Google Shape;436;p23"/>
            <p:cNvSpPr/>
            <p:nvPr/>
          </p:nvSpPr>
          <p:spPr>
            <a:xfrm>
              <a:off x="3149839" y="4818055"/>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37" name="Google Shape;437;p23"/>
            <p:cNvSpPr/>
            <p:nvPr/>
          </p:nvSpPr>
          <p:spPr>
            <a:xfrm>
              <a:off x="6370308" y="4824191"/>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38" name="Google Shape;438;p23"/>
            <p:cNvSpPr/>
            <p:nvPr/>
          </p:nvSpPr>
          <p:spPr>
            <a:xfrm>
              <a:off x="6370308" y="4645738"/>
              <a:ext cx="2500132" cy="169509"/>
            </a:xfrm>
            <a:prstGeom prst="rect">
              <a:avLst/>
            </a:prstGeom>
            <a:solidFill>
              <a:srgbClr val="009972"/>
            </a:solidFill>
            <a:ln cap="flat" cmpd="sng" w="9525">
              <a:solidFill>
                <a:srgbClr val="0099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39" name="Google Shape;439;p23"/>
            <p:cNvSpPr/>
            <p:nvPr/>
          </p:nvSpPr>
          <p:spPr>
            <a:xfrm>
              <a:off x="9550686" y="4818055"/>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40" name="Google Shape;440;p23"/>
            <p:cNvSpPr/>
            <p:nvPr/>
          </p:nvSpPr>
          <p:spPr>
            <a:xfrm>
              <a:off x="11786862" y="467262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41" name="Google Shape;441;p23"/>
            <p:cNvSpPr/>
            <p:nvPr/>
          </p:nvSpPr>
          <p:spPr>
            <a:xfrm>
              <a:off x="9555986" y="467262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42" name="Google Shape;442;p23"/>
            <p:cNvSpPr/>
            <p:nvPr/>
          </p:nvSpPr>
          <p:spPr>
            <a:xfrm>
              <a:off x="10270361" y="4668127"/>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43" name="Google Shape;443;p23"/>
            <p:cNvSpPr/>
            <p:nvPr/>
          </p:nvSpPr>
          <p:spPr>
            <a:xfrm>
              <a:off x="11045756" y="4669929"/>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44" name="Google Shape;444;p23"/>
            <p:cNvSpPr/>
            <p:nvPr/>
          </p:nvSpPr>
          <p:spPr>
            <a:xfrm>
              <a:off x="10556581" y="4666597"/>
              <a:ext cx="467654"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45" name="Google Shape;445;p23"/>
            <p:cNvSpPr/>
            <p:nvPr/>
          </p:nvSpPr>
          <p:spPr>
            <a:xfrm>
              <a:off x="11338780" y="4668127"/>
              <a:ext cx="426138"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46" name="Google Shape;446;p23"/>
            <p:cNvSpPr/>
            <p:nvPr/>
          </p:nvSpPr>
          <p:spPr>
            <a:xfrm rot="-5400000">
              <a:off x="11531166" y="4416750"/>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47" name="Google Shape;447;p23"/>
            <p:cNvSpPr/>
            <p:nvPr/>
          </p:nvSpPr>
          <p:spPr>
            <a:xfrm>
              <a:off x="11338780" y="4604014"/>
              <a:ext cx="426138"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48" name="Google Shape;448;p23"/>
            <p:cNvSpPr/>
            <p:nvPr/>
          </p:nvSpPr>
          <p:spPr>
            <a:xfrm>
              <a:off x="7308067" y="4581154"/>
              <a:ext cx="467654"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49" name="Google Shape;449;p23"/>
            <p:cNvSpPr/>
            <p:nvPr/>
          </p:nvSpPr>
          <p:spPr>
            <a:xfrm>
              <a:off x="6591980" y="4581154"/>
              <a:ext cx="429867"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450" name="Google Shape;450;p23"/>
            <p:cNvSpPr/>
            <p:nvPr/>
          </p:nvSpPr>
          <p:spPr>
            <a:xfrm>
              <a:off x="8090266" y="4590110"/>
              <a:ext cx="426138"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grpSp>
      <p:grpSp>
        <p:nvGrpSpPr>
          <p:cNvPr id="451" name="Google Shape;451;p23"/>
          <p:cNvGrpSpPr/>
          <p:nvPr/>
        </p:nvGrpSpPr>
        <p:grpSpPr>
          <a:xfrm>
            <a:off x="-36890" y="4599477"/>
            <a:ext cx="12002660" cy="1458882"/>
            <a:chOff x="0" y="2011481"/>
            <a:chExt cx="12002660" cy="1458882"/>
          </a:xfrm>
        </p:grpSpPr>
        <p:sp>
          <p:nvSpPr>
            <p:cNvPr id="452" name="Google Shape;452;p23"/>
            <p:cNvSpPr txBox="1"/>
            <p:nvPr/>
          </p:nvSpPr>
          <p:spPr>
            <a:xfrm>
              <a:off x="1043028" y="2765312"/>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Wafer</a:t>
              </a:r>
              <a:endParaRPr b="0" i="0" sz="1400" u="none" cap="none" strike="noStrike">
                <a:solidFill>
                  <a:srgbClr val="000000"/>
                </a:solidFill>
                <a:latin typeface="Arial"/>
                <a:ea typeface="Arial"/>
                <a:cs typeface="Arial"/>
                <a:sym typeface="Arial"/>
              </a:endParaRPr>
            </a:p>
          </p:txBody>
        </p:sp>
        <p:grpSp>
          <p:nvGrpSpPr>
            <p:cNvPr id="453" name="Google Shape;453;p23"/>
            <p:cNvGrpSpPr/>
            <p:nvPr/>
          </p:nvGrpSpPr>
          <p:grpSpPr>
            <a:xfrm>
              <a:off x="100315" y="2488904"/>
              <a:ext cx="2500132" cy="268837"/>
              <a:chOff x="8966714" y="1741067"/>
              <a:chExt cx="2500132" cy="268837"/>
            </a:xfrm>
          </p:grpSpPr>
          <p:sp>
            <p:nvSpPr>
              <p:cNvPr id="454" name="Google Shape;454;p23"/>
              <p:cNvSpPr/>
              <p:nvPr/>
            </p:nvSpPr>
            <p:spPr>
              <a:xfrm>
                <a:off x="8966714" y="1880172"/>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55" name="Google Shape;455;p23"/>
              <p:cNvSpPr/>
              <p:nvPr/>
            </p:nvSpPr>
            <p:spPr>
              <a:xfrm>
                <a:off x="11197590" y="174556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56" name="Google Shape;456;p23"/>
              <p:cNvSpPr/>
              <p:nvPr/>
            </p:nvSpPr>
            <p:spPr>
              <a:xfrm>
                <a:off x="8966714" y="174556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57" name="Google Shape;457;p23"/>
              <p:cNvSpPr/>
              <p:nvPr/>
            </p:nvSpPr>
            <p:spPr>
              <a:xfrm>
                <a:off x="9681089" y="1741067"/>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58" name="Google Shape;458;p23"/>
              <p:cNvSpPr/>
              <p:nvPr/>
            </p:nvSpPr>
            <p:spPr>
              <a:xfrm>
                <a:off x="10456484" y="1742869"/>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nvGrpSpPr>
            <p:cNvPr id="459" name="Google Shape;459;p23"/>
            <p:cNvGrpSpPr/>
            <p:nvPr/>
          </p:nvGrpSpPr>
          <p:grpSpPr>
            <a:xfrm>
              <a:off x="3134423" y="2061145"/>
              <a:ext cx="2500132" cy="698269"/>
              <a:chOff x="8966714" y="2380079"/>
              <a:chExt cx="2500132" cy="698269"/>
            </a:xfrm>
          </p:grpSpPr>
          <p:sp>
            <p:nvSpPr>
              <p:cNvPr id="460" name="Google Shape;460;p23"/>
              <p:cNvSpPr/>
              <p:nvPr/>
            </p:nvSpPr>
            <p:spPr>
              <a:xfrm>
                <a:off x="8966714" y="2380079"/>
                <a:ext cx="2500132" cy="672552"/>
              </a:xfrm>
              <a:prstGeom prst="rect">
                <a:avLst/>
              </a:prstGeom>
              <a:solidFill>
                <a:srgbClr val="C2FFF0">
                  <a:alpha val="60000"/>
                </a:srgbClr>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nvGrpSpPr>
              <p:cNvPr id="461" name="Google Shape;461;p23"/>
              <p:cNvGrpSpPr/>
              <p:nvPr/>
            </p:nvGrpSpPr>
            <p:grpSpPr>
              <a:xfrm>
                <a:off x="8966714" y="2809511"/>
                <a:ext cx="2500132" cy="268837"/>
                <a:chOff x="8966714" y="1741067"/>
                <a:chExt cx="2500132" cy="268837"/>
              </a:xfrm>
            </p:grpSpPr>
            <p:sp>
              <p:nvSpPr>
                <p:cNvPr id="462" name="Google Shape;462;p23"/>
                <p:cNvSpPr/>
                <p:nvPr/>
              </p:nvSpPr>
              <p:spPr>
                <a:xfrm>
                  <a:off x="8966714" y="1880172"/>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63" name="Google Shape;463;p23"/>
                <p:cNvSpPr/>
                <p:nvPr/>
              </p:nvSpPr>
              <p:spPr>
                <a:xfrm>
                  <a:off x="11197590" y="174556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64" name="Google Shape;464;p23"/>
                <p:cNvSpPr/>
                <p:nvPr/>
              </p:nvSpPr>
              <p:spPr>
                <a:xfrm>
                  <a:off x="8966714" y="1745566"/>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65" name="Google Shape;465;p23"/>
                <p:cNvSpPr/>
                <p:nvPr/>
              </p:nvSpPr>
              <p:spPr>
                <a:xfrm>
                  <a:off x="9681089" y="1741067"/>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66" name="Google Shape;466;p23"/>
                <p:cNvSpPr/>
                <p:nvPr/>
              </p:nvSpPr>
              <p:spPr>
                <a:xfrm>
                  <a:off x="10456484" y="1742869"/>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grpSp>
          <p:nvGrpSpPr>
            <p:cNvPr id="467" name="Google Shape;467;p23"/>
            <p:cNvGrpSpPr/>
            <p:nvPr/>
          </p:nvGrpSpPr>
          <p:grpSpPr>
            <a:xfrm>
              <a:off x="6243014" y="2011481"/>
              <a:ext cx="2500132" cy="894576"/>
              <a:chOff x="8966714" y="3448452"/>
              <a:chExt cx="2500132" cy="894576"/>
            </a:xfrm>
          </p:grpSpPr>
          <p:sp>
            <p:nvSpPr>
              <p:cNvPr id="468" name="Google Shape;468;p23"/>
              <p:cNvSpPr/>
              <p:nvPr/>
            </p:nvSpPr>
            <p:spPr>
              <a:xfrm>
                <a:off x="8966714" y="3448452"/>
                <a:ext cx="2500132" cy="559164"/>
              </a:xfrm>
              <a:custGeom>
                <a:rect b="b" l="l" r="r" t="t"/>
                <a:pathLst>
                  <a:path extrusionOk="0" h="559164" w="2500132">
                    <a:moveTo>
                      <a:pt x="0" y="0"/>
                    </a:moveTo>
                    <a:lnTo>
                      <a:pt x="2500132" y="0"/>
                    </a:lnTo>
                    <a:lnTo>
                      <a:pt x="2500132" y="429432"/>
                    </a:lnTo>
                    <a:lnTo>
                      <a:pt x="2230876" y="429432"/>
                    </a:lnTo>
                    <a:lnTo>
                      <a:pt x="2230876" y="559164"/>
                    </a:lnTo>
                    <a:lnTo>
                      <a:pt x="1746908" y="559164"/>
                    </a:lnTo>
                    <a:lnTo>
                      <a:pt x="1746908" y="429432"/>
                    </a:lnTo>
                    <a:lnTo>
                      <a:pt x="1477652" y="429432"/>
                    </a:lnTo>
                    <a:lnTo>
                      <a:pt x="1477652" y="559164"/>
                    </a:lnTo>
                    <a:lnTo>
                      <a:pt x="983631" y="559164"/>
                    </a:lnTo>
                    <a:lnTo>
                      <a:pt x="983631" y="429432"/>
                    </a:lnTo>
                    <a:lnTo>
                      <a:pt x="714375" y="429432"/>
                    </a:lnTo>
                    <a:lnTo>
                      <a:pt x="714375" y="559164"/>
                    </a:lnTo>
                    <a:lnTo>
                      <a:pt x="269256" y="559164"/>
                    </a:lnTo>
                    <a:lnTo>
                      <a:pt x="269256" y="429432"/>
                    </a:lnTo>
                    <a:lnTo>
                      <a:pt x="0" y="429432"/>
                    </a:lnTo>
                    <a:close/>
                  </a:path>
                </a:pathLst>
              </a:custGeom>
              <a:solidFill>
                <a:srgbClr val="DAFFF6"/>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69" name="Google Shape;469;p23"/>
              <p:cNvSpPr/>
              <p:nvPr/>
            </p:nvSpPr>
            <p:spPr>
              <a:xfrm>
                <a:off x="8966714" y="4213296"/>
                <a:ext cx="2500132" cy="129732"/>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grpSp>
          <p:nvGrpSpPr>
            <p:cNvPr id="470" name="Google Shape;470;p23"/>
            <p:cNvGrpSpPr/>
            <p:nvPr/>
          </p:nvGrpSpPr>
          <p:grpSpPr>
            <a:xfrm>
              <a:off x="9501371" y="2011481"/>
              <a:ext cx="2501289" cy="929268"/>
              <a:chOff x="8966714" y="5662167"/>
              <a:chExt cx="2501289" cy="929268"/>
            </a:xfrm>
          </p:grpSpPr>
          <p:sp>
            <p:nvSpPr>
              <p:cNvPr id="471" name="Google Shape;471;p23"/>
              <p:cNvSpPr/>
              <p:nvPr/>
            </p:nvSpPr>
            <p:spPr>
              <a:xfrm>
                <a:off x="8967871" y="5662167"/>
                <a:ext cx="2500132" cy="559164"/>
              </a:xfrm>
              <a:custGeom>
                <a:rect b="b" l="l" r="r" t="t"/>
                <a:pathLst>
                  <a:path extrusionOk="0" h="559164" w="2500132">
                    <a:moveTo>
                      <a:pt x="0" y="0"/>
                    </a:moveTo>
                    <a:lnTo>
                      <a:pt x="2500132" y="0"/>
                    </a:lnTo>
                    <a:lnTo>
                      <a:pt x="2500132" y="429432"/>
                    </a:lnTo>
                    <a:lnTo>
                      <a:pt x="2230876" y="429432"/>
                    </a:lnTo>
                    <a:lnTo>
                      <a:pt x="2230876" y="559164"/>
                    </a:lnTo>
                    <a:lnTo>
                      <a:pt x="1746908" y="559164"/>
                    </a:lnTo>
                    <a:lnTo>
                      <a:pt x="1746908" y="429432"/>
                    </a:lnTo>
                    <a:lnTo>
                      <a:pt x="1477652" y="429432"/>
                    </a:lnTo>
                    <a:lnTo>
                      <a:pt x="1477652" y="559164"/>
                    </a:lnTo>
                    <a:lnTo>
                      <a:pt x="983631" y="559164"/>
                    </a:lnTo>
                    <a:lnTo>
                      <a:pt x="983631" y="429432"/>
                    </a:lnTo>
                    <a:lnTo>
                      <a:pt x="714375" y="429432"/>
                    </a:lnTo>
                    <a:lnTo>
                      <a:pt x="714375" y="559164"/>
                    </a:lnTo>
                    <a:lnTo>
                      <a:pt x="269256" y="559164"/>
                    </a:lnTo>
                    <a:lnTo>
                      <a:pt x="269256" y="429432"/>
                    </a:lnTo>
                    <a:lnTo>
                      <a:pt x="0" y="429432"/>
                    </a:lnTo>
                    <a:close/>
                  </a:path>
                </a:pathLst>
              </a:custGeom>
              <a:solidFill>
                <a:srgbClr val="DAFFF6"/>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472" name="Google Shape;472;p23"/>
              <p:cNvSpPr/>
              <p:nvPr/>
            </p:nvSpPr>
            <p:spPr>
              <a:xfrm>
                <a:off x="8966714" y="6221804"/>
                <a:ext cx="2500132" cy="129732"/>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cxnSp>
            <p:nvCxnSpPr>
              <p:cNvPr id="473" name="Google Shape;473;p23"/>
              <p:cNvCxnSpPr/>
              <p:nvPr/>
            </p:nvCxnSpPr>
            <p:spPr>
              <a:xfrm flipH="1" rot="10800000">
                <a:off x="9429750" y="6163397"/>
                <a:ext cx="385967" cy="428038"/>
              </a:xfrm>
              <a:prstGeom prst="straightConnector1">
                <a:avLst/>
              </a:prstGeom>
              <a:solidFill>
                <a:schemeClr val="accent1"/>
              </a:solidFill>
              <a:ln cap="flat" cmpd="sng" w="12700">
                <a:solidFill>
                  <a:schemeClr val="dk1"/>
                </a:solidFill>
                <a:prstDash val="solid"/>
                <a:round/>
                <a:headEnd len="sm" w="sm" type="none"/>
                <a:tailEnd len="med" w="med" type="triangle"/>
              </a:ln>
            </p:spPr>
          </p:cxnSp>
        </p:grpSp>
        <p:sp>
          <p:nvSpPr>
            <p:cNvPr id="474" name="Google Shape;474;p23"/>
            <p:cNvSpPr txBox="1"/>
            <p:nvPr/>
          </p:nvSpPr>
          <p:spPr>
            <a:xfrm>
              <a:off x="3887368" y="2122380"/>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PDMS</a:t>
              </a:r>
              <a:endParaRPr b="0" i="0" sz="1400" u="none" cap="none" strike="noStrike">
                <a:solidFill>
                  <a:srgbClr val="000000"/>
                </a:solidFill>
                <a:latin typeface="Arial"/>
                <a:ea typeface="Arial"/>
                <a:cs typeface="Arial"/>
                <a:sym typeface="Arial"/>
              </a:endParaRPr>
            </a:p>
          </p:txBody>
        </p:sp>
        <p:sp>
          <p:nvSpPr>
            <p:cNvPr id="475" name="Google Shape;475;p23"/>
            <p:cNvSpPr txBox="1"/>
            <p:nvPr/>
          </p:nvSpPr>
          <p:spPr>
            <a:xfrm>
              <a:off x="6940580" y="2851078"/>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Substrate</a:t>
              </a:r>
              <a:endParaRPr b="0" i="0" sz="1400" u="none" cap="none" strike="noStrike">
                <a:solidFill>
                  <a:srgbClr val="000000"/>
                </a:solidFill>
                <a:latin typeface="Arial"/>
                <a:ea typeface="Arial"/>
                <a:cs typeface="Arial"/>
                <a:sym typeface="Arial"/>
              </a:endParaRPr>
            </a:p>
          </p:txBody>
        </p:sp>
        <p:sp>
          <p:nvSpPr>
            <p:cNvPr id="476" name="Google Shape;476;p23"/>
            <p:cNvSpPr txBox="1"/>
            <p:nvPr/>
          </p:nvSpPr>
          <p:spPr>
            <a:xfrm>
              <a:off x="8897774" y="2740694"/>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Channel</a:t>
              </a:r>
              <a:endParaRPr b="0" i="0" sz="1400" u="none" cap="none" strike="noStrike">
                <a:solidFill>
                  <a:srgbClr val="000000"/>
                </a:solidFill>
                <a:latin typeface="Arial"/>
                <a:ea typeface="Arial"/>
                <a:cs typeface="Arial"/>
                <a:sym typeface="Arial"/>
              </a:endParaRPr>
            </a:p>
          </p:txBody>
        </p:sp>
        <p:sp>
          <p:nvSpPr>
            <p:cNvPr id="477" name="Google Shape;477;p23"/>
            <p:cNvSpPr txBox="1"/>
            <p:nvPr/>
          </p:nvSpPr>
          <p:spPr>
            <a:xfrm>
              <a:off x="0" y="2163905"/>
              <a:ext cx="5950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9972"/>
                  </a:solidFill>
                  <a:latin typeface="Times New Roman"/>
                  <a:ea typeface="Times New Roman"/>
                  <a:cs typeface="Times New Roman"/>
                  <a:sym typeface="Times New Roman"/>
                </a:rPr>
                <a:t>SU8</a:t>
              </a:r>
              <a:endParaRPr b="1" i="0" sz="1800" u="none" cap="none" strike="noStrike">
                <a:solidFill>
                  <a:srgbClr val="009972"/>
                </a:solidFill>
                <a:latin typeface="Times New Roman"/>
                <a:ea typeface="Times New Roman"/>
                <a:cs typeface="Times New Roman"/>
                <a:sym typeface="Times New Roman"/>
              </a:endParaRPr>
            </a:p>
          </p:txBody>
        </p:sp>
        <p:sp>
          <p:nvSpPr>
            <p:cNvPr id="478" name="Google Shape;478;p23"/>
            <p:cNvSpPr/>
            <p:nvPr/>
          </p:nvSpPr>
          <p:spPr>
            <a:xfrm>
              <a:off x="2726798" y="2522490"/>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79" name="Google Shape;479;p23"/>
            <p:cNvSpPr txBox="1"/>
            <p:nvPr/>
          </p:nvSpPr>
          <p:spPr>
            <a:xfrm>
              <a:off x="2605838" y="3070294"/>
              <a:ext cx="140939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a:t>
              </a:r>
              <a:endParaRPr/>
            </a:p>
          </p:txBody>
        </p:sp>
        <p:sp>
          <p:nvSpPr>
            <p:cNvPr id="480" name="Google Shape;480;p23"/>
            <p:cNvSpPr/>
            <p:nvPr/>
          </p:nvSpPr>
          <p:spPr>
            <a:xfrm>
              <a:off x="5846170" y="2527822"/>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481" name="Google Shape;481;p23"/>
            <p:cNvSpPr/>
            <p:nvPr/>
          </p:nvSpPr>
          <p:spPr>
            <a:xfrm>
              <a:off x="9041631" y="2536792"/>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4"/>
          <p:cNvSpPr txBox="1"/>
          <p:nvPr/>
        </p:nvSpPr>
        <p:spPr>
          <a:xfrm>
            <a:off x="1354240" y="247203"/>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Result : RBC Recovery Comparison </a:t>
            </a:r>
            <a:endParaRPr b="1" i="0" sz="3600" u="none" cap="none" strike="noStrike">
              <a:solidFill>
                <a:schemeClr val="dk2"/>
              </a:solidFill>
              <a:latin typeface="Times New Roman"/>
              <a:ea typeface="Times New Roman"/>
              <a:cs typeface="Times New Roman"/>
              <a:sym typeface="Times New Roman"/>
            </a:endParaRPr>
          </a:p>
        </p:txBody>
      </p:sp>
      <p:pic>
        <p:nvPicPr>
          <p:cNvPr id="487" name="Google Shape;487;p24"/>
          <p:cNvPicPr preferRelativeResize="0"/>
          <p:nvPr/>
        </p:nvPicPr>
        <p:blipFill rotWithShape="1">
          <a:blip r:embed="rId3">
            <a:alphaModFix/>
          </a:blip>
          <a:srcRect b="0" l="0" r="0" t="0"/>
          <a:stretch/>
        </p:blipFill>
        <p:spPr>
          <a:xfrm>
            <a:off x="-5764980" y="2327721"/>
            <a:ext cx="5582100" cy="5004436"/>
          </a:xfrm>
          <a:prstGeom prst="rect">
            <a:avLst/>
          </a:prstGeom>
          <a:noFill/>
          <a:ln>
            <a:noFill/>
          </a:ln>
        </p:spPr>
      </p:pic>
      <p:pic>
        <p:nvPicPr>
          <p:cNvPr id="488" name="Google Shape;488;p24"/>
          <p:cNvPicPr preferRelativeResize="0"/>
          <p:nvPr/>
        </p:nvPicPr>
        <p:blipFill rotWithShape="1">
          <a:blip r:embed="rId4">
            <a:alphaModFix/>
          </a:blip>
          <a:srcRect b="0" l="0" r="0" t="0"/>
          <a:stretch/>
        </p:blipFill>
        <p:spPr>
          <a:xfrm>
            <a:off x="6360162" y="2022921"/>
            <a:ext cx="4685946" cy="4215319"/>
          </a:xfrm>
          <a:prstGeom prst="rect">
            <a:avLst/>
          </a:prstGeom>
          <a:noFill/>
          <a:ln>
            <a:noFill/>
          </a:ln>
        </p:spPr>
      </p:pic>
      <p:pic>
        <p:nvPicPr>
          <p:cNvPr id="489" name="Google Shape;489;p24"/>
          <p:cNvPicPr preferRelativeResize="0"/>
          <p:nvPr/>
        </p:nvPicPr>
        <p:blipFill rotWithShape="1">
          <a:blip r:embed="rId5">
            <a:alphaModFix/>
          </a:blip>
          <a:srcRect b="0" l="0" r="0" t="0"/>
          <a:stretch/>
        </p:blipFill>
        <p:spPr>
          <a:xfrm>
            <a:off x="592583" y="2225170"/>
            <a:ext cx="4992115" cy="3810819"/>
          </a:xfrm>
          <a:prstGeom prst="rect">
            <a:avLst/>
          </a:prstGeom>
          <a:noFill/>
          <a:ln>
            <a:noFill/>
          </a:ln>
        </p:spPr>
      </p:pic>
      <p:sp>
        <p:nvSpPr>
          <p:cNvPr id="490" name="Google Shape;490;p24"/>
          <p:cNvSpPr txBox="1"/>
          <p:nvPr/>
        </p:nvSpPr>
        <p:spPr>
          <a:xfrm>
            <a:off x="7556148" y="1517284"/>
            <a:ext cx="39794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Comparison of Recovery Rates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Fixed vs. Normal RBCs</a:t>
            </a:r>
            <a:endParaRPr b="0" i="0" sz="2000" u="none" cap="none" strike="noStrike">
              <a:solidFill>
                <a:srgbClr val="000000"/>
              </a:solidFill>
              <a:latin typeface="Times New Roman"/>
              <a:ea typeface="Times New Roman"/>
              <a:cs typeface="Times New Roman"/>
              <a:sym typeface="Times New Roman"/>
            </a:endParaRPr>
          </a:p>
        </p:txBody>
      </p:sp>
      <p:sp>
        <p:nvSpPr>
          <p:cNvPr id="491" name="Google Shape;491;p24"/>
          <p:cNvSpPr txBox="1"/>
          <p:nvPr/>
        </p:nvSpPr>
        <p:spPr>
          <a:xfrm>
            <a:off x="2380744" y="1517284"/>
            <a:ext cx="39794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Comparison of Recovery Cell Count</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 Fixed vs. Normal RBCs</a:t>
            </a:r>
            <a:endParaRPr b="0" i="0" sz="2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5"/>
          <p:cNvSpPr txBox="1"/>
          <p:nvPr/>
        </p:nvSpPr>
        <p:spPr>
          <a:xfrm>
            <a:off x="1354240" y="247203"/>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Comparison two types of substrate glass</a:t>
            </a:r>
            <a:endParaRPr/>
          </a:p>
        </p:txBody>
      </p:sp>
      <p:sp>
        <p:nvSpPr>
          <p:cNvPr id="497" name="Google Shape;497;p25"/>
          <p:cNvSpPr txBox="1"/>
          <p:nvPr/>
        </p:nvSpPr>
        <p:spPr>
          <a:xfrm>
            <a:off x="559613" y="1609656"/>
            <a:ext cx="610453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types of glass slide</a:t>
            </a:r>
            <a:endParaRPr/>
          </a:p>
          <a:p>
            <a:pPr indent="0" lvl="0" marL="0" marR="0" rtl="0" algn="l">
              <a:lnSpc>
                <a:spcPct val="10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  ・soda lime glass</a:t>
            </a:r>
            <a:endParaRPr/>
          </a:p>
          <a:p>
            <a:pPr indent="0" lvl="0" marL="0" marR="0" rtl="0" algn="l">
              <a:lnSpc>
                <a:spcPct val="10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  ・borosilicate glass</a:t>
            </a:r>
            <a:endParaRPr b="0" i="0" sz="2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6"/>
          <p:cNvSpPr txBox="1"/>
          <p:nvPr/>
        </p:nvSpPr>
        <p:spPr>
          <a:xfrm>
            <a:off x="1354240" y="247203"/>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2"/>
                </a:solidFill>
                <a:latin typeface="Times New Roman"/>
                <a:ea typeface="Times New Roman"/>
                <a:cs typeface="Times New Roman"/>
                <a:sym typeface="Times New Roman"/>
              </a:rPr>
              <a:t>EGCG</a:t>
            </a:r>
            <a:endParaRPr b="1" i="0" sz="3600" u="none" cap="none" strike="noStrike">
              <a:solidFill>
                <a:schemeClr val="dk2"/>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7"/>
          <p:cNvSpPr txBox="1"/>
          <p:nvPr/>
        </p:nvSpPr>
        <p:spPr>
          <a:xfrm>
            <a:off x="1084871" y="284773"/>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Summary and future outlooks</a:t>
            </a:r>
            <a:endParaRPr b="1" i="0" sz="4000" u="none" cap="none" strike="noStrike">
              <a:solidFill>
                <a:schemeClr val="dk2"/>
              </a:solidFill>
              <a:latin typeface="Times New Roman"/>
              <a:ea typeface="Times New Roman"/>
              <a:cs typeface="Times New Roman"/>
              <a:sym typeface="Times New Roman"/>
            </a:endParaRPr>
          </a:p>
        </p:txBody>
      </p:sp>
      <p:sp>
        <p:nvSpPr>
          <p:cNvPr id="509" name="Google Shape;509;p27"/>
          <p:cNvSpPr txBox="1"/>
          <p:nvPr/>
        </p:nvSpPr>
        <p:spPr>
          <a:xfrm>
            <a:off x="660587" y="1629030"/>
            <a:ext cx="10540435"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Times New Roman"/>
                <a:ea typeface="Times New Roman"/>
                <a:cs typeface="Times New Roman"/>
                <a:sym typeface="Times New Roman"/>
              </a:rPr>
              <a:t>What I learned in this week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・Learned how to optimize the PDMS plasma exposure time to improve the quality of bonding between substrate and PDMS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・Learned how to acquire microscopy imaging of RBCs in microfluidic channels</a:t>
            </a:r>
            <a:endParaRPr b="0" i="0" sz="1400" u="none" cap="none" strike="noStrike">
              <a:solidFill>
                <a:srgbClr val="000000"/>
              </a:solidFill>
              <a:latin typeface="Arial"/>
              <a:ea typeface="Arial"/>
              <a:cs typeface="Arial"/>
              <a:sym typeface="Arial"/>
            </a:endParaRPr>
          </a:p>
        </p:txBody>
      </p:sp>
      <p:sp>
        <p:nvSpPr>
          <p:cNvPr id="510" name="Google Shape;510;p27"/>
          <p:cNvSpPr txBox="1"/>
          <p:nvPr/>
        </p:nvSpPr>
        <p:spPr>
          <a:xfrm>
            <a:off x="660587" y="3760327"/>
            <a:ext cx="10540435"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Times New Roman"/>
                <a:ea typeface="Times New Roman"/>
                <a:cs typeface="Times New Roman"/>
                <a:sym typeface="Times New Roman"/>
              </a:rPr>
              <a:t>What I plan to work on next week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・Will evaluate different inlet/outlet hole sizes (2.5 mm vs 3.0 mm) in PDMS microfluidic devices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・Will evaluate PDMS microwell substrate coating methods for cell adhesion to image changes in RBC structure under different conditions</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511" name="Google Shape;511;p27"/>
          <p:cNvGraphicFramePr/>
          <p:nvPr/>
        </p:nvGraphicFramePr>
        <p:xfrm>
          <a:off x="917231" y="7387431"/>
          <a:ext cx="3000000" cy="3000000"/>
        </p:xfrm>
        <a:graphic>
          <a:graphicData uri="http://schemas.openxmlformats.org/drawingml/2006/table">
            <a:tbl>
              <a:tblPr>
                <a:noFill/>
                <a:tableStyleId>{213583DB-F269-46BA-81DC-4A5ECC456E1C}</a:tableStyleId>
              </a:tblPr>
              <a:tblGrid>
                <a:gridCol w="5830100"/>
                <a:gridCol w="5830100"/>
              </a:tblGrid>
              <a:tr h="3657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Thickness</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Indirect effect</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4007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Very thin (&lt; 0.5 mm)</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Too soft and flexible → prone to </a:t>
                      </a:r>
                      <a:r>
                        <a:rPr b="1" lang="en-US" sz="1800" u="none" cap="none" strike="noStrike"/>
                        <a:t>wrinkles, deformation, or trapped air bubbles</a:t>
                      </a:r>
                      <a:r>
                        <a:rPr lang="en-US" sz="1800" u="none" cap="none" strike="noStrike"/>
                        <a:t> during bonding.</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4007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Very thick (&gt; 10 mm)</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Less flexible → may not </a:t>
                      </a:r>
                      <a:r>
                        <a:rPr b="1" lang="en-US" sz="1800" u="none" cap="none" strike="noStrike"/>
                        <a:t>conform well</a:t>
                      </a:r>
                      <a:r>
                        <a:rPr lang="en-US" sz="1800" u="none" cap="none" strike="noStrike"/>
                        <a:t> to the glass surface, increasing the risk of </a:t>
                      </a:r>
                      <a:r>
                        <a:rPr b="1" lang="en-US" sz="1800" u="none" cap="none" strike="noStrike"/>
                        <a:t>imperfect sealing</a:t>
                      </a:r>
                      <a:r>
                        <a:rPr lang="en-US" sz="1800" u="none" cap="none" strike="noStrike"/>
                        <a:t>.</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4007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Moderate thickness (2–5 mm)</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Offers good flexibility and contact → usually leads to </a:t>
                      </a:r>
                      <a:r>
                        <a:rPr b="1" lang="en-US" sz="1800" u="none" cap="none" strike="noStrike"/>
                        <a:t>reliable and uniform bonding</a:t>
                      </a:r>
                      <a:r>
                        <a:rPr lang="en-US" sz="1800" u="none" cap="none" strike="noStrike"/>
                        <a:t>.</a:t>
                      </a:r>
                      <a:endParaRPr sz="14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8"/>
          <p:cNvSpPr txBox="1"/>
          <p:nvPr/>
        </p:nvSpPr>
        <p:spPr>
          <a:xfrm>
            <a:off x="163708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Plasma Bonding</a:t>
            </a:r>
            <a:endParaRPr b="0" i="0" sz="1400" u="none" cap="none" strike="noStrike">
              <a:solidFill>
                <a:srgbClr val="000000"/>
              </a:solidFill>
              <a:latin typeface="Arial"/>
              <a:ea typeface="Arial"/>
              <a:cs typeface="Arial"/>
              <a:sym typeface="Arial"/>
            </a:endParaRPr>
          </a:p>
        </p:txBody>
      </p:sp>
      <p:pic>
        <p:nvPicPr>
          <p:cNvPr descr="ぼやけた写真&#10;&#10;AI 生成コンテンツは誤りを含む可能性があります。" id="518" name="Google Shape;518;p28"/>
          <p:cNvPicPr preferRelativeResize="0"/>
          <p:nvPr/>
        </p:nvPicPr>
        <p:blipFill rotWithShape="1">
          <a:blip r:embed="rId3">
            <a:alphaModFix/>
          </a:blip>
          <a:srcRect b="11449" l="30657" r="30720" t="43653"/>
          <a:stretch/>
        </p:blipFill>
        <p:spPr>
          <a:xfrm>
            <a:off x="-3870960" y="1782361"/>
            <a:ext cx="3275204" cy="5075639"/>
          </a:xfrm>
          <a:prstGeom prst="rect">
            <a:avLst/>
          </a:prstGeom>
          <a:noFill/>
          <a:ln>
            <a:noFill/>
          </a:ln>
        </p:spPr>
      </p:pic>
      <p:sp>
        <p:nvSpPr>
          <p:cNvPr id="519" name="Google Shape;519;p28"/>
          <p:cNvSpPr txBox="1"/>
          <p:nvPr/>
        </p:nvSpPr>
        <p:spPr>
          <a:xfrm>
            <a:off x="2896457" y="2157038"/>
            <a:ext cx="24897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Plasma Exposure</a:t>
            </a:r>
            <a:endParaRPr b="0" i="0" sz="1400" u="none" cap="none" strike="noStrike">
              <a:solidFill>
                <a:srgbClr val="000000"/>
              </a:solidFill>
              <a:latin typeface="Arial"/>
              <a:ea typeface="Arial"/>
              <a:cs typeface="Arial"/>
              <a:sym typeface="Arial"/>
            </a:endParaRPr>
          </a:p>
        </p:txBody>
      </p:sp>
      <p:sp>
        <p:nvSpPr>
          <p:cNvPr id="520" name="Google Shape;520;p28"/>
          <p:cNvSpPr txBox="1"/>
          <p:nvPr/>
        </p:nvSpPr>
        <p:spPr>
          <a:xfrm>
            <a:off x="8050656" y="2157039"/>
            <a:ext cx="327520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Immediate Contact</a:t>
            </a:r>
            <a:endParaRPr b="0" i="0" sz="1400" u="none" cap="none" strike="noStrike">
              <a:solidFill>
                <a:srgbClr val="000000"/>
              </a:solidFill>
              <a:latin typeface="Arial"/>
              <a:ea typeface="Arial"/>
              <a:cs typeface="Arial"/>
              <a:sym typeface="Arial"/>
            </a:endParaRPr>
          </a:p>
        </p:txBody>
      </p:sp>
      <p:sp>
        <p:nvSpPr>
          <p:cNvPr id="521" name="Google Shape;521;p28"/>
          <p:cNvSpPr txBox="1"/>
          <p:nvPr/>
        </p:nvSpPr>
        <p:spPr>
          <a:xfrm>
            <a:off x="13319760" y="243871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Plasma Bonding – Step-by-Step</a:t>
            </a:r>
            <a:endParaRPr b="0" i="0" sz="1400" u="none" cap="none" strike="noStrike">
              <a:solidFill>
                <a:srgbClr val="000000"/>
              </a:solidFill>
              <a:latin typeface="Arial"/>
              <a:ea typeface="Arial"/>
              <a:cs typeface="Arial"/>
              <a:sym typeface="Arial"/>
            </a:endParaRPr>
          </a:p>
        </p:txBody>
      </p:sp>
      <p:sp>
        <p:nvSpPr>
          <p:cNvPr id="522" name="Google Shape;522;p28"/>
          <p:cNvSpPr/>
          <p:nvPr/>
        </p:nvSpPr>
        <p:spPr>
          <a:xfrm>
            <a:off x="13319760" y="3535680"/>
            <a:ext cx="2011680" cy="2286000"/>
          </a:xfrm>
          <a:prstGeom prst="rect">
            <a:avLst/>
          </a:prstGeom>
          <a:solidFill>
            <a:srgbClr val="ADD8E6"/>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① Before Plasma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Hydrophobic PDMS with –CH₃ groups</a:t>
            </a:r>
            <a:endParaRPr b="0" i="0" sz="1400" u="none" cap="none" strike="noStrike">
              <a:solidFill>
                <a:srgbClr val="000000"/>
              </a:solidFill>
              <a:latin typeface="Arial"/>
              <a:ea typeface="Arial"/>
              <a:cs typeface="Arial"/>
              <a:sym typeface="Arial"/>
            </a:endParaRPr>
          </a:p>
        </p:txBody>
      </p:sp>
      <p:sp>
        <p:nvSpPr>
          <p:cNvPr id="523" name="Google Shape;523;p28"/>
          <p:cNvSpPr/>
          <p:nvPr/>
        </p:nvSpPr>
        <p:spPr>
          <a:xfrm>
            <a:off x="15422880" y="3535680"/>
            <a:ext cx="2011680" cy="2286000"/>
          </a:xfrm>
          <a:prstGeom prst="rect">
            <a:avLst/>
          </a:prstGeom>
          <a:solidFill>
            <a:srgbClr val="FFB6C1"/>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② Plasma Exposure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Plasma introduces –OH groups (silanol)</a:t>
            </a:r>
            <a:endParaRPr b="0" i="0" sz="1400" u="none" cap="none" strike="noStrike">
              <a:solidFill>
                <a:srgbClr val="000000"/>
              </a:solidFill>
              <a:latin typeface="Arial"/>
              <a:ea typeface="Arial"/>
              <a:cs typeface="Arial"/>
              <a:sym typeface="Arial"/>
            </a:endParaRPr>
          </a:p>
        </p:txBody>
      </p:sp>
      <p:sp>
        <p:nvSpPr>
          <p:cNvPr id="524" name="Google Shape;524;p28"/>
          <p:cNvSpPr/>
          <p:nvPr/>
        </p:nvSpPr>
        <p:spPr>
          <a:xfrm>
            <a:off x="17526000" y="3535680"/>
            <a:ext cx="2011680" cy="2286000"/>
          </a:xfrm>
          <a:prstGeom prst="rect">
            <a:avLst/>
          </a:prstGeom>
          <a:solidFill>
            <a:srgbClr val="90EE90"/>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③ Bonding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Si–OH condense to form Si–O–Si bonds</a:t>
            </a:r>
            <a:endParaRPr b="0" i="0" sz="1400" u="none" cap="none" strike="noStrike">
              <a:solidFill>
                <a:srgbClr val="000000"/>
              </a:solidFill>
              <a:latin typeface="Arial"/>
              <a:ea typeface="Arial"/>
              <a:cs typeface="Arial"/>
              <a:sym typeface="Arial"/>
            </a:endParaRPr>
          </a:p>
        </p:txBody>
      </p:sp>
      <p:sp>
        <p:nvSpPr>
          <p:cNvPr id="525" name="Google Shape;525;p28"/>
          <p:cNvSpPr/>
          <p:nvPr/>
        </p:nvSpPr>
        <p:spPr>
          <a:xfrm>
            <a:off x="19629119" y="3535680"/>
            <a:ext cx="2011680" cy="2286000"/>
          </a:xfrm>
          <a:prstGeom prst="rect">
            <a:avLst/>
          </a:prstGeom>
          <a:solidFill>
            <a:srgbClr val="D8BFD8"/>
          </a:solidFill>
          <a:ln cap="flat" cmpd="sng" w="9525">
            <a:solidFill>
              <a:srgbClr val="00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④ Bonded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Strong covalent bond – leak-proof</a:t>
            </a:r>
            <a:endParaRPr b="0" i="0" sz="1400" u="none" cap="none" strike="noStrike">
              <a:solidFill>
                <a:srgbClr val="000000"/>
              </a:solidFill>
              <a:latin typeface="Arial"/>
              <a:ea typeface="Arial"/>
              <a:cs typeface="Arial"/>
              <a:sym typeface="Arial"/>
            </a:endParaRPr>
          </a:p>
        </p:txBody>
      </p:sp>
      <p:sp>
        <p:nvSpPr>
          <p:cNvPr id="526" name="Google Shape;526;p28"/>
          <p:cNvSpPr txBox="1"/>
          <p:nvPr/>
        </p:nvSpPr>
        <p:spPr>
          <a:xfrm>
            <a:off x="-3262644" y="507304"/>
            <a:ext cx="384658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Times New Roman"/>
                <a:ea typeface="Times New Roman"/>
                <a:cs typeface="Times New Roman"/>
                <a:sym typeface="Times New Roman"/>
              </a:rPr>
              <a:t>How to Bond</a:t>
            </a:r>
            <a:endParaRPr b="1" i="0" sz="3600" u="none" cap="none" strike="noStrike">
              <a:solidFill>
                <a:schemeClr val="accent1"/>
              </a:solidFill>
              <a:latin typeface="Times New Roman"/>
              <a:ea typeface="Times New Roman"/>
              <a:cs typeface="Times New Roman"/>
              <a:sym typeface="Times New Roman"/>
            </a:endParaRPr>
          </a:p>
        </p:txBody>
      </p:sp>
      <p:sp>
        <p:nvSpPr>
          <p:cNvPr id="527" name="Google Shape;527;p28"/>
          <p:cNvSpPr/>
          <p:nvPr/>
        </p:nvSpPr>
        <p:spPr>
          <a:xfrm>
            <a:off x="2944085" y="5658107"/>
            <a:ext cx="1568388" cy="3651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Meiryo"/>
                <a:ea typeface="Meiryo"/>
                <a:cs typeface="Meiryo"/>
                <a:sym typeface="Meiryo"/>
              </a:rPr>
              <a:t>substrate</a:t>
            </a:r>
            <a:endParaRPr b="1" i="0" sz="1600" u="none" cap="none" strike="noStrike">
              <a:solidFill>
                <a:schemeClr val="lt1"/>
              </a:solidFill>
              <a:latin typeface="Meiryo"/>
              <a:ea typeface="Meiryo"/>
              <a:cs typeface="Meiryo"/>
              <a:sym typeface="Meiryo"/>
            </a:endParaRPr>
          </a:p>
        </p:txBody>
      </p:sp>
      <p:grpSp>
        <p:nvGrpSpPr>
          <p:cNvPr id="528" name="Google Shape;528;p28"/>
          <p:cNvGrpSpPr/>
          <p:nvPr/>
        </p:nvGrpSpPr>
        <p:grpSpPr>
          <a:xfrm>
            <a:off x="3307493" y="4848081"/>
            <a:ext cx="1060386" cy="552136"/>
            <a:chOff x="6786571" y="3395665"/>
            <a:chExt cx="1060386" cy="585473"/>
          </a:xfrm>
        </p:grpSpPr>
        <p:cxnSp>
          <p:nvCxnSpPr>
            <p:cNvPr id="529" name="Google Shape;529;p28"/>
            <p:cNvCxnSpPr/>
            <p:nvPr/>
          </p:nvCxnSpPr>
          <p:spPr>
            <a:xfrm>
              <a:off x="6960762" y="3839713"/>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30" name="Google Shape;530;p28"/>
            <p:cNvCxnSpPr/>
            <p:nvPr/>
          </p:nvCxnSpPr>
          <p:spPr>
            <a:xfrm>
              <a:off x="7680762" y="3840688"/>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31" name="Google Shape;531;p28"/>
            <p:cNvCxnSpPr/>
            <p:nvPr/>
          </p:nvCxnSpPr>
          <p:spPr>
            <a:xfrm>
              <a:off x="7320761" y="3839124"/>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nvGrpSpPr>
            <p:cNvPr id="532" name="Google Shape;532;p28"/>
            <p:cNvGrpSpPr/>
            <p:nvPr/>
          </p:nvGrpSpPr>
          <p:grpSpPr>
            <a:xfrm>
              <a:off x="6786571" y="3395665"/>
              <a:ext cx="1060386" cy="553445"/>
              <a:chOff x="6811327" y="3411074"/>
              <a:chExt cx="1035459" cy="537707"/>
            </a:xfrm>
          </p:grpSpPr>
          <p:sp>
            <p:nvSpPr>
              <p:cNvPr id="533" name="Google Shape;533;p28"/>
              <p:cNvSpPr txBox="1"/>
              <p:nvPr/>
            </p:nvSpPr>
            <p:spPr>
              <a:xfrm>
                <a:off x="6811327" y="3568286"/>
                <a:ext cx="314942"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sp>
            <p:nvSpPr>
              <p:cNvPr id="534" name="Google Shape;534;p28"/>
              <p:cNvSpPr txBox="1"/>
              <p:nvPr/>
            </p:nvSpPr>
            <p:spPr>
              <a:xfrm>
                <a:off x="7531844" y="3554851"/>
                <a:ext cx="314942"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sp>
            <p:nvSpPr>
              <p:cNvPr id="535" name="Google Shape;535;p28"/>
              <p:cNvSpPr txBox="1"/>
              <p:nvPr/>
            </p:nvSpPr>
            <p:spPr>
              <a:xfrm>
                <a:off x="7181234" y="3563123"/>
                <a:ext cx="314942"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cxnSp>
            <p:nvCxnSpPr>
              <p:cNvPr id="536" name="Google Shape;536;p28"/>
              <p:cNvCxnSpPr/>
              <p:nvPr/>
            </p:nvCxnSpPr>
            <p:spPr>
              <a:xfrm>
                <a:off x="7325750" y="3429061"/>
                <a:ext cx="0" cy="268126"/>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37" name="Google Shape;537;p28"/>
              <p:cNvCxnSpPr/>
              <p:nvPr/>
            </p:nvCxnSpPr>
            <p:spPr>
              <a:xfrm flipH="1">
                <a:off x="6971753" y="3414913"/>
                <a:ext cx="258186" cy="270559"/>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38" name="Google Shape;538;p28"/>
              <p:cNvCxnSpPr/>
              <p:nvPr/>
            </p:nvCxnSpPr>
            <p:spPr>
              <a:xfrm>
                <a:off x="7420775" y="3411074"/>
                <a:ext cx="258883" cy="268126"/>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grpSp>
      <p:sp>
        <p:nvSpPr>
          <p:cNvPr id="539" name="Google Shape;539;p28"/>
          <p:cNvSpPr txBox="1"/>
          <p:nvPr/>
        </p:nvSpPr>
        <p:spPr>
          <a:xfrm>
            <a:off x="1435556" y="5123253"/>
            <a:ext cx="36740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Si</a:t>
            </a:r>
            <a:endParaRPr b="0" i="0" sz="1600" u="none" cap="none" strike="noStrike">
              <a:solidFill>
                <a:schemeClr val="dk1"/>
              </a:solidFill>
              <a:latin typeface="Meiryo"/>
              <a:ea typeface="Meiryo"/>
              <a:cs typeface="Meiryo"/>
              <a:sym typeface="Meiryo"/>
            </a:endParaRPr>
          </a:p>
        </p:txBody>
      </p:sp>
      <p:grpSp>
        <p:nvGrpSpPr>
          <p:cNvPr id="540" name="Google Shape;540;p28"/>
          <p:cNvGrpSpPr/>
          <p:nvPr/>
        </p:nvGrpSpPr>
        <p:grpSpPr>
          <a:xfrm>
            <a:off x="975601" y="3700071"/>
            <a:ext cx="664898" cy="1480264"/>
            <a:chOff x="6817839" y="1350216"/>
            <a:chExt cx="731468" cy="1844229"/>
          </a:xfrm>
        </p:grpSpPr>
        <p:cxnSp>
          <p:nvCxnSpPr>
            <p:cNvPr id="541" name="Google Shape;541;p28"/>
            <p:cNvCxnSpPr/>
            <p:nvPr/>
          </p:nvCxnSpPr>
          <p:spPr>
            <a:xfrm flipH="1">
              <a:off x="7324919" y="2977762"/>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42" name="Google Shape;542;p28"/>
            <p:cNvCxnSpPr/>
            <p:nvPr/>
          </p:nvCxnSpPr>
          <p:spPr>
            <a:xfrm>
              <a:off x="7315876" y="2765077"/>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43" name="Google Shape;543;p28"/>
            <p:cNvCxnSpPr/>
            <p:nvPr/>
          </p:nvCxnSpPr>
          <p:spPr>
            <a:xfrm flipH="1">
              <a:off x="7320839" y="2557968"/>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44" name="Google Shape;544;p28"/>
            <p:cNvCxnSpPr/>
            <p:nvPr/>
          </p:nvCxnSpPr>
          <p:spPr>
            <a:xfrm>
              <a:off x="7311796" y="2345283"/>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45" name="Google Shape;545;p28"/>
            <p:cNvCxnSpPr/>
            <p:nvPr/>
          </p:nvCxnSpPr>
          <p:spPr>
            <a:xfrm flipH="1">
              <a:off x="7333962" y="1919290"/>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46" name="Google Shape;546;p28"/>
            <p:cNvCxnSpPr/>
            <p:nvPr/>
          </p:nvCxnSpPr>
          <p:spPr>
            <a:xfrm>
              <a:off x="7324919" y="1706605"/>
              <a:ext cx="215345" cy="2166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547" name="Google Shape;547;p28"/>
            <p:cNvSpPr txBox="1"/>
            <p:nvPr/>
          </p:nvSpPr>
          <p:spPr>
            <a:xfrm>
              <a:off x="7065657" y="2047349"/>
              <a:ext cx="375977" cy="4217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O</a:t>
              </a:r>
              <a:endParaRPr b="0" i="0" sz="1600" u="none" cap="none" strike="noStrike">
                <a:solidFill>
                  <a:schemeClr val="dk1"/>
                </a:solidFill>
                <a:latin typeface="Meiryo"/>
                <a:ea typeface="Meiryo"/>
                <a:cs typeface="Meiryo"/>
                <a:sym typeface="Meiryo"/>
              </a:endParaRPr>
            </a:p>
          </p:txBody>
        </p:sp>
        <p:sp>
          <p:nvSpPr>
            <p:cNvPr id="548" name="Google Shape;548;p28"/>
            <p:cNvSpPr txBox="1"/>
            <p:nvPr/>
          </p:nvSpPr>
          <p:spPr>
            <a:xfrm>
              <a:off x="6817839" y="1350216"/>
              <a:ext cx="375977" cy="4217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O</a:t>
              </a:r>
              <a:endParaRPr b="0" i="0" sz="1600" u="none" cap="none" strike="noStrike">
                <a:solidFill>
                  <a:schemeClr val="dk1"/>
                </a:solidFill>
                <a:latin typeface="Meiryo"/>
                <a:ea typeface="Meiryo"/>
                <a:cs typeface="Meiryo"/>
                <a:sym typeface="Meiryo"/>
              </a:endParaRPr>
            </a:p>
          </p:txBody>
        </p:sp>
        <p:cxnSp>
          <p:nvCxnSpPr>
            <p:cNvPr id="549" name="Google Shape;549;p28"/>
            <p:cNvCxnSpPr/>
            <p:nvPr/>
          </p:nvCxnSpPr>
          <p:spPr>
            <a:xfrm>
              <a:off x="7115328" y="1625867"/>
              <a:ext cx="213505" cy="80057"/>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50" name="Google Shape;550;p28"/>
            <p:cNvCxnSpPr/>
            <p:nvPr/>
          </p:nvCxnSpPr>
          <p:spPr>
            <a:xfrm flipH="1" rot="10800000">
              <a:off x="7106194" y="1454650"/>
              <a:ext cx="222639" cy="7455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51" name="Google Shape;551;p28"/>
            <p:cNvCxnSpPr/>
            <p:nvPr/>
          </p:nvCxnSpPr>
          <p:spPr>
            <a:xfrm>
              <a:off x="7320761" y="1454650"/>
              <a:ext cx="0" cy="251274"/>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sp>
        <p:nvSpPr>
          <p:cNvPr id="552" name="Google Shape;552;p28"/>
          <p:cNvSpPr/>
          <p:nvPr/>
        </p:nvSpPr>
        <p:spPr>
          <a:xfrm>
            <a:off x="4935416" y="5696207"/>
            <a:ext cx="1568388" cy="3651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Meiryo"/>
                <a:ea typeface="Meiryo"/>
                <a:cs typeface="Meiryo"/>
                <a:sym typeface="Meiryo"/>
              </a:rPr>
              <a:t>substrate</a:t>
            </a:r>
            <a:endParaRPr b="1" i="0" sz="1600" u="none" cap="none" strike="noStrike">
              <a:solidFill>
                <a:schemeClr val="lt1"/>
              </a:solidFill>
              <a:latin typeface="Meiryo"/>
              <a:ea typeface="Meiryo"/>
              <a:cs typeface="Meiryo"/>
              <a:sym typeface="Meiryo"/>
            </a:endParaRPr>
          </a:p>
        </p:txBody>
      </p:sp>
      <p:grpSp>
        <p:nvGrpSpPr>
          <p:cNvPr id="553" name="Google Shape;553;p28"/>
          <p:cNvGrpSpPr/>
          <p:nvPr/>
        </p:nvGrpSpPr>
        <p:grpSpPr>
          <a:xfrm>
            <a:off x="5204484" y="5145545"/>
            <a:ext cx="1053776" cy="552136"/>
            <a:chOff x="6790098" y="3395665"/>
            <a:chExt cx="1053776" cy="585473"/>
          </a:xfrm>
        </p:grpSpPr>
        <p:cxnSp>
          <p:nvCxnSpPr>
            <p:cNvPr id="554" name="Google Shape;554;p28"/>
            <p:cNvCxnSpPr/>
            <p:nvPr/>
          </p:nvCxnSpPr>
          <p:spPr>
            <a:xfrm>
              <a:off x="6960762" y="3839713"/>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55" name="Google Shape;555;p28"/>
            <p:cNvCxnSpPr/>
            <p:nvPr/>
          </p:nvCxnSpPr>
          <p:spPr>
            <a:xfrm>
              <a:off x="7680762" y="3840688"/>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56" name="Google Shape;556;p28"/>
            <p:cNvCxnSpPr/>
            <p:nvPr/>
          </p:nvCxnSpPr>
          <p:spPr>
            <a:xfrm>
              <a:off x="7320761" y="3839124"/>
              <a:ext cx="0" cy="14045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nvGrpSpPr>
            <p:cNvPr id="557" name="Google Shape;557;p28"/>
            <p:cNvGrpSpPr/>
            <p:nvPr/>
          </p:nvGrpSpPr>
          <p:grpSpPr>
            <a:xfrm>
              <a:off x="6790098" y="3395665"/>
              <a:ext cx="1053776" cy="539766"/>
              <a:chOff x="6814775" y="3411074"/>
              <a:chExt cx="1029005" cy="524417"/>
            </a:xfrm>
          </p:grpSpPr>
          <p:sp>
            <p:nvSpPr>
              <p:cNvPr id="558" name="Google Shape;558;p28"/>
              <p:cNvSpPr txBox="1"/>
              <p:nvPr/>
            </p:nvSpPr>
            <p:spPr>
              <a:xfrm>
                <a:off x="6814775" y="3548586"/>
                <a:ext cx="314943"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sp>
            <p:nvSpPr>
              <p:cNvPr id="559" name="Google Shape;559;p28"/>
              <p:cNvSpPr txBox="1"/>
              <p:nvPr/>
            </p:nvSpPr>
            <p:spPr>
              <a:xfrm>
                <a:off x="7528837" y="3548748"/>
                <a:ext cx="314943"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sp>
            <p:nvSpPr>
              <p:cNvPr id="560" name="Google Shape;560;p28"/>
              <p:cNvSpPr txBox="1"/>
              <p:nvPr/>
            </p:nvSpPr>
            <p:spPr>
              <a:xfrm>
                <a:off x="7177301" y="3554996"/>
                <a:ext cx="314942" cy="380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eiryo"/>
                    <a:ea typeface="Meiryo"/>
                    <a:cs typeface="Meiryo"/>
                    <a:sym typeface="Meiryo"/>
                  </a:rPr>
                  <a:t>o</a:t>
                </a:r>
                <a:endParaRPr b="0" i="0" sz="1800" u="none" cap="none" strike="noStrike">
                  <a:solidFill>
                    <a:schemeClr val="dk1"/>
                  </a:solidFill>
                  <a:latin typeface="Meiryo"/>
                  <a:ea typeface="Meiryo"/>
                  <a:cs typeface="Meiryo"/>
                  <a:sym typeface="Meiryo"/>
                </a:endParaRPr>
              </a:p>
            </p:txBody>
          </p:sp>
          <p:cxnSp>
            <p:nvCxnSpPr>
              <p:cNvPr id="561" name="Google Shape;561;p28"/>
              <p:cNvCxnSpPr/>
              <p:nvPr/>
            </p:nvCxnSpPr>
            <p:spPr>
              <a:xfrm>
                <a:off x="7332915" y="3418595"/>
                <a:ext cx="0" cy="268126"/>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2" name="Google Shape;562;p28"/>
              <p:cNvCxnSpPr/>
              <p:nvPr/>
            </p:nvCxnSpPr>
            <p:spPr>
              <a:xfrm flipH="1">
                <a:off x="6981427" y="3414913"/>
                <a:ext cx="248512" cy="258531"/>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3" name="Google Shape;563;p28"/>
              <p:cNvCxnSpPr/>
              <p:nvPr/>
            </p:nvCxnSpPr>
            <p:spPr>
              <a:xfrm>
                <a:off x="7420775" y="3411074"/>
                <a:ext cx="258883" cy="268126"/>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grpSp>
      </p:grpSp>
      <p:sp>
        <p:nvSpPr>
          <p:cNvPr id="564" name="Google Shape;564;p28"/>
          <p:cNvSpPr txBox="1"/>
          <p:nvPr/>
        </p:nvSpPr>
        <p:spPr>
          <a:xfrm>
            <a:off x="5558833" y="4902330"/>
            <a:ext cx="36740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Si</a:t>
            </a:r>
            <a:endParaRPr b="0" i="0" sz="1600" u="none" cap="none" strike="noStrike">
              <a:solidFill>
                <a:schemeClr val="dk1"/>
              </a:solidFill>
              <a:latin typeface="Meiryo"/>
              <a:ea typeface="Meiryo"/>
              <a:cs typeface="Meiryo"/>
              <a:sym typeface="Meiryo"/>
            </a:endParaRPr>
          </a:p>
        </p:txBody>
      </p:sp>
      <p:cxnSp>
        <p:nvCxnSpPr>
          <p:cNvPr id="565" name="Google Shape;565;p28"/>
          <p:cNvCxnSpPr/>
          <p:nvPr/>
        </p:nvCxnSpPr>
        <p:spPr>
          <a:xfrm flipH="1">
            <a:off x="306453" y="5222487"/>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6" name="Google Shape;566;p28"/>
          <p:cNvCxnSpPr/>
          <p:nvPr/>
        </p:nvCxnSpPr>
        <p:spPr>
          <a:xfrm>
            <a:off x="298233" y="5051776"/>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7" name="Google Shape;567;p28"/>
          <p:cNvCxnSpPr/>
          <p:nvPr/>
        </p:nvCxnSpPr>
        <p:spPr>
          <a:xfrm flipH="1">
            <a:off x="302745" y="4885541"/>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8" name="Google Shape;568;p28"/>
          <p:cNvCxnSpPr/>
          <p:nvPr/>
        </p:nvCxnSpPr>
        <p:spPr>
          <a:xfrm>
            <a:off x="294525" y="4714830"/>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69" name="Google Shape;569;p28"/>
          <p:cNvCxnSpPr/>
          <p:nvPr/>
        </p:nvCxnSpPr>
        <p:spPr>
          <a:xfrm flipH="1">
            <a:off x="314673" y="4372909"/>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cxnSp>
        <p:nvCxnSpPr>
          <p:cNvPr id="570" name="Google Shape;570;p28"/>
          <p:cNvCxnSpPr/>
          <p:nvPr/>
        </p:nvCxnSpPr>
        <p:spPr>
          <a:xfrm>
            <a:off x="306453" y="4202198"/>
            <a:ext cx="195747" cy="17392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571" name="Google Shape;571;p28"/>
          <p:cNvSpPr txBox="1"/>
          <p:nvPr/>
        </p:nvSpPr>
        <p:spPr>
          <a:xfrm>
            <a:off x="71998" y="4437594"/>
            <a:ext cx="34176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O</a:t>
            </a:r>
            <a:endParaRPr b="0" i="0" sz="1600" u="none" cap="none" strike="noStrike">
              <a:solidFill>
                <a:schemeClr val="dk1"/>
              </a:solidFill>
              <a:latin typeface="Meiryo"/>
              <a:ea typeface="Meiryo"/>
              <a:cs typeface="Meiryo"/>
              <a:sym typeface="Meiryo"/>
            </a:endParaRPr>
          </a:p>
        </p:txBody>
      </p:sp>
      <p:sp>
        <p:nvSpPr>
          <p:cNvPr id="572" name="Google Shape;572;p28"/>
          <p:cNvSpPr txBox="1"/>
          <p:nvPr/>
        </p:nvSpPr>
        <p:spPr>
          <a:xfrm>
            <a:off x="-206258" y="4033455"/>
            <a:ext cx="49404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Meiryo"/>
                <a:ea typeface="Meiryo"/>
                <a:cs typeface="Meiryo"/>
                <a:sym typeface="Meiryo"/>
              </a:rPr>
              <a:t>OH</a:t>
            </a:r>
            <a:endParaRPr b="0" i="0" sz="1600" u="none" cap="none" strike="noStrike">
              <a:solidFill>
                <a:schemeClr val="dk1"/>
              </a:solidFill>
              <a:latin typeface="Meiryo"/>
              <a:ea typeface="Meiryo"/>
              <a:cs typeface="Meiryo"/>
              <a:sym typeface="Meiryo"/>
            </a:endParaRPr>
          </a:p>
        </p:txBody>
      </p:sp>
      <p:cxnSp>
        <p:nvCxnSpPr>
          <p:cNvPr id="573" name="Google Shape;573;p28"/>
          <p:cNvCxnSpPr/>
          <p:nvPr/>
        </p:nvCxnSpPr>
        <p:spPr>
          <a:xfrm>
            <a:off x="193331" y="4198808"/>
            <a:ext cx="116679" cy="333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254"/>
              </a:srgbClr>
            </a:outerShdw>
          </a:effectLst>
        </p:spPr>
      </p:cxnSp>
      <p:sp>
        <p:nvSpPr>
          <p:cNvPr id="574" name="Google Shape;574;p28"/>
          <p:cNvSpPr/>
          <p:nvPr/>
        </p:nvSpPr>
        <p:spPr>
          <a:xfrm>
            <a:off x="783034" y="5635886"/>
            <a:ext cx="1568388" cy="36512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Meiryo"/>
                <a:ea typeface="Meiryo"/>
                <a:cs typeface="Meiryo"/>
                <a:sym typeface="Meiryo"/>
              </a:rPr>
              <a:t>substrate</a:t>
            </a:r>
            <a:endParaRPr b="1" i="0" sz="1600" u="none" cap="none" strike="noStrike">
              <a:solidFill>
                <a:schemeClr val="lt1"/>
              </a:solidFill>
              <a:latin typeface="Meiryo"/>
              <a:ea typeface="Meiryo"/>
              <a:cs typeface="Meiryo"/>
              <a:sym typeface="Meiryo"/>
            </a:endParaRPr>
          </a:p>
        </p:txBody>
      </p:sp>
      <p:sp>
        <p:nvSpPr>
          <p:cNvPr id="575" name="Google Shape;575;p28"/>
          <p:cNvSpPr/>
          <p:nvPr/>
        </p:nvSpPr>
        <p:spPr>
          <a:xfrm>
            <a:off x="2235836" y="4072978"/>
            <a:ext cx="849762" cy="220705"/>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9" name="Shape 579"/>
        <p:cNvGrpSpPr/>
        <p:nvPr/>
      </p:nvGrpSpPr>
      <p:grpSpPr>
        <a:xfrm>
          <a:off x="0" y="0"/>
          <a:ext cx="0" cy="0"/>
          <a:chOff x="0" y="0"/>
          <a:chExt cx="0" cy="0"/>
        </a:xfrm>
      </p:grpSpPr>
      <p:sp>
        <p:nvSpPr>
          <p:cNvPr id="580" name="Google Shape;580;p29"/>
          <p:cNvSpPr txBox="1"/>
          <p:nvPr>
            <p:ph type="ctrTitle"/>
          </p:nvPr>
        </p:nvSpPr>
        <p:spPr>
          <a:xfrm>
            <a:off x="777240" y="1600200"/>
            <a:ext cx="10637520" cy="498348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Here are 2 suggestions for the Outline of your Final 8-minute PPT Talk.</a:t>
            </a:r>
            <a:br>
              <a:rPr lang="en-US" sz="1400"/>
            </a:br>
            <a:r>
              <a:rPr lang="en-US" sz="1400"/>
              <a:t>・Fab Related Research</a:t>
            </a:r>
            <a:br>
              <a:rPr lang="en-US" sz="1400"/>
            </a:br>
            <a:r>
              <a:rPr b="0" lang="en-US" sz="1400"/>
              <a:t>Title Slide</a:t>
            </a:r>
            <a:br>
              <a:rPr b="0" lang="en-US" sz="1400"/>
            </a:br>
            <a:r>
              <a:rPr b="0" lang="en-US" sz="1400"/>
              <a:t>Outline Slide (can possibly skip this for an 8 minute talk)</a:t>
            </a:r>
            <a:br>
              <a:rPr b="0" lang="en-US" sz="1400"/>
            </a:br>
            <a:r>
              <a:rPr b="0" lang="en-US" sz="1400"/>
              <a:t>Major Sections for the Following Slides</a:t>
            </a:r>
            <a:br>
              <a:rPr b="0" lang="en-US" sz="1400"/>
            </a:br>
            <a:r>
              <a:rPr b="0" lang="en-US" sz="1400"/>
              <a:t>Goal or Purpose</a:t>
            </a:r>
            <a:br>
              <a:rPr b="0" lang="en-US" sz="1400"/>
            </a:br>
            <a:r>
              <a:rPr b="0" lang="en-US" sz="1400"/>
              <a:t>Introduction and Background Material</a:t>
            </a:r>
            <a:br>
              <a:rPr b="0" lang="en-US" sz="1400"/>
            </a:br>
            <a:r>
              <a:rPr b="0" lang="en-US" sz="1400"/>
              <a:t>Design or Device Design (can include modeling or modeling can be a separate section)</a:t>
            </a:r>
            <a:br>
              <a:rPr b="0" lang="en-US" sz="1400"/>
            </a:br>
            <a:r>
              <a:rPr b="0" lang="en-US" sz="1400"/>
              <a:t>Fabrication</a:t>
            </a:r>
            <a:br>
              <a:rPr b="0" lang="en-US" sz="1400"/>
            </a:br>
            <a:r>
              <a:rPr b="0" lang="en-US" sz="1400"/>
              <a:t>Testing and Results</a:t>
            </a:r>
            <a:br>
              <a:rPr b="0" lang="en-US" sz="1400"/>
            </a:br>
            <a:r>
              <a:rPr b="0" lang="en-US" sz="1400"/>
              <a:t>Conclusion and possibly Recommendations (for future work)</a:t>
            </a:r>
            <a:br>
              <a:rPr b="0" lang="en-US" sz="1400"/>
            </a:br>
            <a:r>
              <a:rPr b="0" lang="en-US" sz="1400"/>
              <a:t>Acknowledgement Slide</a:t>
            </a:r>
            <a:br>
              <a:rPr lang="en-US" sz="1400"/>
            </a:br>
            <a:r>
              <a:rPr lang="en-US" sz="1400"/>
              <a:t> </a:t>
            </a:r>
            <a:br>
              <a:rPr lang="en-US" sz="1400"/>
            </a:br>
            <a:r>
              <a:rPr lang="en-US" sz="1400"/>
              <a:t>・Traditional Research</a:t>
            </a:r>
            <a:br>
              <a:rPr lang="en-US" sz="1400"/>
            </a:br>
            <a:r>
              <a:rPr b="0" lang="en-US" sz="1400"/>
              <a:t>Title Slide</a:t>
            </a:r>
            <a:br>
              <a:rPr b="0" lang="en-US" sz="1400"/>
            </a:br>
            <a:r>
              <a:rPr b="0" lang="en-US" sz="1400"/>
              <a:t>Outline Slide (can possibly skip this for an 8 minute talk)</a:t>
            </a:r>
            <a:br>
              <a:rPr b="0" lang="en-US" sz="1400"/>
            </a:br>
            <a:r>
              <a:rPr b="0" lang="en-US" sz="1400"/>
              <a:t>Major Sections for the Following Slides</a:t>
            </a:r>
            <a:br>
              <a:rPr b="0" lang="en-US" sz="1400"/>
            </a:br>
            <a:r>
              <a:rPr b="0" lang="en-US" sz="1400"/>
              <a:t>Goal or Purpose</a:t>
            </a:r>
            <a:br>
              <a:rPr b="0" lang="en-US" sz="1400"/>
            </a:br>
            <a:r>
              <a:rPr b="0" lang="en-US" sz="1400"/>
              <a:t>Introduction and Background Material</a:t>
            </a:r>
            <a:br>
              <a:rPr b="0" lang="en-US" sz="1400"/>
            </a:br>
            <a:r>
              <a:rPr b="0" lang="en-US" sz="1400"/>
              <a:t>Materials and Methods</a:t>
            </a:r>
            <a:br>
              <a:rPr b="0" lang="en-US" sz="1400"/>
            </a:br>
            <a:r>
              <a:rPr b="0" lang="en-US" sz="1400"/>
              <a:t>Results</a:t>
            </a:r>
            <a:br>
              <a:rPr b="0" lang="en-US" sz="1400"/>
            </a:br>
            <a:r>
              <a:rPr b="0" lang="en-US" sz="1400"/>
              <a:t>Conclusion and possibly Recommendations (for future work)</a:t>
            </a:r>
            <a:br>
              <a:rPr b="0" lang="en-US" sz="1400"/>
            </a:br>
            <a:r>
              <a:rPr b="0" lang="en-US" sz="1400"/>
              <a:t>Acknowledgement Slide</a:t>
            </a:r>
            <a:br>
              <a:rPr b="0" lang="en-US" sz="1400"/>
            </a:br>
            <a:endParaRPr b="0" sz="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0"/>
          <p:cNvSpPr txBox="1"/>
          <p:nvPr/>
        </p:nvSpPr>
        <p:spPr>
          <a:xfrm>
            <a:off x="1469986" y="266218"/>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Results</a:t>
            </a:r>
            <a:endParaRPr b="1" i="0" sz="3600" u="none" cap="none" strike="noStrike">
              <a:solidFill>
                <a:schemeClr val="dk2"/>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1"/>
          <p:cNvSpPr txBox="1"/>
          <p:nvPr>
            <p:ph type="title"/>
          </p:nvPr>
        </p:nvSpPr>
        <p:spPr>
          <a:xfrm>
            <a:off x="2489200" y="78442"/>
            <a:ext cx="7213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Microwell Study (Older Design)</a:t>
            </a:r>
            <a:endParaRPr/>
          </a:p>
        </p:txBody>
      </p:sp>
      <p:pic>
        <p:nvPicPr>
          <p:cNvPr descr="A clear plastic container with a square object in it&#10;&#10;Description automatically generated" id="591" name="Google Shape;591;p31"/>
          <p:cNvPicPr preferRelativeResize="0"/>
          <p:nvPr/>
        </p:nvPicPr>
        <p:blipFill rotWithShape="1">
          <a:blip r:embed="rId3">
            <a:alphaModFix/>
          </a:blip>
          <a:srcRect b="2922" l="10767" r="3088" t="6066"/>
          <a:stretch/>
        </p:blipFill>
        <p:spPr>
          <a:xfrm>
            <a:off x="241300" y="1484949"/>
            <a:ext cx="3948113" cy="3888102"/>
          </a:xfrm>
          <a:prstGeom prst="rect">
            <a:avLst/>
          </a:prstGeom>
          <a:noFill/>
          <a:ln>
            <a:noFill/>
          </a:ln>
        </p:spPr>
      </p:pic>
      <p:sp>
        <p:nvSpPr>
          <p:cNvPr id="592" name="Google Shape;592;p31"/>
          <p:cNvSpPr txBox="1"/>
          <p:nvPr/>
        </p:nvSpPr>
        <p:spPr>
          <a:xfrm>
            <a:off x="189706" y="5608509"/>
            <a:ext cx="4051300" cy="52322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400 wells, 20µm sides</a:t>
            </a:r>
            <a:endParaRPr b="0" i="0" sz="1400" u="none" cap="none" strike="noStrike">
              <a:solidFill>
                <a:srgbClr val="000000"/>
              </a:solidFill>
              <a:latin typeface="Arial"/>
              <a:ea typeface="Arial"/>
              <a:cs typeface="Arial"/>
              <a:sym typeface="Arial"/>
            </a:endParaRPr>
          </a:p>
        </p:txBody>
      </p:sp>
      <p:grpSp>
        <p:nvGrpSpPr>
          <p:cNvPr id="593" name="Google Shape;593;p31"/>
          <p:cNvGrpSpPr/>
          <p:nvPr/>
        </p:nvGrpSpPr>
        <p:grpSpPr>
          <a:xfrm>
            <a:off x="4500895" y="1484949"/>
            <a:ext cx="7449805" cy="3888102"/>
            <a:chOff x="0" y="0"/>
            <a:chExt cx="4741323" cy="2286000"/>
          </a:xfrm>
        </p:grpSpPr>
        <p:pic>
          <p:nvPicPr>
            <p:cNvPr descr="A close up of a grey surface&#10;&#10;Description automatically generated" id="594" name="Google Shape;594;p31"/>
            <p:cNvPicPr preferRelativeResize="0"/>
            <p:nvPr/>
          </p:nvPicPr>
          <p:blipFill rotWithShape="1">
            <a:blip r:embed="rId4">
              <a:alphaModFix/>
            </a:blip>
            <a:srcRect b="0" l="0" r="0" t="0"/>
            <a:stretch/>
          </p:blipFill>
          <p:spPr>
            <a:xfrm>
              <a:off x="0" y="0"/>
              <a:ext cx="2306320" cy="2286000"/>
            </a:xfrm>
            <a:prstGeom prst="rect">
              <a:avLst/>
            </a:prstGeom>
            <a:noFill/>
            <a:ln>
              <a:noFill/>
            </a:ln>
          </p:spPr>
        </p:pic>
        <p:pic>
          <p:nvPicPr>
            <p:cNvPr descr="A close up of a square&#10;&#10;Description automatically generated" id="595" name="Google Shape;595;p31"/>
            <p:cNvPicPr preferRelativeResize="0"/>
            <p:nvPr/>
          </p:nvPicPr>
          <p:blipFill rotWithShape="1">
            <a:blip r:embed="rId5">
              <a:alphaModFix/>
            </a:blip>
            <a:srcRect b="0" l="0" r="0" t="0"/>
            <a:stretch/>
          </p:blipFill>
          <p:spPr>
            <a:xfrm>
              <a:off x="2466753" y="0"/>
              <a:ext cx="2274570" cy="2286000"/>
            </a:xfrm>
            <a:prstGeom prst="rect">
              <a:avLst/>
            </a:prstGeom>
            <a:noFill/>
            <a:ln>
              <a:noFill/>
            </a:ln>
          </p:spPr>
        </p:pic>
      </p:grpSp>
      <p:sp>
        <p:nvSpPr>
          <p:cNvPr id="596" name="Google Shape;596;p31"/>
          <p:cNvSpPr txBox="1"/>
          <p:nvPr/>
        </p:nvSpPr>
        <p:spPr>
          <a:xfrm>
            <a:off x="4674498" y="5684838"/>
            <a:ext cx="3276600"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600k RBCs per mL</a:t>
            </a:r>
            <a:endParaRPr b="0" i="0" sz="1400" u="none" cap="none" strike="noStrike">
              <a:solidFill>
                <a:srgbClr val="000000"/>
              </a:solidFill>
              <a:latin typeface="Arial"/>
              <a:ea typeface="Arial"/>
              <a:cs typeface="Arial"/>
              <a:sym typeface="Arial"/>
            </a:endParaRPr>
          </a:p>
        </p:txBody>
      </p:sp>
      <p:sp>
        <p:nvSpPr>
          <p:cNvPr id="597" name="Google Shape;597;p31"/>
          <p:cNvSpPr txBox="1"/>
          <p:nvPr/>
        </p:nvSpPr>
        <p:spPr>
          <a:xfrm>
            <a:off x="8525440" y="5638671"/>
            <a:ext cx="3276600"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6M RBCs per 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2"/>
          <p:cNvSpPr txBox="1"/>
          <p:nvPr>
            <p:ph type="title"/>
          </p:nvPr>
        </p:nvSpPr>
        <p:spPr>
          <a:xfrm>
            <a:off x="2489200" y="28596"/>
            <a:ext cx="7213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Microwell Mask Design</a:t>
            </a:r>
            <a:endParaRPr/>
          </a:p>
        </p:txBody>
      </p:sp>
      <p:grpSp>
        <p:nvGrpSpPr>
          <p:cNvPr id="603" name="Google Shape;603;p32"/>
          <p:cNvGrpSpPr/>
          <p:nvPr/>
        </p:nvGrpSpPr>
        <p:grpSpPr>
          <a:xfrm>
            <a:off x="323849" y="1466851"/>
            <a:ext cx="11463339" cy="3776662"/>
            <a:chOff x="0" y="0"/>
            <a:chExt cx="5986337" cy="1920240"/>
          </a:xfrm>
        </p:grpSpPr>
        <p:pic>
          <p:nvPicPr>
            <p:cNvPr descr="A white and black grid with squares&#10;&#10;Description automatically generated with medium confidence" id="604" name="Google Shape;604;p32"/>
            <p:cNvPicPr preferRelativeResize="0"/>
            <p:nvPr/>
          </p:nvPicPr>
          <p:blipFill rotWithShape="1">
            <a:blip r:embed="rId3">
              <a:alphaModFix/>
            </a:blip>
            <a:srcRect b="0" l="0" r="0" t="0"/>
            <a:stretch/>
          </p:blipFill>
          <p:spPr>
            <a:xfrm>
              <a:off x="0" y="0"/>
              <a:ext cx="2004695" cy="1920240"/>
            </a:xfrm>
            <a:prstGeom prst="rect">
              <a:avLst/>
            </a:prstGeom>
            <a:noFill/>
            <a:ln>
              <a:noFill/>
            </a:ln>
          </p:spPr>
        </p:pic>
        <p:pic>
          <p:nvPicPr>
            <p:cNvPr descr="A black and white background with dots and a compass&#10;&#10;Description automatically generated" id="605" name="Google Shape;605;p32"/>
            <p:cNvPicPr preferRelativeResize="0"/>
            <p:nvPr/>
          </p:nvPicPr>
          <p:blipFill rotWithShape="1">
            <a:blip r:embed="rId4">
              <a:alphaModFix/>
            </a:blip>
            <a:srcRect b="0" l="0" r="0" t="0"/>
            <a:stretch/>
          </p:blipFill>
          <p:spPr>
            <a:xfrm>
              <a:off x="2030819" y="0"/>
              <a:ext cx="1953260" cy="1920240"/>
            </a:xfrm>
            <a:prstGeom prst="rect">
              <a:avLst/>
            </a:prstGeom>
            <a:noFill/>
            <a:ln>
              <a:noFill/>
            </a:ln>
          </p:spPr>
        </p:pic>
        <p:pic>
          <p:nvPicPr>
            <p:cNvPr descr="A black and white background with white text and dots&#10;&#10;Description automatically generated" id="606" name="Google Shape;606;p32"/>
            <p:cNvPicPr preferRelativeResize="0"/>
            <p:nvPr/>
          </p:nvPicPr>
          <p:blipFill rotWithShape="1">
            <a:blip r:embed="rId5">
              <a:alphaModFix/>
            </a:blip>
            <a:srcRect b="3289" l="12380" r="8981" t="16762"/>
            <a:stretch/>
          </p:blipFill>
          <p:spPr>
            <a:xfrm>
              <a:off x="4019107" y="0"/>
              <a:ext cx="1967230" cy="1920240"/>
            </a:xfrm>
            <a:prstGeom prst="rect">
              <a:avLst/>
            </a:prstGeom>
            <a:noFill/>
            <a:ln>
              <a:noFill/>
            </a:ln>
          </p:spPr>
        </p:pic>
      </p:grpSp>
      <p:sp>
        <p:nvSpPr>
          <p:cNvPr id="607" name="Google Shape;607;p32"/>
          <p:cNvSpPr txBox="1"/>
          <p:nvPr/>
        </p:nvSpPr>
        <p:spPr>
          <a:xfrm>
            <a:off x="4587438" y="5538768"/>
            <a:ext cx="2990851" cy="95410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640,000 wells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10µm diameter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6"/>
          <p:cNvSpPr txBox="1"/>
          <p:nvPr/>
        </p:nvSpPr>
        <p:spPr>
          <a:xfrm>
            <a:off x="1" y="324031"/>
            <a:ext cx="12191999"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Goal and Purpose</a:t>
            </a:r>
            <a:endParaRPr b="0" i="0" sz="1400" u="none" cap="none" strike="noStrike">
              <a:solidFill>
                <a:srgbClr val="000000"/>
              </a:solidFill>
              <a:latin typeface="Arial"/>
              <a:ea typeface="Arial"/>
              <a:cs typeface="Arial"/>
              <a:sym typeface="Arial"/>
            </a:endParaRPr>
          </a:p>
        </p:txBody>
      </p:sp>
      <p:sp>
        <p:nvSpPr>
          <p:cNvPr id="90" name="Google Shape;90;p6"/>
          <p:cNvSpPr txBox="1"/>
          <p:nvPr/>
        </p:nvSpPr>
        <p:spPr>
          <a:xfrm>
            <a:off x="548046" y="1371460"/>
            <a:ext cx="11769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sng" cap="none" strike="noStrike">
                <a:solidFill>
                  <a:srgbClr val="800000"/>
                </a:solidFill>
                <a:latin typeface="Times New Roman"/>
                <a:ea typeface="Times New Roman"/>
                <a:cs typeface="Times New Roman"/>
                <a:sym typeface="Times New Roman"/>
              </a:rPr>
              <a:t>Characterizing the Structure and Function of Freeze-Dried RBCs </a:t>
            </a:r>
            <a:endParaRPr b="0" i="0" sz="1400" u="none" cap="none" strike="noStrike">
              <a:solidFill>
                <a:srgbClr val="000000"/>
              </a:solidFill>
              <a:latin typeface="Arial"/>
              <a:ea typeface="Arial"/>
              <a:cs typeface="Arial"/>
              <a:sym typeface="Arial"/>
            </a:endParaRPr>
          </a:p>
        </p:txBody>
      </p:sp>
      <p:sp>
        <p:nvSpPr>
          <p:cNvPr id="91" name="Google Shape;91;p6"/>
          <p:cNvSpPr txBox="1"/>
          <p:nvPr/>
        </p:nvSpPr>
        <p:spPr>
          <a:xfrm>
            <a:off x="7503400" y="3461300"/>
            <a:ext cx="4688700" cy="19395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Fabricate and</a:t>
            </a:r>
            <a:r>
              <a:rPr b="1" i="0" lang="en-US" sz="2400" u="none" cap="none" strike="noStrike">
                <a:solidFill>
                  <a:schemeClr val="dk1"/>
                </a:solidFill>
                <a:latin typeface="Times New Roman"/>
                <a:ea typeface="Times New Roman"/>
                <a:cs typeface="Times New Roman"/>
                <a:sym typeface="Times New Roman"/>
              </a:rPr>
              <a:t> operate PDMS microfluidic devices for </a:t>
            </a:r>
            <a:r>
              <a:rPr b="1" i="0" lang="en-US" sz="2400" u="sng" cap="none" strike="noStrike">
                <a:solidFill>
                  <a:schemeClr val="dk1"/>
                </a:solidFill>
                <a:latin typeface="Times New Roman"/>
                <a:ea typeface="Times New Roman"/>
                <a:cs typeface="Times New Roman"/>
                <a:sym typeface="Times New Roman"/>
              </a:rPr>
              <a:t>a capillary model</a:t>
            </a:r>
            <a:r>
              <a:rPr b="1" i="0" lang="en-US" sz="2400" u="none" cap="none" strike="noStrike">
                <a:solidFill>
                  <a:schemeClr val="dk1"/>
                </a:solidFill>
                <a:latin typeface="Times New Roman"/>
                <a:ea typeface="Times New Roman"/>
                <a:cs typeface="Times New Roman"/>
                <a:sym typeface="Times New Roman"/>
              </a:rPr>
              <a:t> to assess the deformability of freeze-dried RBCs in flow conditions</a:t>
            </a:r>
            <a:endParaRPr b="1" i="0" sz="2400" u="none" cap="none" strike="noStrike">
              <a:solidFill>
                <a:schemeClr val="dk1"/>
              </a:solidFill>
              <a:latin typeface="Times New Roman"/>
              <a:ea typeface="Times New Roman"/>
              <a:cs typeface="Times New Roman"/>
              <a:sym typeface="Times New Roman"/>
            </a:endParaRPr>
          </a:p>
        </p:txBody>
      </p:sp>
      <p:grpSp>
        <p:nvGrpSpPr>
          <p:cNvPr id="92" name="Google Shape;92;p6"/>
          <p:cNvGrpSpPr/>
          <p:nvPr/>
        </p:nvGrpSpPr>
        <p:grpSpPr>
          <a:xfrm>
            <a:off x="261025" y="2083261"/>
            <a:ext cx="7242083" cy="4695578"/>
            <a:chOff x="420584" y="1819936"/>
            <a:chExt cx="5781398" cy="4695578"/>
          </a:xfrm>
        </p:grpSpPr>
        <p:sp>
          <p:nvSpPr>
            <p:cNvPr id="93" name="Google Shape;93;p6"/>
            <p:cNvSpPr/>
            <p:nvPr/>
          </p:nvSpPr>
          <p:spPr>
            <a:xfrm>
              <a:off x="420584" y="1819936"/>
              <a:ext cx="5781398" cy="4695578"/>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94" name="Google Shape;94;p6"/>
            <p:cNvSpPr txBox="1"/>
            <p:nvPr/>
          </p:nvSpPr>
          <p:spPr>
            <a:xfrm>
              <a:off x="1457616" y="1959264"/>
              <a:ext cx="340041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664C"/>
                  </a:solidFill>
                  <a:latin typeface="Times New Roman"/>
                  <a:ea typeface="Times New Roman"/>
                  <a:cs typeface="Times New Roman"/>
                  <a:sym typeface="Times New Roman"/>
                </a:rPr>
                <a:t>Freeze-Dried RBCs</a:t>
              </a:r>
              <a:endParaRPr b="0" i="0" sz="1400" u="none" cap="none" strike="noStrike">
                <a:solidFill>
                  <a:srgbClr val="000000"/>
                </a:solidFill>
                <a:latin typeface="Arial"/>
                <a:ea typeface="Arial"/>
                <a:cs typeface="Arial"/>
                <a:sym typeface="Arial"/>
              </a:endParaRPr>
            </a:p>
          </p:txBody>
        </p:sp>
        <p:sp>
          <p:nvSpPr>
            <p:cNvPr id="95" name="Google Shape;95;p6"/>
            <p:cNvSpPr txBox="1"/>
            <p:nvPr/>
          </p:nvSpPr>
          <p:spPr>
            <a:xfrm>
              <a:off x="909077" y="5009876"/>
              <a:ext cx="381706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After rehydration, it is important to assess how well they retain their original structure and function.</a:t>
              </a:r>
              <a:endParaRPr b="1" i="0" sz="2400" u="none" cap="none" strike="noStrike">
                <a:solidFill>
                  <a:schemeClr val="dk1"/>
                </a:solidFill>
                <a:latin typeface="Times New Roman"/>
                <a:ea typeface="Times New Roman"/>
                <a:cs typeface="Times New Roman"/>
                <a:sym typeface="Times New Roman"/>
              </a:endParaRPr>
            </a:p>
          </p:txBody>
        </p:sp>
        <p:sp>
          <p:nvSpPr>
            <p:cNvPr id="96" name="Google Shape;96;p6"/>
            <p:cNvSpPr txBox="1"/>
            <p:nvPr/>
          </p:nvSpPr>
          <p:spPr>
            <a:xfrm>
              <a:off x="589142" y="2427203"/>
              <a:ext cx="4173076" cy="25237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・Standard RBC products are widely used for transfusion, but freeze-dried RBCs are only experimental right now and have not been used in human transfusion</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・Dehydrated for long-term preservation</a:t>
              </a:r>
              <a:endParaRPr b="0" i="0" sz="1400" u="none" cap="none" strike="noStrike">
                <a:solidFill>
                  <a:srgbClr val="000000"/>
                </a:solidFill>
                <a:latin typeface="Arial"/>
                <a:ea typeface="Arial"/>
                <a:cs typeface="Arial"/>
                <a:sym typeface="Arial"/>
              </a:endParaRPr>
            </a:p>
          </p:txBody>
        </p:sp>
      </p:grpSp>
      <p:sp>
        <p:nvSpPr>
          <p:cNvPr id="97" name="Google Shape;97;p6"/>
          <p:cNvSpPr txBox="1"/>
          <p:nvPr/>
        </p:nvSpPr>
        <p:spPr>
          <a:xfrm>
            <a:off x="-3549944" y="5273201"/>
            <a:ext cx="2961357" cy="133596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Dehydrated porcine RBCs packaged in clinical grade plastic dual chamber bag for rapid rehydration in a closed system.</a:t>
            </a:r>
            <a:endParaRPr b="0" i="0" sz="1400" u="none" cap="none" strike="noStrike">
              <a:solidFill>
                <a:srgbClr val="000000"/>
              </a:solidFill>
              <a:latin typeface="Arial"/>
              <a:ea typeface="Arial"/>
              <a:cs typeface="Arial"/>
              <a:sym typeface="Arial"/>
            </a:endParaRPr>
          </a:p>
        </p:txBody>
      </p:sp>
      <p:pic>
        <p:nvPicPr>
          <p:cNvPr id="98" name="Google Shape;98;p6"/>
          <p:cNvPicPr preferRelativeResize="0"/>
          <p:nvPr/>
        </p:nvPicPr>
        <p:blipFill rotWithShape="1">
          <a:blip r:embed="rId3">
            <a:alphaModFix/>
          </a:blip>
          <a:srcRect b="0" l="0" r="0" t="0"/>
          <a:stretch/>
        </p:blipFill>
        <p:spPr>
          <a:xfrm flipH="1">
            <a:off x="5819608" y="2300562"/>
            <a:ext cx="1443449" cy="40419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clear plastic container with a square in it&#10;&#10;AI-generated content may be incorrect." id="612" name="Google Shape;612;p33"/>
          <p:cNvPicPr preferRelativeResize="0"/>
          <p:nvPr/>
        </p:nvPicPr>
        <p:blipFill rotWithShape="1">
          <a:blip r:embed="rId3">
            <a:alphaModFix/>
          </a:blip>
          <a:srcRect b="22035" l="17102" r="17485" t="18149"/>
          <a:stretch/>
        </p:blipFill>
        <p:spPr>
          <a:xfrm>
            <a:off x="880110" y="1969710"/>
            <a:ext cx="4318000" cy="4102100"/>
          </a:xfrm>
          <a:prstGeom prst="rect">
            <a:avLst/>
          </a:prstGeom>
          <a:noFill/>
          <a:ln>
            <a:noFill/>
          </a:ln>
        </p:spPr>
      </p:pic>
      <p:pic>
        <p:nvPicPr>
          <p:cNvPr descr="A white circle with bubbles&#10;&#10;AI-generated content may be incorrect." id="613" name="Google Shape;613;p33"/>
          <p:cNvPicPr preferRelativeResize="0"/>
          <p:nvPr/>
        </p:nvPicPr>
        <p:blipFill rotWithShape="1">
          <a:blip r:embed="rId4">
            <a:alphaModFix/>
          </a:blip>
          <a:srcRect b="18082" l="11438" r="18627" t="0"/>
          <a:stretch/>
        </p:blipFill>
        <p:spPr>
          <a:xfrm>
            <a:off x="6096000" y="1473200"/>
            <a:ext cx="5435600" cy="4775200"/>
          </a:xfrm>
          <a:prstGeom prst="rect">
            <a:avLst/>
          </a:prstGeom>
          <a:noFill/>
          <a:ln>
            <a:noFill/>
          </a:ln>
        </p:spPr>
      </p:pic>
      <p:sp>
        <p:nvSpPr>
          <p:cNvPr id="614" name="Google Shape;614;p33"/>
          <p:cNvSpPr txBox="1"/>
          <p:nvPr/>
        </p:nvSpPr>
        <p:spPr>
          <a:xfrm>
            <a:off x="7285355" y="6248400"/>
            <a:ext cx="35560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200k RBCs per mL</a:t>
            </a:r>
            <a:endParaRPr b="0" i="0" sz="1400" u="none" cap="none" strike="noStrike">
              <a:solidFill>
                <a:srgbClr val="000000"/>
              </a:solidFill>
              <a:latin typeface="Arial"/>
              <a:ea typeface="Arial"/>
              <a:cs typeface="Arial"/>
              <a:sym typeface="Arial"/>
            </a:endParaRPr>
          </a:p>
        </p:txBody>
      </p:sp>
      <p:sp>
        <p:nvSpPr>
          <p:cNvPr id="615" name="Google Shape;615;p33"/>
          <p:cNvSpPr/>
          <p:nvPr/>
        </p:nvSpPr>
        <p:spPr>
          <a:xfrm>
            <a:off x="7127240" y="4509770"/>
            <a:ext cx="316230" cy="297180"/>
          </a:xfrm>
          <a:prstGeom prst="ellipse">
            <a:avLst/>
          </a:prstGeom>
          <a:solidFill>
            <a:srgbClr val="E97132">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616" name="Google Shape;616;p33"/>
          <p:cNvSpPr/>
          <p:nvPr/>
        </p:nvSpPr>
        <p:spPr>
          <a:xfrm>
            <a:off x="7150100" y="4601210"/>
            <a:ext cx="117475" cy="114300"/>
          </a:xfrm>
          <a:prstGeom prst="ellipse">
            <a:avLst/>
          </a:prstGeom>
          <a:solidFill>
            <a:schemeClr val="accent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617" name="Google Shape;617;p33"/>
          <p:cNvSpPr txBox="1"/>
          <p:nvPr/>
        </p:nvSpPr>
        <p:spPr>
          <a:xfrm>
            <a:off x="7150100" y="4020760"/>
            <a:ext cx="73456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accent2"/>
                </a:solidFill>
                <a:latin typeface="Times New Roman"/>
                <a:ea typeface="Times New Roman"/>
                <a:cs typeface="Times New Roman"/>
                <a:sym typeface="Times New Roman"/>
              </a:rPr>
              <a:t>well</a:t>
            </a:r>
            <a:endParaRPr b="1" i="0" sz="2000" u="none" cap="none" strike="noStrike">
              <a:solidFill>
                <a:schemeClr val="accent2"/>
              </a:solidFill>
              <a:latin typeface="Times New Roman"/>
              <a:ea typeface="Times New Roman"/>
              <a:cs typeface="Times New Roman"/>
              <a:sym typeface="Times New Roman"/>
            </a:endParaRPr>
          </a:p>
        </p:txBody>
      </p:sp>
      <p:sp>
        <p:nvSpPr>
          <p:cNvPr id="618" name="Google Shape;618;p33"/>
          <p:cNvSpPr txBox="1"/>
          <p:nvPr/>
        </p:nvSpPr>
        <p:spPr>
          <a:xfrm>
            <a:off x="6900291" y="4893310"/>
            <a:ext cx="73456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accent1"/>
                </a:solidFill>
                <a:latin typeface="Times New Roman"/>
                <a:ea typeface="Times New Roman"/>
                <a:cs typeface="Times New Roman"/>
                <a:sym typeface="Times New Roman"/>
              </a:rPr>
              <a:t>cell</a:t>
            </a:r>
            <a:endParaRPr b="1" i="0" sz="2000" u="none" cap="none" strike="noStrike">
              <a:solidFill>
                <a:schemeClr val="accent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4"/>
          <p:cNvSpPr txBox="1"/>
          <p:nvPr/>
        </p:nvSpPr>
        <p:spPr>
          <a:xfrm>
            <a:off x="2786600" y="5237874"/>
            <a:ext cx="6248400" cy="796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imes New Roman"/>
                <a:ea typeface="Times New Roman"/>
                <a:cs typeface="Times New Roman"/>
                <a:sym typeface="Times New Roman"/>
              </a:rPr>
              <a:t>Scanning electron micrographs indicate that intact RBCs are encased in trehalose which protects the cells during dehydration (images acquired at University of Louisville MNTC).</a:t>
            </a:r>
            <a:endParaRPr b="0" i="0" sz="1600" u="none" cap="none" strike="noStrike">
              <a:solidFill>
                <a:schemeClr val="dk1"/>
              </a:solidFill>
              <a:latin typeface="Times New Roman"/>
              <a:ea typeface="Times New Roman"/>
              <a:cs typeface="Times New Roman"/>
              <a:sym typeface="Times New Roman"/>
            </a:endParaRPr>
          </a:p>
        </p:txBody>
      </p:sp>
      <p:pic>
        <p:nvPicPr>
          <p:cNvPr descr="A picture containing rock, close&#10;&#10;Description automatically generated" id="624" name="Google Shape;624;p34"/>
          <p:cNvPicPr preferRelativeResize="0"/>
          <p:nvPr/>
        </p:nvPicPr>
        <p:blipFill rotWithShape="1">
          <a:blip r:embed="rId3">
            <a:alphaModFix/>
          </a:blip>
          <a:srcRect b="0" l="0" r="0" t="0"/>
          <a:stretch/>
        </p:blipFill>
        <p:spPr>
          <a:xfrm>
            <a:off x="4446305" y="1859782"/>
            <a:ext cx="6241415" cy="3378085"/>
          </a:xfrm>
          <a:prstGeom prst="rect">
            <a:avLst/>
          </a:prstGeom>
          <a:noFill/>
          <a:ln>
            <a:noFill/>
          </a:ln>
        </p:spPr>
      </p:pic>
      <p:sp>
        <p:nvSpPr>
          <p:cNvPr id="625" name="Google Shape;625;p34"/>
          <p:cNvSpPr txBox="1"/>
          <p:nvPr/>
        </p:nvSpPr>
        <p:spPr>
          <a:xfrm>
            <a:off x="-784581" y="5522032"/>
            <a:ext cx="2961357" cy="133596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imes New Roman"/>
                <a:ea typeface="Times New Roman"/>
                <a:cs typeface="Times New Roman"/>
                <a:sym typeface="Times New Roman"/>
              </a:rPr>
              <a:t>Dehydrated porcine RBCs packaged in clinical grade plastic dual chamber bag for rapid rehydration in a closed system.</a:t>
            </a:r>
            <a:endParaRPr b="0" i="0" sz="1400" u="none" cap="none" strike="noStrike">
              <a:solidFill>
                <a:srgbClr val="000000"/>
              </a:solidFill>
              <a:latin typeface="Arial"/>
              <a:ea typeface="Arial"/>
              <a:cs typeface="Arial"/>
              <a:sym typeface="Arial"/>
            </a:endParaRPr>
          </a:p>
        </p:txBody>
      </p:sp>
      <p:pic>
        <p:nvPicPr>
          <p:cNvPr id="626" name="Google Shape;626;p34"/>
          <p:cNvPicPr preferRelativeResize="0"/>
          <p:nvPr/>
        </p:nvPicPr>
        <p:blipFill rotWithShape="1">
          <a:blip r:embed="rId4">
            <a:alphaModFix/>
          </a:blip>
          <a:srcRect b="0" l="0" r="0" t="0"/>
          <a:stretch/>
        </p:blipFill>
        <p:spPr>
          <a:xfrm flipH="1">
            <a:off x="-108417" y="1016380"/>
            <a:ext cx="1609029" cy="45056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7"/>
          <p:cNvSpPr txBox="1"/>
          <p:nvPr/>
        </p:nvSpPr>
        <p:spPr>
          <a:xfrm>
            <a:off x="10509382" y="1775718"/>
            <a:ext cx="160175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1024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capillary channels</a:t>
            </a:r>
            <a:endParaRPr b="0" i="0" sz="2400" u="none" cap="none" strike="noStrike">
              <a:solidFill>
                <a:schemeClr val="dk1"/>
              </a:solidFill>
              <a:latin typeface="Times New Roman"/>
              <a:ea typeface="Times New Roman"/>
              <a:cs typeface="Times New Roman"/>
              <a:sym typeface="Times New Roman"/>
            </a:endParaRPr>
          </a:p>
        </p:txBody>
      </p:sp>
      <p:pic>
        <p:nvPicPr>
          <p:cNvPr id="104" name="Google Shape;104;p7"/>
          <p:cNvPicPr preferRelativeResize="0"/>
          <p:nvPr/>
        </p:nvPicPr>
        <p:blipFill rotWithShape="1">
          <a:blip r:embed="rId3">
            <a:alphaModFix/>
          </a:blip>
          <a:srcRect b="21793" l="0" r="0" t="16477"/>
          <a:stretch/>
        </p:blipFill>
        <p:spPr>
          <a:xfrm>
            <a:off x="421508" y="4564865"/>
            <a:ext cx="9225256" cy="1593850"/>
          </a:xfrm>
          <a:prstGeom prst="rect">
            <a:avLst/>
          </a:prstGeom>
          <a:noFill/>
          <a:ln>
            <a:noFill/>
          </a:ln>
        </p:spPr>
      </p:pic>
      <p:pic>
        <p:nvPicPr>
          <p:cNvPr id="105" name="Google Shape;105;p7"/>
          <p:cNvPicPr preferRelativeResize="0"/>
          <p:nvPr/>
        </p:nvPicPr>
        <p:blipFill rotWithShape="1">
          <a:blip r:embed="rId4">
            <a:alphaModFix/>
          </a:blip>
          <a:srcRect b="48486" l="0" r="0" t="2211"/>
          <a:stretch/>
        </p:blipFill>
        <p:spPr>
          <a:xfrm>
            <a:off x="421508" y="1468705"/>
            <a:ext cx="9225256" cy="2841625"/>
          </a:xfrm>
          <a:prstGeom prst="rect">
            <a:avLst/>
          </a:prstGeom>
          <a:noFill/>
          <a:ln>
            <a:noFill/>
          </a:ln>
        </p:spPr>
      </p:pic>
      <p:sp>
        <p:nvSpPr>
          <p:cNvPr id="106" name="Google Shape;106;p7"/>
          <p:cNvSpPr/>
          <p:nvPr/>
        </p:nvSpPr>
        <p:spPr>
          <a:xfrm>
            <a:off x="9724523" y="1516265"/>
            <a:ext cx="573368" cy="2746503"/>
          </a:xfrm>
          <a:prstGeom prst="rightBrace">
            <a:avLst>
              <a:gd fmla="val 8333" name="adj1"/>
              <a:gd fmla="val 18066" name="adj2"/>
            </a:avLst>
          </a:prstGeom>
          <a:noFill/>
          <a:ln cap="flat" cmpd="sng" w="38100">
            <a:solidFill>
              <a:srgbClr val="8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07" name="Google Shape;107;p7"/>
          <p:cNvSpPr txBox="1"/>
          <p:nvPr/>
        </p:nvSpPr>
        <p:spPr>
          <a:xfrm>
            <a:off x="9830055" y="4741570"/>
            <a:ext cx="271690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3.9 µm wide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0.5 mm long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cxnSp>
        <p:nvCxnSpPr>
          <p:cNvPr id="108" name="Google Shape;108;p7"/>
          <p:cNvCxnSpPr/>
          <p:nvPr/>
        </p:nvCxnSpPr>
        <p:spPr>
          <a:xfrm flipH="1">
            <a:off x="6686550" y="4319657"/>
            <a:ext cx="1548570" cy="245208"/>
          </a:xfrm>
          <a:prstGeom prst="straightConnector1">
            <a:avLst/>
          </a:prstGeom>
          <a:solidFill>
            <a:schemeClr val="accent1"/>
          </a:solidFill>
          <a:ln cap="flat" cmpd="sng" w="28575">
            <a:solidFill>
              <a:srgbClr val="800000"/>
            </a:solidFill>
            <a:prstDash val="dash"/>
            <a:round/>
            <a:headEnd len="sm" w="sm" type="none"/>
            <a:tailEnd len="sm" w="sm" type="none"/>
          </a:ln>
        </p:spPr>
      </p:cxnSp>
      <p:cxnSp>
        <p:nvCxnSpPr>
          <p:cNvPr id="109" name="Google Shape;109;p7"/>
          <p:cNvCxnSpPr/>
          <p:nvPr/>
        </p:nvCxnSpPr>
        <p:spPr>
          <a:xfrm>
            <a:off x="9242438" y="4310330"/>
            <a:ext cx="404326" cy="245208"/>
          </a:xfrm>
          <a:prstGeom prst="straightConnector1">
            <a:avLst/>
          </a:prstGeom>
          <a:solidFill>
            <a:schemeClr val="accent1"/>
          </a:solidFill>
          <a:ln cap="flat" cmpd="sng" w="28575">
            <a:solidFill>
              <a:srgbClr val="800000"/>
            </a:solidFill>
            <a:prstDash val="dash"/>
            <a:round/>
            <a:headEnd len="sm" w="sm" type="none"/>
            <a:tailEnd len="sm" w="sm" type="none"/>
          </a:ln>
        </p:spPr>
      </p:cxnSp>
      <p:sp>
        <p:nvSpPr>
          <p:cNvPr id="110" name="Google Shape;110;p7"/>
          <p:cNvSpPr txBox="1"/>
          <p:nvPr>
            <p:ph type="title"/>
          </p:nvPr>
        </p:nvSpPr>
        <p:spPr>
          <a:xfrm>
            <a:off x="2510923" y="104796"/>
            <a:ext cx="7213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000"/>
              <a:t>Capillary Model Mask Design</a:t>
            </a:r>
            <a:endParaRPr/>
          </a:p>
        </p:txBody>
      </p:sp>
      <p:sp>
        <p:nvSpPr>
          <p:cNvPr id="111" name="Google Shape;111;p7"/>
          <p:cNvSpPr txBox="1"/>
          <p:nvPr/>
        </p:nvSpPr>
        <p:spPr>
          <a:xfrm>
            <a:off x="485676" y="6206630"/>
            <a:ext cx="13033094"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Times New Roman"/>
                <a:ea typeface="Times New Roman"/>
                <a:cs typeface="Times New Roman"/>
                <a:sym typeface="Times New Roman"/>
              </a:rPr>
              <a:t>RBCs will be passed through small channels to evaluate their deformability under flow conditions.</a:t>
            </a:r>
            <a:endParaRPr b="0" i="0" sz="1400" u="none" cap="none" strike="noStrike">
              <a:solidFill>
                <a:srgbClr val="000000"/>
              </a:solidFill>
              <a:latin typeface="Arial"/>
              <a:ea typeface="Arial"/>
              <a:cs typeface="Arial"/>
              <a:sym typeface="Arial"/>
            </a:endParaRPr>
          </a:p>
        </p:txBody>
      </p:sp>
      <p:sp>
        <p:nvSpPr>
          <p:cNvPr id="112" name="Google Shape;112;p7"/>
          <p:cNvSpPr/>
          <p:nvPr/>
        </p:nvSpPr>
        <p:spPr>
          <a:xfrm>
            <a:off x="516722" y="2449517"/>
            <a:ext cx="478700" cy="551517"/>
          </a:xfrm>
          <a:prstGeom prst="rightArrow">
            <a:avLst>
              <a:gd fmla="val 50000" name="adj1"/>
              <a:gd fmla="val 50000" name="adj2"/>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13" name="Google Shape;113;p7"/>
          <p:cNvSpPr txBox="1"/>
          <p:nvPr/>
        </p:nvSpPr>
        <p:spPr>
          <a:xfrm>
            <a:off x="421508" y="2908195"/>
            <a:ext cx="109644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accent1"/>
                </a:solidFill>
                <a:latin typeface="Times New Roman"/>
                <a:ea typeface="Times New Roman"/>
                <a:cs typeface="Times New Roman"/>
                <a:sym typeface="Times New Roman"/>
              </a:rPr>
              <a:t>flow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8"/>
          <p:cNvSpPr/>
          <p:nvPr/>
        </p:nvSpPr>
        <p:spPr>
          <a:xfrm>
            <a:off x="190918" y="1504645"/>
            <a:ext cx="11726839" cy="812304"/>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pic>
        <p:nvPicPr>
          <p:cNvPr descr="文字の書かれた紙&#10;&#10;AI 生成コンテンツは誤りを含む可能性があります。" id="120" name="Google Shape;120;p8"/>
          <p:cNvPicPr preferRelativeResize="0"/>
          <p:nvPr/>
        </p:nvPicPr>
        <p:blipFill rotWithShape="1">
          <a:blip r:embed="rId3">
            <a:alphaModFix/>
          </a:blip>
          <a:srcRect b="28337" l="20101" r="6134" t="10534"/>
          <a:stretch/>
        </p:blipFill>
        <p:spPr>
          <a:xfrm>
            <a:off x="3694771" y="3789805"/>
            <a:ext cx="4018677" cy="2419431"/>
          </a:xfrm>
          <a:prstGeom prst="rect">
            <a:avLst/>
          </a:prstGeom>
          <a:noFill/>
          <a:ln>
            <a:noFill/>
          </a:ln>
        </p:spPr>
      </p:pic>
      <p:pic>
        <p:nvPicPr>
          <p:cNvPr descr="パソコンの画面&#10;&#10;AI 生成コンテンツは誤りを含む可能性があります。" id="121" name="Google Shape;121;p8"/>
          <p:cNvPicPr preferRelativeResize="0"/>
          <p:nvPr/>
        </p:nvPicPr>
        <p:blipFill rotWithShape="1">
          <a:blip r:embed="rId4">
            <a:alphaModFix/>
          </a:blip>
          <a:srcRect b="25110" l="21097" r="34942" t="39277"/>
          <a:stretch/>
        </p:blipFill>
        <p:spPr>
          <a:xfrm>
            <a:off x="7866805" y="3789805"/>
            <a:ext cx="4050952" cy="2350834"/>
          </a:xfrm>
          <a:prstGeom prst="rect">
            <a:avLst/>
          </a:prstGeom>
          <a:noFill/>
          <a:ln>
            <a:noFill/>
          </a:ln>
        </p:spPr>
      </p:pic>
      <p:pic>
        <p:nvPicPr>
          <p:cNvPr descr="人, 屋内, テーブル, 座る が含まれている画像&#10;&#10;AI 生成コンテンツは誤りを含む可能性があります。" id="122" name="Google Shape;122;p8"/>
          <p:cNvPicPr preferRelativeResize="0"/>
          <p:nvPr/>
        </p:nvPicPr>
        <p:blipFill rotWithShape="1">
          <a:blip r:embed="rId5">
            <a:alphaModFix/>
          </a:blip>
          <a:srcRect b="18412" l="0" r="0" t="6410"/>
          <a:stretch/>
        </p:blipFill>
        <p:spPr>
          <a:xfrm>
            <a:off x="234979" y="3798814"/>
            <a:ext cx="3288905" cy="1854753"/>
          </a:xfrm>
          <a:prstGeom prst="rect">
            <a:avLst/>
          </a:prstGeom>
          <a:noFill/>
          <a:ln>
            <a:noFill/>
          </a:ln>
        </p:spPr>
      </p:pic>
      <p:sp>
        <p:nvSpPr>
          <p:cNvPr id="123" name="Google Shape;123;p8"/>
          <p:cNvSpPr txBox="1"/>
          <p:nvPr/>
        </p:nvSpPr>
        <p:spPr>
          <a:xfrm>
            <a:off x="-4374141" y="5253463"/>
            <a:ext cx="3755515"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Spin coat(spin:300 rpm, 15s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Speed:2000rpm, 90sec)</a:t>
            </a:r>
            <a:endParaRPr b="0" i="0" sz="1400" u="none" cap="none" strike="noStrike">
              <a:solidFill>
                <a:srgbClr val="000000"/>
              </a:solidFill>
              <a:latin typeface="Arial"/>
              <a:ea typeface="Arial"/>
              <a:cs typeface="Arial"/>
              <a:sym typeface="Arial"/>
            </a:endParaRPr>
          </a:p>
        </p:txBody>
      </p:sp>
      <p:pic>
        <p:nvPicPr>
          <p:cNvPr descr="A white machine with dials and dials&#10;&#10;AI-generated content may be incorrect." id="124" name="Google Shape;124;p8"/>
          <p:cNvPicPr preferRelativeResize="0"/>
          <p:nvPr/>
        </p:nvPicPr>
        <p:blipFill rotWithShape="1">
          <a:blip r:embed="rId6">
            <a:alphaModFix/>
          </a:blip>
          <a:srcRect b="31043" l="20479" r="19326" t="4636"/>
          <a:stretch/>
        </p:blipFill>
        <p:spPr>
          <a:xfrm>
            <a:off x="-4205602" y="2616930"/>
            <a:ext cx="3078579" cy="2467236"/>
          </a:xfrm>
          <a:prstGeom prst="rect">
            <a:avLst/>
          </a:prstGeom>
          <a:noFill/>
          <a:ln>
            <a:noFill/>
          </a:ln>
        </p:spPr>
      </p:pic>
      <p:sp>
        <p:nvSpPr>
          <p:cNvPr id="125" name="Google Shape;125;p8"/>
          <p:cNvSpPr txBox="1"/>
          <p:nvPr/>
        </p:nvSpPr>
        <p:spPr>
          <a:xfrm>
            <a:off x="280123" y="1432796"/>
            <a:ext cx="11474073" cy="8925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Work on an SU8 mold for the capillary model　( </a:t>
            </a:r>
            <a:r>
              <a:rPr b="0" i="0" lang="en-US" sz="2000" u="none" cap="none" strike="noStrike">
                <a:solidFill>
                  <a:schemeClr val="dk1"/>
                </a:solidFill>
                <a:latin typeface="Times New Roman"/>
                <a:ea typeface="Times New Roman"/>
                <a:cs typeface="Times New Roman"/>
                <a:sym typeface="Times New Roman"/>
              </a:rPr>
              <a:t>that will be used for PDMS microfluidics devices )</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  ▷C</a:t>
            </a:r>
            <a:r>
              <a:rPr b="0" i="0" lang="en-US" sz="2800" u="none" cap="none" strike="noStrike">
                <a:solidFill>
                  <a:schemeClr val="dk1"/>
                </a:solidFill>
                <a:latin typeface="Times New Roman"/>
                <a:ea typeface="Times New Roman"/>
                <a:cs typeface="Times New Roman"/>
                <a:sym typeface="Times New Roman"/>
              </a:rPr>
              <a:t>ompared</a:t>
            </a:r>
            <a:r>
              <a:rPr b="0" i="0" lang="en-US" sz="2400" u="none" cap="none" strike="noStrike">
                <a:solidFill>
                  <a:schemeClr val="dk1"/>
                </a:solidFill>
                <a:latin typeface="Times New Roman"/>
                <a:ea typeface="Times New Roman"/>
                <a:cs typeface="Times New Roman"/>
                <a:sym typeface="Times New Roman"/>
              </a:rPr>
              <a:t> processes using SU8-50 and SU8-2015 </a:t>
            </a:r>
            <a:endParaRPr b="0" i="0" sz="2400" u="none" cap="none" strike="noStrike">
              <a:solidFill>
                <a:srgbClr val="000000"/>
              </a:solidFill>
              <a:latin typeface="Arial"/>
              <a:ea typeface="Arial"/>
              <a:cs typeface="Arial"/>
              <a:sym typeface="Arial"/>
            </a:endParaRPr>
          </a:p>
        </p:txBody>
      </p:sp>
      <p:pic>
        <p:nvPicPr>
          <p:cNvPr descr="パソコンの画面&#10;&#10;AI 生成コンテンツは誤りを含む可能性があります。" id="126" name="Google Shape;126;p8"/>
          <p:cNvPicPr preferRelativeResize="0"/>
          <p:nvPr/>
        </p:nvPicPr>
        <p:blipFill rotWithShape="1">
          <a:blip r:embed="rId7">
            <a:alphaModFix/>
          </a:blip>
          <a:srcRect b="25188" l="29386" r="38479" t="39715"/>
          <a:stretch/>
        </p:blipFill>
        <p:spPr>
          <a:xfrm>
            <a:off x="-9257019" y="9181207"/>
            <a:ext cx="3697999" cy="3029716"/>
          </a:xfrm>
          <a:prstGeom prst="rect">
            <a:avLst/>
          </a:prstGeom>
          <a:noFill/>
          <a:ln>
            <a:noFill/>
          </a:ln>
        </p:spPr>
      </p:pic>
      <p:pic>
        <p:nvPicPr>
          <p:cNvPr descr="屋内, 表示, テーブル, 座る が含まれている画像&#10;&#10;AI 生成コンテンツは誤りを含む可能性があります。" id="127" name="Google Shape;127;p8"/>
          <p:cNvPicPr preferRelativeResize="0"/>
          <p:nvPr/>
        </p:nvPicPr>
        <p:blipFill rotWithShape="1">
          <a:blip r:embed="rId8">
            <a:alphaModFix/>
          </a:blip>
          <a:srcRect b="0" l="0" r="0" t="0"/>
          <a:stretch/>
        </p:blipFill>
        <p:spPr>
          <a:xfrm>
            <a:off x="-4205602" y="722552"/>
            <a:ext cx="2484021" cy="1863436"/>
          </a:xfrm>
          <a:prstGeom prst="rect">
            <a:avLst/>
          </a:prstGeom>
          <a:noFill/>
          <a:ln>
            <a:noFill/>
          </a:ln>
        </p:spPr>
      </p:pic>
      <p:grpSp>
        <p:nvGrpSpPr>
          <p:cNvPr id="128" name="Google Shape;128;p8"/>
          <p:cNvGrpSpPr/>
          <p:nvPr/>
        </p:nvGrpSpPr>
        <p:grpSpPr>
          <a:xfrm>
            <a:off x="5867824" y="6975749"/>
            <a:ext cx="2148226" cy="855799"/>
            <a:chOff x="5613092" y="3584940"/>
            <a:chExt cx="2148226" cy="855799"/>
          </a:xfrm>
        </p:grpSpPr>
        <p:sp>
          <p:nvSpPr>
            <p:cNvPr id="129" name="Google Shape;129;p8"/>
            <p:cNvSpPr/>
            <p:nvPr/>
          </p:nvSpPr>
          <p:spPr>
            <a:xfrm>
              <a:off x="6889255" y="3584940"/>
              <a:ext cx="872063" cy="74524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nvGrpSpPr>
            <p:cNvPr id="130" name="Google Shape;130;p8"/>
            <p:cNvGrpSpPr/>
            <p:nvPr/>
          </p:nvGrpSpPr>
          <p:grpSpPr>
            <a:xfrm>
              <a:off x="7111063" y="3796305"/>
              <a:ext cx="529607" cy="564353"/>
              <a:chOff x="7090895" y="3843197"/>
              <a:chExt cx="529607" cy="564353"/>
            </a:xfrm>
          </p:grpSpPr>
          <p:sp>
            <p:nvSpPr>
              <p:cNvPr id="131" name="Google Shape;131;p8"/>
              <p:cNvSpPr/>
              <p:nvPr/>
            </p:nvSpPr>
            <p:spPr>
              <a:xfrm>
                <a:off x="7090895" y="3843197"/>
                <a:ext cx="529607" cy="564353"/>
              </a:xfrm>
              <a:prstGeom prst="ellipse">
                <a:avLst/>
              </a:prstGeom>
              <a:noFill/>
              <a:ln cap="flat" cmpd="sng" w="57150">
                <a:solidFill>
                  <a:srgbClr val="8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32" name="Google Shape;132;p8"/>
              <p:cNvSpPr/>
              <p:nvPr/>
            </p:nvSpPr>
            <p:spPr>
              <a:xfrm>
                <a:off x="7153092" y="3974561"/>
                <a:ext cx="304052" cy="324000"/>
              </a:xfrm>
              <a:prstGeom prst="ellipse">
                <a:avLst/>
              </a:prstGeom>
              <a:noFill/>
              <a:ln cap="flat" cmpd="sng" w="57150">
                <a:solidFill>
                  <a:srgbClr val="8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sp>
          <p:nvSpPr>
            <p:cNvPr id="133" name="Google Shape;133;p8"/>
            <p:cNvSpPr/>
            <p:nvPr/>
          </p:nvSpPr>
          <p:spPr>
            <a:xfrm>
              <a:off x="5613092" y="3695493"/>
              <a:ext cx="872063" cy="74524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34" name="Google Shape;134;p8"/>
            <p:cNvSpPr/>
            <p:nvPr/>
          </p:nvSpPr>
          <p:spPr>
            <a:xfrm>
              <a:off x="5730943" y="3800422"/>
              <a:ext cx="529607" cy="435137"/>
            </a:xfrm>
            <a:prstGeom prst="triangle">
              <a:avLst>
                <a:gd fmla="val 50000" name="adj"/>
              </a:avLst>
            </a:prstGeom>
            <a:noFill/>
            <a:ln cap="flat" cmpd="sng" w="57150">
              <a:solidFill>
                <a:srgbClr val="8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grpSp>
      <p:sp>
        <p:nvSpPr>
          <p:cNvPr id="135" name="Google Shape;135;p8"/>
          <p:cNvSpPr txBox="1"/>
          <p:nvPr/>
        </p:nvSpPr>
        <p:spPr>
          <a:xfrm>
            <a:off x="3663353" y="3784232"/>
            <a:ext cx="14094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SU8-50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(50 μｍ)</a:t>
            </a:r>
            <a:endParaRPr b="0" i="0" sz="1400" u="none" cap="none" strike="noStrike">
              <a:solidFill>
                <a:srgbClr val="000000"/>
              </a:solidFill>
              <a:latin typeface="Arial"/>
              <a:ea typeface="Arial"/>
              <a:cs typeface="Arial"/>
              <a:sym typeface="Arial"/>
            </a:endParaRPr>
          </a:p>
        </p:txBody>
      </p:sp>
      <p:sp>
        <p:nvSpPr>
          <p:cNvPr id="136" name="Google Shape;136;p8"/>
          <p:cNvSpPr txBox="1"/>
          <p:nvPr/>
        </p:nvSpPr>
        <p:spPr>
          <a:xfrm>
            <a:off x="7864251" y="3784233"/>
            <a:ext cx="149211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SU8-2015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(25 μｍ)</a:t>
            </a:r>
            <a:endParaRPr b="0" i="0" sz="1400" u="none" cap="none" strike="noStrike">
              <a:solidFill>
                <a:srgbClr val="000000"/>
              </a:solidFill>
              <a:latin typeface="Arial"/>
              <a:ea typeface="Arial"/>
              <a:cs typeface="Arial"/>
              <a:sym typeface="Arial"/>
            </a:endParaRPr>
          </a:p>
        </p:txBody>
      </p:sp>
      <p:sp>
        <p:nvSpPr>
          <p:cNvPr id="137" name="Google Shape;137;p8"/>
          <p:cNvSpPr txBox="1"/>
          <p:nvPr/>
        </p:nvSpPr>
        <p:spPr>
          <a:xfrm>
            <a:off x="12763" y="5807848"/>
            <a:ext cx="346603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Fig1. spin coating of SU8.  </a:t>
            </a:r>
            <a:endParaRPr b="0" i="0" sz="1400" u="none" cap="none" strike="noStrike">
              <a:solidFill>
                <a:srgbClr val="000000"/>
              </a:solidFill>
              <a:latin typeface="Arial"/>
              <a:ea typeface="Arial"/>
              <a:cs typeface="Arial"/>
              <a:sym typeface="Arial"/>
            </a:endParaRPr>
          </a:p>
        </p:txBody>
      </p:sp>
      <p:sp>
        <p:nvSpPr>
          <p:cNvPr id="138" name="Google Shape;138;p8"/>
          <p:cNvSpPr txBox="1"/>
          <p:nvPr/>
        </p:nvSpPr>
        <p:spPr>
          <a:xfrm>
            <a:off x="135754" y="5084166"/>
            <a:ext cx="8024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sp>
        <p:nvSpPr>
          <p:cNvPr id="139" name="Google Shape;139;p8"/>
          <p:cNvSpPr txBox="1"/>
          <p:nvPr/>
        </p:nvSpPr>
        <p:spPr>
          <a:xfrm>
            <a:off x="3623109" y="5638332"/>
            <a:ext cx="8024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sp>
        <p:nvSpPr>
          <p:cNvPr id="140" name="Google Shape;140;p8"/>
          <p:cNvSpPr txBox="1"/>
          <p:nvPr/>
        </p:nvSpPr>
        <p:spPr>
          <a:xfrm>
            <a:off x="7795034" y="5555864"/>
            <a:ext cx="8024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sp>
        <p:nvSpPr>
          <p:cNvPr id="141" name="Google Shape;141;p8"/>
          <p:cNvSpPr txBox="1"/>
          <p:nvPr/>
        </p:nvSpPr>
        <p:spPr>
          <a:xfrm>
            <a:off x="306518" y="6138297"/>
            <a:ext cx="1220136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Fig2. small features delaminated with initial photolithography process(SU8-50).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Fig3. Successful fabrication of features using SU8-2015 </a:t>
            </a:r>
            <a:endParaRPr b="0" i="0" sz="1400" u="none" cap="none" strike="noStrike">
              <a:solidFill>
                <a:srgbClr val="000000"/>
              </a:solidFill>
              <a:latin typeface="Arial"/>
              <a:ea typeface="Arial"/>
              <a:cs typeface="Arial"/>
              <a:sym typeface="Arial"/>
            </a:endParaRPr>
          </a:p>
        </p:txBody>
      </p:sp>
      <p:sp>
        <p:nvSpPr>
          <p:cNvPr id="142" name="Google Shape;142;p8"/>
          <p:cNvSpPr txBox="1"/>
          <p:nvPr/>
        </p:nvSpPr>
        <p:spPr>
          <a:xfrm>
            <a:off x="1879431" y="262304"/>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Make SU8 mold Using Photolithography</a:t>
            </a:r>
            <a:endParaRPr b="0" i="0" sz="1400" u="none" cap="none" strike="noStrike">
              <a:solidFill>
                <a:srgbClr val="000000"/>
              </a:solidFill>
              <a:latin typeface="Arial"/>
              <a:ea typeface="Arial"/>
              <a:cs typeface="Arial"/>
              <a:sym typeface="Arial"/>
            </a:endParaRPr>
          </a:p>
        </p:txBody>
      </p:sp>
      <p:sp>
        <p:nvSpPr>
          <p:cNvPr id="143" name="Google Shape;143;p8"/>
          <p:cNvSpPr/>
          <p:nvPr/>
        </p:nvSpPr>
        <p:spPr>
          <a:xfrm>
            <a:off x="135754" y="3144505"/>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44" name="Google Shape;144;p8"/>
          <p:cNvSpPr/>
          <p:nvPr/>
        </p:nvSpPr>
        <p:spPr>
          <a:xfrm>
            <a:off x="2812088" y="3117639"/>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145" name="Google Shape;145;p8"/>
          <p:cNvSpPr/>
          <p:nvPr/>
        </p:nvSpPr>
        <p:spPr>
          <a:xfrm>
            <a:off x="3183811" y="2970611"/>
            <a:ext cx="2500132" cy="169509"/>
          </a:xfrm>
          <a:prstGeom prst="rect">
            <a:avLst/>
          </a:prstGeom>
          <a:solidFill>
            <a:srgbClr val="009972"/>
          </a:solidFill>
          <a:ln cap="flat" cmpd="sng" w="9525">
            <a:solidFill>
              <a:srgbClr val="0099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46" name="Google Shape;146;p8"/>
          <p:cNvSpPr/>
          <p:nvPr/>
        </p:nvSpPr>
        <p:spPr>
          <a:xfrm>
            <a:off x="5955266" y="3108669"/>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147" name="Google Shape;147;p8"/>
          <p:cNvSpPr/>
          <p:nvPr/>
        </p:nvSpPr>
        <p:spPr>
          <a:xfrm>
            <a:off x="10592020" y="2919821"/>
            <a:ext cx="467654"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48" name="Google Shape;148;p8"/>
          <p:cNvSpPr/>
          <p:nvPr/>
        </p:nvSpPr>
        <p:spPr>
          <a:xfrm>
            <a:off x="9875933" y="2919821"/>
            <a:ext cx="429867"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cxnSp>
        <p:nvCxnSpPr>
          <p:cNvPr id="149" name="Google Shape;149;p8"/>
          <p:cNvCxnSpPr/>
          <p:nvPr/>
        </p:nvCxnSpPr>
        <p:spPr>
          <a:xfrm>
            <a:off x="6723820" y="2479221"/>
            <a:ext cx="0" cy="363461"/>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09"/>
              </a:srgbClr>
            </a:outerShdw>
          </a:effectLst>
        </p:spPr>
      </p:cxnSp>
      <p:cxnSp>
        <p:nvCxnSpPr>
          <p:cNvPr id="150" name="Google Shape;150;p8"/>
          <p:cNvCxnSpPr/>
          <p:nvPr/>
        </p:nvCxnSpPr>
        <p:spPr>
          <a:xfrm flipH="1">
            <a:off x="6920073" y="2479221"/>
            <a:ext cx="1070" cy="400128"/>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09"/>
              </a:srgbClr>
            </a:outerShdw>
          </a:effectLst>
        </p:spPr>
      </p:cxnSp>
      <p:cxnSp>
        <p:nvCxnSpPr>
          <p:cNvPr id="151" name="Google Shape;151;p8"/>
          <p:cNvCxnSpPr>
            <a:stCxn id="152" idx="1"/>
          </p:cNvCxnSpPr>
          <p:nvPr/>
        </p:nvCxnSpPr>
        <p:spPr>
          <a:xfrm flipH="1">
            <a:off x="8282521" y="2480547"/>
            <a:ext cx="8700" cy="4002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09"/>
              </a:srgbClr>
            </a:outerShdw>
          </a:effectLst>
        </p:spPr>
      </p:cxnSp>
      <p:sp>
        <p:nvSpPr>
          <p:cNvPr id="153" name="Google Shape;153;p8"/>
          <p:cNvSpPr txBox="1"/>
          <p:nvPr/>
        </p:nvSpPr>
        <p:spPr>
          <a:xfrm>
            <a:off x="2333732" y="3271551"/>
            <a:ext cx="14093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Spin Coat</a:t>
            </a:r>
            <a:endParaRPr b="1" i="0" sz="2000" u="none" cap="none" strike="noStrike">
              <a:solidFill>
                <a:schemeClr val="dk1"/>
              </a:solidFill>
              <a:latin typeface="Times New Roman"/>
              <a:ea typeface="Times New Roman"/>
              <a:cs typeface="Times New Roman"/>
              <a:sym typeface="Times New Roman"/>
            </a:endParaRPr>
          </a:p>
        </p:txBody>
      </p:sp>
      <p:sp>
        <p:nvSpPr>
          <p:cNvPr id="154" name="Google Shape;154;p8"/>
          <p:cNvSpPr txBox="1"/>
          <p:nvPr/>
        </p:nvSpPr>
        <p:spPr>
          <a:xfrm>
            <a:off x="5693382" y="3278686"/>
            <a:ext cx="931128"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Bake</a:t>
            </a:r>
            <a:endParaRPr b="1" i="0" sz="2000" u="none" cap="none" strike="noStrike">
              <a:solidFill>
                <a:schemeClr val="dk1"/>
              </a:solidFill>
              <a:latin typeface="Times New Roman"/>
              <a:ea typeface="Times New Roman"/>
              <a:cs typeface="Times New Roman"/>
              <a:sym typeface="Times New Roman"/>
            </a:endParaRPr>
          </a:p>
        </p:txBody>
      </p:sp>
      <p:sp>
        <p:nvSpPr>
          <p:cNvPr id="155" name="Google Shape;155;p8"/>
          <p:cNvSpPr txBox="1"/>
          <p:nvPr/>
        </p:nvSpPr>
        <p:spPr>
          <a:xfrm>
            <a:off x="8345672" y="2539124"/>
            <a:ext cx="6976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Mask</a:t>
            </a:r>
            <a:endParaRPr b="0" i="0" sz="1800" u="none" cap="none" strike="noStrike">
              <a:solidFill>
                <a:schemeClr val="dk1"/>
              </a:solidFill>
              <a:latin typeface="Times New Roman"/>
              <a:ea typeface="Times New Roman"/>
              <a:cs typeface="Times New Roman"/>
              <a:sym typeface="Times New Roman"/>
            </a:endParaRPr>
          </a:p>
        </p:txBody>
      </p:sp>
      <p:sp>
        <p:nvSpPr>
          <p:cNvPr id="152" name="Google Shape;152;p8"/>
          <p:cNvSpPr txBox="1"/>
          <p:nvPr/>
        </p:nvSpPr>
        <p:spPr>
          <a:xfrm>
            <a:off x="8291221" y="2295881"/>
            <a:ext cx="51809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7B43A5"/>
                </a:solidFill>
                <a:latin typeface="Times New Roman"/>
                <a:ea typeface="Times New Roman"/>
                <a:cs typeface="Times New Roman"/>
                <a:sym typeface="Times New Roman"/>
              </a:rPr>
              <a:t>UV</a:t>
            </a:r>
            <a:endParaRPr b="1" i="0" sz="1800" u="none" cap="none" strike="noStrike">
              <a:solidFill>
                <a:srgbClr val="7B43A5"/>
              </a:solidFill>
              <a:latin typeface="Times New Roman"/>
              <a:ea typeface="Times New Roman"/>
              <a:cs typeface="Times New Roman"/>
              <a:sym typeface="Times New Roman"/>
            </a:endParaRPr>
          </a:p>
        </p:txBody>
      </p:sp>
      <p:sp>
        <p:nvSpPr>
          <p:cNvPr id="156" name="Google Shape;156;p8"/>
          <p:cNvSpPr txBox="1"/>
          <p:nvPr/>
        </p:nvSpPr>
        <p:spPr>
          <a:xfrm>
            <a:off x="10048613" y="3235169"/>
            <a:ext cx="1751743"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Development</a:t>
            </a:r>
            <a:endParaRPr b="1" i="0" sz="2000" u="none" cap="none" strike="noStrike">
              <a:solidFill>
                <a:schemeClr val="dk1"/>
              </a:solidFill>
              <a:latin typeface="Times New Roman"/>
              <a:ea typeface="Times New Roman"/>
              <a:cs typeface="Times New Roman"/>
              <a:sym typeface="Times New Roman"/>
            </a:endParaRPr>
          </a:p>
        </p:txBody>
      </p:sp>
      <p:sp>
        <p:nvSpPr>
          <p:cNvPr id="157" name="Google Shape;157;p8"/>
          <p:cNvSpPr/>
          <p:nvPr/>
        </p:nvSpPr>
        <p:spPr>
          <a:xfrm>
            <a:off x="9150727" y="3117639"/>
            <a:ext cx="205633" cy="215444"/>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158" name="Google Shape;158;p8"/>
          <p:cNvSpPr/>
          <p:nvPr/>
        </p:nvSpPr>
        <p:spPr>
          <a:xfrm>
            <a:off x="9875933" y="2992890"/>
            <a:ext cx="414808"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59" name="Google Shape;159;p8"/>
          <p:cNvSpPr/>
          <p:nvPr/>
        </p:nvSpPr>
        <p:spPr>
          <a:xfrm flipH="1" rot="5400000">
            <a:off x="9431409" y="2656159"/>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60" name="Google Shape;160;p8"/>
          <p:cNvSpPr/>
          <p:nvPr/>
        </p:nvSpPr>
        <p:spPr>
          <a:xfrm rot="-5400000">
            <a:off x="10778276" y="2669840"/>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61" name="Google Shape;161;p8"/>
          <p:cNvSpPr txBox="1"/>
          <p:nvPr/>
        </p:nvSpPr>
        <p:spPr>
          <a:xfrm>
            <a:off x="8820256" y="3263167"/>
            <a:ext cx="898254"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Bake</a:t>
            </a:r>
            <a:endParaRPr b="1" i="0" sz="2000" u="none" cap="none" strike="noStrike">
              <a:solidFill>
                <a:schemeClr val="dk1"/>
              </a:solidFill>
              <a:latin typeface="Times New Roman"/>
              <a:ea typeface="Times New Roman"/>
              <a:cs typeface="Times New Roman"/>
              <a:sym typeface="Times New Roman"/>
            </a:endParaRPr>
          </a:p>
        </p:txBody>
      </p:sp>
      <p:sp>
        <p:nvSpPr>
          <p:cNvPr id="162" name="Google Shape;162;p8"/>
          <p:cNvSpPr txBox="1"/>
          <p:nvPr/>
        </p:nvSpPr>
        <p:spPr>
          <a:xfrm>
            <a:off x="967948" y="3208701"/>
            <a:ext cx="18536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Wafer</a:t>
            </a:r>
            <a:endParaRPr b="0" i="0" sz="1400" u="none" cap="none" strike="noStrike">
              <a:solidFill>
                <a:srgbClr val="000000"/>
              </a:solidFill>
              <a:latin typeface="Arial"/>
              <a:ea typeface="Arial"/>
              <a:cs typeface="Arial"/>
              <a:sym typeface="Arial"/>
            </a:endParaRPr>
          </a:p>
        </p:txBody>
      </p:sp>
      <p:sp>
        <p:nvSpPr>
          <p:cNvPr id="163" name="Google Shape;163;p8"/>
          <p:cNvSpPr/>
          <p:nvPr/>
        </p:nvSpPr>
        <p:spPr>
          <a:xfrm>
            <a:off x="3185278" y="3142818"/>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64" name="Google Shape;164;p8"/>
          <p:cNvSpPr/>
          <p:nvPr/>
        </p:nvSpPr>
        <p:spPr>
          <a:xfrm>
            <a:off x="6405747" y="3148954"/>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65" name="Google Shape;165;p8"/>
          <p:cNvSpPr/>
          <p:nvPr/>
        </p:nvSpPr>
        <p:spPr>
          <a:xfrm>
            <a:off x="6405747" y="2970501"/>
            <a:ext cx="2500132" cy="169509"/>
          </a:xfrm>
          <a:prstGeom prst="rect">
            <a:avLst/>
          </a:prstGeom>
          <a:solidFill>
            <a:srgbClr val="009972"/>
          </a:solidFill>
          <a:ln cap="flat" cmpd="sng" w="9525">
            <a:solidFill>
              <a:srgbClr val="0099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66" name="Google Shape;166;p8"/>
          <p:cNvSpPr/>
          <p:nvPr/>
        </p:nvSpPr>
        <p:spPr>
          <a:xfrm>
            <a:off x="9586125" y="3142818"/>
            <a:ext cx="2500132" cy="129732"/>
          </a:xfrm>
          <a:prstGeom prst="rect">
            <a:avLst/>
          </a:prstGeom>
          <a:solidFill>
            <a:srgbClr val="3F3F3F"/>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67" name="Google Shape;167;p8"/>
          <p:cNvSpPr/>
          <p:nvPr/>
        </p:nvSpPr>
        <p:spPr>
          <a:xfrm>
            <a:off x="11822301" y="2997389"/>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68" name="Google Shape;168;p8"/>
          <p:cNvSpPr/>
          <p:nvPr/>
        </p:nvSpPr>
        <p:spPr>
          <a:xfrm>
            <a:off x="9591425" y="2997389"/>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69" name="Google Shape;169;p8"/>
          <p:cNvSpPr/>
          <p:nvPr/>
        </p:nvSpPr>
        <p:spPr>
          <a:xfrm>
            <a:off x="10305800" y="2992890"/>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70" name="Google Shape;170;p8"/>
          <p:cNvSpPr/>
          <p:nvPr/>
        </p:nvSpPr>
        <p:spPr>
          <a:xfrm>
            <a:off x="11081195" y="2994692"/>
            <a:ext cx="269256" cy="129732"/>
          </a:xfrm>
          <a:prstGeom prst="rect">
            <a:avLst/>
          </a:prstGeom>
          <a:solidFill>
            <a:srgbClr val="009972"/>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71" name="Google Shape;171;p8"/>
          <p:cNvSpPr/>
          <p:nvPr/>
        </p:nvSpPr>
        <p:spPr>
          <a:xfrm>
            <a:off x="10592020" y="2991360"/>
            <a:ext cx="467654"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72" name="Google Shape;172;p8"/>
          <p:cNvSpPr/>
          <p:nvPr/>
        </p:nvSpPr>
        <p:spPr>
          <a:xfrm>
            <a:off x="11374219" y="2992890"/>
            <a:ext cx="426138" cy="131534"/>
          </a:xfrm>
          <a:prstGeom prst="rect">
            <a:avLst/>
          </a:prstGeom>
          <a:noFill/>
          <a:ln cap="flat" cmpd="sng" w="9525">
            <a:solidFill>
              <a:srgbClr val="00997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73" name="Google Shape;173;p8"/>
          <p:cNvSpPr/>
          <p:nvPr/>
        </p:nvSpPr>
        <p:spPr>
          <a:xfrm rot="-5400000">
            <a:off x="11566605" y="2741513"/>
            <a:ext cx="712365" cy="641483"/>
          </a:xfrm>
          <a:prstGeom prst="arc">
            <a:avLst>
              <a:gd fmla="val 16200000" name="adj1"/>
              <a:gd fmla="val 0" name="adj2"/>
            </a:avLst>
          </a:prstGeom>
          <a:noFill/>
          <a:ln cap="flat" cmpd="sng" w="19050">
            <a:solidFill>
              <a:schemeClr val="dk1"/>
            </a:solidFill>
            <a:prstDash val="solid"/>
            <a:round/>
            <a:headEnd len="sm" w="sm" type="none"/>
            <a:tailEnd len="med" w="med" type="triangl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74" name="Google Shape;174;p8"/>
          <p:cNvSpPr/>
          <p:nvPr/>
        </p:nvSpPr>
        <p:spPr>
          <a:xfrm>
            <a:off x="11374219" y="2928777"/>
            <a:ext cx="426138"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75" name="Google Shape;175;p8"/>
          <p:cNvSpPr/>
          <p:nvPr/>
        </p:nvSpPr>
        <p:spPr>
          <a:xfrm>
            <a:off x="7343506" y="2905917"/>
            <a:ext cx="467654"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76" name="Google Shape;176;p8"/>
          <p:cNvSpPr/>
          <p:nvPr/>
        </p:nvSpPr>
        <p:spPr>
          <a:xfrm>
            <a:off x="6627419" y="2905917"/>
            <a:ext cx="429867"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sp>
        <p:nvSpPr>
          <p:cNvPr id="177" name="Google Shape;177;p8"/>
          <p:cNvSpPr/>
          <p:nvPr/>
        </p:nvSpPr>
        <p:spPr>
          <a:xfrm>
            <a:off x="8125705" y="2914873"/>
            <a:ext cx="426138" cy="45719"/>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Times New Roman"/>
              <a:ea typeface="Times New Roman"/>
              <a:cs typeface="Times New Roman"/>
              <a:sym typeface="Times New Roman"/>
            </a:endParaRPr>
          </a:p>
        </p:txBody>
      </p:sp>
      <p:cxnSp>
        <p:nvCxnSpPr>
          <p:cNvPr id="178" name="Google Shape;178;p8"/>
          <p:cNvCxnSpPr/>
          <p:nvPr/>
        </p:nvCxnSpPr>
        <p:spPr>
          <a:xfrm>
            <a:off x="7143987" y="2495745"/>
            <a:ext cx="0" cy="3846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cxnSp>
        <p:nvCxnSpPr>
          <p:cNvPr id="179" name="Google Shape;179;p8"/>
          <p:cNvCxnSpPr/>
          <p:nvPr/>
        </p:nvCxnSpPr>
        <p:spPr>
          <a:xfrm>
            <a:off x="8098743" y="2486923"/>
            <a:ext cx="0" cy="4002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cxnSp>
        <p:nvCxnSpPr>
          <p:cNvPr id="180" name="Google Shape;180;p8"/>
          <p:cNvCxnSpPr/>
          <p:nvPr/>
        </p:nvCxnSpPr>
        <p:spPr>
          <a:xfrm flipH="1">
            <a:off x="7910001" y="2484315"/>
            <a:ext cx="11100" cy="4002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cxnSp>
        <p:nvCxnSpPr>
          <p:cNvPr id="181" name="Google Shape;181;p8"/>
          <p:cNvCxnSpPr/>
          <p:nvPr/>
        </p:nvCxnSpPr>
        <p:spPr>
          <a:xfrm>
            <a:off x="7319042" y="2484315"/>
            <a:ext cx="0" cy="3813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cxnSp>
        <p:nvCxnSpPr>
          <p:cNvPr id="182" name="Google Shape;182;p8"/>
          <p:cNvCxnSpPr/>
          <p:nvPr/>
        </p:nvCxnSpPr>
        <p:spPr>
          <a:xfrm>
            <a:off x="7513352" y="2484315"/>
            <a:ext cx="0" cy="3813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cxnSp>
        <p:nvCxnSpPr>
          <p:cNvPr id="183" name="Google Shape;183;p8"/>
          <p:cNvCxnSpPr/>
          <p:nvPr/>
        </p:nvCxnSpPr>
        <p:spPr>
          <a:xfrm>
            <a:off x="7692422" y="2484315"/>
            <a:ext cx="0" cy="393900"/>
          </a:xfrm>
          <a:prstGeom prst="straightConnector1">
            <a:avLst/>
          </a:prstGeom>
          <a:noFill/>
          <a:ln cap="flat" cmpd="sng" w="38100">
            <a:solidFill>
              <a:srgbClr val="7030A0"/>
            </a:solidFill>
            <a:prstDash val="solid"/>
            <a:round/>
            <a:headEnd len="sm" w="sm" type="none"/>
            <a:tailEnd len="med" w="med" type="stealth"/>
          </a:ln>
          <a:effectLst>
            <a:outerShdw blurRad="40000" rotWithShape="0" dir="5400000" dist="23000">
              <a:srgbClr val="000000">
                <a:alpha val="34510"/>
              </a:srgbClr>
            </a:outerShdw>
          </a:effectLst>
        </p:spPr>
      </p:cxnSp>
      <p:sp>
        <p:nvSpPr>
          <p:cNvPr id="184" name="Google Shape;184;p8"/>
          <p:cNvSpPr txBox="1"/>
          <p:nvPr/>
        </p:nvSpPr>
        <p:spPr>
          <a:xfrm>
            <a:off x="8291221" y="2308681"/>
            <a:ext cx="518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7B43A5"/>
                </a:solidFill>
                <a:latin typeface="Times New Roman"/>
                <a:ea typeface="Times New Roman"/>
                <a:cs typeface="Times New Roman"/>
                <a:sym typeface="Times New Roman"/>
              </a:rPr>
              <a:t>UV</a:t>
            </a:r>
            <a:endParaRPr b="1" i="0" sz="1800" u="none" cap="none" strike="noStrike">
              <a:solidFill>
                <a:srgbClr val="7B43A5"/>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9"/>
          <p:cNvSpPr/>
          <p:nvPr/>
        </p:nvSpPr>
        <p:spPr>
          <a:xfrm>
            <a:off x="256051" y="1454404"/>
            <a:ext cx="9433382" cy="735345"/>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pic>
        <p:nvPicPr>
          <p:cNvPr descr="屋内, 座る, テーブル, 食品 が含まれている画像&#10;&#10;AI 生成コンテンツは誤りを含む可能性があります。" id="191" name="Google Shape;191;p9"/>
          <p:cNvPicPr preferRelativeResize="0"/>
          <p:nvPr/>
        </p:nvPicPr>
        <p:blipFill rotWithShape="1">
          <a:blip r:embed="rId3">
            <a:alphaModFix/>
          </a:blip>
          <a:srcRect b="5403" l="30361" r="4797" t="0"/>
          <a:stretch/>
        </p:blipFill>
        <p:spPr>
          <a:xfrm>
            <a:off x="231428" y="2272670"/>
            <a:ext cx="3203620" cy="3506176"/>
          </a:xfrm>
          <a:prstGeom prst="rect">
            <a:avLst/>
          </a:prstGeom>
          <a:noFill/>
          <a:ln>
            <a:noFill/>
          </a:ln>
        </p:spPr>
      </p:pic>
      <p:sp>
        <p:nvSpPr>
          <p:cNvPr id="192" name="Google Shape;192;p9"/>
          <p:cNvSpPr txBox="1"/>
          <p:nvPr/>
        </p:nvSpPr>
        <p:spPr>
          <a:xfrm>
            <a:off x="163708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Fabricate PDMS microfluidics Using mold</a:t>
            </a:r>
            <a:endParaRPr b="0" i="0" sz="1400" u="none" cap="none" strike="noStrike">
              <a:solidFill>
                <a:srgbClr val="000000"/>
              </a:solidFill>
              <a:latin typeface="Arial"/>
              <a:ea typeface="Arial"/>
              <a:cs typeface="Arial"/>
              <a:sym typeface="Arial"/>
            </a:endParaRPr>
          </a:p>
        </p:txBody>
      </p:sp>
      <p:sp>
        <p:nvSpPr>
          <p:cNvPr id="193" name="Google Shape;193;p9"/>
          <p:cNvSpPr txBox="1"/>
          <p:nvPr/>
        </p:nvSpPr>
        <p:spPr>
          <a:xfrm>
            <a:off x="231428" y="5819187"/>
            <a:ext cx="122013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Fig1. Vacuumed PDMS on the SU8 mold to remove the air bubbles (1hour at room temperature)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Fig2. Baked PDMS on the SU8 mold in the oven (at least 2 hours for 55℃)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Fig3. Cut and holed PDMS    hole diameter: 2.5 mm or 3.0 mm</a:t>
            </a:r>
            <a:endParaRPr b="0" i="0" sz="1400" u="none" cap="none" strike="noStrike">
              <a:solidFill>
                <a:srgbClr val="000000"/>
              </a:solidFill>
              <a:latin typeface="Arial"/>
              <a:ea typeface="Arial"/>
              <a:cs typeface="Arial"/>
              <a:sym typeface="Arial"/>
            </a:endParaRPr>
          </a:p>
        </p:txBody>
      </p:sp>
      <p:pic>
        <p:nvPicPr>
          <p:cNvPr descr="屋内, 戸棚, 開く, オーブン が含まれている画像&#10;&#10;AI 生成コンテンツは誤りを含む可能性があります。" id="194" name="Google Shape;194;p9"/>
          <p:cNvPicPr preferRelativeResize="0"/>
          <p:nvPr/>
        </p:nvPicPr>
        <p:blipFill rotWithShape="1">
          <a:blip r:embed="rId4">
            <a:alphaModFix/>
          </a:blip>
          <a:srcRect b="0" l="13937" r="18081" t="6873"/>
          <a:stretch/>
        </p:blipFill>
        <p:spPr>
          <a:xfrm>
            <a:off x="3579199" y="2285403"/>
            <a:ext cx="3411818" cy="3506177"/>
          </a:xfrm>
          <a:prstGeom prst="rect">
            <a:avLst/>
          </a:prstGeom>
          <a:noFill/>
          <a:ln>
            <a:noFill/>
          </a:ln>
        </p:spPr>
      </p:pic>
      <p:pic>
        <p:nvPicPr>
          <p:cNvPr descr="屋内, 座る, テーブル, 小さい が含まれている画像&#10;&#10;AI 生成コンテンツは誤りを含む可能性があります。" id="195" name="Google Shape;195;p9"/>
          <p:cNvPicPr preferRelativeResize="0"/>
          <p:nvPr/>
        </p:nvPicPr>
        <p:blipFill rotWithShape="1">
          <a:blip r:embed="rId5">
            <a:alphaModFix/>
          </a:blip>
          <a:srcRect b="0" l="0" r="0" t="0"/>
          <a:stretch/>
        </p:blipFill>
        <p:spPr>
          <a:xfrm rot="-5400000">
            <a:off x="7686872" y="1701569"/>
            <a:ext cx="3506178" cy="4673847"/>
          </a:xfrm>
          <a:prstGeom prst="rect">
            <a:avLst/>
          </a:prstGeom>
          <a:noFill/>
          <a:ln>
            <a:noFill/>
          </a:ln>
        </p:spPr>
      </p:pic>
      <p:sp>
        <p:nvSpPr>
          <p:cNvPr id="196" name="Google Shape;196;p9"/>
          <p:cNvSpPr/>
          <p:nvPr/>
        </p:nvSpPr>
        <p:spPr>
          <a:xfrm>
            <a:off x="-4760113" y="-1586145"/>
            <a:ext cx="645922" cy="648182"/>
          </a:xfrm>
          <a:prstGeom prst="curvedLeftArrow">
            <a:avLst>
              <a:gd fmla="val 25000" name="adj1"/>
              <a:gd fmla="val 50000" name="adj2"/>
              <a:gd fmla="val 25000" name="adj3"/>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197" name="Google Shape;197;p9"/>
          <p:cNvSpPr txBox="1"/>
          <p:nvPr/>
        </p:nvSpPr>
        <p:spPr>
          <a:xfrm>
            <a:off x="214496" y="5206805"/>
            <a:ext cx="63424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sp>
        <p:nvSpPr>
          <p:cNvPr id="198" name="Google Shape;198;p9"/>
          <p:cNvSpPr txBox="1"/>
          <p:nvPr/>
        </p:nvSpPr>
        <p:spPr>
          <a:xfrm>
            <a:off x="3579199" y="5206805"/>
            <a:ext cx="50512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sp>
        <p:nvSpPr>
          <p:cNvPr id="199" name="Google Shape;199;p9"/>
          <p:cNvSpPr txBox="1"/>
          <p:nvPr/>
        </p:nvSpPr>
        <p:spPr>
          <a:xfrm>
            <a:off x="8156354" y="2735519"/>
            <a:ext cx="135541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Times New Roman"/>
                <a:ea typeface="Times New Roman"/>
                <a:cs typeface="Times New Roman"/>
                <a:sym typeface="Times New Roman"/>
              </a:rPr>
              <a:t>Inlet</a:t>
            </a:r>
            <a:endParaRPr b="0" i="0" sz="1400" u="none" cap="none" strike="noStrike">
              <a:solidFill>
                <a:srgbClr val="000000"/>
              </a:solidFill>
              <a:latin typeface="Arial"/>
              <a:ea typeface="Arial"/>
              <a:cs typeface="Arial"/>
              <a:sym typeface="Arial"/>
            </a:endParaRPr>
          </a:p>
        </p:txBody>
      </p:sp>
      <p:sp>
        <p:nvSpPr>
          <p:cNvPr id="200" name="Google Shape;200;p9"/>
          <p:cNvSpPr txBox="1"/>
          <p:nvPr/>
        </p:nvSpPr>
        <p:spPr>
          <a:xfrm>
            <a:off x="9916578" y="2840818"/>
            <a:ext cx="101857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Times New Roman"/>
                <a:ea typeface="Times New Roman"/>
                <a:cs typeface="Times New Roman"/>
                <a:sym typeface="Times New Roman"/>
              </a:rPr>
              <a:t>Outlet</a:t>
            </a:r>
            <a:endParaRPr b="0" i="0" sz="1400" u="none" cap="none" strike="noStrike">
              <a:solidFill>
                <a:srgbClr val="000000"/>
              </a:solidFill>
              <a:latin typeface="Arial"/>
              <a:ea typeface="Arial"/>
              <a:cs typeface="Arial"/>
              <a:sym typeface="Arial"/>
            </a:endParaRPr>
          </a:p>
        </p:txBody>
      </p:sp>
      <p:sp>
        <p:nvSpPr>
          <p:cNvPr id="201" name="Google Shape;201;p9"/>
          <p:cNvSpPr txBox="1"/>
          <p:nvPr/>
        </p:nvSpPr>
        <p:spPr>
          <a:xfrm>
            <a:off x="383693" y="1406280"/>
            <a:ext cx="10990293"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Work on an PDMS for the capillary model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　Mix the PDMS base and curing agent (10:1 ratio)  ▷   Pour the mixture onto the mold</a:t>
            </a:r>
            <a:endParaRPr b="0" i="0" sz="2400" u="none" cap="none" strike="noStrike">
              <a:solidFill>
                <a:schemeClr val="dk1"/>
              </a:solidFill>
              <a:latin typeface="Times New Roman"/>
              <a:ea typeface="Times New Roman"/>
              <a:cs typeface="Times New Roman"/>
              <a:sym typeface="Times New Roman"/>
            </a:endParaRPr>
          </a:p>
        </p:txBody>
      </p:sp>
      <p:sp>
        <p:nvSpPr>
          <p:cNvPr id="202" name="Google Shape;202;p9"/>
          <p:cNvSpPr txBox="1"/>
          <p:nvPr/>
        </p:nvSpPr>
        <p:spPr>
          <a:xfrm>
            <a:off x="7007949" y="5206805"/>
            <a:ext cx="8024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47FFD0"/>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sp>
        <p:nvSpPr>
          <p:cNvPr id="203" name="Google Shape;203;p9"/>
          <p:cNvSpPr/>
          <p:nvPr/>
        </p:nvSpPr>
        <p:spPr>
          <a:xfrm flipH="1" rot="5400000">
            <a:off x="3297186" y="3983963"/>
            <a:ext cx="422360" cy="327835"/>
          </a:xfrm>
          <a:prstGeom prst="triangle">
            <a:avLst>
              <a:gd fmla="val 50000" name="adj"/>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204" name="Google Shape;204;p9"/>
          <p:cNvSpPr/>
          <p:nvPr/>
        </p:nvSpPr>
        <p:spPr>
          <a:xfrm flipH="1" rot="5400000">
            <a:off x="6844313" y="3966169"/>
            <a:ext cx="422360" cy="327835"/>
          </a:xfrm>
          <a:prstGeom prst="triangle">
            <a:avLst>
              <a:gd fmla="val 50000" name="adj"/>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
          <p:cNvSpPr/>
          <p:nvPr/>
        </p:nvSpPr>
        <p:spPr>
          <a:xfrm>
            <a:off x="320219" y="1447292"/>
            <a:ext cx="7572496" cy="156966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pic>
        <p:nvPicPr>
          <p:cNvPr descr="ぼやけた写真&#10;&#10;AI 生成コンテンツは誤りを含む可能性があります。" id="211" name="Google Shape;211;p10"/>
          <p:cNvPicPr preferRelativeResize="0"/>
          <p:nvPr/>
        </p:nvPicPr>
        <p:blipFill rotWithShape="1">
          <a:blip r:embed="rId3">
            <a:alphaModFix/>
          </a:blip>
          <a:srcRect b="21798" l="7180" r="35278" t="47811"/>
          <a:stretch/>
        </p:blipFill>
        <p:spPr>
          <a:xfrm>
            <a:off x="144351" y="3101550"/>
            <a:ext cx="4892130" cy="3444240"/>
          </a:xfrm>
          <a:prstGeom prst="rect">
            <a:avLst/>
          </a:prstGeom>
          <a:noFill/>
          <a:ln>
            <a:noFill/>
          </a:ln>
        </p:spPr>
      </p:pic>
      <p:sp>
        <p:nvSpPr>
          <p:cNvPr id="212" name="Google Shape;212;p10"/>
          <p:cNvSpPr txBox="1"/>
          <p:nvPr/>
        </p:nvSpPr>
        <p:spPr>
          <a:xfrm>
            <a:off x="658081" y="5764843"/>
            <a:ext cx="449187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imes New Roman"/>
                <a:ea typeface="Times New Roman"/>
                <a:cs typeface="Times New Roman"/>
                <a:sym typeface="Times New Roman"/>
              </a:rPr>
              <a:t>Exposure Time: 30sec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Times New Roman"/>
                <a:ea typeface="Times New Roman"/>
                <a:cs typeface="Times New Roman"/>
                <a:sym typeface="Times New Roman"/>
              </a:rPr>
              <a:t>Power : 100 W</a:t>
            </a:r>
            <a:endParaRPr b="0" i="0" sz="1400" u="none" cap="none" strike="noStrike">
              <a:solidFill>
                <a:srgbClr val="000000"/>
              </a:solidFill>
              <a:latin typeface="Arial"/>
              <a:ea typeface="Arial"/>
              <a:cs typeface="Arial"/>
              <a:sym typeface="Arial"/>
            </a:endParaRPr>
          </a:p>
        </p:txBody>
      </p:sp>
      <p:grpSp>
        <p:nvGrpSpPr>
          <p:cNvPr id="213" name="Google Shape;213;p10"/>
          <p:cNvGrpSpPr/>
          <p:nvPr/>
        </p:nvGrpSpPr>
        <p:grpSpPr>
          <a:xfrm>
            <a:off x="8960117" y="3820101"/>
            <a:ext cx="3078182" cy="2309158"/>
            <a:chOff x="8929930" y="4308923"/>
            <a:chExt cx="3078182" cy="2309158"/>
          </a:xfrm>
        </p:grpSpPr>
        <p:pic>
          <p:nvPicPr>
            <p:cNvPr descr="屋外, 建物, 写真, 古い が含まれている画像&#10;&#10;AI 生成コンテンツは誤りを含む可能性があります。" id="214" name="Google Shape;214;p10"/>
            <p:cNvPicPr preferRelativeResize="0"/>
            <p:nvPr/>
          </p:nvPicPr>
          <p:blipFill rotWithShape="1">
            <a:blip r:embed="rId4">
              <a:alphaModFix/>
            </a:blip>
            <a:srcRect b="24859" l="11032" r="47306" t="33479"/>
            <a:stretch/>
          </p:blipFill>
          <p:spPr>
            <a:xfrm>
              <a:off x="8929930" y="4308923"/>
              <a:ext cx="3078182" cy="2309158"/>
            </a:xfrm>
            <a:prstGeom prst="rect">
              <a:avLst/>
            </a:prstGeom>
            <a:noFill/>
            <a:ln>
              <a:noFill/>
            </a:ln>
          </p:spPr>
        </p:pic>
        <p:sp>
          <p:nvSpPr>
            <p:cNvPr id="215" name="Google Shape;215;p10"/>
            <p:cNvSpPr txBox="1"/>
            <p:nvPr/>
          </p:nvSpPr>
          <p:spPr>
            <a:xfrm>
              <a:off x="9032315" y="4404646"/>
              <a:ext cx="1436706"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Tubing</a:t>
              </a:r>
              <a:endParaRPr b="0" i="0" sz="1400" u="none" cap="none" strike="noStrike">
                <a:solidFill>
                  <a:srgbClr val="000000"/>
                </a:solidFill>
                <a:latin typeface="Arial"/>
                <a:ea typeface="Arial"/>
                <a:cs typeface="Arial"/>
                <a:sym typeface="Arial"/>
              </a:endParaRPr>
            </a:p>
          </p:txBody>
        </p:sp>
      </p:grpSp>
      <p:grpSp>
        <p:nvGrpSpPr>
          <p:cNvPr id="216" name="Google Shape;216;p10"/>
          <p:cNvGrpSpPr/>
          <p:nvPr/>
        </p:nvGrpSpPr>
        <p:grpSpPr>
          <a:xfrm>
            <a:off x="5444194" y="3820101"/>
            <a:ext cx="3078182" cy="2309158"/>
            <a:chOff x="8929930" y="1507399"/>
            <a:chExt cx="3078182" cy="2309158"/>
          </a:xfrm>
        </p:grpSpPr>
        <p:pic>
          <p:nvPicPr>
            <p:cNvPr descr="白黒の写真&#10;&#10;AI 生成コンテンツは誤りを含む可能性があります。" id="217" name="Google Shape;217;p10"/>
            <p:cNvPicPr preferRelativeResize="0"/>
            <p:nvPr/>
          </p:nvPicPr>
          <p:blipFill rotWithShape="1">
            <a:blip r:embed="rId5">
              <a:alphaModFix/>
            </a:blip>
            <a:srcRect b="0" l="0" r="0" t="0"/>
            <a:stretch/>
          </p:blipFill>
          <p:spPr>
            <a:xfrm rot="-5400000">
              <a:off x="9314442" y="1122887"/>
              <a:ext cx="2309158" cy="3078182"/>
            </a:xfrm>
            <a:prstGeom prst="rect">
              <a:avLst/>
            </a:prstGeom>
            <a:noFill/>
            <a:ln>
              <a:noFill/>
            </a:ln>
          </p:spPr>
        </p:pic>
        <p:sp>
          <p:nvSpPr>
            <p:cNvPr id="218" name="Google Shape;218;p10"/>
            <p:cNvSpPr txBox="1"/>
            <p:nvPr/>
          </p:nvSpPr>
          <p:spPr>
            <a:xfrm>
              <a:off x="9023714" y="1596953"/>
              <a:ext cx="1436706"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Bonding</a:t>
              </a:r>
              <a:endParaRPr b="0" i="0" sz="1400" u="none" cap="none" strike="noStrike">
                <a:solidFill>
                  <a:srgbClr val="000000"/>
                </a:solidFill>
                <a:latin typeface="Arial"/>
                <a:ea typeface="Arial"/>
                <a:cs typeface="Arial"/>
                <a:sym typeface="Arial"/>
              </a:endParaRPr>
            </a:p>
          </p:txBody>
        </p:sp>
      </p:grpSp>
      <p:sp>
        <p:nvSpPr>
          <p:cNvPr id="219" name="Google Shape;219;p10"/>
          <p:cNvSpPr/>
          <p:nvPr/>
        </p:nvSpPr>
        <p:spPr>
          <a:xfrm flipH="1" rot="5400000">
            <a:off x="8348464" y="4843613"/>
            <a:ext cx="797100" cy="262200"/>
          </a:xfrm>
          <a:prstGeom prst="triangle">
            <a:avLst>
              <a:gd fmla="val 50000" name="adj"/>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pic>
        <p:nvPicPr>
          <p:cNvPr descr="グラフィカル ユーザー インターフェイス&#10;&#10;AI 生成コンテンツは誤りを含む可能性があります。" id="220" name="Google Shape;220;p10"/>
          <p:cNvPicPr preferRelativeResize="0"/>
          <p:nvPr/>
        </p:nvPicPr>
        <p:blipFill rotWithShape="1">
          <a:blip r:embed="rId6">
            <a:alphaModFix/>
          </a:blip>
          <a:srcRect b="0" l="0" r="0" t="0"/>
          <a:stretch/>
        </p:blipFill>
        <p:spPr>
          <a:xfrm>
            <a:off x="12485390" y="1101146"/>
            <a:ext cx="5914091" cy="4436569"/>
          </a:xfrm>
          <a:prstGeom prst="rect">
            <a:avLst/>
          </a:prstGeom>
          <a:noFill/>
          <a:ln>
            <a:noFill/>
          </a:ln>
        </p:spPr>
      </p:pic>
      <p:sp>
        <p:nvSpPr>
          <p:cNvPr id="221" name="Google Shape;221;p10"/>
          <p:cNvSpPr txBox="1"/>
          <p:nvPr/>
        </p:nvSpPr>
        <p:spPr>
          <a:xfrm>
            <a:off x="626134" y="1431604"/>
            <a:ext cx="702595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How to perform plasma bonding using plasma asher</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① Prepare PDMS and a glass substrate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② Expose both surfaces to oxygen plasma</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③ Immediately bring the surfaces into contact</a:t>
            </a:r>
            <a:endParaRPr b="0" i="0" sz="1400" u="none" cap="none" strike="noStrike">
              <a:solidFill>
                <a:srgbClr val="000000"/>
              </a:solidFill>
              <a:latin typeface="Arial"/>
              <a:ea typeface="Arial"/>
              <a:cs typeface="Arial"/>
              <a:sym typeface="Arial"/>
            </a:endParaRPr>
          </a:p>
        </p:txBody>
      </p:sp>
      <p:sp>
        <p:nvSpPr>
          <p:cNvPr id="222" name="Google Shape;222;p10"/>
          <p:cNvSpPr/>
          <p:nvPr/>
        </p:nvSpPr>
        <p:spPr>
          <a:xfrm flipH="1" rot="5400000">
            <a:off x="4873113" y="4843613"/>
            <a:ext cx="797100" cy="262200"/>
          </a:xfrm>
          <a:prstGeom prst="triangle">
            <a:avLst>
              <a:gd fmla="val 50000" name="adj"/>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223" name="Google Shape;223;p10"/>
          <p:cNvSpPr txBox="1"/>
          <p:nvPr/>
        </p:nvSpPr>
        <p:spPr>
          <a:xfrm>
            <a:off x="163708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Plasma Bonding</a:t>
            </a:r>
            <a:endParaRPr b="0" i="0" sz="1400" u="none" cap="none" strike="noStrike">
              <a:solidFill>
                <a:srgbClr val="000000"/>
              </a:solidFill>
              <a:latin typeface="Arial"/>
              <a:ea typeface="Arial"/>
              <a:cs typeface="Arial"/>
              <a:sym typeface="Arial"/>
            </a:endParaRPr>
          </a:p>
        </p:txBody>
      </p:sp>
      <p:sp>
        <p:nvSpPr>
          <p:cNvPr id="224" name="Google Shape;224;p10"/>
          <p:cNvSpPr txBox="1"/>
          <p:nvPr/>
        </p:nvSpPr>
        <p:spPr>
          <a:xfrm>
            <a:off x="360940" y="3198080"/>
            <a:ext cx="1436706"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Exposure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1" title="08メディア.mp4">
            <a:hlinkClick r:id="rId3"/>
          </p:cNvPr>
          <p:cNvPicPr preferRelativeResize="0"/>
          <p:nvPr/>
        </p:nvPicPr>
        <p:blipFill>
          <a:blip r:embed="rId4">
            <a:alphaModFix/>
          </a:blip>
          <a:stretch>
            <a:fillRect/>
          </a:stretch>
        </p:blipFill>
        <p:spPr>
          <a:xfrm>
            <a:off x="5318400" y="1858874"/>
            <a:ext cx="6846976" cy="3851401"/>
          </a:xfrm>
          <a:prstGeom prst="rect">
            <a:avLst/>
          </a:prstGeom>
          <a:noFill/>
          <a:ln>
            <a:noFill/>
          </a:ln>
        </p:spPr>
      </p:pic>
      <p:sp>
        <p:nvSpPr>
          <p:cNvPr id="231" name="Google Shape;231;p11"/>
          <p:cNvSpPr txBox="1"/>
          <p:nvPr/>
        </p:nvSpPr>
        <p:spPr>
          <a:xfrm>
            <a:off x="1637082" y="262160"/>
            <a:ext cx="968877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dk2"/>
                </a:solidFill>
                <a:latin typeface="Times New Roman"/>
                <a:ea typeface="Times New Roman"/>
                <a:cs typeface="Times New Roman"/>
                <a:sym typeface="Times New Roman"/>
              </a:rPr>
              <a:t>Microscopy Image Acquisition</a:t>
            </a:r>
            <a:endParaRPr b="1" i="0" sz="4000" u="none" cap="none" strike="noStrike">
              <a:solidFill>
                <a:schemeClr val="dk2"/>
              </a:solidFill>
              <a:latin typeface="Times New Roman"/>
              <a:ea typeface="Times New Roman"/>
              <a:cs typeface="Times New Roman"/>
              <a:sym typeface="Times New Roman"/>
            </a:endParaRPr>
          </a:p>
        </p:txBody>
      </p:sp>
      <p:sp>
        <p:nvSpPr>
          <p:cNvPr id="232" name="Google Shape;232;p11"/>
          <p:cNvSpPr txBox="1"/>
          <p:nvPr/>
        </p:nvSpPr>
        <p:spPr>
          <a:xfrm>
            <a:off x="1729885" y="1419410"/>
            <a:ext cx="3152390"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Experiment Setup</a:t>
            </a:r>
            <a:endParaRPr b="1" i="0" sz="1200" u="none" cap="none" strike="noStrike">
              <a:solidFill>
                <a:srgbClr val="000000"/>
              </a:solidFill>
              <a:latin typeface="Arial"/>
              <a:ea typeface="Arial"/>
              <a:cs typeface="Arial"/>
              <a:sym typeface="Arial"/>
            </a:endParaRPr>
          </a:p>
        </p:txBody>
      </p:sp>
      <p:grpSp>
        <p:nvGrpSpPr>
          <p:cNvPr id="233" name="Google Shape;233;p11"/>
          <p:cNvGrpSpPr/>
          <p:nvPr/>
        </p:nvGrpSpPr>
        <p:grpSpPr>
          <a:xfrm>
            <a:off x="9962824" y="2263313"/>
            <a:ext cx="1724759" cy="958000"/>
            <a:chOff x="5676900" y="1854200"/>
            <a:chExt cx="1724759" cy="958000"/>
          </a:xfrm>
        </p:grpSpPr>
        <p:sp>
          <p:nvSpPr>
            <p:cNvPr id="234" name="Google Shape;234;p11"/>
            <p:cNvSpPr/>
            <p:nvPr/>
          </p:nvSpPr>
          <p:spPr>
            <a:xfrm>
              <a:off x="5676900" y="1854200"/>
              <a:ext cx="1447800" cy="958000"/>
            </a:xfrm>
            <a:prstGeom prst="leftArrow">
              <a:avLst>
                <a:gd fmla="val 50000" name="adj1"/>
                <a:gd fmla="val 50000" name="adj2"/>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1" i="0" sz="2400" u="none" cap="none" strike="noStrike">
                <a:solidFill>
                  <a:schemeClr val="dk1"/>
                </a:solidFill>
                <a:latin typeface="Book Antiqua"/>
                <a:ea typeface="Book Antiqua"/>
                <a:cs typeface="Book Antiqua"/>
                <a:sym typeface="Book Antiqua"/>
              </a:endParaRPr>
            </a:p>
          </p:txBody>
        </p:sp>
        <p:sp>
          <p:nvSpPr>
            <p:cNvPr id="235" name="Google Shape;235;p11"/>
            <p:cNvSpPr txBox="1"/>
            <p:nvPr/>
          </p:nvSpPr>
          <p:spPr>
            <a:xfrm>
              <a:off x="6096001" y="2071590"/>
              <a:ext cx="130565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Flow</a:t>
              </a:r>
              <a:endParaRPr b="0" i="0" sz="1400" u="none" cap="none" strike="noStrike">
                <a:solidFill>
                  <a:srgbClr val="000000"/>
                </a:solidFill>
                <a:latin typeface="Arial"/>
                <a:ea typeface="Arial"/>
                <a:cs typeface="Arial"/>
                <a:sym typeface="Arial"/>
              </a:endParaRPr>
            </a:p>
          </p:txBody>
        </p:sp>
      </p:grpSp>
      <p:sp>
        <p:nvSpPr>
          <p:cNvPr id="236" name="Google Shape;236;p11"/>
          <p:cNvSpPr txBox="1"/>
          <p:nvPr/>
        </p:nvSpPr>
        <p:spPr>
          <a:xfrm>
            <a:off x="236549" y="5368925"/>
            <a:ext cx="50820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① Dilute  RBCs in PBS to prepare a suspension</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② Load it into a syringe and introduced it into the</a:t>
            </a:r>
            <a:r>
              <a:rPr lang="en-US" sz="2000">
                <a:solidFill>
                  <a:schemeClr val="dk1"/>
                </a:solidFill>
                <a:latin typeface="Times New Roman"/>
                <a:ea typeface="Times New Roman"/>
                <a:cs typeface="Times New Roman"/>
                <a:sym typeface="Times New Roman"/>
              </a:rPr>
              <a:t> </a:t>
            </a:r>
            <a:r>
              <a:rPr b="0" i="0" lang="en-US" sz="2000" u="none" cap="none" strike="noStrike">
                <a:solidFill>
                  <a:schemeClr val="dk1"/>
                </a:solidFill>
                <a:latin typeface="Times New Roman"/>
                <a:ea typeface="Times New Roman"/>
                <a:cs typeface="Times New Roman"/>
                <a:sym typeface="Times New Roman"/>
              </a:rPr>
              <a:t>device using a syringe pump</a:t>
            </a:r>
            <a:endParaRPr b="0" i="0" sz="2000" u="none" cap="none" strike="noStrike">
              <a:solidFill>
                <a:schemeClr val="dk1"/>
              </a:solidFill>
              <a:latin typeface="Times New Roman"/>
              <a:ea typeface="Times New Roman"/>
              <a:cs typeface="Times New Roman"/>
              <a:sym typeface="Times New Roman"/>
            </a:endParaRPr>
          </a:p>
        </p:txBody>
      </p:sp>
      <p:sp>
        <p:nvSpPr>
          <p:cNvPr id="237" name="Google Shape;237;p11"/>
          <p:cNvSpPr txBox="1"/>
          <p:nvPr/>
        </p:nvSpPr>
        <p:spPr>
          <a:xfrm>
            <a:off x="12575922" y="428178"/>
            <a:ext cx="2856803" cy="60016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Dilute them with PBS (phosphate-buffered saline) to reach the desired concentration.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Gently mix the suspension to ensure uniform cell distribution.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Load the prepared cell suspension into a syringe, which will be used for further experiments such as injection into microfluidic devices</a:t>
            </a:r>
            <a:endParaRPr b="0" i="0" sz="1400" u="none" cap="none" strike="noStrike">
              <a:solidFill>
                <a:srgbClr val="000000"/>
              </a:solidFill>
              <a:latin typeface="Arial"/>
              <a:ea typeface="Arial"/>
              <a:cs typeface="Arial"/>
              <a:sym typeface="Arial"/>
            </a:endParaRPr>
          </a:p>
        </p:txBody>
      </p:sp>
      <p:grpSp>
        <p:nvGrpSpPr>
          <p:cNvPr id="238" name="Google Shape;238;p11"/>
          <p:cNvGrpSpPr/>
          <p:nvPr/>
        </p:nvGrpSpPr>
        <p:grpSpPr>
          <a:xfrm>
            <a:off x="336292" y="1833606"/>
            <a:ext cx="4895117" cy="3491713"/>
            <a:chOff x="336292" y="1833606"/>
            <a:chExt cx="4895117" cy="3491713"/>
          </a:xfrm>
        </p:grpSpPr>
        <p:pic>
          <p:nvPicPr>
            <p:cNvPr descr="机の上のパソコン機材&#10;&#10;AI 生成コンテンツは誤りを含む可能性があります。" id="239" name="Google Shape;239;p11"/>
            <p:cNvPicPr preferRelativeResize="0"/>
            <p:nvPr/>
          </p:nvPicPr>
          <p:blipFill rotWithShape="1">
            <a:blip r:embed="rId5">
              <a:alphaModFix/>
            </a:blip>
            <a:srcRect b="11127" l="12026" r="0" t="3819"/>
            <a:stretch/>
          </p:blipFill>
          <p:spPr>
            <a:xfrm>
              <a:off x="336292" y="1833606"/>
              <a:ext cx="4895117" cy="3491713"/>
            </a:xfrm>
            <a:prstGeom prst="rect">
              <a:avLst/>
            </a:prstGeom>
            <a:noFill/>
            <a:ln>
              <a:noFill/>
            </a:ln>
          </p:spPr>
        </p:pic>
        <p:pic>
          <p:nvPicPr>
            <p:cNvPr id="240" name="Google Shape;240;p11"/>
            <p:cNvPicPr preferRelativeResize="0"/>
            <p:nvPr/>
          </p:nvPicPr>
          <p:blipFill rotWithShape="1">
            <a:blip r:embed="rId6">
              <a:alphaModFix/>
            </a:blip>
            <a:srcRect b="0" l="0" r="0" t="0"/>
            <a:stretch/>
          </p:blipFill>
          <p:spPr>
            <a:xfrm>
              <a:off x="4132117" y="1845518"/>
              <a:ext cx="1095528" cy="2438740"/>
            </a:xfrm>
            <a:prstGeom prst="rect">
              <a:avLst/>
            </a:prstGeom>
            <a:noFill/>
            <a:ln>
              <a:noFill/>
            </a:ln>
          </p:spPr>
        </p:pic>
      </p:grpSp>
      <p:sp>
        <p:nvSpPr>
          <p:cNvPr id="241" name="Google Shape;241;p11"/>
          <p:cNvSpPr txBox="1"/>
          <p:nvPr/>
        </p:nvSpPr>
        <p:spPr>
          <a:xfrm>
            <a:off x="-2709051" y="3631638"/>
            <a:ext cx="2624033"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types of glass slide</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・soda lime glass</a:t>
            </a:r>
            <a:endParaRPr/>
          </a:p>
          <a:p>
            <a:pPr indent="0" lvl="0" marL="0" marR="0" rtl="0" algn="l">
              <a:lnSpc>
                <a:spcPct val="100000"/>
              </a:lnSpc>
              <a:spcBef>
                <a:spcPts val="0"/>
              </a:spcBef>
              <a:spcAft>
                <a:spcPts val="0"/>
              </a:spcAft>
              <a:buNone/>
            </a:pPr>
            <a:r>
              <a:rPr b="0" i="0" lang="en-US" sz="2400" u="none" cap="none" strike="noStrike">
                <a:solidFill>
                  <a:schemeClr val="dk1"/>
                </a:solidFill>
                <a:latin typeface="Times New Roman"/>
                <a:ea typeface="Times New Roman"/>
                <a:cs typeface="Times New Roman"/>
                <a:sym typeface="Times New Roman"/>
              </a:rPr>
              <a:t>・borosilicate glass</a:t>
            </a:r>
            <a:endParaRPr b="0" i="0" sz="2400" u="none" cap="none" strike="noStrike">
              <a:solidFill>
                <a:schemeClr val="dk1"/>
              </a:solidFill>
              <a:latin typeface="Times New Roman"/>
              <a:ea typeface="Times New Roman"/>
              <a:cs typeface="Times New Roman"/>
              <a:sym typeface="Times New Roman"/>
            </a:endParaRPr>
          </a:p>
        </p:txBody>
      </p:sp>
      <p:sp>
        <p:nvSpPr>
          <p:cNvPr id="242" name="Google Shape;242;p11"/>
          <p:cNvSpPr txBox="1"/>
          <p:nvPr/>
        </p:nvSpPr>
        <p:spPr>
          <a:xfrm>
            <a:off x="7152461" y="1445449"/>
            <a:ext cx="315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RBCs in flow condition</a:t>
            </a:r>
            <a:endParaRPr b="1" i="0" sz="1200" u="none" cap="none" strike="noStrike">
              <a:solidFill>
                <a:srgbClr val="000000"/>
              </a:solidFill>
              <a:latin typeface="Arial"/>
              <a:ea typeface="Arial"/>
              <a:cs typeface="Arial"/>
              <a:sym typeface="Arial"/>
            </a:endParaRPr>
          </a:p>
        </p:txBody>
      </p:sp>
      <p:sp>
        <p:nvSpPr>
          <p:cNvPr id="243" name="Google Shape;243;p11"/>
          <p:cNvSpPr txBox="1"/>
          <p:nvPr/>
        </p:nvSpPr>
        <p:spPr>
          <a:xfrm>
            <a:off x="5689688" y="5861522"/>
            <a:ext cx="6104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chemeClr val="dk1"/>
                </a:solidFill>
                <a:latin typeface="Times New Roman"/>
                <a:ea typeface="Times New Roman"/>
                <a:cs typeface="Times New Roman"/>
                <a:sym typeface="Times New Roman"/>
              </a:rPr>
              <a:t>RBCs flow through microfluidic channels</a:t>
            </a:r>
            <a:endParaRPr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rPr lang="en-US" sz="2400">
                <a:latin typeface="Times New Roman"/>
                <a:ea typeface="Times New Roman"/>
                <a:cs typeface="Times New Roman"/>
                <a:sym typeface="Times New Roman"/>
              </a:rPr>
              <a:t>(1.0 mL/min)</a:t>
            </a:r>
            <a:endParaRPr i="0" sz="2400" u="none" cap="none" strike="noStrike">
              <a:solidFill>
                <a:srgbClr val="000000"/>
              </a:solidFill>
              <a:latin typeface="Times New Roman"/>
              <a:ea typeface="Times New Roman"/>
              <a:cs typeface="Times New Roman"/>
              <a:sym typeface="Times New Roman"/>
            </a:endParaRPr>
          </a:p>
        </p:txBody>
      </p:sp>
      <p:sp>
        <p:nvSpPr>
          <p:cNvPr id="244" name="Google Shape;244;p11"/>
          <p:cNvSpPr txBox="1"/>
          <p:nvPr/>
        </p:nvSpPr>
        <p:spPr>
          <a:xfrm>
            <a:off x="3197170" y="4925870"/>
            <a:ext cx="1971600" cy="261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1600">
                <a:solidFill>
                  <a:schemeClr val="dk1"/>
                </a:solidFill>
                <a:latin typeface="Times New Roman"/>
                <a:ea typeface="Times New Roman"/>
                <a:cs typeface="Times New Roman"/>
                <a:sym typeface="Times New Roman"/>
              </a:rPr>
              <a:t>Syringe pump</a:t>
            </a:r>
            <a:endParaRPr b="1" i="0" sz="1600" u="none" cap="none" strike="noStrike">
              <a:solidFill>
                <a:srgbClr val="000000"/>
              </a:solidFill>
              <a:latin typeface="Arial"/>
              <a:ea typeface="Arial"/>
              <a:cs typeface="Arial"/>
              <a:sym typeface="Arial"/>
            </a:endParaRPr>
          </a:p>
        </p:txBody>
      </p:sp>
      <p:sp>
        <p:nvSpPr>
          <p:cNvPr id="245" name="Google Shape;245;p11"/>
          <p:cNvSpPr txBox="1"/>
          <p:nvPr/>
        </p:nvSpPr>
        <p:spPr>
          <a:xfrm>
            <a:off x="2462525" y="2606175"/>
            <a:ext cx="1200300" cy="261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1600">
                <a:solidFill>
                  <a:schemeClr val="dk1"/>
                </a:solidFill>
                <a:latin typeface="Times New Roman"/>
                <a:ea typeface="Times New Roman"/>
                <a:cs typeface="Times New Roman"/>
                <a:sym typeface="Times New Roman"/>
              </a:rPr>
              <a:t>Microscope</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2"/>
          <p:cNvSpPr/>
          <p:nvPr/>
        </p:nvSpPr>
        <p:spPr>
          <a:xfrm>
            <a:off x="692726" y="1553752"/>
            <a:ext cx="5403274" cy="1622960"/>
          </a:xfrm>
          <a:prstGeom prst="roundRect">
            <a:avLst>
              <a:gd fmla="val 16667" name="adj"/>
            </a:avLst>
          </a:prstGeom>
          <a:solidFill>
            <a:srgbClr val="CBEDDE"/>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Times New Roman"/>
              <a:buNone/>
            </a:pPr>
            <a:r>
              <a:t/>
            </a:r>
            <a:endParaRPr b="0" i="0" sz="2400" u="none" cap="none" strike="noStrike">
              <a:solidFill>
                <a:schemeClr val="dk1"/>
              </a:solidFill>
              <a:latin typeface="Book Antiqua"/>
              <a:ea typeface="Book Antiqua"/>
              <a:cs typeface="Book Antiqua"/>
              <a:sym typeface="Book Antiqua"/>
            </a:endParaRPr>
          </a:p>
        </p:txBody>
      </p:sp>
      <p:sp>
        <p:nvSpPr>
          <p:cNvPr id="251" name="Google Shape;251;p12"/>
          <p:cNvSpPr txBox="1"/>
          <p:nvPr/>
        </p:nvSpPr>
        <p:spPr>
          <a:xfrm>
            <a:off x="1466535" y="366217"/>
            <a:ext cx="9691868" cy="73534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Times New Roman"/>
                <a:ea typeface="Times New Roman"/>
                <a:cs typeface="Times New Roman"/>
                <a:sym typeface="Times New Roman"/>
              </a:rPr>
              <a:t>RBC Recovery Comparison Experiment </a:t>
            </a:r>
            <a:r>
              <a:rPr b="1" lang="en-US" sz="3600">
                <a:solidFill>
                  <a:schemeClr val="dk2"/>
                </a:solidFill>
                <a:latin typeface="Times New Roman"/>
                <a:ea typeface="Times New Roman"/>
                <a:cs typeface="Times New Roman"/>
                <a:sym typeface="Times New Roman"/>
              </a:rPr>
              <a:t>①</a:t>
            </a:r>
            <a:endParaRPr b="1" i="0" sz="3600" u="none" cap="none" strike="noStrike">
              <a:solidFill>
                <a:schemeClr val="dk2"/>
              </a:solidFill>
              <a:latin typeface="Times New Roman"/>
              <a:ea typeface="Times New Roman"/>
              <a:cs typeface="Times New Roman"/>
              <a:sym typeface="Times New Roman"/>
            </a:endParaRPr>
          </a:p>
        </p:txBody>
      </p:sp>
      <p:sp>
        <p:nvSpPr>
          <p:cNvPr id="252" name="Google Shape;252;p12"/>
          <p:cNvSpPr txBox="1"/>
          <p:nvPr/>
        </p:nvSpPr>
        <p:spPr>
          <a:xfrm>
            <a:off x="399224" y="3256154"/>
            <a:ext cx="67716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Times New Roman"/>
                <a:ea typeface="Times New Roman"/>
                <a:cs typeface="Times New Roman"/>
                <a:sym typeface="Times New Roman"/>
              </a:rPr>
              <a:t> Protocol for Fixation of RBCs Using formaldehyde　　　</a:t>
            </a:r>
            <a:endParaRPr b="1"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Add 2.5 mL of 4% formaldehyde to a 15-mL centrifuge tube</a:t>
            </a:r>
            <a:endParaRPr b="0"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Add 2.5 mL of  PBS to the same 15-mL centrifuge tube </a:t>
            </a:r>
            <a:endParaRPr b="0"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Add 50 μL of porcine RBC stock solution to the same 15-mL centrifuge tube</a:t>
            </a:r>
            <a:endParaRPr b="0"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Seal the tube and mix by inverting and swirling by hand for a minute  </a:t>
            </a:r>
            <a:endParaRPr b="0"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Centrifuge tube to pellet cells (1500g for 5min, room temp or 4℃ are both ok)</a:t>
            </a:r>
            <a:endParaRPr b="0" i="0" sz="18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Aspirate  supernatant, then add PBS to a total volume of 5 mL</a:t>
            </a:r>
            <a:endParaRPr/>
          </a:p>
          <a:p>
            <a:pPr indent="-419100" lvl="0" marL="457200" marR="0" rtl="0" algn="l">
              <a:lnSpc>
                <a:spcPct val="100000"/>
              </a:lnSpc>
              <a:spcBef>
                <a:spcPts val="0"/>
              </a:spcBef>
              <a:spcAft>
                <a:spcPts val="0"/>
              </a:spcAft>
              <a:buClr>
                <a:schemeClr val="dk1"/>
              </a:buClr>
              <a:buSzPts val="1800"/>
              <a:buFont typeface="Times New Roman"/>
              <a:buAutoNum type="arabicPeriod"/>
            </a:pPr>
            <a:r>
              <a:rPr b="0" i="0" lang="en-US" sz="1800" u="none" cap="none" strike="noStrike">
                <a:solidFill>
                  <a:schemeClr val="dk1"/>
                </a:solidFill>
                <a:latin typeface="Times New Roman"/>
                <a:ea typeface="Times New Roman"/>
                <a:cs typeface="Times New Roman"/>
                <a:sym typeface="Times New Roman"/>
              </a:rPr>
              <a:t>Introduce the RBCs into the capillary device to test in flow condition</a:t>
            </a:r>
            <a:endParaRPr/>
          </a:p>
        </p:txBody>
      </p:sp>
      <p:pic>
        <p:nvPicPr>
          <p:cNvPr id="253" name="Google Shape;253;p12"/>
          <p:cNvPicPr preferRelativeResize="0"/>
          <p:nvPr/>
        </p:nvPicPr>
        <p:blipFill rotWithShape="1">
          <a:blip r:embed="rId3">
            <a:alphaModFix/>
          </a:blip>
          <a:srcRect b="0" l="0" r="0" t="0"/>
          <a:stretch/>
        </p:blipFill>
        <p:spPr>
          <a:xfrm>
            <a:off x="7170820" y="1640571"/>
            <a:ext cx="4758436" cy="3569633"/>
          </a:xfrm>
          <a:prstGeom prst="rect">
            <a:avLst/>
          </a:prstGeom>
          <a:noFill/>
          <a:ln>
            <a:noFill/>
          </a:ln>
        </p:spPr>
      </p:pic>
      <p:sp>
        <p:nvSpPr>
          <p:cNvPr id="254" name="Google Shape;254;p12"/>
          <p:cNvSpPr txBox="1"/>
          <p:nvPr/>
        </p:nvSpPr>
        <p:spPr>
          <a:xfrm>
            <a:off x="7709994" y="1288628"/>
            <a:ext cx="3480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Fixed RBCs in flow condition</a:t>
            </a:r>
            <a:endParaRPr/>
          </a:p>
        </p:txBody>
      </p:sp>
      <p:sp>
        <p:nvSpPr>
          <p:cNvPr id="255" name="Google Shape;255;p12"/>
          <p:cNvSpPr txBox="1"/>
          <p:nvPr/>
        </p:nvSpPr>
        <p:spPr>
          <a:xfrm>
            <a:off x="1015144" y="1703532"/>
            <a:ext cx="47583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RBCs were fixed with formaldehyde as a positive control to change them to a non-deformable structure for comparison with normal RBCs</a:t>
            </a:r>
            <a:endParaRPr/>
          </a:p>
        </p:txBody>
      </p:sp>
      <p:sp>
        <p:nvSpPr>
          <p:cNvPr id="256" name="Google Shape;256;p12"/>
          <p:cNvSpPr/>
          <p:nvPr/>
        </p:nvSpPr>
        <p:spPr>
          <a:xfrm flipH="1">
            <a:off x="12379581" y="1926948"/>
            <a:ext cx="4860049" cy="440120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22222"/>
              </a:buClr>
              <a:buSzPts val="1400"/>
              <a:buFont typeface="Arial"/>
              <a:buNone/>
            </a:pPr>
            <a:r>
              <a:rPr b="0" i="0" lang="en-US" sz="1400" u="none" cap="none" strike="noStrike">
                <a:solidFill>
                  <a:srgbClr val="222222"/>
                </a:solidFill>
                <a:latin typeface="Arial"/>
                <a:ea typeface="Arial"/>
                <a:cs typeface="Arial"/>
                <a:sym typeface="Arial"/>
              </a:rPr>
              <a:t>Just to clarify why we are testing fixed RBCs, the fixation process should cause the fixed RBCs to lose their flexibility/deformability, so we can use them to confirm that the capillary device is able to show differences in cell deformability properties. By showing that normal RBCs can mostly pass through the capillary network, but fixed cells get trapped within the channels much more often, we confirm that the device can be used to detect differences in RBC properties. Then we can use this method to test the performance of RBCs after freeze-drying and rehydration</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400"/>
              <a:buFont typeface="Arial"/>
              <a:buNone/>
            </a:pPr>
            <a:r>
              <a:rPr b="0" i="0" lang="en-US" sz="1400" u="none" cap="none" strike="noStrike">
                <a:solidFill>
                  <a:srgbClr val="222222"/>
                </a:solidFill>
                <a:latin typeface="Arial"/>
                <a:ea typeface="Arial"/>
                <a:cs typeface="Arial"/>
                <a:sym typeface="Arial"/>
              </a:rPr>
              <a:t>固定赤血球を試験する理由を明確にしておきますと、固定処理によって固定赤血球は柔軟性／変形性を失うため、毛細管デバイスが細胞の変形特性の違いを検出できるかどうかを確認することができます。通常の赤血球は毛細管ネットワークをほとんど通過できますが、固定された細胞はチャネル内に捕捉される可能性が非常に高いことを示すことで、デバイスが赤血球特性の違いを検出できることを確認できます。その後、この方法を用いて、凍結乾燥および再水和後の赤血球の性能を試験できます</a:t>
            </a:r>
            <a:endParaRPr b="0" i="0" sz="1400" u="none" cap="none" strike="noStrike">
              <a:solidFill>
                <a:schemeClr val="dk1"/>
              </a:solidFill>
              <a:latin typeface="Arial"/>
              <a:ea typeface="Arial"/>
              <a:cs typeface="Arial"/>
              <a:sym typeface="Arial"/>
            </a:endParaRPr>
          </a:p>
        </p:txBody>
      </p:sp>
      <p:pic>
        <p:nvPicPr>
          <p:cNvPr id="257" name="Google Shape;257;p12" title="09メディア.mp4">
            <a:hlinkClick r:id="rId4"/>
          </p:cNvPr>
          <p:cNvPicPr preferRelativeResize="0"/>
          <p:nvPr/>
        </p:nvPicPr>
        <p:blipFill>
          <a:blip r:embed="rId5">
            <a:alphaModFix/>
          </a:blip>
          <a:stretch>
            <a:fillRect/>
          </a:stretch>
        </p:blipFill>
        <p:spPr>
          <a:xfrm>
            <a:off x="7170825" y="4686125"/>
            <a:ext cx="3861101" cy="21718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L RPC">
  <a:themeElements>
    <a:clrScheme name="U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